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7" r:id="rId2"/>
    <p:sldId id="301" r:id="rId3"/>
    <p:sldId id="303" r:id="rId4"/>
    <p:sldId id="304" r:id="rId5"/>
    <p:sldId id="306" r:id="rId6"/>
    <p:sldId id="298" r:id="rId7"/>
    <p:sldId id="310" r:id="rId8"/>
    <p:sldId id="311" r:id="rId9"/>
    <p:sldId id="316" r:id="rId10"/>
    <p:sldId id="314" r:id="rId11"/>
    <p:sldId id="315" r:id="rId12"/>
    <p:sldId id="292" r:id="rId13"/>
    <p:sldId id="284" r:id="rId14"/>
    <p:sldId id="317" r:id="rId15"/>
    <p:sldId id="318" r:id="rId16"/>
    <p:sldId id="258" r:id="rId17"/>
    <p:sldId id="319" r:id="rId18"/>
    <p:sldId id="320" r:id="rId19"/>
    <p:sldId id="302" r:id="rId20"/>
    <p:sldId id="270" r:id="rId21"/>
    <p:sldId id="279" r:id="rId22"/>
    <p:sldId id="281" r:id="rId23"/>
    <p:sldId id="282" r:id="rId24"/>
    <p:sldId id="269" r:id="rId25"/>
    <p:sldId id="261" r:id="rId26"/>
    <p:sldId id="334" r:id="rId27"/>
    <p:sldId id="272" r:id="rId28"/>
    <p:sldId id="288" r:id="rId29"/>
    <p:sldId id="285" r:id="rId30"/>
    <p:sldId id="278" r:id="rId31"/>
    <p:sldId id="286" r:id="rId32"/>
    <p:sldId id="265" r:id="rId33"/>
    <p:sldId id="260" r:id="rId34"/>
    <p:sldId id="309" r:id="rId35"/>
    <p:sldId id="321" r:id="rId36"/>
    <p:sldId id="322" r:id="rId37"/>
    <p:sldId id="323" r:id="rId38"/>
    <p:sldId id="324" r:id="rId39"/>
    <p:sldId id="325" r:id="rId40"/>
    <p:sldId id="326" r:id="rId41"/>
    <p:sldId id="327" r:id="rId42"/>
    <p:sldId id="328" r:id="rId43"/>
    <p:sldId id="329" r:id="rId44"/>
    <p:sldId id="330" r:id="rId45"/>
    <p:sldId id="331" r:id="rId46"/>
    <p:sldId id="332" r:id="rId47"/>
    <p:sldId id="333" r:id="rId48"/>
  </p:sldIdLst>
  <p:sldSz cx="9144000" cy="6858000" type="screen4x3"/>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6" d="100"/>
          <a:sy n="96" d="100"/>
        </p:scale>
        <p:origin x="-41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FBBBC5-D38D-4ABC-ADF2-922DECB786B8}" type="datetimeFigureOut">
              <a:rPr lang="pt-PT" smtClean="0"/>
              <a:t>10-04-2013</a:t>
            </a:fld>
            <a:endParaRPr lang="pt-PT"/>
          </a:p>
        </p:txBody>
      </p:sp>
      <p:sp>
        <p:nvSpPr>
          <p:cNvPr id="4" name="Marcador de Posição da Imagem do Diapositivo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6" name="Marcador de Posição do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ACE86E-47E6-4118-A03A-728BB6497D98}" type="slidenum">
              <a:rPr lang="pt-PT" smtClean="0"/>
              <a:t>‹nº›</a:t>
            </a:fld>
            <a:endParaRPr lang="pt-PT"/>
          </a:p>
        </p:txBody>
      </p:sp>
    </p:spTree>
    <p:extLst>
      <p:ext uri="{BB962C8B-B14F-4D97-AF65-F5344CB8AC3E}">
        <p14:creationId xmlns:p14="http://schemas.microsoft.com/office/powerpoint/2010/main" val="3203410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BAACE86E-47E6-4118-A03A-728BB6497D98}" type="slidenum">
              <a:rPr lang="pt-PT" smtClean="0"/>
              <a:t>21</a:t>
            </a:fld>
            <a:endParaRPr lang="pt-PT"/>
          </a:p>
        </p:txBody>
      </p:sp>
    </p:spTree>
    <p:extLst>
      <p:ext uri="{BB962C8B-B14F-4D97-AF65-F5344CB8AC3E}">
        <p14:creationId xmlns:p14="http://schemas.microsoft.com/office/powerpoint/2010/main" val="2205665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BAACE86E-47E6-4118-A03A-728BB6497D98}" type="slidenum">
              <a:rPr lang="pt-PT" smtClean="0"/>
              <a:t>23</a:t>
            </a:fld>
            <a:endParaRPr lang="pt-PT"/>
          </a:p>
        </p:txBody>
      </p:sp>
    </p:spTree>
    <p:extLst>
      <p:ext uri="{BB962C8B-B14F-4D97-AF65-F5344CB8AC3E}">
        <p14:creationId xmlns:p14="http://schemas.microsoft.com/office/powerpoint/2010/main" val="3367949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PT" smtClean="0"/>
              <a:t>Clique para editar o estilo</a:t>
            </a:r>
            <a:endParaRPr lang="pt-PT"/>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smtClean="0"/>
              <a:t>Faça clique para editar o estilo</a:t>
            </a:r>
            <a:endParaRPr lang="pt-PT"/>
          </a:p>
        </p:txBody>
      </p:sp>
      <p:sp>
        <p:nvSpPr>
          <p:cNvPr id="4" name="Marcador de Posição da Data 3"/>
          <p:cNvSpPr>
            <a:spLocks noGrp="1"/>
          </p:cNvSpPr>
          <p:nvPr>
            <p:ph type="dt" sz="half" idx="10"/>
          </p:nvPr>
        </p:nvSpPr>
        <p:spPr/>
        <p:txBody>
          <a:bodyPr/>
          <a:lstStyle/>
          <a:p>
            <a:fld id="{6F023A0A-46BD-46CD-87AB-ACCBF35E8FCF}" type="datetimeFigureOut">
              <a:rPr lang="pt-PT" smtClean="0"/>
              <a:t>10-04-2013</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539A26B9-9B10-40B9-8917-B3DAECA5389F}" type="slidenum">
              <a:rPr lang="pt-PT" smtClean="0"/>
              <a:t>‹nº›</a:t>
            </a:fld>
            <a:endParaRPr lang="pt-PT"/>
          </a:p>
        </p:txBody>
      </p:sp>
    </p:spTree>
    <p:extLst>
      <p:ext uri="{BB962C8B-B14F-4D97-AF65-F5344CB8AC3E}">
        <p14:creationId xmlns:p14="http://schemas.microsoft.com/office/powerpoint/2010/main" val="603060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Texto Vertical 2"/>
          <p:cNvSpPr>
            <a:spLocks noGrp="1"/>
          </p:cNvSpPr>
          <p:nvPr>
            <p:ph type="body" orient="vert" idx="1"/>
          </p:nvPr>
        </p:nvSpPr>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6F023A0A-46BD-46CD-87AB-ACCBF35E8FCF}" type="datetimeFigureOut">
              <a:rPr lang="pt-PT" smtClean="0"/>
              <a:t>10-04-2013</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539A26B9-9B10-40B9-8917-B3DAECA5389F}" type="slidenum">
              <a:rPr lang="pt-PT" smtClean="0"/>
              <a:t>‹nº›</a:t>
            </a:fld>
            <a:endParaRPr lang="pt-PT"/>
          </a:p>
        </p:txBody>
      </p:sp>
    </p:spTree>
    <p:extLst>
      <p:ext uri="{BB962C8B-B14F-4D97-AF65-F5344CB8AC3E}">
        <p14:creationId xmlns:p14="http://schemas.microsoft.com/office/powerpoint/2010/main" val="1582279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PT" smtClean="0"/>
              <a:t>Clique para editar o estilo</a:t>
            </a:r>
            <a:endParaRPr lang="pt-PT"/>
          </a:p>
        </p:txBody>
      </p:sp>
      <p:sp>
        <p:nvSpPr>
          <p:cNvPr id="3" name="Marcador de Posição de Texto Vertical 2"/>
          <p:cNvSpPr>
            <a:spLocks noGrp="1"/>
          </p:cNvSpPr>
          <p:nvPr>
            <p:ph type="body" orient="vert" idx="1"/>
          </p:nvPr>
        </p:nvSpPr>
        <p:spPr>
          <a:xfrm>
            <a:off x="457200" y="274638"/>
            <a:ext cx="6019800" cy="5851525"/>
          </a:xfrm>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6F023A0A-46BD-46CD-87AB-ACCBF35E8FCF}" type="datetimeFigureOut">
              <a:rPr lang="pt-PT" smtClean="0"/>
              <a:t>10-04-2013</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539A26B9-9B10-40B9-8917-B3DAECA5389F}" type="slidenum">
              <a:rPr lang="pt-PT" smtClean="0"/>
              <a:t>‹nº›</a:t>
            </a:fld>
            <a:endParaRPr lang="pt-PT"/>
          </a:p>
        </p:txBody>
      </p:sp>
    </p:spTree>
    <p:extLst>
      <p:ext uri="{BB962C8B-B14F-4D97-AF65-F5344CB8AC3E}">
        <p14:creationId xmlns:p14="http://schemas.microsoft.com/office/powerpoint/2010/main" val="3760193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Conteúdo 2"/>
          <p:cNvSpPr>
            <a:spLocks noGrp="1"/>
          </p:cNvSpPr>
          <p:nvPr>
            <p:ph idx="1"/>
          </p:nvPr>
        </p:nvSpPr>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6F023A0A-46BD-46CD-87AB-ACCBF35E8FCF}" type="datetimeFigureOut">
              <a:rPr lang="pt-PT" smtClean="0"/>
              <a:t>10-04-2013</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539A26B9-9B10-40B9-8917-B3DAECA5389F}" type="slidenum">
              <a:rPr lang="pt-PT" smtClean="0"/>
              <a:t>‹nº›</a:t>
            </a:fld>
            <a:endParaRPr lang="pt-PT"/>
          </a:p>
        </p:txBody>
      </p:sp>
    </p:spTree>
    <p:extLst>
      <p:ext uri="{BB962C8B-B14F-4D97-AF65-F5344CB8AC3E}">
        <p14:creationId xmlns:p14="http://schemas.microsoft.com/office/powerpoint/2010/main" val="645650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PT" smtClean="0"/>
              <a:t>Clique para editar o estilo</a:t>
            </a:r>
            <a:endParaRPr lang="pt-PT"/>
          </a:p>
        </p:txBody>
      </p:sp>
      <p:sp>
        <p:nvSpPr>
          <p:cNvPr id="3" name="Marcador de Posição do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smtClean="0"/>
              <a:t>Clique para editar os estilos</a:t>
            </a:r>
          </a:p>
        </p:txBody>
      </p:sp>
      <p:sp>
        <p:nvSpPr>
          <p:cNvPr id="4" name="Marcador de Posição da Data 3"/>
          <p:cNvSpPr>
            <a:spLocks noGrp="1"/>
          </p:cNvSpPr>
          <p:nvPr>
            <p:ph type="dt" sz="half" idx="10"/>
          </p:nvPr>
        </p:nvSpPr>
        <p:spPr/>
        <p:txBody>
          <a:bodyPr/>
          <a:lstStyle/>
          <a:p>
            <a:fld id="{6F023A0A-46BD-46CD-87AB-ACCBF35E8FCF}" type="datetimeFigureOut">
              <a:rPr lang="pt-PT" smtClean="0"/>
              <a:t>10-04-2013</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539A26B9-9B10-40B9-8917-B3DAECA5389F}" type="slidenum">
              <a:rPr lang="pt-PT" smtClean="0"/>
              <a:t>‹nº›</a:t>
            </a:fld>
            <a:endParaRPr lang="pt-PT"/>
          </a:p>
        </p:txBody>
      </p:sp>
    </p:spTree>
    <p:extLst>
      <p:ext uri="{BB962C8B-B14F-4D97-AF65-F5344CB8AC3E}">
        <p14:creationId xmlns:p14="http://schemas.microsoft.com/office/powerpoint/2010/main" val="2779152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e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a Data 4"/>
          <p:cNvSpPr>
            <a:spLocks noGrp="1"/>
          </p:cNvSpPr>
          <p:nvPr>
            <p:ph type="dt" sz="half" idx="10"/>
          </p:nvPr>
        </p:nvSpPr>
        <p:spPr/>
        <p:txBody>
          <a:bodyPr/>
          <a:lstStyle/>
          <a:p>
            <a:fld id="{6F023A0A-46BD-46CD-87AB-ACCBF35E8FCF}" type="datetimeFigureOut">
              <a:rPr lang="pt-PT" smtClean="0"/>
              <a:t>10-04-2013</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539A26B9-9B10-40B9-8917-B3DAECA5389F}" type="slidenum">
              <a:rPr lang="pt-PT" smtClean="0"/>
              <a:t>‹nº›</a:t>
            </a:fld>
            <a:endParaRPr lang="pt-PT"/>
          </a:p>
        </p:txBody>
      </p:sp>
    </p:spTree>
    <p:extLst>
      <p:ext uri="{BB962C8B-B14F-4D97-AF65-F5344CB8AC3E}">
        <p14:creationId xmlns:p14="http://schemas.microsoft.com/office/powerpoint/2010/main" val="541472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PT" smtClean="0"/>
              <a:t>Clique para editar o estilo</a:t>
            </a:r>
            <a:endParaRPr lang="pt-PT"/>
          </a:p>
        </p:txBody>
      </p:sp>
      <p:sp>
        <p:nvSpPr>
          <p:cNvPr id="3" name="Marcador de Posição do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Clique para editar os estilos</a:t>
            </a:r>
          </a:p>
        </p:txBody>
      </p:sp>
      <p:sp>
        <p:nvSpPr>
          <p:cNvPr id="4" name="Marcador de Posição de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o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Clique para editar os estilos</a:t>
            </a:r>
          </a:p>
        </p:txBody>
      </p:sp>
      <p:sp>
        <p:nvSpPr>
          <p:cNvPr id="6" name="Marcador de Posição de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7" name="Marcador de Posição da Data 6"/>
          <p:cNvSpPr>
            <a:spLocks noGrp="1"/>
          </p:cNvSpPr>
          <p:nvPr>
            <p:ph type="dt" sz="half" idx="10"/>
          </p:nvPr>
        </p:nvSpPr>
        <p:spPr/>
        <p:txBody>
          <a:bodyPr/>
          <a:lstStyle/>
          <a:p>
            <a:fld id="{6F023A0A-46BD-46CD-87AB-ACCBF35E8FCF}" type="datetimeFigureOut">
              <a:rPr lang="pt-PT" smtClean="0"/>
              <a:t>10-04-2013</a:t>
            </a:fld>
            <a:endParaRPr lang="pt-PT"/>
          </a:p>
        </p:txBody>
      </p:sp>
      <p:sp>
        <p:nvSpPr>
          <p:cNvPr id="8" name="Marcador de Posição do Rodapé 7"/>
          <p:cNvSpPr>
            <a:spLocks noGrp="1"/>
          </p:cNvSpPr>
          <p:nvPr>
            <p:ph type="ftr" sz="quarter" idx="11"/>
          </p:nvPr>
        </p:nvSpPr>
        <p:spPr/>
        <p:txBody>
          <a:bodyPr/>
          <a:lstStyle/>
          <a:p>
            <a:endParaRPr lang="pt-PT"/>
          </a:p>
        </p:txBody>
      </p:sp>
      <p:sp>
        <p:nvSpPr>
          <p:cNvPr id="9" name="Marcador de Posição do Número do Diapositivo 8"/>
          <p:cNvSpPr>
            <a:spLocks noGrp="1"/>
          </p:cNvSpPr>
          <p:nvPr>
            <p:ph type="sldNum" sz="quarter" idx="12"/>
          </p:nvPr>
        </p:nvSpPr>
        <p:spPr/>
        <p:txBody>
          <a:bodyPr/>
          <a:lstStyle/>
          <a:p>
            <a:fld id="{539A26B9-9B10-40B9-8917-B3DAECA5389F}" type="slidenum">
              <a:rPr lang="pt-PT" smtClean="0"/>
              <a:t>‹nº›</a:t>
            </a:fld>
            <a:endParaRPr lang="pt-PT"/>
          </a:p>
        </p:txBody>
      </p:sp>
    </p:spTree>
    <p:extLst>
      <p:ext uri="{BB962C8B-B14F-4D97-AF65-F5344CB8AC3E}">
        <p14:creationId xmlns:p14="http://schemas.microsoft.com/office/powerpoint/2010/main" val="287361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a Data 2"/>
          <p:cNvSpPr>
            <a:spLocks noGrp="1"/>
          </p:cNvSpPr>
          <p:nvPr>
            <p:ph type="dt" sz="half" idx="10"/>
          </p:nvPr>
        </p:nvSpPr>
        <p:spPr/>
        <p:txBody>
          <a:bodyPr/>
          <a:lstStyle/>
          <a:p>
            <a:fld id="{6F023A0A-46BD-46CD-87AB-ACCBF35E8FCF}" type="datetimeFigureOut">
              <a:rPr lang="pt-PT" smtClean="0"/>
              <a:t>10-04-2013</a:t>
            </a:fld>
            <a:endParaRPr lang="pt-PT"/>
          </a:p>
        </p:txBody>
      </p:sp>
      <p:sp>
        <p:nvSpPr>
          <p:cNvPr id="4" name="Marcador de Posição do Rodapé 3"/>
          <p:cNvSpPr>
            <a:spLocks noGrp="1"/>
          </p:cNvSpPr>
          <p:nvPr>
            <p:ph type="ftr" sz="quarter" idx="11"/>
          </p:nvPr>
        </p:nvSpPr>
        <p:spPr/>
        <p:txBody>
          <a:bodyPr/>
          <a:lstStyle/>
          <a:p>
            <a:endParaRPr lang="pt-PT"/>
          </a:p>
        </p:txBody>
      </p:sp>
      <p:sp>
        <p:nvSpPr>
          <p:cNvPr id="5" name="Marcador de Posição do Número do Diapositivo 4"/>
          <p:cNvSpPr>
            <a:spLocks noGrp="1"/>
          </p:cNvSpPr>
          <p:nvPr>
            <p:ph type="sldNum" sz="quarter" idx="12"/>
          </p:nvPr>
        </p:nvSpPr>
        <p:spPr/>
        <p:txBody>
          <a:bodyPr/>
          <a:lstStyle/>
          <a:p>
            <a:fld id="{539A26B9-9B10-40B9-8917-B3DAECA5389F}" type="slidenum">
              <a:rPr lang="pt-PT" smtClean="0"/>
              <a:t>‹nº›</a:t>
            </a:fld>
            <a:endParaRPr lang="pt-PT"/>
          </a:p>
        </p:txBody>
      </p:sp>
    </p:spTree>
    <p:extLst>
      <p:ext uri="{BB962C8B-B14F-4D97-AF65-F5344CB8AC3E}">
        <p14:creationId xmlns:p14="http://schemas.microsoft.com/office/powerpoint/2010/main" val="3505171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6F023A0A-46BD-46CD-87AB-ACCBF35E8FCF}" type="datetimeFigureOut">
              <a:rPr lang="pt-PT" smtClean="0"/>
              <a:t>10-04-2013</a:t>
            </a:fld>
            <a:endParaRPr lang="pt-PT"/>
          </a:p>
        </p:txBody>
      </p:sp>
      <p:sp>
        <p:nvSpPr>
          <p:cNvPr id="3" name="Marcador de Posição do Rodapé 2"/>
          <p:cNvSpPr>
            <a:spLocks noGrp="1"/>
          </p:cNvSpPr>
          <p:nvPr>
            <p:ph type="ftr" sz="quarter" idx="11"/>
          </p:nvPr>
        </p:nvSpPr>
        <p:spPr/>
        <p:txBody>
          <a:bodyPr/>
          <a:lstStyle/>
          <a:p>
            <a:endParaRPr lang="pt-PT"/>
          </a:p>
        </p:txBody>
      </p:sp>
      <p:sp>
        <p:nvSpPr>
          <p:cNvPr id="4" name="Marcador de Posição do Número do Diapositivo 3"/>
          <p:cNvSpPr>
            <a:spLocks noGrp="1"/>
          </p:cNvSpPr>
          <p:nvPr>
            <p:ph type="sldNum" sz="quarter" idx="12"/>
          </p:nvPr>
        </p:nvSpPr>
        <p:spPr/>
        <p:txBody>
          <a:bodyPr/>
          <a:lstStyle/>
          <a:p>
            <a:fld id="{539A26B9-9B10-40B9-8917-B3DAECA5389F}" type="slidenum">
              <a:rPr lang="pt-PT" smtClean="0"/>
              <a:t>‹nº›</a:t>
            </a:fld>
            <a:endParaRPr lang="pt-PT"/>
          </a:p>
        </p:txBody>
      </p:sp>
    </p:spTree>
    <p:extLst>
      <p:ext uri="{BB962C8B-B14F-4D97-AF65-F5344CB8AC3E}">
        <p14:creationId xmlns:p14="http://schemas.microsoft.com/office/powerpoint/2010/main" val="330221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PT" smtClean="0"/>
              <a:t>Clique para editar o estilo</a:t>
            </a:r>
            <a:endParaRPr lang="pt-PT"/>
          </a:p>
        </p:txBody>
      </p:sp>
      <p:sp>
        <p:nvSpPr>
          <p:cNvPr id="3" name="Marcador de Posição de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o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Clique para editar os estilos</a:t>
            </a:r>
          </a:p>
        </p:txBody>
      </p:sp>
      <p:sp>
        <p:nvSpPr>
          <p:cNvPr id="5" name="Marcador de Posição da Data 4"/>
          <p:cNvSpPr>
            <a:spLocks noGrp="1"/>
          </p:cNvSpPr>
          <p:nvPr>
            <p:ph type="dt" sz="half" idx="10"/>
          </p:nvPr>
        </p:nvSpPr>
        <p:spPr/>
        <p:txBody>
          <a:bodyPr/>
          <a:lstStyle/>
          <a:p>
            <a:fld id="{6F023A0A-46BD-46CD-87AB-ACCBF35E8FCF}" type="datetimeFigureOut">
              <a:rPr lang="pt-PT" smtClean="0"/>
              <a:t>10-04-2013</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539A26B9-9B10-40B9-8917-B3DAECA5389F}" type="slidenum">
              <a:rPr lang="pt-PT" smtClean="0"/>
              <a:t>‹nº›</a:t>
            </a:fld>
            <a:endParaRPr lang="pt-PT"/>
          </a:p>
        </p:txBody>
      </p:sp>
    </p:spTree>
    <p:extLst>
      <p:ext uri="{BB962C8B-B14F-4D97-AF65-F5344CB8AC3E}">
        <p14:creationId xmlns:p14="http://schemas.microsoft.com/office/powerpoint/2010/main" val="118655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PT" smtClean="0"/>
              <a:t>Clique para editar o estilo</a:t>
            </a:r>
            <a:endParaRPr lang="pt-PT"/>
          </a:p>
        </p:txBody>
      </p:sp>
      <p:sp>
        <p:nvSpPr>
          <p:cNvPr id="3" name="Marcador de Posição d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Clique para editar os estilos</a:t>
            </a:r>
          </a:p>
        </p:txBody>
      </p:sp>
      <p:sp>
        <p:nvSpPr>
          <p:cNvPr id="5" name="Marcador de Posição da Data 4"/>
          <p:cNvSpPr>
            <a:spLocks noGrp="1"/>
          </p:cNvSpPr>
          <p:nvPr>
            <p:ph type="dt" sz="half" idx="10"/>
          </p:nvPr>
        </p:nvSpPr>
        <p:spPr/>
        <p:txBody>
          <a:bodyPr/>
          <a:lstStyle/>
          <a:p>
            <a:fld id="{6F023A0A-46BD-46CD-87AB-ACCBF35E8FCF}" type="datetimeFigureOut">
              <a:rPr lang="pt-PT" smtClean="0"/>
              <a:t>10-04-2013</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539A26B9-9B10-40B9-8917-B3DAECA5389F}" type="slidenum">
              <a:rPr lang="pt-PT" smtClean="0"/>
              <a:t>‹nº›</a:t>
            </a:fld>
            <a:endParaRPr lang="pt-PT"/>
          </a:p>
        </p:txBody>
      </p:sp>
    </p:spTree>
    <p:extLst>
      <p:ext uri="{BB962C8B-B14F-4D97-AF65-F5344CB8AC3E}">
        <p14:creationId xmlns:p14="http://schemas.microsoft.com/office/powerpoint/2010/main" val="2644314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PT" smtClean="0"/>
              <a:t>Clique para editar o estilo</a:t>
            </a:r>
            <a:endParaRPr lang="pt-PT"/>
          </a:p>
        </p:txBody>
      </p:sp>
      <p:sp>
        <p:nvSpPr>
          <p:cNvPr id="3" name="Marcador de Posição do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023A0A-46BD-46CD-87AB-ACCBF35E8FCF}" type="datetimeFigureOut">
              <a:rPr lang="pt-PT" smtClean="0"/>
              <a:t>10-04-2013</a:t>
            </a:fld>
            <a:endParaRPr lang="pt-PT"/>
          </a:p>
        </p:txBody>
      </p:sp>
      <p:sp>
        <p:nvSpPr>
          <p:cNvPr id="5" name="Marcador de Posição do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9A26B9-9B10-40B9-8917-B3DAECA5389F}" type="slidenum">
              <a:rPr lang="pt-PT" smtClean="0"/>
              <a:t>‹nº›</a:t>
            </a:fld>
            <a:endParaRPr lang="pt-PT"/>
          </a:p>
        </p:txBody>
      </p:sp>
    </p:spTree>
    <p:extLst>
      <p:ext uri="{BB962C8B-B14F-4D97-AF65-F5344CB8AC3E}">
        <p14:creationId xmlns:p14="http://schemas.microsoft.com/office/powerpoint/2010/main" val="29990550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3.e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4.e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35.emf"/></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36.emf"/></Relationships>
</file>

<file path=ppt/slides/_rels/slide4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Ricardo\Os meus documentos\As minhas imagens\07-04-2013, Contenda\Contenda 086.jpg"/>
          <p:cNvPicPr>
            <a:picLocks noChangeAspect="1" noChangeArrowheads="1"/>
          </p:cNvPicPr>
          <p:nvPr/>
        </p:nvPicPr>
        <p:blipFill rotWithShape="1">
          <a:blip r:embed="rId2">
            <a:extLst>
              <a:ext uri="{28A0092B-C50C-407E-A947-70E740481C1C}">
                <a14:useLocalDpi xmlns:a14="http://schemas.microsoft.com/office/drawing/2010/main" val="0"/>
              </a:ext>
            </a:extLst>
          </a:blip>
          <a:srcRect b="19565"/>
          <a:stretch/>
        </p:blipFill>
        <p:spPr bwMode="auto">
          <a:xfrm>
            <a:off x="0" y="0"/>
            <a:ext cx="9144000" cy="5516217"/>
          </a:xfrm>
          <a:prstGeom prst="rect">
            <a:avLst/>
          </a:prstGeom>
          <a:noFill/>
          <a:extLst>
            <a:ext uri="{909E8E84-426E-40DD-AFC4-6F175D3DCCD1}">
              <a14:hiddenFill xmlns:a14="http://schemas.microsoft.com/office/drawing/2010/main">
                <a:solidFill>
                  <a:srgbClr val="FFFFFF"/>
                </a:solidFill>
              </a14:hiddenFill>
            </a:ext>
          </a:extLst>
        </p:spPr>
      </p:pic>
      <p:sp>
        <p:nvSpPr>
          <p:cNvPr id="2" name="Rectângulo 1"/>
          <p:cNvSpPr/>
          <p:nvPr/>
        </p:nvSpPr>
        <p:spPr>
          <a:xfrm>
            <a:off x="0" y="5701816"/>
            <a:ext cx="9144000" cy="830997"/>
          </a:xfrm>
          <a:prstGeom prst="rect">
            <a:avLst/>
          </a:prstGeom>
        </p:spPr>
        <p:txBody>
          <a:bodyPr wrap="square">
            <a:spAutoFit/>
          </a:bodyPr>
          <a:lstStyle/>
          <a:p>
            <a:pPr algn="ctr"/>
            <a:r>
              <a:rPr lang="pt-PT" sz="2400" b="1" dirty="0"/>
              <a:t>Jornadas Técnicas e Científicas da Herdade da </a:t>
            </a:r>
            <a:r>
              <a:rPr lang="pt-PT" sz="2400" b="1" dirty="0" smtClean="0"/>
              <a:t>Contenda</a:t>
            </a:r>
          </a:p>
          <a:p>
            <a:pPr algn="ctr"/>
            <a:r>
              <a:rPr lang="pt-PT" sz="1400" b="1" dirty="0" smtClean="0"/>
              <a:t>Ricardo Freixial, Universidade de Évora ; José de Mira Potes, ESA Santarém</a:t>
            </a:r>
            <a:r>
              <a:rPr lang="pt-PT" sz="2400" b="1" dirty="0" smtClean="0"/>
              <a:t> </a:t>
            </a:r>
            <a:endParaRPr lang="pt-PT" sz="2400" b="1" dirty="0"/>
          </a:p>
        </p:txBody>
      </p:sp>
    </p:spTree>
    <p:extLst>
      <p:ext uri="{BB962C8B-B14F-4D97-AF65-F5344CB8AC3E}">
        <p14:creationId xmlns:p14="http://schemas.microsoft.com/office/powerpoint/2010/main" val="3460463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ângulo 3"/>
          <p:cNvSpPr/>
          <p:nvPr/>
        </p:nvSpPr>
        <p:spPr>
          <a:xfrm>
            <a:off x="0" y="116632"/>
            <a:ext cx="9144000" cy="2031325"/>
          </a:xfrm>
          <a:prstGeom prst="rect">
            <a:avLst/>
          </a:prstGeom>
        </p:spPr>
        <p:txBody>
          <a:bodyPr wrap="square">
            <a:spAutoFit/>
          </a:bodyPr>
          <a:lstStyle/>
          <a:p>
            <a:pPr algn="just"/>
            <a:r>
              <a:rPr lang="pt-PT" b="1" dirty="0"/>
              <a:t>A restante área, cerca de 1.000ha, está dividida em 5 folhas, como tal, sujeita a uma rotação quinquenal. Dos 200ha </a:t>
            </a:r>
            <a:r>
              <a:rPr lang="pt-PT" b="1" dirty="0" err="1"/>
              <a:t>rotacionados</a:t>
            </a:r>
            <a:r>
              <a:rPr lang="pt-PT" b="1" dirty="0"/>
              <a:t>, 50% são destinado à produção de fenos, e o restante, vocacionado para a produção de grão de aveia, que garantem ambos, a suplementação dos efectivos existentes, em época de carência alimentar. </a:t>
            </a:r>
            <a:endParaRPr lang="pt-PT" b="1" dirty="0" smtClean="0"/>
          </a:p>
          <a:p>
            <a:pPr algn="just"/>
            <a:endParaRPr lang="pt-PT" b="1" dirty="0"/>
          </a:p>
          <a:p>
            <a:pPr algn="just"/>
            <a:r>
              <a:rPr lang="pt-PT" b="1" dirty="0" smtClean="0"/>
              <a:t>Nos </a:t>
            </a:r>
            <a:r>
              <a:rPr lang="pt-PT" b="1" dirty="0"/>
              <a:t>750ha de pousios, é garantido o apascentamento de dois efectivos distintos, caprinos e bovinos, cujo aproveitamento, é feito em pastoreio diferido</a:t>
            </a:r>
            <a:r>
              <a:rPr lang="pt-PT" b="1" dirty="0" smtClean="0"/>
              <a:t>.</a:t>
            </a:r>
            <a:endParaRPr lang="pt-PT" b="1" dirty="0"/>
          </a:p>
        </p:txBody>
      </p:sp>
      <p:pic>
        <p:nvPicPr>
          <p:cNvPr id="3" name="Picture 2" descr="http://www.mertolenga.com/imagens/foto_contenda_acco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76872"/>
            <a:ext cx="9175915" cy="2160240"/>
          </a:xfrm>
          <a:prstGeom prst="rect">
            <a:avLst/>
          </a:prstGeom>
          <a:noFill/>
          <a:extLst>
            <a:ext uri="{909E8E84-426E-40DD-AFC4-6F175D3DCCD1}">
              <a14:hiddenFill xmlns:a14="http://schemas.microsoft.com/office/drawing/2010/main">
                <a:solidFill>
                  <a:srgbClr val="FFFFFF"/>
                </a:solidFill>
              </a14:hiddenFill>
            </a:ext>
          </a:extLst>
        </p:spPr>
      </p:pic>
      <p:sp>
        <p:nvSpPr>
          <p:cNvPr id="2" name="Rectângulo 1"/>
          <p:cNvSpPr/>
          <p:nvPr/>
        </p:nvSpPr>
        <p:spPr>
          <a:xfrm>
            <a:off x="31915" y="4581128"/>
            <a:ext cx="9144000" cy="1754326"/>
          </a:xfrm>
          <a:prstGeom prst="rect">
            <a:avLst/>
          </a:prstGeom>
        </p:spPr>
        <p:txBody>
          <a:bodyPr wrap="square">
            <a:spAutoFit/>
          </a:bodyPr>
          <a:lstStyle/>
          <a:p>
            <a:r>
              <a:rPr lang="pt-PT" b="1" dirty="0"/>
              <a:t>O efectivo bovino, de raça mertolenga pura, caracterizado por animais de elevada adaptação ao meio, pouco </a:t>
            </a:r>
            <a:r>
              <a:rPr lang="pt-PT" b="1" dirty="0" smtClean="0"/>
              <a:t>exigentes, sujeito a um trabalho de selecção e melhoramento…</a:t>
            </a:r>
          </a:p>
          <a:p>
            <a:endParaRPr lang="pt-PT" b="1" dirty="0"/>
          </a:p>
          <a:p>
            <a:r>
              <a:rPr lang="pt-PT" b="1" dirty="0" smtClean="0"/>
              <a:t>O </a:t>
            </a:r>
            <a:r>
              <a:rPr lang="pt-PT" b="1" dirty="0"/>
              <a:t>efectivo </a:t>
            </a:r>
            <a:r>
              <a:rPr lang="pt-PT" b="1" dirty="0" smtClean="0"/>
              <a:t>comporto </a:t>
            </a:r>
            <a:r>
              <a:rPr lang="pt-PT" b="1" dirty="0"/>
              <a:t>por</a:t>
            </a:r>
            <a:r>
              <a:rPr lang="pt-PT" b="1" dirty="0" smtClean="0"/>
              <a:t>: </a:t>
            </a:r>
            <a:r>
              <a:rPr lang="pt-PT" b="1" dirty="0"/>
              <a:t>75 animais de </a:t>
            </a:r>
            <a:r>
              <a:rPr lang="pt-PT" b="1" dirty="0" smtClean="0"/>
              <a:t>ventre,  </a:t>
            </a:r>
            <a:r>
              <a:rPr lang="pt-PT" b="1" dirty="0"/>
              <a:t>25 bezerras de </a:t>
            </a:r>
            <a:r>
              <a:rPr lang="pt-PT" b="1" dirty="0" smtClean="0"/>
              <a:t>reposição, 1 touro e  </a:t>
            </a:r>
            <a:r>
              <a:rPr lang="pt-PT" b="1" dirty="0"/>
              <a:t>1 </a:t>
            </a:r>
            <a:r>
              <a:rPr lang="pt-PT" b="1" dirty="0" smtClean="0"/>
              <a:t>novilho. </a:t>
            </a:r>
            <a:endParaRPr lang="pt-PT" b="1" dirty="0"/>
          </a:p>
          <a:p>
            <a:endParaRPr lang="pt-PT" b="1" dirty="0"/>
          </a:p>
          <a:p>
            <a:endParaRPr lang="pt-PT" b="1" dirty="0"/>
          </a:p>
        </p:txBody>
      </p:sp>
    </p:spTree>
    <p:extLst>
      <p:ext uri="{BB962C8B-B14F-4D97-AF65-F5344CB8AC3E}">
        <p14:creationId xmlns:p14="http://schemas.microsoft.com/office/powerpoint/2010/main" val="37882360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ângulo 3"/>
          <p:cNvSpPr/>
          <p:nvPr/>
        </p:nvSpPr>
        <p:spPr>
          <a:xfrm>
            <a:off x="0" y="188640"/>
            <a:ext cx="9144000" cy="1200329"/>
          </a:xfrm>
          <a:prstGeom prst="rect">
            <a:avLst/>
          </a:prstGeom>
        </p:spPr>
        <p:txBody>
          <a:bodyPr wrap="square">
            <a:spAutoFit/>
          </a:bodyPr>
          <a:lstStyle/>
          <a:p>
            <a:pPr algn="just"/>
            <a:r>
              <a:rPr lang="pt-PT" b="1" dirty="0"/>
              <a:t>O efectivo caprino, constituído por animais de raça Charnequeira Serpentina, branca listada de preto, é caracterizado por animais de boa produção leiteira, elevado rendimento em carne e excelente adaptação ao meio, cuja rusticidade, lhe garante independência alimentar, mesmo em épocas de carência e reduzida disponibilidade.  </a:t>
            </a:r>
          </a:p>
        </p:txBody>
      </p:sp>
      <p:pic>
        <p:nvPicPr>
          <p:cNvPr id="3074" name="Picture 2" descr="http://www.veterinaria-atual.pt/ResourcesUser/ICM_VETERINARIAACTUAL_PRD/Atualidade/Noticias/cabras_raca_serpenti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6" y="1628800"/>
            <a:ext cx="9144000" cy="3819832"/>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4"/>
          <p:cNvSpPr/>
          <p:nvPr/>
        </p:nvSpPr>
        <p:spPr>
          <a:xfrm>
            <a:off x="0" y="5612924"/>
            <a:ext cx="9144000" cy="369332"/>
          </a:xfrm>
          <a:prstGeom prst="rect">
            <a:avLst/>
          </a:prstGeom>
        </p:spPr>
        <p:txBody>
          <a:bodyPr wrap="square">
            <a:spAutoFit/>
          </a:bodyPr>
          <a:lstStyle/>
          <a:p>
            <a:pPr lvl="0"/>
            <a:r>
              <a:rPr lang="pt-PT" b="1" dirty="0">
                <a:solidFill>
                  <a:prstClr val="black"/>
                </a:solidFill>
              </a:rPr>
              <a:t>O efectivo é composto por</a:t>
            </a:r>
            <a:r>
              <a:rPr lang="pt-PT" b="1" dirty="0" smtClean="0">
                <a:solidFill>
                  <a:prstClr val="black"/>
                </a:solidFill>
              </a:rPr>
              <a:t>: 162 cabras, 34 chibas e 15 chibatos. </a:t>
            </a:r>
            <a:endParaRPr lang="pt-PT" b="1" dirty="0">
              <a:solidFill>
                <a:prstClr val="black"/>
              </a:solidFill>
            </a:endParaRPr>
          </a:p>
        </p:txBody>
      </p:sp>
    </p:spTree>
    <p:extLst>
      <p:ext uri="{BB962C8B-B14F-4D97-AF65-F5344CB8AC3E}">
        <p14:creationId xmlns:p14="http://schemas.microsoft.com/office/powerpoint/2010/main" val="487293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ângulo 3"/>
          <p:cNvSpPr/>
          <p:nvPr/>
        </p:nvSpPr>
        <p:spPr>
          <a:xfrm>
            <a:off x="0" y="94114"/>
            <a:ext cx="9144000" cy="1200329"/>
          </a:xfrm>
          <a:prstGeom prst="rect">
            <a:avLst/>
          </a:prstGeom>
        </p:spPr>
        <p:txBody>
          <a:bodyPr wrap="square">
            <a:spAutoFit/>
          </a:bodyPr>
          <a:lstStyle/>
          <a:p>
            <a:pPr algn="just"/>
            <a:r>
              <a:rPr lang="pt-PT" b="1" dirty="0"/>
              <a:t>Uma área de 450ha, devidamente parqueada em cercas de 50ha cada, que garante disponibilidade alimentar a um efectivo </a:t>
            </a:r>
            <a:r>
              <a:rPr lang="pt-PT" b="1" dirty="0" smtClean="0"/>
              <a:t>ovino</a:t>
            </a:r>
            <a:r>
              <a:rPr lang="pt-PT" b="1" dirty="0"/>
              <a:t>, bem adaptado regionalmente, cujo suporte genético, </a:t>
            </a:r>
            <a:r>
              <a:rPr lang="pt-PT" b="1" dirty="0" smtClean="0"/>
              <a:t>Merino Regional Preto, </a:t>
            </a:r>
            <a:r>
              <a:rPr lang="pt-PT" b="1" dirty="0"/>
              <a:t>lhe garante características de rusticidade e elevada produção leiteira. </a:t>
            </a:r>
          </a:p>
        </p:txBody>
      </p:sp>
      <p:pic>
        <p:nvPicPr>
          <p:cNvPr id="2050" name="Picture 2" descr="http://www.merina.com.pt/imagens/cont27.jpg"/>
          <p:cNvPicPr>
            <a:picLocks noChangeAspect="1" noChangeArrowheads="1"/>
          </p:cNvPicPr>
          <p:nvPr/>
        </p:nvPicPr>
        <p:blipFill rotWithShape="1">
          <a:blip r:embed="rId2">
            <a:extLst>
              <a:ext uri="{28A0092B-C50C-407E-A947-70E740481C1C}">
                <a14:useLocalDpi xmlns:a14="http://schemas.microsoft.com/office/drawing/2010/main" val="0"/>
              </a:ext>
            </a:extLst>
          </a:blip>
          <a:srcRect l="4050" t="5895" r="4527" b="8235"/>
          <a:stretch/>
        </p:blipFill>
        <p:spPr bwMode="auto">
          <a:xfrm>
            <a:off x="856529" y="1316960"/>
            <a:ext cx="7675911" cy="5042803"/>
          </a:xfrm>
          <a:prstGeom prst="rect">
            <a:avLst/>
          </a:prstGeom>
          <a:noFill/>
          <a:extLst>
            <a:ext uri="{909E8E84-426E-40DD-AFC4-6F175D3DCCD1}">
              <a14:hiddenFill xmlns:a14="http://schemas.microsoft.com/office/drawing/2010/main">
                <a:solidFill>
                  <a:srgbClr val="FFFFFF"/>
                </a:solidFill>
              </a14:hiddenFill>
            </a:ext>
          </a:extLst>
        </p:spPr>
      </p:pic>
      <p:sp>
        <p:nvSpPr>
          <p:cNvPr id="2" name="Rectângulo 1"/>
          <p:cNvSpPr/>
          <p:nvPr/>
        </p:nvSpPr>
        <p:spPr>
          <a:xfrm>
            <a:off x="0" y="6381328"/>
            <a:ext cx="9144000" cy="369332"/>
          </a:xfrm>
          <a:prstGeom prst="rect">
            <a:avLst/>
          </a:prstGeom>
        </p:spPr>
        <p:txBody>
          <a:bodyPr wrap="square">
            <a:spAutoFit/>
          </a:bodyPr>
          <a:lstStyle/>
          <a:p>
            <a:pPr lvl="0"/>
            <a:r>
              <a:rPr lang="pt-PT" b="1" dirty="0">
                <a:solidFill>
                  <a:prstClr val="black"/>
                </a:solidFill>
              </a:rPr>
              <a:t>O efectivo é composto por</a:t>
            </a:r>
            <a:r>
              <a:rPr lang="pt-PT" b="1" dirty="0" smtClean="0">
                <a:solidFill>
                  <a:prstClr val="black"/>
                </a:solidFill>
              </a:rPr>
              <a:t>: 488 ovelhas, 136 borregas e 35 carneiros.</a:t>
            </a:r>
            <a:endParaRPr lang="pt-PT" b="1" dirty="0">
              <a:solidFill>
                <a:prstClr val="black"/>
              </a:solidFill>
            </a:endParaRPr>
          </a:p>
        </p:txBody>
      </p:sp>
    </p:spTree>
    <p:extLst>
      <p:ext uri="{BB962C8B-B14F-4D97-AF65-F5344CB8AC3E}">
        <p14:creationId xmlns:p14="http://schemas.microsoft.com/office/powerpoint/2010/main" val="4089057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Documents and Settings\Ricardo\Os meus documentos\As minhas imagens\07-04-2013, Contenda\Contenda 025.jpg"/>
          <p:cNvPicPr>
            <a:picLocks noChangeAspect="1" noChangeArrowheads="1"/>
          </p:cNvPicPr>
          <p:nvPr/>
        </p:nvPicPr>
        <p:blipFill rotWithShape="1">
          <a:blip r:embed="rId2">
            <a:extLst>
              <a:ext uri="{28A0092B-C50C-407E-A947-70E740481C1C}">
                <a14:useLocalDpi xmlns:a14="http://schemas.microsoft.com/office/drawing/2010/main" val="0"/>
              </a:ext>
            </a:extLst>
          </a:blip>
          <a:srcRect t="12174"/>
          <a:stretch/>
        </p:blipFill>
        <p:spPr bwMode="auto">
          <a:xfrm>
            <a:off x="-4665" y="0"/>
            <a:ext cx="9144000" cy="5941441"/>
          </a:xfrm>
          <a:prstGeom prst="rect">
            <a:avLst/>
          </a:prstGeom>
          <a:noFill/>
          <a:extLst>
            <a:ext uri="{909E8E84-426E-40DD-AFC4-6F175D3DCCD1}">
              <a14:hiddenFill xmlns:a14="http://schemas.microsoft.com/office/drawing/2010/main">
                <a:solidFill>
                  <a:srgbClr val="FFFFFF"/>
                </a:solidFill>
              </a14:hiddenFill>
            </a:ext>
          </a:extLst>
        </p:spPr>
      </p:pic>
      <p:sp>
        <p:nvSpPr>
          <p:cNvPr id="2" name="Rectângulo 1"/>
          <p:cNvSpPr/>
          <p:nvPr/>
        </p:nvSpPr>
        <p:spPr>
          <a:xfrm>
            <a:off x="0" y="5941441"/>
            <a:ext cx="9144000" cy="923330"/>
          </a:xfrm>
          <a:prstGeom prst="rect">
            <a:avLst/>
          </a:prstGeom>
        </p:spPr>
        <p:txBody>
          <a:bodyPr wrap="square">
            <a:spAutoFit/>
          </a:bodyPr>
          <a:lstStyle/>
          <a:p>
            <a:pPr lvl="0" algn="just"/>
            <a:r>
              <a:rPr lang="pt-PT" b="1" dirty="0">
                <a:solidFill>
                  <a:prstClr val="black"/>
                </a:solidFill>
              </a:rPr>
              <a:t>O pastoreio, executado sobre o método rotacional, é suportado por uma pastagem natural, rica em </a:t>
            </a:r>
            <a:r>
              <a:rPr lang="pt-PT" b="1" i="1" dirty="0" err="1">
                <a:solidFill>
                  <a:prstClr val="black"/>
                </a:solidFill>
              </a:rPr>
              <a:t>Lolium</a:t>
            </a:r>
            <a:r>
              <a:rPr lang="pt-PT" b="1" dirty="0">
                <a:solidFill>
                  <a:prstClr val="black"/>
                </a:solidFill>
              </a:rPr>
              <a:t> e </a:t>
            </a:r>
            <a:r>
              <a:rPr lang="pt-PT" b="1" i="1" dirty="0" err="1">
                <a:solidFill>
                  <a:prstClr val="black"/>
                </a:solidFill>
              </a:rPr>
              <a:t>Trifolium</a:t>
            </a:r>
            <a:r>
              <a:rPr lang="pt-PT" b="1" dirty="0">
                <a:solidFill>
                  <a:prstClr val="black"/>
                </a:solidFill>
              </a:rPr>
              <a:t> de qualidade, destacando, o </a:t>
            </a:r>
            <a:r>
              <a:rPr lang="pt-PT" b="1" i="1" dirty="0" err="1">
                <a:solidFill>
                  <a:prstClr val="black"/>
                </a:solidFill>
              </a:rPr>
              <a:t>Trifolium</a:t>
            </a:r>
            <a:r>
              <a:rPr lang="pt-PT" b="1" dirty="0">
                <a:solidFill>
                  <a:prstClr val="black"/>
                </a:solidFill>
              </a:rPr>
              <a:t> </a:t>
            </a:r>
            <a:r>
              <a:rPr lang="pt-PT" b="1" i="1" dirty="0" err="1">
                <a:solidFill>
                  <a:prstClr val="black"/>
                </a:solidFill>
              </a:rPr>
              <a:t>subterraneum</a:t>
            </a:r>
            <a:r>
              <a:rPr lang="pt-PT" b="1" dirty="0">
                <a:solidFill>
                  <a:prstClr val="black"/>
                </a:solidFill>
              </a:rPr>
              <a:t> de natureza espontânea.</a:t>
            </a:r>
          </a:p>
        </p:txBody>
      </p:sp>
    </p:spTree>
    <p:extLst>
      <p:ext uri="{BB962C8B-B14F-4D97-AF65-F5344CB8AC3E}">
        <p14:creationId xmlns:p14="http://schemas.microsoft.com/office/powerpoint/2010/main" val="1392946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Documents and Settings\Ricardo\Os meus documentos\As minhas imagens\07-04-2013, Contenda\Contenda 056.jpg"/>
          <p:cNvPicPr>
            <a:picLocks noChangeAspect="1" noChangeArrowheads="1"/>
          </p:cNvPicPr>
          <p:nvPr/>
        </p:nvPicPr>
        <p:blipFill rotWithShape="1">
          <a:blip r:embed="rId2">
            <a:extLst>
              <a:ext uri="{28A0092B-C50C-407E-A947-70E740481C1C}">
                <a14:useLocalDpi xmlns:a14="http://schemas.microsoft.com/office/drawing/2010/main" val="0"/>
              </a:ext>
            </a:extLst>
          </a:blip>
          <a:srcRect l="160" t="14738" r="-160" b="9320"/>
          <a:stretch/>
        </p:blipFill>
        <p:spPr bwMode="auto">
          <a:xfrm>
            <a:off x="-1" y="-1"/>
            <a:ext cx="9144001" cy="5208105"/>
          </a:xfrm>
          <a:prstGeom prst="rect">
            <a:avLst/>
          </a:prstGeom>
          <a:noFill/>
          <a:extLst>
            <a:ext uri="{909E8E84-426E-40DD-AFC4-6F175D3DCCD1}">
              <a14:hiddenFill xmlns:a14="http://schemas.microsoft.com/office/drawing/2010/main">
                <a:solidFill>
                  <a:srgbClr val="FFFFFF"/>
                </a:solidFill>
              </a14:hiddenFill>
            </a:ext>
          </a:extLst>
        </p:spPr>
      </p:pic>
      <p:sp>
        <p:nvSpPr>
          <p:cNvPr id="2" name="Rectângulo 1"/>
          <p:cNvSpPr/>
          <p:nvPr/>
        </p:nvSpPr>
        <p:spPr>
          <a:xfrm>
            <a:off x="15618" y="5445224"/>
            <a:ext cx="9144000" cy="923330"/>
          </a:xfrm>
          <a:prstGeom prst="rect">
            <a:avLst/>
          </a:prstGeom>
        </p:spPr>
        <p:txBody>
          <a:bodyPr wrap="square">
            <a:spAutoFit/>
          </a:bodyPr>
          <a:lstStyle/>
          <a:p>
            <a:pPr algn="just"/>
            <a:r>
              <a:rPr lang="pt-PT" b="1" dirty="0" smtClean="0"/>
              <a:t>A actividade </a:t>
            </a:r>
            <a:r>
              <a:rPr lang="pt-PT" b="1" dirty="0"/>
              <a:t>apícola, pelo poder de qualidade e quantidade da flora espontânea, </a:t>
            </a:r>
            <a:r>
              <a:rPr lang="pt-PT" b="1" dirty="0" smtClean="0"/>
              <a:t>estrato </a:t>
            </a:r>
            <a:r>
              <a:rPr lang="pt-PT" b="1" dirty="0"/>
              <a:t>herbáceo, </a:t>
            </a:r>
            <a:r>
              <a:rPr lang="pt-PT" b="1" dirty="0" err="1"/>
              <a:t>semi-arbustivo</a:t>
            </a:r>
            <a:r>
              <a:rPr lang="pt-PT" b="1" dirty="0"/>
              <a:t> e arbustivo, que influem na qualidade do mel obtido, através do néctar e </a:t>
            </a:r>
            <a:r>
              <a:rPr lang="pt-PT" b="1" dirty="0" err="1"/>
              <a:t>polén</a:t>
            </a:r>
            <a:r>
              <a:rPr lang="pt-PT" b="1" dirty="0"/>
              <a:t> produzidos</a:t>
            </a:r>
            <a:r>
              <a:rPr lang="pt-PT" b="1" dirty="0" smtClean="0"/>
              <a:t>. </a:t>
            </a:r>
            <a:endParaRPr lang="pt-PT" b="1" dirty="0"/>
          </a:p>
        </p:txBody>
      </p:sp>
    </p:spTree>
    <p:extLst>
      <p:ext uri="{BB962C8B-B14F-4D97-AF65-F5344CB8AC3E}">
        <p14:creationId xmlns:p14="http://schemas.microsoft.com/office/powerpoint/2010/main" val="8743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Documents and Settings\Ricardo\Os meus documentos\As minhas imagens\07-04-2013, Contenda\Contenda 056.jpg"/>
          <p:cNvPicPr>
            <a:picLocks noChangeAspect="1" noChangeArrowheads="1"/>
          </p:cNvPicPr>
          <p:nvPr/>
        </p:nvPicPr>
        <p:blipFill rotWithShape="1">
          <a:blip r:embed="rId2">
            <a:extLst>
              <a:ext uri="{28A0092B-C50C-407E-A947-70E740481C1C}">
                <a14:useLocalDpi xmlns:a14="http://schemas.microsoft.com/office/drawing/2010/main" val="0"/>
              </a:ext>
            </a:extLst>
          </a:blip>
          <a:srcRect l="160" t="14739" r="-160" b="23522"/>
          <a:stretch/>
        </p:blipFill>
        <p:spPr bwMode="auto">
          <a:xfrm>
            <a:off x="-1" y="-1"/>
            <a:ext cx="9144001" cy="4234071"/>
          </a:xfrm>
          <a:prstGeom prst="rect">
            <a:avLst/>
          </a:prstGeom>
          <a:noFill/>
          <a:extLst>
            <a:ext uri="{909E8E84-426E-40DD-AFC4-6F175D3DCCD1}">
              <a14:hiddenFill xmlns:a14="http://schemas.microsoft.com/office/drawing/2010/main">
                <a:solidFill>
                  <a:srgbClr val="FFFFFF"/>
                </a:solidFill>
              </a14:hiddenFill>
            </a:ext>
          </a:extLst>
        </p:spPr>
      </p:pic>
      <p:sp>
        <p:nvSpPr>
          <p:cNvPr id="2" name="Rectângulo 1"/>
          <p:cNvSpPr/>
          <p:nvPr/>
        </p:nvSpPr>
        <p:spPr>
          <a:xfrm>
            <a:off x="9938" y="4234070"/>
            <a:ext cx="9144000" cy="2585323"/>
          </a:xfrm>
          <a:prstGeom prst="rect">
            <a:avLst/>
          </a:prstGeom>
        </p:spPr>
        <p:txBody>
          <a:bodyPr wrap="square">
            <a:spAutoFit/>
          </a:bodyPr>
          <a:lstStyle/>
          <a:p>
            <a:pPr algn="just"/>
            <a:r>
              <a:rPr lang="pt-PT" b="1" dirty="0" smtClean="0"/>
              <a:t>Para </a:t>
            </a:r>
            <a:r>
              <a:rPr lang="pt-PT" b="1" dirty="0"/>
              <a:t>o aproveitamento em causa, foi elaborado um </a:t>
            </a:r>
            <a:r>
              <a:rPr lang="pt-PT" b="1" dirty="0" smtClean="0"/>
              <a:t>programa, </a:t>
            </a:r>
            <a:r>
              <a:rPr lang="pt-PT" b="1" dirty="0"/>
              <a:t>através da implementação tecnológica </a:t>
            </a:r>
            <a:r>
              <a:rPr lang="pt-PT" b="1" dirty="0" smtClean="0"/>
              <a:t>que </a:t>
            </a:r>
            <a:r>
              <a:rPr lang="pt-PT" b="1" dirty="0"/>
              <a:t>possibilitou um ordenamento eficaz, </a:t>
            </a:r>
            <a:r>
              <a:rPr lang="pt-PT" b="1" dirty="0" smtClean="0"/>
              <a:t>com diminuição </a:t>
            </a:r>
            <a:r>
              <a:rPr lang="pt-PT" b="1" dirty="0"/>
              <a:t>dos custos por facilidade de observação e transporte, recolha do produto a obter e controle sanitário das colónias </a:t>
            </a:r>
            <a:r>
              <a:rPr lang="pt-PT" b="1" dirty="0" smtClean="0"/>
              <a:t>existentes  (500 colmeias).</a:t>
            </a:r>
            <a:endParaRPr lang="pt-PT" b="1" dirty="0"/>
          </a:p>
          <a:p>
            <a:pPr algn="just"/>
            <a:r>
              <a:rPr lang="pt-PT" b="1" dirty="0" smtClean="0"/>
              <a:t>Um </a:t>
            </a:r>
            <a:r>
              <a:rPr lang="pt-PT" b="1" dirty="0"/>
              <a:t>pavilhão que garante cobertura ao Centro Tecnológico do mel, </a:t>
            </a:r>
            <a:r>
              <a:rPr lang="pt-PT" b="1" dirty="0" smtClean="0"/>
              <a:t>com um </a:t>
            </a:r>
            <a:r>
              <a:rPr lang="pt-PT" b="1" dirty="0"/>
              <a:t>grupo de máquinas que </a:t>
            </a:r>
            <a:r>
              <a:rPr lang="pt-PT" b="1" dirty="0" smtClean="0"/>
              <a:t>com </a:t>
            </a:r>
            <a:r>
              <a:rPr lang="pt-PT" b="1" dirty="0"/>
              <a:t>eficácia, economia, rapidez e higiene, </a:t>
            </a:r>
            <a:r>
              <a:rPr lang="pt-PT" b="1" dirty="0" smtClean="0"/>
              <a:t>procedem </a:t>
            </a:r>
            <a:r>
              <a:rPr lang="pt-PT" b="1" dirty="0"/>
              <a:t>à extracção do </a:t>
            </a:r>
            <a:r>
              <a:rPr lang="pt-PT" b="1" dirty="0" smtClean="0"/>
              <a:t>mel, (extracção </a:t>
            </a:r>
            <a:r>
              <a:rPr lang="pt-PT" b="1" dirty="0"/>
              <a:t>de mel aos apicultores </a:t>
            </a:r>
            <a:r>
              <a:rPr lang="pt-PT" b="1" dirty="0" smtClean="0"/>
              <a:t>privados), pavilhão </a:t>
            </a:r>
            <a:r>
              <a:rPr lang="pt-PT" b="1" dirty="0"/>
              <a:t>que garante a recolha e funcionamento do Centro de Fusão, Purificação e Moldagem de </a:t>
            </a:r>
            <a:r>
              <a:rPr lang="pt-PT" b="1" dirty="0" smtClean="0"/>
              <a:t>Ceras e outro de </a:t>
            </a:r>
            <a:r>
              <a:rPr lang="pt-PT" b="1" dirty="0"/>
              <a:t>expurgo de ceras, que permitirá um eficaz controle sanitário de todo o material apícola.</a:t>
            </a:r>
          </a:p>
        </p:txBody>
      </p:sp>
    </p:spTree>
    <p:extLst>
      <p:ext uri="{BB962C8B-B14F-4D97-AF65-F5344CB8AC3E}">
        <p14:creationId xmlns:p14="http://schemas.microsoft.com/office/powerpoint/2010/main" val="1924248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Ricardo\Os meus documentos\As minhas imagens\07-04-2013, Contenda\Contenda 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972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Ricardo\Os meus documentos\As minhas imagens\07-04-2013, Contenda\Contenda 0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8557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cuments and Settings\Ricardo\Os meus documentos\As minhas imagens\07-04-2013, Contenda\Contenda 0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4506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Ricardo\Os meus documentos\As minhas imagens\07-04-2013, Contenda\Contenda 014.jpg"/>
          <p:cNvPicPr>
            <a:picLocks noChangeAspect="1" noChangeArrowheads="1"/>
          </p:cNvPicPr>
          <p:nvPr/>
        </p:nvPicPr>
        <p:blipFill rotWithShape="1">
          <a:blip r:embed="rId2">
            <a:extLst>
              <a:ext uri="{28A0092B-C50C-407E-A947-70E740481C1C}">
                <a14:useLocalDpi xmlns:a14="http://schemas.microsoft.com/office/drawing/2010/main" val="0"/>
              </a:ext>
            </a:extLst>
          </a:blip>
          <a:srcRect t="120" b="-478"/>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649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ângulo 4"/>
          <p:cNvSpPr/>
          <p:nvPr/>
        </p:nvSpPr>
        <p:spPr>
          <a:xfrm>
            <a:off x="16226" y="5301208"/>
            <a:ext cx="9111546" cy="1477328"/>
          </a:xfrm>
          <a:prstGeom prst="rect">
            <a:avLst/>
          </a:prstGeom>
        </p:spPr>
        <p:txBody>
          <a:bodyPr wrap="square">
            <a:spAutoFit/>
          </a:bodyPr>
          <a:lstStyle/>
          <a:p>
            <a:r>
              <a:rPr lang="pt-PT" b="1" dirty="0"/>
              <a:t>Feito o apaziguamento entre Portugueses e </a:t>
            </a:r>
            <a:r>
              <a:rPr lang="pt-PT" b="1" dirty="0" smtClean="0"/>
              <a:t>Espanhóis, os </a:t>
            </a:r>
            <a:r>
              <a:rPr lang="pt-PT" b="1" dirty="0"/>
              <a:t>5.268ha que ficaram a constituir a Herdade da Contenda Portuguesa, </a:t>
            </a:r>
            <a:r>
              <a:rPr lang="pt-PT" b="1" dirty="0" smtClean="0"/>
              <a:t>(domínio </a:t>
            </a:r>
            <a:r>
              <a:rPr lang="pt-PT" b="1" dirty="0"/>
              <a:t>privado da Câmara Municipal de </a:t>
            </a:r>
            <a:r>
              <a:rPr lang="pt-PT" b="1" dirty="0" smtClean="0"/>
              <a:t>Moura), o tipo </a:t>
            </a:r>
            <a:r>
              <a:rPr lang="pt-PT" b="1" dirty="0"/>
              <a:t>de exploração do solo que vinha sendo executado até </a:t>
            </a:r>
            <a:r>
              <a:rPr lang="pt-PT" b="1" dirty="0" smtClean="0"/>
              <a:t>então, manteve-se </a:t>
            </a:r>
            <a:r>
              <a:rPr lang="pt-PT" b="1" dirty="0"/>
              <a:t>praticamente até 1958</a:t>
            </a:r>
            <a:r>
              <a:rPr lang="pt-PT" b="1" dirty="0" smtClean="0"/>
              <a:t>. </a:t>
            </a:r>
            <a:r>
              <a:rPr lang="pt-PT" b="1" dirty="0"/>
              <a:t>As parcelas eram arrendadas a seareiros que arroteavam o mato, com o objectivo do aproveitamento do solo para cultura de praganosos de Inverno</a:t>
            </a:r>
            <a:r>
              <a:rPr lang="pt-PT" b="1" dirty="0" smtClean="0"/>
              <a:t>.</a:t>
            </a:r>
            <a:endParaRPr lang="pt-PT" b="1" dirty="0"/>
          </a:p>
        </p:txBody>
      </p:sp>
      <p:pic>
        <p:nvPicPr>
          <p:cNvPr id="6" name="Picture 2" descr="C:\Documents and Settings\Ricardo\Os meus documentos\As minhas imagens\07-04-2013, Contenda\Contenda 079.jpg"/>
          <p:cNvPicPr>
            <a:picLocks noChangeAspect="1" noChangeArrowheads="1"/>
          </p:cNvPicPr>
          <p:nvPr/>
        </p:nvPicPr>
        <p:blipFill rotWithShape="1">
          <a:blip r:embed="rId2">
            <a:extLst>
              <a:ext uri="{28A0092B-C50C-407E-A947-70E740481C1C}">
                <a14:useLocalDpi xmlns:a14="http://schemas.microsoft.com/office/drawing/2010/main" val="0"/>
              </a:ext>
            </a:extLst>
          </a:blip>
          <a:srcRect t="3045" b="14348"/>
          <a:stretch/>
        </p:blipFill>
        <p:spPr bwMode="auto">
          <a:xfrm>
            <a:off x="-1" y="19879"/>
            <a:ext cx="9144000" cy="5281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277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Documents and Settings\Ricardo\Os meus documentos\As minhas imagens\07-04-2013, Contenda\Contenda 0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043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descr="C:\Documents and Settings\Ricardo\Os meus documentos\As minhas imagens\07-04-2013, Contenda\Contenda 038.jpg"/>
          <p:cNvPicPr>
            <a:picLocks noChangeAspect="1" noChangeArrowheads="1"/>
          </p:cNvPicPr>
          <p:nvPr/>
        </p:nvPicPr>
        <p:blipFill rotWithShape="1">
          <a:blip r:embed="rId3">
            <a:extLst>
              <a:ext uri="{28A0092B-C50C-407E-A947-70E740481C1C}">
                <a14:useLocalDpi xmlns:a14="http://schemas.microsoft.com/office/drawing/2010/main" val="0"/>
              </a:ext>
            </a:extLst>
          </a:blip>
          <a:srcRect l="1917" t="5154" r="52375" b="5966"/>
          <a:stretch/>
        </p:blipFill>
        <p:spPr bwMode="auto">
          <a:xfrm>
            <a:off x="-108520" y="-1"/>
            <a:ext cx="9252520" cy="6997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9578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Documents and Settings\Ricardo\Os meus documentos\As minhas imagens\07-04-2013, Contenda\Contenda 031.jpg"/>
          <p:cNvPicPr>
            <a:picLocks noChangeAspect="1" noChangeArrowheads="1"/>
          </p:cNvPicPr>
          <p:nvPr/>
        </p:nvPicPr>
        <p:blipFill rotWithShape="1">
          <a:blip r:embed="rId2">
            <a:extLst>
              <a:ext uri="{28A0092B-C50C-407E-A947-70E740481C1C}">
                <a14:useLocalDpi xmlns:a14="http://schemas.microsoft.com/office/drawing/2010/main" val="0"/>
              </a:ext>
            </a:extLst>
          </a:blip>
          <a:srcRect l="12362" t="2881" r="49433" b="4239"/>
          <a:stretch/>
        </p:blipFill>
        <p:spPr bwMode="auto">
          <a:xfrm>
            <a:off x="0" y="1"/>
            <a:ext cx="9144000" cy="6237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473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Documents and Settings\Ricardo\Os meus documentos\As minhas imagens\07-04-2013, Contenda\Contenda 017.jpg"/>
          <p:cNvPicPr>
            <a:picLocks noChangeAspect="1" noChangeArrowheads="1"/>
          </p:cNvPicPr>
          <p:nvPr/>
        </p:nvPicPr>
        <p:blipFill rotWithShape="1">
          <a:blip r:embed="rId3">
            <a:extLst>
              <a:ext uri="{28A0092B-C50C-407E-A947-70E740481C1C}">
                <a14:useLocalDpi xmlns:a14="http://schemas.microsoft.com/office/drawing/2010/main" val="0"/>
              </a:ext>
            </a:extLst>
          </a:blip>
          <a:srcRect l="47053" t="-3456" r="11628" b="13952"/>
          <a:stretch/>
        </p:blipFill>
        <p:spPr bwMode="auto">
          <a:xfrm>
            <a:off x="0" y="-264658"/>
            <a:ext cx="9144000" cy="722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6749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Documents and Settings\Ricardo\Os meus documentos\As minhas imagens\07-04-2013, Contenda\Contenda 0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9245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cuments and Settings\Ricardo\Os meus documentos\As minhas imagens\07-04-2013, Contenda\Contenda 0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212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endParaRPr lang="pt-PT" smtClean="0"/>
          </a:p>
        </p:txBody>
      </p:sp>
      <p:pic>
        <p:nvPicPr>
          <p:cNvPr id="65539" name="Picture 3" descr="P920004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9052"/>
          <a:stretch>
            <a:fillRect/>
          </a:stretch>
        </p:blipFill>
        <p:spPr>
          <a:xfrm>
            <a:off x="0" y="0"/>
            <a:ext cx="9144000" cy="6237288"/>
          </a:xfrm>
        </p:spPr>
      </p:pic>
      <p:sp>
        <p:nvSpPr>
          <p:cNvPr id="65540" name="Text Box 4"/>
          <p:cNvSpPr txBox="1">
            <a:spLocks noChangeArrowheads="1"/>
          </p:cNvSpPr>
          <p:nvPr/>
        </p:nvSpPr>
        <p:spPr bwMode="auto">
          <a:xfrm>
            <a:off x="250825" y="6381328"/>
            <a:ext cx="8642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pt-PT" sz="2000" b="1" dirty="0">
                <a:latin typeface="Calibri" pitchFamily="34" charset="0"/>
              </a:rPr>
              <a:t>SEMENTEIRA </a:t>
            </a:r>
            <a:r>
              <a:rPr lang="pt-PT" sz="2000" b="1" dirty="0" smtClean="0">
                <a:latin typeface="Calibri" pitchFamily="34" charset="0"/>
              </a:rPr>
              <a:t>DIRECTA EM PASTAGENS E FORRAGENS</a:t>
            </a:r>
            <a:endParaRPr lang="pt-PT" sz="2000" b="1" dirty="0">
              <a:latin typeface="Calibri" pitchFamily="34" charset="0"/>
            </a:endParaRPr>
          </a:p>
        </p:txBody>
      </p:sp>
    </p:spTree>
    <p:extLst>
      <p:ext uri="{BB962C8B-B14F-4D97-AF65-F5344CB8AC3E}">
        <p14:creationId xmlns:p14="http://schemas.microsoft.com/office/powerpoint/2010/main" val="37930626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Documents and Settings\Ricardo\Os meus documentos\As minhas imagens\07-04-2013, Contenda\Contenda 069.jpg"/>
          <p:cNvPicPr>
            <a:picLocks noChangeAspect="1" noChangeArrowheads="1"/>
          </p:cNvPicPr>
          <p:nvPr/>
        </p:nvPicPr>
        <p:blipFill rotWithShape="1">
          <a:blip r:embed="rId2">
            <a:extLst>
              <a:ext uri="{28A0092B-C50C-407E-A947-70E740481C1C}">
                <a14:useLocalDpi xmlns:a14="http://schemas.microsoft.com/office/drawing/2010/main" val="0"/>
              </a:ext>
            </a:extLst>
          </a:blip>
          <a:srcRect b="14301"/>
          <a:stretch/>
        </p:blipFill>
        <p:spPr bwMode="auto">
          <a:xfrm>
            <a:off x="0" y="0"/>
            <a:ext cx="9144000" cy="5877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ângulo 1"/>
          <p:cNvSpPr/>
          <p:nvPr/>
        </p:nvSpPr>
        <p:spPr>
          <a:xfrm>
            <a:off x="-6288" y="5877272"/>
            <a:ext cx="9150288" cy="923330"/>
          </a:xfrm>
          <a:prstGeom prst="rect">
            <a:avLst/>
          </a:prstGeom>
        </p:spPr>
        <p:txBody>
          <a:bodyPr wrap="square">
            <a:spAutoFit/>
          </a:bodyPr>
          <a:lstStyle/>
          <a:p>
            <a:pPr algn="just"/>
            <a:r>
              <a:rPr lang="pt-PT" b="1" dirty="0" smtClean="0"/>
              <a:t>…Contudo </a:t>
            </a:r>
            <a:r>
              <a:rPr lang="pt-PT" b="1" dirty="0"/>
              <a:t>julga-se </a:t>
            </a:r>
            <a:r>
              <a:rPr lang="pt-PT" b="1" dirty="0" smtClean="0"/>
              <a:t>possível melhorar a sua produção por novas fertilizações condicionadas  aos resultados das análises ao terreno e ao ordenamento racional dos pastoreios…(Feliz Rodrigues, 1993). </a:t>
            </a:r>
            <a:endParaRPr lang="pt-PT" b="1" dirty="0"/>
          </a:p>
        </p:txBody>
      </p:sp>
    </p:spTree>
    <p:extLst>
      <p:ext uri="{BB962C8B-B14F-4D97-AF65-F5344CB8AC3E}">
        <p14:creationId xmlns:p14="http://schemas.microsoft.com/office/powerpoint/2010/main" val="895886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Documents and Settings\Ricardo\Os meus documentos\As minhas imagens\07-04-2013, Contenda\Contenda 0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7274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Documents and Settings\Ricardo\Os meus documentos\As minhas imagens\07-04-2013, Contenda\Contenda 0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0" y="-1"/>
            <a:ext cx="5071796" cy="3803847"/>
          </a:xfrm>
          <a:prstGeom prst="rect">
            <a:avLst/>
          </a:prstGeom>
          <a:noFill/>
          <a:extLst>
            <a:ext uri="{909E8E84-426E-40DD-AFC4-6F175D3DCCD1}">
              <a14:hiddenFill xmlns:a14="http://schemas.microsoft.com/office/drawing/2010/main">
                <a:solidFill>
                  <a:srgbClr val="FFFFFF"/>
                </a:solidFill>
              </a14:hiddenFill>
            </a:ext>
          </a:extLst>
        </p:spPr>
      </p:pic>
      <p:pic>
        <p:nvPicPr>
          <p:cNvPr id="29699" name="Picture 3" descr="C:\Documents and Settings\Ricardo\Os meus documentos\As minhas imagens\07-04-2013, Contenda\Contenda 00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 t="-380" r="54971" b="21908"/>
          <a:stretch/>
        </p:blipFill>
        <p:spPr bwMode="auto">
          <a:xfrm>
            <a:off x="4260" y="3419946"/>
            <a:ext cx="5071796" cy="3435213"/>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C:\Documents and Settings\Ricardo\Os meus documentos\As minhas imagens\07-04-2013, Contenda\Contenda 00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4071" y="-2"/>
            <a:ext cx="4559929" cy="3419947"/>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5220072" y="4509120"/>
            <a:ext cx="3779912" cy="1938992"/>
          </a:xfrm>
          <a:prstGeom prst="rect">
            <a:avLst/>
          </a:prstGeom>
          <a:noFill/>
        </p:spPr>
        <p:txBody>
          <a:bodyPr wrap="square" rtlCol="0">
            <a:spAutoFit/>
          </a:bodyPr>
          <a:lstStyle/>
          <a:p>
            <a:r>
              <a:rPr lang="pt-PT" sz="2400" b="1" dirty="0" smtClean="0"/>
              <a:t>INFRA – ESTRUTURAS</a:t>
            </a:r>
          </a:p>
          <a:p>
            <a:endParaRPr lang="pt-PT" sz="2400" b="1" dirty="0"/>
          </a:p>
          <a:p>
            <a:endParaRPr lang="pt-PT" sz="2400" b="1" dirty="0" smtClean="0"/>
          </a:p>
          <a:p>
            <a:endParaRPr lang="pt-PT" sz="2400" b="1" dirty="0"/>
          </a:p>
          <a:p>
            <a:r>
              <a:rPr lang="pt-PT" sz="2400" b="1" dirty="0" smtClean="0"/>
              <a:t>                                     VÁRIAS</a:t>
            </a:r>
            <a:endParaRPr lang="pt-PT" sz="2400" b="1" dirty="0"/>
          </a:p>
        </p:txBody>
      </p:sp>
    </p:spTree>
    <p:extLst>
      <p:ext uri="{BB962C8B-B14F-4D97-AF65-F5344CB8AC3E}">
        <p14:creationId xmlns:p14="http://schemas.microsoft.com/office/powerpoint/2010/main" val="2562617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Documents and Settings\Ricardo\Os meus documentos\As minhas imagens\07-04-2013, Contenda\Contenda 079.jpg"/>
          <p:cNvPicPr>
            <a:picLocks noChangeAspect="1" noChangeArrowheads="1"/>
          </p:cNvPicPr>
          <p:nvPr/>
        </p:nvPicPr>
        <p:blipFill rotWithShape="1">
          <a:blip r:embed="rId2">
            <a:extLst>
              <a:ext uri="{28A0092B-C50C-407E-A947-70E740481C1C}">
                <a14:useLocalDpi xmlns:a14="http://schemas.microsoft.com/office/drawing/2010/main" val="0"/>
              </a:ext>
            </a:extLst>
          </a:blip>
          <a:srcRect t="3045" b="14348"/>
          <a:stretch/>
        </p:blipFill>
        <p:spPr bwMode="auto">
          <a:xfrm>
            <a:off x="-1" y="19879"/>
            <a:ext cx="9144000" cy="5665304"/>
          </a:xfrm>
          <a:prstGeom prst="rect">
            <a:avLst/>
          </a:prstGeom>
          <a:noFill/>
          <a:extLst>
            <a:ext uri="{909E8E84-426E-40DD-AFC4-6F175D3DCCD1}">
              <a14:hiddenFill xmlns:a14="http://schemas.microsoft.com/office/drawing/2010/main">
                <a:solidFill>
                  <a:srgbClr val="FFFFFF"/>
                </a:solidFill>
              </a14:hiddenFill>
            </a:ext>
          </a:extLst>
        </p:spPr>
      </p:pic>
      <p:sp>
        <p:nvSpPr>
          <p:cNvPr id="2" name="Rectângulo 1"/>
          <p:cNvSpPr/>
          <p:nvPr/>
        </p:nvSpPr>
        <p:spPr>
          <a:xfrm>
            <a:off x="0" y="5805264"/>
            <a:ext cx="9144000" cy="923330"/>
          </a:xfrm>
          <a:prstGeom prst="rect">
            <a:avLst/>
          </a:prstGeom>
        </p:spPr>
        <p:txBody>
          <a:bodyPr wrap="square">
            <a:spAutoFit/>
          </a:bodyPr>
          <a:lstStyle/>
          <a:p>
            <a:pPr algn="just"/>
            <a:r>
              <a:rPr lang="pt-PT" b="1" dirty="0"/>
              <a:t>A parte Sul da Herdade da Contenda (3.364ha), foi submetida ao regime florestal total e tomada de arrendamento pelos Serviços Florestais. Os restantes 1.904ha que constituem a Contenda Norte, só em 1963 foram submetidos ao regime florestal e arrendados aos Serviços</a:t>
            </a:r>
            <a:r>
              <a:rPr lang="pt-PT" b="1" dirty="0" smtClean="0"/>
              <a:t>.</a:t>
            </a:r>
            <a:endParaRPr lang="pt-PT" b="1" dirty="0"/>
          </a:p>
        </p:txBody>
      </p:sp>
    </p:spTree>
    <p:extLst>
      <p:ext uri="{BB962C8B-B14F-4D97-AF65-F5344CB8AC3E}">
        <p14:creationId xmlns:p14="http://schemas.microsoft.com/office/powerpoint/2010/main" val="2246141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Documents and Settings\Ricardo\Os meus documentos\As minhas imagens\07-04-2013, Contenda\Contenda 056.jpg"/>
          <p:cNvPicPr>
            <a:picLocks noChangeAspect="1" noChangeArrowheads="1"/>
          </p:cNvPicPr>
          <p:nvPr/>
        </p:nvPicPr>
        <p:blipFill rotWithShape="1">
          <a:blip r:embed="rId2">
            <a:extLst>
              <a:ext uri="{28A0092B-C50C-407E-A947-70E740481C1C}">
                <a14:useLocalDpi xmlns:a14="http://schemas.microsoft.com/office/drawing/2010/main" val="0"/>
              </a:ext>
            </a:extLst>
          </a:blip>
          <a:srcRect l="160" t="14739" r="-160" b="550"/>
          <a:stretch/>
        </p:blipFill>
        <p:spPr bwMode="auto">
          <a:xfrm>
            <a:off x="-1" y="-1"/>
            <a:ext cx="9144001" cy="5809505"/>
          </a:xfrm>
          <a:prstGeom prst="rect">
            <a:avLst/>
          </a:prstGeom>
          <a:noFill/>
          <a:extLst>
            <a:ext uri="{909E8E84-426E-40DD-AFC4-6F175D3DCCD1}">
              <a14:hiddenFill xmlns:a14="http://schemas.microsoft.com/office/drawing/2010/main">
                <a:solidFill>
                  <a:srgbClr val="FFFFFF"/>
                </a:solidFill>
              </a14:hiddenFill>
            </a:ext>
          </a:extLst>
        </p:spPr>
      </p:pic>
      <p:sp>
        <p:nvSpPr>
          <p:cNvPr id="2" name="Rectângulo 1"/>
          <p:cNvSpPr/>
          <p:nvPr/>
        </p:nvSpPr>
        <p:spPr>
          <a:xfrm>
            <a:off x="17746" y="6165304"/>
            <a:ext cx="9108505" cy="369332"/>
          </a:xfrm>
          <a:prstGeom prst="rect">
            <a:avLst/>
          </a:prstGeom>
        </p:spPr>
        <p:txBody>
          <a:bodyPr wrap="square">
            <a:spAutoFit/>
          </a:bodyPr>
          <a:lstStyle/>
          <a:p>
            <a:r>
              <a:rPr lang="pt-PT" b="1" dirty="0"/>
              <a:t>A actividade apícola, pelo poder de qualidade e quantidade da flora </a:t>
            </a:r>
            <a:r>
              <a:rPr lang="pt-PT" b="1" dirty="0" smtClean="0"/>
              <a:t>espontânea…</a:t>
            </a:r>
            <a:endParaRPr lang="pt-PT" b="1" dirty="0"/>
          </a:p>
        </p:txBody>
      </p:sp>
    </p:spTree>
    <p:extLst>
      <p:ext uri="{BB962C8B-B14F-4D97-AF65-F5344CB8AC3E}">
        <p14:creationId xmlns:p14="http://schemas.microsoft.com/office/powerpoint/2010/main" val="18667571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Documents and Settings\Ricardo\Os meus documentos\As minhas imagens\07-04-2013, Contenda\Contenda 0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44001"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7632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Documents and Settings\Ricardo\Os meus documentos\As minhas imagens\07-04-2013, Contenda\Contenda 05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1710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Ricardo\Os meus documentos\As minhas imagens\07-04-2013, Contenda\Contenda 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88828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Ricardo\Os meus documentos\As minhas imagens\07-04-2013, Contenda\Contenda 0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8" y="0"/>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1866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Documents and Settings\Ricardo\Os meus documentos\As minhas imagens\07-04-2013, Contenda\Contenda 025.jpg"/>
          <p:cNvPicPr>
            <a:picLocks noChangeAspect="1" noChangeArrowheads="1"/>
          </p:cNvPicPr>
          <p:nvPr/>
        </p:nvPicPr>
        <p:blipFill rotWithShape="1">
          <a:blip r:embed="rId2">
            <a:extLst>
              <a:ext uri="{28A0092B-C50C-407E-A947-70E740481C1C}">
                <a14:useLocalDpi xmlns:a14="http://schemas.microsoft.com/office/drawing/2010/main" val="0"/>
              </a:ext>
            </a:extLst>
          </a:blip>
          <a:srcRect t="12174"/>
          <a:stretch/>
        </p:blipFill>
        <p:spPr bwMode="auto">
          <a:xfrm>
            <a:off x="-4665" y="0"/>
            <a:ext cx="9144000" cy="5941441"/>
          </a:xfrm>
          <a:prstGeom prst="rect">
            <a:avLst/>
          </a:prstGeom>
          <a:noFill/>
          <a:extLst>
            <a:ext uri="{909E8E84-426E-40DD-AFC4-6F175D3DCCD1}">
              <a14:hiddenFill xmlns:a14="http://schemas.microsoft.com/office/drawing/2010/main">
                <a:solidFill>
                  <a:srgbClr val="FFFFFF"/>
                </a:solidFill>
              </a14:hiddenFill>
            </a:ext>
          </a:extLst>
        </p:spPr>
      </p:pic>
      <p:sp>
        <p:nvSpPr>
          <p:cNvPr id="2" name="Rectângulo 1"/>
          <p:cNvSpPr/>
          <p:nvPr/>
        </p:nvSpPr>
        <p:spPr>
          <a:xfrm>
            <a:off x="0" y="6093296"/>
            <a:ext cx="9144000" cy="646331"/>
          </a:xfrm>
          <a:prstGeom prst="rect">
            <a:avLst/>
          </a:prstGeom>
        </p:spPr>
        <p:txBody>
          <a:bodyPr wrap="square">
            <a:spAutoFit/>
          </a:bodyPr>
          <a:lstStyle/>
          <a:p>
            <a:pPr lvl="0" algn="just"/>
            <a:r>
              <a:rPr lang="pt-PT" b="1" dirty="0" smtClean="0">
                <a:solidFill>
                  <a:prstClr val="black"/>
                </a:solidFill>
              </a:rPr>
              <a:t>Pastagem </a:t>
            </a:r>
            <a:r>
              <a:rPr lang="pt-PT" b="1" dirty="0" err="1" smtClean="0">
                <a:solidFill>
                  <a:prstClr val="black"/>
                </a:solidFill>
              </a:rPr>
              <a:t>biodiversa</a:t>
            </a:r>
            <a:r>
              <a:rPr lang="pt-PT" b="1" dirty="0" smtClean="0">
                <a:solidFill>
                  <a:prstClr val="black"/>
                </a:solidFill>
              </a:rPr>
              <a:t>, </a:t>
            </a:r>
            <a:r>
              <a:rPr lang="pt-PT" b="1" dirty="0">
                <a:solidFill>
                  <a:prstClr val="black"/>
                </a:solidFill>
              </a:rPr>
              <a:t>rica em </a:t>
            </a:r>
            <a:r>
              <a:rPr lang="pt-PT" b="1" dirty="0" smtClean="0">
                <a:solidFill>
                  <a:prstClr val="black"/>
                </a:solidFill>
              </a:rPr>
              <a:t>Leguminosas (</a:t>
            </a:r>
            <a:r>
              <a:rPr lang="pt-PT" b="1" dirty="0" err="1" smtClean="0">
                <a:solidFill>
                  <a:prstClr val="black"/>
                </a:solidFill>
              </a:rPr>
              <a:t>ex:</a:t>
            </a:r>
            <a:r>
              <a:rPr lang="pt-PT" b="1" i="1" dirty="0" err="1" smtClean="0">
                <a:solidFill>
                  <a:prstClr val="black"/>
                </a:solidFill>
              </a:rPr>
              <a:t>Trifolium</a:t>
            </a:r>
            <a:r>
              <a:rPr lang="pt-PT" b="1" dirty="0" smtClean="0">
                <a:solidFill>
                  <a:prstClr val="black"/>
                </a:solidFill>
              </a:rPr>
              <a:t> </a:t>
            </a:r>
            <a:r>
              <a:rPr lang="pt-PT" b="1" i="1" dirty="0" err="1" smtClean="0">
                <a:solidFill>
                  <a:prstClr val="black"/>
                </a:solidFill>
              </a:rPr>
              <a:t>subterraneum</a:t>
            </a:r>
            <a:r>
              <a:rPr lang="pt-PT" b="1" i="1" dirty="0" smtClean="0">
                <a:solidFill>
                  <a:prstClr val="black"/>
                </a:solidFill>
              </a:rPr>
              <a:t>, </a:t>
            </a:r>
            <a:r>
              <a:rPr lang="pt-PT" b="1" i="1" dirty="0" err="1" smtClean="0">
                <a:solidFill>
                  <a:prstClr val="black"/>
                </a:solidFill>
              </a:rPr>
              <a:t>Ornithopus</a:t>
            </a:r>
            <a:r>
              <a:rPr lang="pt-PT" b="1" i="1" dirty="0" smtClean="0">
                <a:solidFill>
                  <a:prstClr val="black"/>
                </a:solidFill>
              </a:rPr>
              <a:t> </a:t>
            </a:r>
            <a:r>
              <a:rPr lang="pt-PT" b="1" i="1" dirty="0" err="1" smtClean="0">
                <a:solidFill>
                  <a:prstClr val="black"/>
                </a:solidFill>
              </a:rPr>
              <a:t>compressus</a:t>
            </a:r>
            <a:r>
              <a:rPr lang="pt-PT" b="1" i="1" dirty="0" smtClean="0">
                <a:solidFill>
                  <a:prstClr val="black"/>
                </a:solidFill>
              </a:rPr>
              <a:t>, …), </a:t>
            </a:r>
            <a:r>
              <a:rPr lang="pt-PT" b="1" dirty="0" smtClean="0">
                <a:solidFill>
                  <a:prstClr val="black"/>
                </a:solidFill>
              </a:rPr>
              <a:t>em mistura com gramíneas (</a:t>
            </a:r>
            <a:r>
              <a:rPr lang="pt-PT" b="1" dirty="0" err="1" smtClean="0">
                <a:solidFill>
                  <a:prstClr val="black"/>
                </a:solidFill>
              </a:rPr>
              <a:t>ex</a:t>
            </a:r>
            <a:r>
              <a:rPr lang="pt-PT" b="1" dirty="0" smtClean="0">
                <a:solidFill>
                  <a:prstClr val="black"/>
                </a:solidFill>
              </a:rPr>
              <a:t>: </a:t>
            </a:r>
            <a:r>
              <a:rPr lang="pt-PT" b="1" i="1" dirty="0" err="1" smtClean="0">
                <a:solidFill>
                  <a:prstClr val="black"/>
                </a:solidFill>
              </a:rPr>
              <a:t>Lolium</a:t>
            </a:r>
            <a:r>
              <a:rPr lang="pt-PT" b="1" i="1" dirty="0" smtClean="0">
                <a:solidFill>
                  <a:prstClr val="black"/>
                </a:solidFill>
              </a:rPr>
              <a:t>). </a:t>
            </a:r>
            <a:r>
              <a:rPr lang="pt-PT" b="1" dirty="0" smtClean="0">
                <a:solidFill>
                  <a:prstClr val="black"/>
                </a:solidFill>
              </a:rPr>
              <a:t> </a:t>
            </a:r>
            <a:endParaRPr lang="pt-PT" b="1" dirty="0">
              <a:solidFill>
                <a:prstClr val="black"/>
              </a:solidFill>
            </a:endParaRPr>
          </a:p>
        </p:txBody>
      </p:sp>
    </p:spTree>
    <p:extLst>
      <p:ext uri="{BB962C8B-B14F-4D97-AF65-F5344CB8AC3E}">
        <p14:creationId xmlns:p14="http://schemas.microsoft.com/office/powerpoint/2010/main" val="37570869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6146" name="AutoShape 6" descr="Papel reciclado"/>
          <p:cNvSpPr>
            <a:spLocks noChangeArrowheads="1"/>
          </p:cNvSpPr>
          <p:nvPr/>
        </p:nvSpPr>
        <p:spPr bwMode="auto">
          <a:xfrm>
            <a:off x="179388" y="1844675"/>
            <a:ext cx="8713787" cy="1944688"/>
          </a:xfrm>
          <a:prstGeom prst="bevel">
            <a:avLst>
              <a:gd name="adj" fmla="val 12500"/>
            </a:avLst>
          </a:prstGeom>
          <a:blipFill dpi="0" rotWithShape="1">
            <a:blip r:embed="rId2"/>
            <a:srcRect/>
            <a:tile tx="0" ty="0" sx="100000" sy="100000" flip="none" algn="tl"/>
          </a:blipFill>
          <a:ln w="9525">
            <a:solidFill>
              <a:srgbClr val="003300"/>
            </a:solidFill>
            <a:miter lim="800000"/>
            <a:headEnd/>
            <a:tailEnd/>
          </a:ln>
        </p:spPr>
        <p:txBody>
          <a:bodyPr wrap="none" anchor="ctr"/>
          <a:lstStyle/>
          <a:p>
            <a:pPr algn="ctr"/>
            <a:r>
              <a:rPr lang="pt-PT" sz="4200">
                <a:solidFill>
                  <a:srgbClr val="003300"/>
                </a:solidFill>
                <a:latin typeface="Berlin Sans FB" pitchFamily="34" charset="0"/>
              </a:rPr>
              <a:t>MELHORAMENTO DE PASTAGENS</a:t>
            </a:r>
            <a:endParaRPr lang="en-US" sz="4200">
              <a:solidFill>
                <a:srgbClr val="003300"/>
              </a:solidFill>
              <a:latin typeface="Berlin Sans FB" pitchFamily="34" charset="0"/>
            </a:endParaRPr>
          </a:p>
        </p:txBody>
      </p:sp>
      <p:sp>
        <p:nvSpPr>
          <p:cNvPr id="6147" name="Text Box 7"/>
          <p:cNvSpPr txBox="1">
            <a:spLocks noChangeArrowheads="1"/>
          </p:cNvSpPr>
          <p:nvPr/>
        </p:nvSpPr>
        <p:spPr bwMode="auto">
          <a:xfrm>
            <a:off x="6516688" y="5881688"/>
            <a:ext cx="19065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PT">
                <a:solidFill>
                  <a:srgbClr val="003300"/>
                </a:solidFill>
                <a:latin typeface="Comic Sans MS" pitchFamily="66" charset="0"/>
              </a:rPr>
              <a:t>José Mira Potes</a:t>
            </a:r>
            <a:endParaRPr lang="en-US">
              <a:solidFill>
                <a:srgbClr val="003300"/>
              </a:solidFill>
              <a:latin typeface="Comic Sans MS" pitchFamily="66" charset="0"/>
            </a:endParaRPr>
          </a:p>
        </p:txBody>
      </p:sp>
    </p:spTree>
    <p:extLst>
      <p:ext uri="{BB962C8B-B14F-4D97-AF65-F5344CB8AC3E}">
        <p14:creationId xmlns:p14="http://schemas.microsoft.com/office/powerpoint/2010/main" val="15015965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7170" name="AutoShape 4" descr="Papel reciclado"/>
          <p:cNvSpPr>
            <a:spLocks noChangeArrowheads="1"/>
          </p:cNvSpPr>
          <p:nvPr/>
        </p:nvSpPr>
        <p:spPr bwMode="auto">
          <a:xfrm>
            <a:off x="755650" y="333375"/>
            <a:ext cx="7632700" cy="1008063"/>
          </a:xfrm>
          <a:prstGeom prst="foldedCorner">
            <a:avLst>
              <a:gd name="adj" fmla="val 13144"/>
            </a:avLst>
          </a:prstGeom>
          <a:blipFill dpi="0" rotWithShape="1">
            <a:blip r:embed="rId2"/>
            <a:srcRect/>
            <a:tile tx="0" ty="0" sx="100000" sy="100000" flip="none" algn="tl"/>
          </a:blipFill>
          <a:ln w="9525">
            <a:solidFill>
              <a:srgbClr val="003300"/>
            </a:solidFill>
            <a:round/>
            <a:headEnd/>
            <a:tailEnd/>
          </a:ln>
        </p:spPr>
        <p:txBody>
          <a:bodyPr wrap="none" anchor="ctr"/>
          <a:lstStyle/>
          <a:p>
            <a:pPr algn="ctr"/>
            <a:r>
              <a:rPr lang="pt-PT" sz="2800">
                <a:solidFill>
                  <a:srgbClr val="003300"/>
                </a:solidFill>
                <a:latin typeface="Berlin Sans FB" pitchFamily="34" charset="0"/>
              </a:rPr>
              <a:t>Ciclo das Pastagens Mediterrânicas de Sequeiro</a:t>
            </a:r>
            <a:endParaRPr lang="en-US" sz="2800">
              <a:solidFill>
                <a:srgbClr val="003300"/>
              </a:solidFill>
              <a:latin typeface="Berlin Sans FB" pitchFamily="34" charset="0"/>
            </a:endParaRPr>
          </a:p>
        </p:txBody>
      </p:sp>
      <p:sp>
        <p:nvSpPr>
          <p:cNvPr id="7171" name="Text Box 7"/>
          <p:cNvSpPr txBox="1">
            <a:spLocks noChangeArrowheads="1"/>
          </p:cNvSpPr>
          <p:nvPr/>
        </p:nvSpPr>
        <p:spPr bwMode="auto">
          <a:xfrm>
            <a:off x="304800" y="2286000"/>
            <a:ext cx="3302000" cy="530225"/>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20000"/>
              </a:lnSpc>
            </a:pPr>
            <a:r>
              <a:rPr lang="pt-PT" sz="2400" b="1">
                <a:solidFill>
                  <a:schemeClr val="bg1"/>
                </a:solidFill>
                <a:latin typeface="Comic Sans MS" pitchFamily="66" charset="0"/>
              </a:rPr>
              <a:t>Produção descontínua</a:t>
            </a:r>
          </a:p>
        </p:txBody>
      </p:sp>
      <p:sp>
        <p:nvSpPr>
          <p:cNvPr id="7172" name="Text Box 8"/>
          <p:cNvSpPr txBox="1">
            <a:spLocks noChangeArrowheads="1"/>
          </p:cNvSpPr>
          <p:nvPr/>
        </p:nvSpPr>
        <p:spPr bwMode="auto">
          <a:xfrm>
            <a:off x="5029200" y="2286000"/>
            <a:ext cx="2968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20000"/>
              </a:lnSpc>
            </a:pPr>
            <a:r>
              <a:rPr lang="pt-PT" sz="2000">
                <a:solidFill>
                  <a:srgbClr val="0033CC"/>
                </a:solidFill>
                <a:latin typeface="Comic Sans MS" pitchFamily="66" charset="0"/>
              </a:rPr>
              <a:t>Encabeçamentos baixos</a:t>
            </a:r>
          </a:p>
        </p:txBody>
      </p:sp>
      <p:sp>
        <p:nvSpPr>
          <p:cNvPr id="7173" name="Text Box 9"/>
          <p:cNvSpPr txBox="1">
            <a:spLocks noChangeArrowheads="1"/>
          </p:cNvSpPr>
          <p:nvPr/>
        </p:nvSpPr>
        <p:spPr bwMode="auto">
          <a:xfrm>
            <a:off x="0" y="3733800"/>
            <a:ext cx="38100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ct val="50000"/>
              </a:spcAft>
              <a:buFontTx/>
              <a:buChar char="•"/>
            </a:pPr>
            <a:r>
              <a:rPr lang="pt-PT" sz="2000">
                <a:solidFill>
                  <a:srgbClr val="0033CC"/>
                </a:solidFill>
                <a:latin typeface="Comic Sans MS" pitchFamily="66" charset="0"/>
              </a:rPr>
              <a:t> Alimentos conservados</a:t>
            </a:r>
          </a:p>
          <a:p>
            <a:pPr eaLnBrk="1" hangingPunct="1">
              <a:spcAft>
                <a:spcPct val="50000"/>
              </a:spcAft>
              <a:buFontTx/>
              <a:buChar char="•"/>
            </a:pPr>
            <a:r>
              <a:rPr lang="pt-PT" sz="2000">
                <a:solidFill>
                  <a:srgbClr val="0033CC"/>
                </a:solidFill>
                <a:latin typeface="Comic Sans MS" pitchFamily="66" charset="0"/>
              </a:rPr>
              <a:t> Utilização reservas do animal</a:t>
            </a:r>
          </a:p>
        </p:txBody>
      </p:sp>
      <p:sp>
        <p:nvSpPr>
          <p:cNvPr id="7174" name="Text Box 10"/>
          <p:cNvSpPr txBox="1">
            <a:spLocks noChangeArrowheads="1"/>
          </p:cNvSpPr>
          <p:nvPr/>
        </p:nvSpPr>
        <p:spPr bwMode="auto">
          <a:xfrm>
            <a:off x="4724400" y="3429000"/>
            <a:ext cx="441960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ct val="50000"/>
              </a:spcAft>
              <a:buFontTx/>
              <a:buChar char="•"/>
            </a:pPr>
            <a:r>
              <a:rPr lang="pt-PT" sz="2000">
                <a:solidFill>
                  <a:srgbClr val="0033CC"/>
                </a:solidFill>
                <a:latin typeface="Comic Sans MS" pitchFamily="66" charset="0"/>
              </a:rPr>
              <a:t> Extensificação</a:t>
            </a:r>
          </a:p>
          <a:p>
            <a:pPr eaLnBrk="1" hangingPunct="1">
              <a:spcAft>
                <a:spcPct val="50000"/>
              </a:spcAft>
              <a:buFontTx/>
              <a:buChar char="•"/>
            </a:pPr>
            <a:r>
              <a:rPr lang="pt-PT" sz="2000">
                <a:solidFill>
                  <a:srgbClr val="0033CC"/>
                </a:solidFill>
                <a:latin typeface="Comic Sans MS" pitchFamily="66" charset="0"/>
              </a:rPr>
              <a:t> Baixa produtividade</a:t>
            </a:r>
          </a:p>
          <a:p>
            <a:pPr eaLnBrk="1" hangingPunct="1">
              <a:buFontTx/>
              <a:buChar char="•"/>
            </a:pPr>
            <a:r>
              <a:rPr lang="pt-PT" sz="2000">
                <a:solidFill>
                  <a:srgbClr val="0033CC"/>
                </a:solidFill>
                <a:latin typeface="Comic Sans MS" pitchFamily="66" charset="0"/>
              </a:rPr>
              <a:t> Unidades produtivas maiores</a:t>
            </a:r>
          </a:p>
          <a:p>
            <a:pPr eaLnBrk="1" hangingPunct="1">
              <a:spcAft>
                <a:spcPct val="50000"/>
              </a:spcAft>
            </a:pPr>
            <a:r>
              <a:rPr lang="pt-PT" sz="2000">
                <a:solidFill>
                  <a:srgbClr val="0033CC"/>
                </a:solidFill>
                <a:latin typeface="Comic Sans MS" pitchFamily="66" charset="0"/>
              </a:rPr>
              <a:t>  (rebanhos)</a:t>
            </a:r>
          </a:p>
          <a:p>
            <a:pPr eaLnBrk="1" hangingPunct="1">
              <a:buFontTx/>
              <a:buChar char="•"/>
            </a:pPr>
            <a:r>
              <a:rPr lang="pt-PT" sz="2000">
                <a:solidFill>
                  <a:srgbClr val="0033CC"/>
                </a:solidFill>
                <a:latin typeface="Comic Sans MS" pitchFamily="66" charset="0"/>
              </a:rPr>
              <a:t> Produção carne (bovino, caprino,</a:t>
            </a:r>
          </a:p>
          <a:p>
            <a:pPr eaLnBrk="1" hangingPunct="1">
              <a:spcAft>
                <a:spcPct val="50000"/>
              </a:spcAft>
            </a:pPr>
            <a:r>
              <a:rPr lang="pt-PT" sz="2000">
                <a:solidFill>
                  <a:srgbClr val="0033CC"/>
                </a:solidFill>
                <a:latin typeface="Comic Sans MS" pitchFamily="66" charset="0"/>
              </a:rPr>
              <a:t>  ovino e suíno)</a:t>
            </a:r>
          </a:p>
        </p:txBody>
      </p:sp>
      <p:sp>
        <p:nvSpPr>
          <p:cNvPr id="7175" name="Text Box 11"/>
          <p:cNvSpPr txBox="1">
            <a:spLocks noChangeArrowheads="1"/>
          </p:cNvSpPr>
          <p:nvPr/>
        </p:nvSpPr>
        <p:spPr bwMode="auto">
          <a:xfrm>
            <a:off x="2743200" y="6035675"/>
            <a:ext cx="3962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120000"/>
              </a:lnSpc>
            </a:pPr>
            <a:r>
              <a:rPr lang="pt-PT" sz="2000">
                <a:solidFill>
                  <a:srgbClr val="0033CC"/>
                </a:solidFill>
                <a:latin typeface="Comic Sans MS" pitchFamily="66" charset="0"/>
              </a:rPr>
              <a:t>Sistema pastoreio</a:t>
            </a:r>
          </a:p>
          <a:p>
            <a:pPr algn="ctr" eaLnBrk="1" hangingPunct="1">
              <a:lnSpc>
                <a:spcPct val="120000"/>
              </a:lnSpc>
            </a:pPr>
            <a:r>
              <a:rPr lang="pt-PT" sz="2000">
                <a:solidFill>
                  <a:srgbClr val="0033CC"/>
                </a:solidFill>
                <a:latin typeface="Comic Sans MS" pitchFamily="66" charset="0"/>
              </a:rPr>
              <a:t>Semicontínuo ou Intermitente</a:t>
            </a:r>
          </a:p>
        </p:txBody>
      </p:sp>
      <p:sp>
        <p:nvSpPr>
          <p:cNvPr id="7176" name="Line 12"/>
          <p:cNvSpPr>
            <a:spLocks noChangeShapeType="1"/>
          </p:cNvSpPr>
          <p:nvPr/>
        </p:nvSpPr>
        <p:spPr bwMode="auto">
          <a:xfrm rot="10732538">
            <a:off x="1755775" y="4873625"/>
            <a:ext cx="1600200" cy="1219200"/>
          </a:xfrm>
          <a:prstGeom prst="line">
            <a:avLst/>
          </a:prstGeom>
          <a:noFill/>
          <a:ln w="57150">
            <a:solidFill>
              <a:srgbClr val="003300"/>
            </a:solidFill>
            <a:round/>
            <a:headEnd/>
            <a:tailEnd type="triangle" w="lg" len="lg"/>
          </a:ln>
          <a:extLst>
            <a:ext uri="{909E8E84-426E-40DD-AFC4-6F175D3DCCD1}">
              <a14:hiddenFill xmlns:a14="http://schemas.microsoft.com/office/drawing/2010/main">
                <a:noFill/>
              </a14:hiddenFill>
            </a:ext>
          </a:extLst>
        </p:spPr>
        <p:txBody>
          <a:bodyPr/>
          <a:lstStyle/>
          <a:p>
            <a:endParaRPr lang="pt-PT"/>
          </a:p>
        </p:txBody>
      </p:sp>
      <p:sp>
        <p:nvSpPr>
          <p:cNvPr id="7177" name="Line 13"/>
          <p:cNvSpPr>
            <a:spLocks noChangeShapeType="1"/>
          </p:cNvSpPr>
          <p:nvPr/>
        </p:nvSpPr>
        <p:spPr bwMode="auto">
          <a:xfrm rot="6684378">
            <a:off x="6096000" y="5732463"/>
            <a:ext cx="914400" cy="609600"/>
          </a:xfrm>
          <a:prstGeom prst="line">
            <a:avLst/>
          </a:prstGeom>
          <a:noFill/>
          <a:ln w="57150">
            <a:solidFill>
              <a:srgbClr val="003300"/>
            </a:solidFill>
            <a:round/>
            <a:headEnd/>
            <a:tailEnd type="triangle" w="lg" len="lg"/>
          </a:ln>
          <a:extLst>
            <a:ext uri="{909E8E84-426E-40DD-AFC4-6F175D3DCCD1}">
              <a14:hiddenFill xmlns:a14="http://schemas.microsoft.com/office/drawing/2010/main">
                <a:noFill/>
              </a14:hiddenFill>
            </a:ext>
          </a:extLst>
        </p:spPr>
        <p:txBody>
          <a:bodyPr/>
          <a:lstStyle/>
          <a:p>
            <a:endParaRPr lang="pt-PT"/>
          </a:p>
        </p:txBody>
      </p:sp>
      <p:sp>
        <p:nvSpPr>
          <p:cNvPr id="7178" name="Line 14"/>
          <p:cNvSpPr>
            <a:spLocks noChangeShapeType="1"/>
          </p:cNvSpPr>
          <p:nvPr/>
        </p:nvSpPr>
        <p:spPr bwMode="auto">
          <a:xfrm>
            <a:off x="3886200" y="2514600"/>
            <a:ext cx="1066800" cy="0"/>
          </a:xfrm>
          <a:prstGeom prst="line">
            <a:avLst/>
          </a:prstGeom>
          <a:noFill/>
          <a:ln w="57150">
            <a:solidFill>
              <a:srgbClr val="003300"/>
            </a:solidFill>
            <a:round/>
            <a:headEnd/>
            <a:tailEnd type="triangle" w="lg" len="lg"/>
          </a:ln>
          <a:extLst>
            <a:ext uri="{909E8E84-426E-40DD-AFC4-6F175D3DCCD1}">
              <a14:hiddenFill xmlns:a14="http://schemas.microsoft.com/office/drawing/2010/main">
                <a:noFill/>
              </a14:hiddenFill>
            </a:ext>
          </a:extLst>
        </p:spPr>
        <p:txBody>
          <a:bodyPr/>
          <a:lstStyle/>
          <a:p>
            <a:endParaRPr lang="pt-PT"/>
          </a:p>
        </p:txBody>
      </p:sp>
      <p:sp>
        <p:nvSpPr>
          <p:cNvPr id="7179" name="Line 15"/>
          <p:cNvSpPr>
            <a:spLocks noChangeShapeType="1"/>
          </p:cNvSpPr>
          <p:nvPr/>
        </p:nvSpPr>
        <p:spPr bwMode="auto">
          <a:xfrm>
            <a:off x="6629400" y="2667000"/>
            <a:ext cx="0" cy="838200"/>
          </a:xfrm>
          <a:prstGeom prst="line">
            <a:avLst/>
          </a:prstGeom>
          <a:noFill/>
          <a:ln w="57150">
            <a:solidFill>
              <a:srgbClr val="003300"/>
            </a:solidFill>
            <a:round/>
            <a:headEnd/>
            <a:tailEnd type="triangle" w="lg" len="lg"/>
          </a:ln>
          <a:extLst>
            <a:ext uri="{909E8E84-426E-40DD-AFC4-6F175D3DCCD1}">
              <a14:hiddenFill xmlns:a14="http://schemas.microsoft.com/office/drawing/2010/main">
                <a:noFill/>
              </a14:hiddenFill>
            </a:ext>
          </a:extLst>
        </p:spPr>
        <p:txBody>
          <a:bodyPr/>
          <a:lstStyle/>
          <a:p>
            <a:endParaRPr lang="pt-PT"/>
          </a:p>
        </p:txBody>
      </p:sp>
      <p:sp>
        <p:nvSpPr>
          <p:cNvPr id="7180" name="Line 16"/>
          <p:cNvSpPr>
            <a:spLocks noChangeShapeType="1"/>
          </p:cNvSpPr>
          <p:nvPr/>
        </p:nvSpPr>
        <p:spPr bwMode="auto">
          <a:xfrm flipV="1">
            <a:off x="1676400" y="2971800"/>
            <a:ext cx="0" cy="762000"/>
          </a:xfrm>
          <a:prstGeom prst="line">
            <a:avLst/>
          </a:prstGeom>
          <a:noFill/>
          <a:ln w="57150">
            <a:solidFill>
              <a:srgbClr val="003300"/>
            </a:solidFill>
            <a:round/>
            <a:headEnd/>
            <a:tailEnd type="triangle" w="lg" len="lg"/>
          </a:ln>
          <a:extLst>
            <a:ext uri="{909E8E84-426E-40DD-AFC4-6F175D3DCCD1}">
              <a14:hiddenFill xmlns:a14="http://schemas.microsoft.com/office/drawing/2010/main">
                <a:noFill/>
              </a14:hiddenFill>
            </a:ext>
          </a:extLst>
        </p:spPr>
        <p:txBody>
          <a:bodyPr/>
          <a:lstStyle/>
          <a:p>
            <a:endParaRPr lang="pt-PT"/>
          </a:p>
        </p:txBody>
      </p:sp>
    </p:spTree>
    <p:extLst>
      <p:ext uri="{BB962C8B-B14F-4D97-AF65-F5344CB8AC3E}">
        <p14:creationId xmlns:p14="http://schemas.microsoft.com/office/powerpoint/2010/main" val="16295587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194" name="Text Box 4"/>
          <p:cNvSpPr txBox="1">
            <a:spLocks noChangeArrowheads="1"/>
          </p:cNvSpPr>
          <p:nvPr/>
        </p:nvSpPr>
        <p:spPr bwMode="auto">
          <a:xfrm>
            <a:off x="468313" y="2565400"/>
            <a:ext cx="81565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t-PT" sz="4000">
                <a:solidFill>
                  <a:srgbClr val="003300"/>
                </a:solidFill>
                <a:latin typeface="Berlin Sans FB" pitchFamily="34" charset="0"/>
              </a:rPr>
              <a:t>Leguminosas </a:t>
            </a:r>
            <a:r>
              <a:rPr lang="pt-PT" sz="4000">
                <a:solidFill>
                  <a:srgbClr val="003300"/>
                </a:solidFill>
                <a:latin typeface="Berlin Sans FB" pitchFamily="34" charset="0"/>
                <a:sym typeface="Symbol" pitchFamily="18" charset="2"/>
              </a:rPr>
              <a:t> </a:t>
            </a:r>
            <a:r>
              <a:rPr lang="pt-PT" sz="4000">
                <a:solidFill>
                  <a:srgbClr val="003300"/>
                </a:solidFill>
                <a:latin typeface="Berlin Sans FB" pitchFamily="34" charset="0"/>
              </a:rPr>
              <a:t>Fósforo </a:t>
            </a:r>
            <a:r>
              <a:rPr lang="pt-PT" sz="4000">
                <a:solidFill>
                  <a:srgbClr val="003300"/>
                </a:solidFill>
                <a:latin typeface="Berlin Sans FB" pitchFamily="34" charset="0"/>
                <a:sym typeface="Symbol" pitchFamily="18" charset="2"/>
              </a:rPr>
              <a:t></a:t>
            </a:r>
            <a:r>
              <a:rPr lang="pt-PT" sz="4000">
                <a:solidFill>
                  <a:srgbClr val="003300"/>
                </a:solidFill>
                <a:latin typeface="Berlin Sans FB" pitchFamily="34" charset="0"/>
              </a:rPr>
              <a:t> Pastoreio</a:t>
            </a:r>
            <a:endParaRPr lang="en-US" sz="4000">
              <a:solidFill>
                <a:srgbClr val="003300"/>
              </a:solidFill>
              <a:latin typeface="Berlin Sans FB" pitchFamily="34" charset="0"/>
            </a:endParaRPr>
          </a:p>
        </p:txBody>
      </p:sp>
    </p:spTree>
    <p:extLst>
      <p:ext uri="{BB962C8B-B14F-4D97-AF65-F5344CB8AC3E}">
        <p14:creationId xmlns:p14="http://schemas.microsoft.com/office/powerpoint/2010/main" val="18045587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9218" name="Text Box 6"/>
          <p:cNvSpPr txBox="1">
            <a:spLocks noChangeArrowheads="1"/>
          </p:cNvSpPr>
          <p:nvPr/>
        </p:nvSpPr>
        <p:spPr bwMode="auto">
          <a:xfrm>
            <a:off x="2484438" y="1484313"/>
            <a:ext cx="4276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PT" sz="2400" b="1">
                <a:solidFill>
                  <a:srgbClr val="0033CC"/>
                </a:solidFill>
                <a:latin typeface="Comic Sans MS" pitchFamily="66" charset="0"/>
              </a:rPr>
              <a:t>Melhoramento de pastagens</a:t>
            </a:r>
          </a:p>
        </p:txBody>
      </p:sp>
      <p:sp>
        <p:nvSpPr>
          <p:cNvPr id="5129" name="Text Box 9"/>
          <p:cNvSpPr txBox="1">
            <a:spLocks noChangeArrowheads="1"/>
          </p:cNvSpPr>
          <p:nvPr/>
        </p:nvSpPr>
        <p:spPr bwMode="auto">
          <a:xfrm>
            <a:off x="323850" y="2133600"/>
            <a:ext cx="8474075" cy="3298825"/>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Aft>
                <a:spcPct val="40000"/>
              </a:spcAft>
            </a:pPr>
            <a:r>
              <a:rPr lang="pt-PT" b="1">
                <a:solidFill>
                  <a:srgbClr val="003300"/>
                </a:solidFill>
                <a:effectLst>
                  <a:outerShdw blurRad="38100" dist="38100" dir="2700000" algn="tl">
                    <a:srgbClr val="C0C0C0"/>
                  </a:outerShdw>
                </a:effectLst>
                <a:latin typeface="Comic Sans MS" pitchFamily="66" charset="0"/>
              </a:rPr>
              <a:t>ENSAIO</a:t>
            </a:r>
          </a:p>
          <a:p>
            <a:pPr algn="just" eaLnBrk="1" hangingPunct="1">
              <a:spcAft>
                <a:spcPct val="40000"/>
              </a:spcAft>
            </a:pPr>
            <a:r>
              <a:rPr lang="pt-PT" b="1">
                <a:solidFill>
                  <a:srgbClr val="0033CC"/>
                </a:solidFill>
                <a:effectLst>
                  <a:outerShdw blurRad="38100" dist="38100" dir="2700000" algn="tl">
                    <a:srgbClr val="C0C0C0"/>
                  </a:outerShdw>
                </a:effectLst>
                <a:latin typeface="Comic Sans MS" pitchFamily="66" charset="0"/>
              </a:rPr>
              <a:t>Tratamento 1</a:t>
            </a:r>
            <a:r>
              <a:rPr lang="pt-PT">
                <a:solidFill>
                  <a:srgbClr val="0033CC"/>
                </a:solidFill>
                <a:latin typeface="Comic Sans MS" pitchFamily="66" charset="0"/>
              </a:rPr>
              <a:t>: manutenção do ecossistema existente;</a:t>
            </a:r>
          </a:p>
          <a:p>
            <a:pPr algn="just" eaLnBrk="1" hangingPunct="1">
              <a:spcAft>
                <a:spcPct val="40000"/>
              </a:spcAft>
            </a:pPr>
            <a:endParaRPr lang="pt-PT" sz="900">
              <a:solidFill>
                <a:srgbClr val="0033CC"/>
              </a:solidFill>
              <a:latin typeface="Comic Sans MS" pitchFamily="66" charset="0"/>
            </a:endParaRPr>
          </a:p>
          <a:p>
            <a:pPr algn="just" eaLnBrk="1" hangingPunct="1">
              <a:spcAft>
                <a:spcPct val="40000"/>
              </a:spcAft>
            </a:pPr>
            <a:r>
              <a:rPr lang="pt-PT" b="1">
                <a:solidFill>
                  <a:srgbClr val="0033CC"/>
                </a:solidFill>
                <a:effectLst>
                  <a:outerShdw blurRad="38100" dist="38100" dir="2700000" algn="tl">
                    <a:srgbClr val="C0C0C0"/>
                  </a:outerShdw>
                </a:effectLst>
                <a:latin typeface="Comic Sans MS" pitchFamily="66" charset="0"/>
              </a:rPr>
              <a:t>Tratamento 2</a:t>
            </a:r>
            <a:r>
              <a:rPr lang="pt-PT">
                <a:solidFill>
                  <a:srgbClr val="0033CC"/>
                </a:solidFill>
                <a:latin typeface="Comic Sans MS" pitchFamily="66" charset="0"/>
              </a:rPr>
              <a:t>: calagem (2000Kg/ha) e fertilização fosfatada (46Kg de P</a:t>
            </a:r>
            <a:r>
              <a:rPr lang="pt-PT" sz="1000">
                <a:solidFill>
                  <a:srgbClr val="0033CC"/>
                </a:solidFill>
                <a:latin typeface="Comic Sans MS" pitchFamily="66" charset="0"/>
              </a:rPr>
              <a:t>2</a:t>
            </a:r>
            <a:r>
              <a:rPr lang="pt-PT">
                <a:solidFill>
                  <a:srgbClr val="0033CC"/>
                </a:solidFill>
                <a:latin typeface="Comic Sans MS" pitchFamily="66" charset="0"/>
              </a:rPr>
              <a:t>O</a:t>
            </a:r>
            <a:r>
              <a:rPr lang="pt-PT" sz="1000">
                <a:solidFill>
                  <a:srgbClr val="0033CC"/>
                </a:solidFill>
                <a:latin typeface="Comic Sans MS" pitchFamily="66" charset="0"/>
              </a:rPr>
              <a:t>5</a:t>
            </a:r>
            <a:r>
              <a:rPr lang="pt-PT">
                <a:solidFill>
                  <a:srgbClr val="0033CC"/>
                </a:solidFill>
                <a:latin typeface="Comic Sans MS" pitchFamily="66" charset="0"/>
              </a:rPr>
              <a:t>/ha);</a:t>
            </a:r>
          </a:p>
          <a:p>
            <a:pPr algn="just" eaLnBrk="1" hangingPunct="1">
              <a:spcAft>
                <a:spcPct val="40000"/>
              </a:spcAft>
            </a:pPr>
            <a:endParaRPr lang="pt-PT" sz="900">
              <a:solidFill>
                <a:srgbClr val="0033CC"/>
              </a:solidFill>
              <a:latin typeface="Comic Sans MS" pitchFamily="66" charset="0"/>
            </a:endParaRPr>
          </a:p>
          <a:p>
            <a:pPr algn="just" eaLnBrk="1" hangingPunct="1">
              <a:spcAft>
                <a:spcPct val="40000"/>
              </a:spcAft>
            </a:pPr>
            <a:r>
              <a:rPr lang="pt-PT" b="1">
                <a:solidFill>
                  <a:srgbClr val="0033CC"/>
                </a:solidFill>
                <a:effectLst>
                  <a:outerShdw blurRad="38100" dist="38100" dir="2700000" algn="tl">
                    <a:srgbClr val="C0C0C0"/>
                  </a:outerShdw>
                </a:effectLst>
                <a:latin typeface="Comic Sans MS" pitchFamily="66" charset="0"/>
              </a:rPr>
              <a:t>Tratamento 3</a:t>
            </a:r>
            <a:r>
              <a:rPr lang="pt-PT">
                <a:solidFill>
                  <a:srgbClr val="0033CC"/>
                </a:solidFill>
                <a:latin typeface="Comic Sans MS" pitchFamily="66" charset="0"/>
              </a:rPr>
              <a:t>: T2+ introdução de leguminosas anuais de ressementeira natural, sem mobilização do solo;</a:t>
            </a:r>
          </a:p>
          <a:p>
            <a:pPr algn="just" eaLnBrk="1" hangingPunct="1">
              <a:spcAft>
                <a:spcPct val="40000"/>
              </a:spcAft>
            </a:pPr>
            <a:endParaRPr lang="pt-PT" sz="900">
              <a:solidFill>
                <a:srgbClr val="0033CC"/>
              </a:solidFill>
              <a:latin typeface="Comic Sans MS" pitchFamily="66" charset="0"/>
            </a:endParaRPr>
          </a:p>
          <a:p>
            <a:pPr algn="just" eaLnBrk="1" hangingPunct="1">
              <a:spcAft>
                <a:spcPct val="40000"/>
              </a:spcAft>
            </a:pPr>
            <a:r>
              <a:rPr lang="pt-PT" b="1">
                <a:solidFill>
                  <a:srgbClr val="0033CC"/>
                </a:solidFill>
                <a:effectLst>
                  <a:outerShdw blurRad="38100" dist="38100" dir="2700000" algn="tl">
                    <a:srgbClr val="C0C0C0"/>
                  </a:outerShdw>
                </a:effectLst>
                <a:latin typeface="Comic Sans MS" pitchFamily="66" charset="0"/>
              </a:rPr>
              <a:t>Tratamento 4</a:t>
            </a:r>
            <a:r>
              <a:rPr lang="pt-PT">
                <a:solidFill>
                  <a:srgbClr val="0033CC"/>
                </a:solidFill>
                <a:latin typeface="Comic Sans MS" pitchFamily="66" charset="0"/>
              </a:rPr>
              <a:t>: T2+ introdução de leguminosas anuais de ressementeira natural, com mobilização do solo.</a:t>
            </a:r>
          </a:p>
        </p:txBody>
      </p:sp>
      <p:sp>
        <p:nvSpPr>
          <p:cNvPr id="9220" name="AutoShape 11" descr="Papel reciclado"/>
          <p:cNvSpPr>
            <a:spLocks noChangeArrowheads="1"/>
          </p:cNvSpPr>
          <p:nvPr/>
        </p:nvSpPr>
        <p:spPr bwMode="auto">
          <a:xfrm>
            <a:off x="539750" y="260350"/>
            <a:ext cx="8280400" cy="1008063"/>
          </a:xfrm>
          <a:prstGeom prst="foldedCorner">
            <a:avLst>
              <a:gd name="adj" fmla="val 13144"/>
            </a:avLst>
          </a:prstGeom>
          <a:blipFill dpi="0" rotWithShape="1">
            <a:blip r:embed="rId2"/>
            <a:srcRect/>
            <a:tile tx="0" ty="0" sx="100000" sy="100000" flip="none" algn="tl"/>
          </a:blipFill>
          <a:ln w="9525">
            <a:solidFill>
              <a:srgbClr val="003300"/>
            </a:solidFill>
            <a:round/>
            <a:headEnd/>
            <a:tailEnd/>
          </a:ln>
        </p:spPr>
        <p:txBody>
          <a:bodyPr wrap="none" anchor="ctr"/>
          <a:lstStyle/>
          <a:p>
            <a:pPr algn="ctr"/>
            <a:r>
              <a:rPr lang="pt-PT" sz="2800">
                <a:solidFill>
                  <a:srgbClr val="003300"/>
                </a:solidFill>
                <a:latin typeface="Berlin Sans FB" pitchFamily="34" charset="0"/>
              </a:rPr>
              <a:t>Ensaio Experimental / Delineamento Experimental</a:t>
            </a:r>
            <a:endParaRPr lang="en-US" sz="2800">
              <a:solidFill>
                <a:srgbClr val="003300"/>
              </a:solidFill>
              <a:latin typeface="Berlin Sans FB" pitchFamily="34" charset="0"/>
            </a:endParaRPr>
          </a:p>
        </p:txBody>
      </p:sp>
    </p:spTree>
    <p:extLst>
      <p:ext uri="{BB962C8B-B14F-4D97-AF65-F5344CB8AC3E}">
        <p14:creationId xmlns:p14="http://schemas.microsoft.com/office/powerpoint/2010/main" val="19651194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docs.google.com/viewer?pid=explorer&amp;srcid=0Bz4JcrBa8SdRMUxUZEZ5amJ4ZGM&amp;docid=d5edd0f8917169ad0d00a074802ac587%7C3cf118cad95bee126a33cb7b6acb6f5c&amp;a=bi&amp;pagenumber=1&amp;w=800"/>
          <p:cNvPicPr>
            <a:picLocks noChangeAspect="1" noChangeArrowheads="1"/>
          </p:cNvPicPr>
          <p:nvPr/>
        </p:nvPicPr>
        <p:blipFill rotWithShape="1">
          <a:blip r:embed="rId2">
            <a:extLst>
              <a:ext uri="{28A0092B-C50C-407E-A947-70E740481C1C}">
                <a14:useLocalDpi xmlns:a14="http://schemas.microsoft.com/office/drawing/2010/main" val="0"/>
              </a:ext>
            </a:extLst>
          </a:blip>
          <a:srcRect l="12989" t="46361" r="10258" b="16868"/>
          <a:stretch/>
        </p:blipFill>
        <p:spPr bwMode="auto">
          <a:xfrm>
            <a:off x="0" y="0"/>
            <a:ext cx="9144000" cy="475252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Documents and Settings\Ricardo\Os meus documentos\As minhas imagens\07-04-2013, Contenda\Contenda 044.jpg"/>
          <p:cNvPicPr>
            <a:picLocks noChangeAspect="1" noChangeArrowheads="1"/>
          </p:cNvPicPr>
          <p:nvPr/>
        </p:nvPicPr>
        <p:blipFill rotWithShape="1">
          <a:blip r:embed="rId3">
            <a:extLst>
              <a:ext uri="{28A0092B-C50C-407E-A947-70E740481C1C}">
                <a14:useLocalDpi xmlns:a14="http://schemas.microsoft.com/office/drawing/2010/main" val="0"/>
              </a:ext>
            </a:extLst>
          </a:blip>
          <a:srcRect t="8200" b="40382"/>
          <a:stretch/>
        </p:blipFill>
        <p:spPr bwMode="auto">
          <a:xfrm>
            <a:off x="0" y="3359426"/>
            <a:ext cx="9144000" cy="3498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8418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1027" name="Rectangle 5"/>
          <p:cNvSpPr>
            <a:spLocks noChangeArrowheads="1"/>
          </p:cNvSpPr>
          <p:nvPr/>
        </p:nvSpPr>
        <p:spPr bwMode="auto">
          <a:xfrm>
            <a:off x="0" y="22288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pt-PT"/>
          </a:p>
        </p:txBody>
      </p:sp>
      <p:graphicFrame>
        <p:nvGraphicFramePr>
          <p:cNvPr id="1026" name="Object 4"/>
          <p:cNvGraphicFramePr>
            <a:graphicFrameLocks noChangeAspect="1"/>
          </p:cNvGraphicFramePr>
          <p:nvPr/>
        </p:nvGraphicFramePr>
        <p:xfrm>
          <a:off x="827088" y="1484313"/>
          <a:ext cx="7523162" cy="4076700"/>
        </p:xfrm>
        <a:graphic>
          <a:graphicData uri="http://schemas.openxmlformats.org/presentationml/2006/ole">
            <mc:AlternateContent xmlns:mc="http://schemas.openxmlformats.org/markup-compatibility/2006">
              <mc:Choice xmlns:v="urn:schemas-microsoft-com:vml" Requires="v">
                <p:oleObj spid="_x0000_s1030" name="Gráfico" r:id="rId3" imgW="4429049" imgH="2400300" progId="Excel.Chart.8">
                  <p:embed/>
                </p:oleObj>
              </mc:Choice>
              <mc:Fallback>
                <p:oleObj name="Gráfico" r:id="rId3" imgW="4429049" imgH="2400300"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484313"/>
                        <a:ext cx="7523162" cy="407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805053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051"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pt-PT"/>
          </a:p>
        </p:txBody>
      </p:sp>
      <p:graphicFrame>
        <p:nvGraphicFramePr>
          <p:cNvPr id="2050" name="Object 5"/>
          <p:cNvGraphicFramePr>
            <a:graphicFrameLocks noChangeAspect="1"/>
          </p:cNvGraphicFramePr>
          <p:nvPr/>
        </p:nvGraphicFramePr>
        <p:xfrm>
          <a:off x="1331913" y="1844675"/>
          <a:ext cx="6624637" cy="3960813"/>
        </p:xfrm>
        <a:graphic>
          <a:graphicData uri="http://schemas.openxmlformats.org/presentationml/2006/ole">
            <mc:AlternateContent xmlns:mc="http://schemas.openxmlformats.org/markup-compatibility/2006">
              <mc:Choice xmlns:v="urn:schemas-microsoft-com:vml" Requires="v">
                <p:oleObj spid="_x0000_s2054" name="Gráfico" r:id="rId3" imgW="4276649" imgH="2467051" progId="Excel.Chart.8">
                  <p:embed/>
                </p:oleObj>
              </mc:Choice>
              <mc:Fallback>
                <p:oleObj name="Gráfico" r:id="rId3" imgW="4276649" imgH="2467051"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1844675"/>
                        <a:ext cx="6624637" cy="3960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2" name="CaixaDeTexto 6"/>
          <p:cNvSpPr txBox="1">
            <a:spLocks noChangeArrowheads="1"/>
          </p:cNvSpPr>
          <p:nvPr/>
        </p:nvSpPr>
        <p:spPr bwMode="auto">
          <a:xfrm>
            <a:off x="611188" y="1052513"/>
            <a:ext cx="8067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PT" b="1"/>
              <a:t>Gráfico 2</a:t>
            </a:r>
            <a:r>
              <a:rPr lang="pt-PT"/>
              <a:t> – Variação interanual das produções médias de matéria seca (MS)</a:t>
            </a:r>
          </a:p>
        </p:txBody>
      </p:sp>
    </p:spTree>
    <p:extLst>
      <p:ext uri="{BB962C8B-B14F-4D97-AF65-F5344CB8AC3E}">
        <p14:creationId xmlns:p14="http://schemas.microsoft.com/office/powerpoint/2010/main" val="10390746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3075" name="Rectangle 5"/>
          <p:cNvSpPr>
            <a:spLocks noChangeArrowheads="1"/>
          </p:cNvSpPr>
          <p:nvPr/>
        </p:nvSpPr>
        <p:spPr bwMode="auto">
          <a:xfrm>
            <a:off x="0" y="2209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pt-PT"/>
          </a:p>
        </p:txBody>
      </p:sp>
      <p:graphicFrame>
        <p:nvGraphicFramePr>
          <p:cNvPr id="3074" name="Object 4"/>
          <p:cNvGraphicFramePr>
            <a:graphicFrameLocks noChangeAspect="1"/>
          </p:cNvGraphicFramePr>
          <p:nvPr/>
        </p:nvGraphicFramePr>
        <p:xfrm>
          <a:off x="684213" y="1557338"/>
          <a:ext cx="7740650" cy="3886200"/>
        </p:xfrm>
        <a:graphic>
          <a:graphicData uri="http://schemas.openxmlformats.org/presentationml/2006/ole">
            <mc:AlternateContent xmlns:mc="http://schemas.openxmlformats.org/markup-compatibility/2006">
              <mc:Choice xmlns:v="urn:schemas-microsoft-com:vml" Requires="v">
                <p:oleObj spid="_x0000_s3078" name="Gráfico" r:id="rId3" imgW="4857902" imgH="2438400" progId="Excel.Chart.8">
                  <p:embed/>
                </p:oleObj>
              </mc:Choice>
              <mc:Fallback>
                <p:oleObj name="Gráfico" r:id="rId3" imgW="4857902" imgH="2438400"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1557338"/>
                        <a:ext cx="7740650" cy="3886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252183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10242" name="Rectangle 4"/>
          <p:cNvSpPr>
            <a:spLocks noChangeArrowheads="1"/>
          </p:cNvSpPr>
          <p:nvPr/>
        </p:nvSpPr>
        <p:spPr bwMode="auto">
          <a:xfrm>
            <a:off x="0" y="1628775"/>
            <a:ext cx="9144000"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t-PT" sz="1200">
                <a:solidFill>
                  <a:srgbClr val="003300"/>
                </a:solidFill>
              </a:rPr>
              <a:t>Os tratamentos com 1600m</a:t>
            </a:r>
            <a:r>
              <a:rPr lang="en-US" sz="1200">
                <a:solidFill>
                  <a:srgbClr val="003300"/>
                </a:solidFill>
              </a:rPr>
              <a:t>² </a:t>
            </a:r>
            <a:r>
              <a:rPr lang="pt-PT" sz="1200">
                <a:solidFill>
                  <a:srgbClr val="003300"/>
                </a:solidFill>
              </a:rPr>
              <a:t>cada, foram subdivididos em quatro talhões de 400m</a:t>
            </a:r>
            <a:r>
              <a:rPr lang="en-US" sz="1200">
                <a:solidFill>
                  <a:srgbClr val="003300"/>
                </a:solidFill>
              </a:rPr>
              <a:t>² </a:t>
            </a:r>
            <a:r>
              <a:rPr lang="pt-PT" sz="1200">
                <a:solidFill>
                  <a:srgbClr val="003300"/>
                </a:solidFill>
              </a:rPr>
              <a:t>utilizados pelos seguintes sistemas de pastoreio:</a:t>
            </a:r>
          </a:p>
          <a:p>
            <a:endParaRPr lang="pt-PT" sz="1200">
              <a:solidFill>
                <a:srgbClr val="003300"/>
              </a:solidFill>
            </a:endParaRPr>
          </a:p>
          <a:p>
            <a:r>
              <a:rPr lang="pt-PT" sz="1200">
                <a:solidFill>
                  <a:srgbClr val="003300"/>
                </a:solidFill>
              </a:rPr>
              <a:t>		Pastoreio de Bovinos (PB);</a:t>
            </a:r>
          </a:p>
          <a:p>
            <a:r>
              <a:rPr lang="pt-PT" sz="1200">
                <a:solidFill>
                  <a:srgbClr val="003300"/>
                </a:solidFill>
              </a:rPr>
              <a:t>		Pastoreio de Caprinos (PC);</a:t>
            </a:r>
          </a:p>
          <a:p>
            <a:r>
              <a:rPr lang="pt-PT" sz="1200">
                <a:solidFill>
                  <a:srgbClr val="003300"/>
                </a:solidFill>
              </a:rPr>
              <a:t>		Pastoreio de Ovinos (PO);</a:t>
            </a:r>
          </a:p>
          <a:p>
            <a:r>
              <a:rPr lang="pt-PT" sz="1200">
                <a:solidFill>
                  <a:srgbClr val="003300"/>
                </a:solidFill>
              </a:rPr>
              <a:t>		Pastoreio misto, com as três espécies em simultâneo (PM).</a:t>
            </a:r>
          </a:p>
          <a:p>
            <a:endParaRPr lang="pt-PT" sz="1200">
              <a:solidFill>
                <a:srgbClr val="003300"/>
              </a:solidFill>
            </a:endParaRPr>
          </a:p>
          <a:p>
            <a:r>
              <a:rPr lang="pt-PT" sz="1200">
                <a:solidFill>
                  <a:srgbClr val="003300"/>
                </a:solidFill>
              </a:rPr>
              <a:t>Este esquema foi repetido quatro vezes.</a:t>
            </a:r>
          </a:p>
          <a:p>
            <a:endParaRPr lang="pt-PT" sz="1200">
              <a:solidFill>
                <a:srgbClr val="003300"/>
              </a:solidFill>
            </a:endParaRPr>
          </a:p>
          <a:p>
            <a:r>
              <a:rPr lang="pt-PT" sz="1200">
                <a:solidFill>
                  <a:srgbClr val="003300"/>
                </a:solidFill>
              </a:rPr>
              <a:t>Os animais foram escolhidos aleatoriamente de entre os efectivos da exploração (três espécies pecuárias de ruminantes em raças autóctones) de forma a que a carga animal fosse sempre de 1780Kg de peso vivo por hectare, o que correspondeu a 5 vacas da raça Mertolenga no PB; 46 cabras da raça Serpentina no PC; 45 ovelhas da raça Merino Preto em PO e 2 novilhas. 13 cabras e 15 ovelhas, das raças acima referidas no PM. Tomando como referência para a cabeça normal (CN), uma vaca adulta de 500Kg de peso vivo, dará urna carga instantânea de 3.6 CN/ha.</a:t>
            </a:r>
          </a:p>
          <a:p>
            <a:r>
              <a:rPr lang="pt-PT" sz="1200">
                <a:solidFill>
                  <a:srgbClr val="003300"/>
                </a:solidFill>
              </a:rPr>
              <a:t>Os períodos de pastoreio foram entre 5 a 15 dias conforme a estação e a produção de pastagem, com intervalos de 2 a 3 meses de forma a englobar as diversas estações do ano; Primavera, Outono e Inverno.</a:t>
            </a:r>
          </a:p>
          <a:p>
            <a:endParaRPr lang="pt-PT" sz="1200">
              <a:solidFill>
                <a:srgbClr val="003300"/>
              </a:solidFill>
            </a:endParaRPr>
          </a:p>
          <a:p>
            <a:r>
              <a:rPr lang="pt-PT" sz="1200">
                <a:solidFill>
                  <a:srgbClr val="003300"/>
                </a:solidFill>
              </a:rPr>
              <a:t>A preferência dos animais pelos diferentes tratamentos foi registada durante 4 dias dentro dos períodos de pastoreio, com observações diárias de 10 em l0 minutos, segundo metodologia já experimentada por outros autores (Parsons </a:t>
            </a:r>
            <a:r>
              <a:rPr lang="pt-PT" sz="1200" i="1">
                <a:solidFill>
                  <a:srgbClr val="003300"/>
                </a:solidFill>
              </a:rPr>
              <a:t>et al., </a:t>
            </a:r>
            <a:r>
              <a:rPr lang="pt-PT" sz="1200">
                <a:solidFill>
                  <a:srgbClr val="003300"/>
                </a:solidFill>
              </a:rPr>
              <a:t>1994; Sharp </a:t>
            </a:r>
            <a:r>
              <a:rPr lang="pt-PT" sz="1200" i="1">
                <a:solidFill>
                  <a:srgbClr val="003300"/>
                </a:solidFill>
              </a:rPr>
              <a:t>et al., </a:t>
            </a:r>
            <a:r>
              <a:rPr lang="pt-PT" sz="1200">
                <a:solidFill>
                  <a:srgbClr val="003300"/>
                </a:solidFill>
              </a:rPr>
              <a:t>1995; Marques e Belo, 2001), durante dois períodos de duas horas, um pela manhã e outro ao fim da tarde. O horário das observações foi escolhido de forma a abranger simultaneamente em cada estação o período de pastoreio de todas as espécies que é naturalmente diverso e inconstante ao longo do ano.</a:t>
            </a:r>
          </a:p>
          <a:p>
            <a:endParaRPr lang="pt-PT" sz="1200">
              <a:solidFill>
                <a:srgbClr val="003300"/>
              </a:solidFill>
            </a:endParaRPr>
          </a:p>
          <a:p>
            <a:r>
              <a:rPr lang="pt-PT" sz="1200">
                <a:solidFill>
                  <a:srgbClr val="003300"/>
                </a:solidFill>
              </a:rPr>
              <a:t>Para se analisarem as presenças, nos vários talhões de animais de espécies diferentes, houve a necessidade de reduzir a uma unidade homogénea a presença de todos os animais em estudo (vaca adulta da raça em estudo). Assim, o registo de presenças animais foi multiplicado pelo respectivo peso vivo e o valor encontrado dividido pelo peso vivo médio da vaca adulta do ensaio.</a:t>
            </a:r>
            <a:endParaRPr lang="en-US" sz="1200">
              <a:solidFill>
                <a:srgbClr val="003300"/>
              </a:solidFill>
            </a:endParaRPr>
          </a:p>
        </p:txBody>
      </p:sp>
      <p:sp>
        <p:nvSpPr>
          <p:cNvPr id="10243" name="AutoShape 5" descr="Papel reciclado"/>
          <p:cNvSpPr>
            <a:spLocks noChangeArrowheads="1"/>
          </p:cNvSpPr>
          <p:nvPr/>
        </p:nvSpPr>
        <p:spPr bwMode="auto">
          <a:xfrm>
            <a:off x="539750" y="0"/>
            <a:ext cx="8280400" cy="792163"/>
          </a:xfrm>
          <a:prstGeom prst="foldedCorner">
            <a:avLst>
              <a:gd name="adj" fmla="val 13144"/>
            </a:avLst>
          </a:prstGeom>
          <a:blipFill dpi="0" rotWithShape="1">
            <a:blip r:embed="rId2"/>
            <a:srcRect/>
            <a:tile tx="0" ty="0" sx="100000" sy="100000" flip="none" algn="tl"/>
          </a:blipFill>
          <a:ln w="9525">
            <a:solidFill>
              <a:srgbClr val="003300"/>
            </a:solidFill>
            <a:round/>
            <a:headEnd/>
            <a:tailEnd/>
          </a:ln>
        </p:spPr>
        <p:txBody>
          <a:bodyPr wrap="none" anchor="ctr"/>
          <a:lstStyle/>
          <a:p>
            <a:pPr algn="ctr"/>
            <a:r>
              <a:rPr lang="pt-PT" sz="2800">
                <a:solidFill>
                  <a:srgbClr val="003300"/>
                </a:solidFill>
                <a:latin typeface="Berlin Sans FB" pitchFamily="34" charset="0"/>
              </a:rPr>
              <a:t>Ensaio Experimental / Delineamento Experimental</a:t>
            </a:r>
            <a:endParaRPr lang="en-US" sz="2800">
              <a:solidFill>
                <a:srgbClr val="003300"/>
              </a:solidFill>
              <a:latin typeface="Berlin Sans FB" pitchFamily="34" charset="0"/>
            </a:endParaRPr>
          </a:p>
        </p:txBody>
      </p:sp>
      <p:sp>
        <p:nvSpPr>
          <p:cNvPr id="10244" name="Text Box 6"/>
          <p:cNvSpPr txBox="1">
            <a:spLocks noChangeArrowheads="1"/>
          </p:cNvSpPr>
          <p:nvPr/>
        </p:nvSpPr>
        <p:spPr bwMode="auto">
          <a:xfrm>
            <a:off x="1042988" y="981075"/>
            <a:ext cx="6962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PT" sz="2400" b="1">
                <a:solidFill>
                  <a:srgbClr val="0033CC"/>
                </a:solidFill>
                <a:latin typeface="Comic Sans MS" pitchFamily="66" charset="0"/>
              </a:rPr>
              <a:t>Ensaio do comportamento animal em pastoreio</a:t>
            </a:r>
          </a:p>
        </p:txBody>
      </p:sp>
    </p:spTree>
    <p:extLst>
      <p:ext uri="{BB962C8B-B14F-4D97-AF65-F5344CB8AC3E}">
        <p14:creationId xmlns:p14="http://schemas.microsoft.com/office/powerpoint/2010/main" val="36013033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099" name="Rectangle 5"/>
          <p:cNvSpPr>
            <a:spLocks noChangeArrowheads="1"/>
          </p:cNvSpPr>
          <p:nvPr/>
        </p:nvSpPr>
        <p:spPr bwMode="auto">
          <a:xfrm>
            <a:off x="0" y="17668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pt-PT"/>
          </a:p>
        </p:txBody>
      </p:sp>
      <p:graphicFrame>
        <p:nvGraphicFramePr>
          <p:cNvPr id="4098" name="Object 4"/>
          <p:cNvGraphicFramePr>
            <a:graphicFrameLocks noChangeAspect="1"/>
          </p:cNvGraphicFramePr>
          <p:nvPr/>
        </p:nvGraphicFramePr>
        <p:xfrm>
          <a:off x="971550" y="981075"/>
          <a:ext cx="6877050" cy="4537075"/>
        </p:xfrm>
        <a:graphic>
          <a:graphicData uri="http://schemas.openxmlformats.org/presentationml/2006/ole">
            <mc:AlternateContent xmlns:mc="http://schemas.openxmlformats.org/markup-compatibility/2006">
              <mc:Choice xmlns:v="urn:schemas-microsoft-com:vml" Requires="v">
                <p:oleObj spid="_x0000_s4102" name="Gráfico" r:id="rId3" imgW="5038649" imgH="3324149" progId="Excel.Chart.8">
                  <p:embed/>
                </p:oleObj>
              </mc:Choice>
              <mc:Fallback>
                <p:oleObj name="Gráfico" r:id="rId3" imgW="5038649" imgH="3324149"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981075"/>
                        <a:ext cx="6877050" cy="4537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09695039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1126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650" y="1268413"/>
            <a:ext cx="8064500" cy="407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37155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12290" name="Picture 4" descr="Imagem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913" y="1557338"/>
            <a:ext cx="6553200"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AutoShape 5" descr="Papel reciclado"/>
          <p:cNvSpPr>
            <a:spLocks noChangeArrowheads="1"/>
          </p:cNvSpPr>
          <p:nvPr/>
        </p:nvSpPr>
        <p:spPr bwMode="auto">
          <a:xfrm>
            <a:off x="1763713" y="333375"/>
            <a:ext cx="5400675" cy="1008063"/>
          </a:xfrm>
          <a:prstGeom prst="foldedCorner">
            <a:avLst>
              <a:gd name="adj" fmla="val 13144"/>
            </a:avLst>
          </a:prstGeom>
          <a:blipFill dpi="0" rotWithShape="1">
            <a:blip r:embed="rId3"/>
            <a:srcRect/>
            <a:tile tx="0" ty="0" sx="100000" sy="100000" flip="none" algn="tl"/>
          </a:blipFill>
          <a:ln w="9525">
            <a:solidFill>
              <a:srgbClr val="003300"/>
            </a:solidFill>
            <a:round/>
            <a:headEnd/>
            <a:tailEnd/>
          </a:ln>
        </p:spPr>
        <p:txBody>
          <a:bodyPr wrap="none" anchor="ctr"/>
          <a:lstStyle/>
          <a:p>
            <a:pPr algn="ctr"/>
            <a:r>
              <a:rPr lang="pt-PT" sz="3200">
                <a:solidFill>
                  <a:srgbClr val="003300"/>
                </a:solidFill>
                <a:latin typeface="Berlin Sans FB" pitchFamily="34" charset="0"/>
              </a:rPr>
              <a:t>Sementeira Biológica</a:t>
            </a:r>
            <a:endParaRPr lang="en-US" sz="3200">
              <a:solidFill>
                <a:srgbClr val="003300"/>
              </a:solidFill>
              <a:latin typeface="Berlin Sans FB" pitchFamily="34" charset="0"/>
            </a:endParaRPr>
          </a:p>
        </p:txBody>
      </p:sp>
    </p:spTree>
    <p:extLst>
      <p:ext uri="{BB962C8B-B14F-4D97-AF65-F5344CB8AC3E}">
        <p14:creationId xmlns:p14="http://schemas.microsoft.com/office/powerpoint/2010/main" val="10767674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13314" name="AutoShape 4" descr="Papel reciclado"/>
          <p:cNvSpPr>
            <a:spLocks noChangeArrowheads="1"/>
          </p:cNvSpPr>
          <p:nvPr/>
        </p:nvSpPr>
        <p:spPr bwMode="auto">
          <a:xfrm>
            <a:off x="971550" y="620713"/>
            <a:ext cx="7272338" cy="1008062"/>
          </a:xfrm>
          <a:prstGeom prst="foldedCorner">
            <a:avLst>
              <a:gd name="adj" fmla="val 13144"/>
            </a:avLst>
          </a:prstGeom>
          <a:blipFill dpi="0" rotWithShape="1">
            <a:blip r:embed="rId2"/>
            <a:srcRect/>
            <a:tile tx="0" ty="0" sx="100000" sy="100000" flip="none" algn="tl"/>
          </a:blipFill>
          <a:ln w="9525">
            <a:solidFill>
              <a:srgbClr val="003300"/>
            </a:solidFill>
            <a:round/>
            <a:headEnd/>
            <a:tailEnd/>
          </a:ln>
        </p:spPr>
        <p:txBody>
          <a:bodyPr wrap="none" anchor="ctr"/>
          <a:lstStyle/>
          <a:p>
            <a:pPr algn="ctr"/>
            <a:r>
              <a:rPr lang="pt-PT" sz="3200">
                <a:solidFill>
                  <a:srgbClr val="003300"/>
                </a:solidFill>
                <a:latin typeface="Berlin Sans FB" pitchFamily="34" charset="0"/>
              </a:rPr>
              <a:t>Melhoramento de Pastagens</a:t>
            </a:r>
            <a:endParaRPr lang="en-US" sz="3200">
              <a:solidFill>
                <a:srgbClr val="003300"/>
              </a:solidFill>
              <a:latin typeface="Berlin Sans FB" pitchFamily="34" charset="0"/>
            </a:endParaRPr>
          </a:p>
        </p:txBody>
      </p:sp>
      <p:sp>
        <p:nvSpPr>
          <p:cNvPr id="13315" name="Line 5"/>
          <p:cNvSpPr>
            <a:spLocks noChangeShapeType="1"/>
          </p:cNvSpPr>
          <p:nvPr/>
        </p:nvSpPr>
        <p:spPr bwMode="auto">
          <a:xfrm>
            <a:off x="900113" y="2636838"/>
            <a:ext cx="0" cy="1800225"/>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pt-PT"/>
          </a:p>
        </p:txBody>
      </p:sp>
      <p:sp>
        <p:nvSpPr>
          <p:cNvPr id="13316" name="Text Box 6"/>
          <p:cNvSpPr txBox="1">
            <a:spLocks noChangeArrowheads="1"/>
          </p:cNvSpPr>
          <p:nvPr/>
        </p:nvSpPr>
        <p:spPr bwMode="auto">
          <a:xfrm rot="-5400000">
            <a:off x="-404812" y="3294062"/>
            <a:ext cx="1854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PT" sz="2000" b="1">
                <a:solidFill>
                  <a:srgbClr val="003300"/>
                </a:solidFill>
                <a:latin typeface="Comic Sans MS" pitchFamily="66" charset="0"/>
              </a:rPr>
              <a:t>intensificação</a:t>
            </a:r>
            <a:endParaRPr lang="en-US" sz="2000" b="1">
              <a:solidFill>
                <a:srgbClr val="003300"/>
              </a:solidFill>
              <a:latin typeface="Comic Sans MS" pitchFamily="66" charset="0"/>
            </a:endParaRPr>
          </a:p>
        </p:txBody>
      </p:sp>
      <p:sp>
        <p:nvSpPr>
          <p:cNvPr id="13317" name="Text Box 7"/>
          <p:cNvSpPr txBox="1">
            <a:spLocks noChangeArrowheads="1"/>
          </p:cNvSpPr>
          <p:nvPr/>
        </p:nvSpPr>
        <p:spPr bwMode="auto">
          <a:xfrm>
            <a:off x="684213" y="2133600"/>
            <a:ext cx="43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t-PT" b="1">
                <a:solidFill>
                  <a:srgbClr val="0033CC"/>
                </a:solidFill>
              </a:rPr>
              <a:t>-</a:t>
            </a:r>
            <a:endParaRPr lang="en-US" b="1">
              <a:solidFill>
                <a:srgbClr val="0033CC"/>
              </a:solidFill>
            </a:endParaRPr>
          </a:p>
        </p:txBody>
      </p:sp>
      <p:sp>
        <p:nvSpPr>
          <p:cNvPr id="13318" name="Text Box 8"/>
          <p:cNvSpPr txBox="1">
            <a:spLocks noChangeArrowheads="1"/>
          </p:cNvSpPr>
          <p:nvPr/>
        </p:nvSpPr>
        <p:spPr bwMode="auto">
          <a:xfrm>
            <a:off x="755650" y="4581525"/>
            <a:ext cx="317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PT" b="1">
                <a:solidFill>
                  <a:srgbClr val="0033CC"/>
                </a:solidFill>
              </a:rPr>
              <a:t>+</a:t>
            </a:r>
            <a:endParaRPr lang="en-US" b="1">
              <a:solidFill>
                <a:srgbClr val="0033CC"/>
              </a:solidFill>
            </a:endParaRPr>
          </a:p>
        </p:txBody>
      </p:sp>
      <p:sp>
        <p:nvSpPr>
          <p:cNvPr id="13319" name="Text Box 9"/>
          <p:cNvSpPr txBox="1">
            <a:spLocks noChangeArrowheads="1"/>
          </p:cNvSpPr>
          <p:nvPr/>
        </p:nvSpPr>
        <p:spPr bwMode="auto">
          <a:xfrm>
            <a:off x="971550" y="2660650"/>
            <a:ext cx="7078663"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r>
              <a:rPr lang="pt-PT" sz="2000">
                <a:solidFill>
                  <a:srgbClr val="0033CC"/>
                </a:solidFill>
                <a:latin typeface="Comic Sans MS" pitchFamily="66" charset="0"/>
              </a:rPr>
              <a:t> </a:t>
            </a:r>
            <a:r>
              <a:rPr lang="pt-PT" sz="2400">
                <a:solidFill>
                  <a:srgbClr val="0033CC"/>
                </a:solidFill>
                <a:latin typeface="Comic Sans MS" pitchFamily="66" charset="0"/>
              </a:rPr>
              <a:t>Maneio adequado do sistema</a:t>
            </a:r>
          </a:p>
          <a:p>
            <a:pPr eaLnBrk="1" hangingPunct="1"/>
            <a:endParaRPr lang="pt-PT" sz="2000">
              <a:solidFill>
                <a:srgbClr val="0033CC"/>
              </a:solidFill>
              <a:latin typeface="Comic Sans MS" pitchFamily="66" charset="0"/>
            </a:endParaRPr>
          </a:p>
          <a:p>
            <a:pPr eaLnBrk="1" hangingPunct="1">
              <a:buFontTx/>
              <a:buChar char="-"/>
            </a:pPr>
            <a:r>
              <a:rPr lang="pt-PT" sz="2000">
                <a:solidFill>
                  <a:srgbClr val="0033CC"/>
                </a:solidFill>
                <a:latin typeface="Comic Sans MS" pitchFamily="66" charset="0"/>
              </a:rPr>
              <a:t> </a:t>
            </a:r>
            <a:r>
              <a:rPr lang="pt-PT" sz="2400">
                <a:solidFill>
                  <a:srgbClr val="0033CC"/>
                </a:solidFill>
                <a:latin typeface="Comic Sans MS" pitchFamily="66" charset="0"/>
              </a:rPr>
              <a:t>Fertilização e correcção do solo</a:t>
            </a:r>
          </a:p>
          <a:p>
            <a:pPr eaLnBrk="1" hangingPunct="1"/>
            <a:endParaRPr lang="pt-PT" sz="2000">
              <a:solidFill>
                <a:srgbClr val="0033CC"/>
              </a:solidFill>
              <a:latin typeface="Comic Sans MS" pitchFamily="66" charset="0"/>
            </a:endParaRPr>
          </a:p>
          <a:p>
            <a:pPr eaLnBrk="1" hangingPunct="1"/>
            <a:r>
              <a:rPr lang="pt-PT" sz="2000">
                <a:solidFill>
                  <a:srgbClr val="0033CC"/>
                </a:solidFill>
                <a:latin typeface="Comic Sans MS" pitchFamily="66" charset="0"/>
              </a:rPr>
              <a:t>- </a:t>
            </a:r>
            <a:r>
              <a:rPr lang="pt-PT" sz="2400">
                <a:solidFill>
                  <a:srgbClr val="0033CC"/>
                </a:solidFill>
                <a:latin typeface="Comic Sans MS" pitchFamily="66" charset="0"/>
              </a:rPr>
              <a:t>Introdução de Leguminosas natural ou artificial</a:t>
            </a:r>
            <a:endParaRPr lang="en-US" sz="2400">
              <a:solidFill>
                <a:srgbClr val="0033CC"/>
              </a:solidFill>
              <a:latin typeface="Comic Sans MS" pitchFamily="66" charset="0"/>
            </a:endParaRPr>
          </a:p>
        </p:txBody>
      </p:sp>
    </p:spTree>
    <p:extLst>
      <p:ext uri="{BB962C8B-B14F-4D97-AF65-F5344CB8AC3E}">
        <p14:creationId xmlns:p14="http://schemas.microsoft.com/office/powerpoint/2010/main" val="2760562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docs.google.com/viewer?pid=explorer&amp;srcid=0Bz4JcrBa8SdRMUxUZEZ5amJ4ZGM&amp;docid=d5edd0f8917169ad0d00a074802ac587%7C3cf118cad95bee126a33cb7b6acb6f5c&amp;a=bi&amp;pagenumber=1&amp;w=800"/>
          <p:cNvPicPr>
            <a:picLocks noChangeAspect="1" noChangeArrowheads="1"/>
          </p:cNvPicPr>
          <p:nvPr/>
        </p:nvPicPr>
        <p:blipFill rotWithShape="1">
          <a:blip r:embed="rId2">
            <a:extLst>
              <a:ext uri="{28A0092B-C50C-407E-A947-70E740481C1C}">
                <a14:useLocalDpi xmlns:a14="http://schemas.microsoft.com/office/drawing/2010/main" val="0"/>
              </a:ext>
            </a:extLst>
          </a:blip>
          <a:srcRect l="13312" t="72353" r="11128" b="16868"/>
          <a:stretch/>
        </p:blipFill>
        <p:spPr bwMode="auto">
          <a:xfrm>
            <a:off x="0" y="5013176"/>
            <a:ext cx="9119815" cy="180503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Documents and Settings\Ricardo\Os meus documentos\As minhas imagens\07-04-2013, Contenda\Contenda 044.jpg"/>
          <p:cNvPicPr>
            <a:picLocks noChangeAspect="1" noChangeArrowheads="1"/>
          </p:cNvPicPr>
          <p:nvPr/>
        </p:nvPicPr>
        <p:blipFill rotWithShape="1">
          <a:blip r:embed="rId3">
            <a:extLst>
              <a:ext uri="{28A0092B-C50C-407E-A947-70E740481C1C}">
                <a14:useLocalDpi xmlns:a14="http://schemas.microsoft.com/office/drawing/2010/main" val="0"/>
              </a:ext>
            </a:extLst>
          </a:blip>
          <a:srcRect t="37" b="27089"/>
          <a:stretch/>
        </p:blipFill>
        <p:spPr bwMode="auto">
          <a:xfrm>
            <a:off x="-24185" y="0"/>
            <a:ext cx="9144000" cy="4958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399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docs.google.com/viewer?pid=explorer&amp;srcid=0Bz4JcrBa8SdRMUxUZEZ5amJ4ZGM&amp;docid=d5edd0f8917169ad0d00a074802ac587%7C3cf118cad95bee126a33cb7b6acb6f5c&amp;a=bi&amp;pagenumber=1&amp;w=800"/>
          <p:cNvPicPr>
            <a:picLocks noChangeAspect="1" noChangeArrowheads="1"/>
          </p:cNvPicPr>
          <p:nvPr/>
        </p:nvPicPr>
        <p:blipFill rotWithShape="1">
          <a:blip r:embed="rId2">
            <a:extLst>
              <a:ext uri="{28A0092B-C50C-407E-A947-70E740481C1C}">
                <a14:useLocalDpi xmlns:a14="http://schemas.microsoft.com/office/drawing/2010/main" val="0"/>
              </a:ext>
            </a:extLst>
          </a:blip>
          <a:srcRect l="12696" t="83230" r="10449" b="9033"/>
          <a:stretch/>
        </p:blipFill>
        <p:spPr bwMode="auto">
          <a:xfrm>
            <a:off x="-4000" y="116632"/>
            <a:ext cx="9144000" cy="12783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Documents and Settings\Ricardo\Os meus documentos\As minhas imagens\07-04-2013, Contenda\Contenda 017.jpg"/>
          <p:cNvPicPr>
            <a:picLocks noChangeAspect="1" noChangeArrowheads="1"/>
          </p:cNvPicPr>
          <p:nvPr/>
        </p:nvPicPr>
        <p:blipFill rotWithShape="1">
          <a:blip r:embed="rId3">
            <a:extLst>
              <a:ext uri="{28A0092B-C50C-407E-A947-70E740481C1C}">
                <a14:useLocalDpi xmlns:a14="http://schemas.microsoft.com/office/drawing/2010/main" val="0"/>
              </a:ext>
            </a:extLst>
          </a:blip>
          <a:srcRect l="50826" t="15986" r="11628" b="30213"/>
          <a:stretch/>
        </p:blipFill>
        <p:spPr bwMode="auto">
          <a:xfrm>
            <a:off x="-3999" y="1556792"/>
            <a:ext cx="9129992" cy="4770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927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docs.google.com/viewer?pid=explorer&amp;srcid=0Bz4JcrBa8SdRMUxUZEZ5amJ4ZGM&amp;docid=d5edd0f8917169ad0d00a074802ac587%7C3cf118cad95bee126a33cb7b6acb6f5c&amp;a=bi&amp;pagenumber=2&amp;w=800"/>
          <p:cNvPicPr>
            <a:picLocks noChangeAspect="1" noChangeArrowheads="1"/>
          </p:cNvPicPr>
          <p:nvPr/>
        </p:nvPicPr>
        <p:blipFill rotWithShape="1">
          <a:blip r:embed="rId2">
            <a:extLst>
              <a:ext uri="{28A0092B-C50C-407E-A947-70E740481C1C}">
                <a14:useLocalDpi xmlns:a14="http://schemas.microsoft.com/office/drawing/2010/main" val="0"/>
              </a:ext>
            </a:extLst>
          </a:blip>
          <a:srcRect l="13033" t="9968" r="10270" b="76577"/>
          <a:stretch/>
        </p:blipFill>
        <p:spPr bwMode="auto">
          <a:xfrm>
            <a:off x="0" y="0"/>
            <a:ext cx="9144000" cy="22280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Documents and Settings\Ricardo\Os meus documentos\As minhas imagens\07-04-2013, Contenda\Contenda 025.jpg"/>
          <p:cNvPicPr>
            <a:picLocks noChangeAspect="1" noChangeArrowheads="1"/>
          </p:cNvPicPr>
          <p:nvPr/>
        </p:nvPicPr>
        <p:blipFill rotWithShape="1">
          <a:blip r:embed="rId3">
            <a:extLst>
              <a:ext uri="{28A0092B-C50C-407E-A947-70E740481C1C}">
                <a14:useLocalDpi xmlns:a14="http://schemas.microsoft.com/office/drawing/2010/main" val="0"/>
              </a:ext>
            </a:extLst>
          </a:blip>
          <a:srcRect t="6667" b="22899"/>
          <a:stretch/>
        </p:blipFill>
        <p:spPr bwMode="auto">
          <a:xfrm>
            <a:off x="0" y="2348880"/>
            <a:ext cx="9144000" cy="450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792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docs.google.com/viewer?pid=explorer&amp;srcid=0Bz4JcrBa8SdRMUxUZEZ5amJ4ZGM&amp;docid=d5edd0f8917169ad0d00a074802ac587%7C3cf118cad95bee126a33cb7b6acb6f5c&amp;a=bi&amp;pagenumber=2&amp;w=800"/>
          <p:cNvPicPr>
            <a:picLocks noChangeAspect="1" noChangeArrowheads="1"/>
          </p:cNvPicPr>
          <p:nvPr/>
        </p:nvPicPr>
        <p:blipFill rotWithShape="1">
          <a:blip r:embed="rId2">
            <a:extLst>
              <a:ext uri="{28A0092B-C50C-407E-A947-70E740481C1C}">
                <a14:useLocalDpi xmlns:a14="http://schemas.microsoft.com/office/drawing/2010/main" val="0"/>
              </a:ext>
            </a:extLst>
          </a:blip>
          <a:srcRect l="12686" t="50840" r="10357" b="43760"/>
          <a:stretch/>
        </p:blipFill>
        <p:spPr bwMode="auto">
          <a:xfrm>
            <a:off x="21471" y="5425410"/>
            <a:ext cx="9108504" cy="8751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Documents and Settings\Ricardo\Os meus documentos\As minhas imagens\07-04-2013, Contenda\Contenda 080.jpg"/>
          <p:cNvPicPr>
            <a:picLocks noChangeAspect="1" noChangeArrowheads="1"/>
          </p:cNvPicPr>
          <p:nvPr/>
        </p:nvPicPr>
        <p:blipFill rotWithShape="1">
          <a:blip r:embed="rId3">
            <a:extLst>
              <a:ext uri="{28A0092B-C50C-407E-A947-70E740481C1C}">
                <a14:useLocalDpi xmlns:a14="http://schemas.microsoft.com/office/drawing/2010/main" val="0"/>
              </a:ext>
            </a:extLst>
          </a:blip>
          <a:srcRect t="4763" b="9731"/>
          <a:stretch/>
        </p:blipFill>
        <p:spPr bwMode="auto">
          <a:xfrm>
            <a:off x="21471" y="0"/>
            <a:ext cx="9145245" cy="5450701"/>
          </a:xfrm>
          <a:prstGeom prst="rect">
            <a:avLst/>
          </a:prstGeom>
          <a:noFill/>
          <a:extLst>
            <a:ext uri="{909E8E84-426E-40DD-AFC4-6F175D3DCCD1}">
              <a14:hiddenFill xmlns:a14="http://schemas.microsoft.com/office/drawing/2010/main">
                <a:solidFill>
                  <a:srgbClr val="FFFFFF"/>
                </a:solidFill>
              </a14:hiddenFill>
            </a:ext>
          </a:extLst>
        </p:spPr>
      </p:pic>
      <p:sp>
        <p:nvSpPr>
          <p:cNvPr id="2" name="Rectângulo 1"/>
          <p:cNvSpPr/>
          <p:nvPr/>
        </p:nvSpPr>
        <p:spPr>
          <a:xfrm>
            <a:off x="20662" y="6285170"/>
            <a:ext cx="9145245" cy="369332"/>
          </a:xfrm>
          <a:prstGeom prst="rect">
            <a:avLst/>
          </a:prstGeom>
        </p:spPr>
        <p:txBody>
          <a:bodyPr wrap="square">
            <a:spAutoFit/>
          </a:bodyPr>
          <a:lstStyle/>
          <a:p>
            <a:r>
              <a:rPr lang="pt-PT" b="1" dirty="0" smtClean="0"/>
              <a:t>“…um </a:t>
            </a:r>
            <a:r>
              <a:rPr lang="pt-PT" b="1" dirty="0"/>
              <a:t>montado de azinho, pouco denso e </a:t>
            </a:r>
            <a:r>
              <a:rPr lang="pt-PT" b="1" dirty="0" smtClean="0"/>
              <a:t>decrépito …” </a:t>
            </a:r>
            <a:r>
              <a:rPr lang="pt-PT" b="1" dirty="0"/>
              <a:t>(Caldeira Pais,…).  </a:t>
            </a:r>
          </a:p>
        </p:txBody>
      </p:sp>
    </p:spTree>
    <p:extLst>
      <p:ext uri="{BB962C8B-B14F-4D97-AF65-F5344CB8AC3E}">
        <p14:creationId xmlns:p14="http://schemas.microsoft.com/office/powerpoint/2010/main" val="124696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Ricardo\Os meus documentos\As minhas imagens\07-04-2013, Contenda\Contenda 065.jpg"/>
          <p:cNvPicPr>
            <a:picLocks noChangeAspect="1" noChangeArrowheads="1"/>
          </p:cNvPicPr>
          <p:nvPr/>
        </p:nvPicPr>
        <p:blipFill rotWithShape="1">
          <a:blip r:embed="rId2">
            <a:extLst>
              <a:ext uri="{28A0092B-C50C-407E-A947-70E740481C1C}">
                <a14:useLocalDpi xmlns:a14="http://schemas.microsoft.com/office/drawing/2010/main" val="0"/>
              </a:ext>
            </a:extLst>
          </a:blip>
          <a:srcRect t="16232"/>
          <a:stretch/>
        </p:blipFill>
        <p:spPr bwMode="auto">
          <a:xfrm>
            <a:off x="-23935" y="0"/>
            <a:ext cx="9144000" cy="5744817"/>
          </a:xfrm>
          <a:prstGeom prst="rect">
            <a:avLst/>
          </a:prstGeom>
          <a:noFill/>
          <a:extLst>
            <a:ext uri="{909E8E84-426E-40DD-AFC4-6F175D3DCCD1}">
              <a14:hiddenFill xmlns:a14="http://schemas.microsoft.com/office/drawing/2010/main">
                <a:solidFill>
                  <a:srgbClr val="FFFFFF"/>
                </a:solidFill>
              </a14:hiddenFill>
            </a:ext>
          </a:extLst>
        </p:spPr>
      </p:pic>
      <p:sp>
        <p:nvSpPr>
          <p:cNvPr id="4" name="Rectângulo 3"/>
          <p:cNvSpPr/>
          <p:nvPr/>
        </p:nvSpPr>
        <p:spPr>
          <a:xfrm>
            <a:off x="0" y="5805264"/>
            <a:ext cx="9120065" cy="923330"/>
          </a:xfrm>
          <a:prstGeom prst="rect">
            <a:avLst/>
          </a:prstGeom>
        </p:spPr>
        <p:txBody>
          <a:bodyPr wrap="square">
            <a:spAutoFit/>
          </a:bodyPr>
          <a:lstStyle/>
          <a:p>
            <a:pPr algn="just"/>
            <a:r>
              <a:rPr lang="pt-PT" b="1" dirty="0"/>
              <a:t>De observar ainda, que em toda área da Contenda Norte, as disponibilidades de água são permanentes ao longo do ano, quer em barragens de terra, construídas estrategicamente, quer, pela existência de pegos ao longo das linhas de água de caudal sazonal. </a:t>
            </a:r>
          </a:p>
        </p:txBody>
      </p:sp>
    </p:spTree>
    <p:extLst>
      <p:ext uri="{BB962C8B-B14F-4D97-AF65-F5344CB8AC3E}">
        <p14:creationId xmlns:p14="http://schemas.microsoft.com/office/powerpoint/2010/main" val="1837072288"/>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786</TotalTime>
  <Words>946</Words>
  <Application>Microsoft Office PowerPoint</Application>
  <PresentationFormat>Apresentação no Ecrã (4:3)</PresentationFormat>
  <Paragraphs>85</Paragraphs>
  <Slides>47</Slides>
  <Notes>2</Notes>
  <HiddenSlides>0</HiddenSlides>
  <MMClips>0</MMClips>
  <ScaleCrop>false</ScaleCrop>
  <HeadingPairs>
    <vt:vector size="6" baseType="variant">
      <vt:variant>
        <vt:lpstr>Tema</vt:lpstr>
      </vt:variant>
      <vt:variant>
        <vt:i4>1</vt:i4>
      </vt:variant>
      <vt:variant>
        <vt:lpstr>Servidores OLE incorporados</vt:lpstr>
      </vt:variant>
      <vt:variant>
        <vt:i4>1</vt:i4>
      </vt:variant>
      <vt:variant>
        <vt:lpstr>Títulos dos diapositivos</vt:lpstr>
      </vt:variant>
      <vt:variant>
        <vt:i4>47</vt:i4>
      </vt:variant>
    </vt:vector>
  </HeadingPairs>
  <TitlesOfParts>
    <vt:vector size="49" baseType="lpstr">
      <vt:lpstr>Tema do Office</vt:lpstr>
      <vt:lpstr>Gráfico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Universidade de Évora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Departamento de Fitotecnia</dc:creator>
  <cp:lastModifiedBy>Departamento de Fitotecnia</cp:lastModifiedBy>
  <cp:revision>36</cp:revision>
  <dcterms:created xsi:type="dcterms:W3CDTF">2013-04-07T15:24:00Z</dcterms:created>
  <dcterms:modified xsi:type="dcterms:W3CDTF">2013-04-10T18:44:56Z</dcterms:modified>
</cp:coreProperties>
</file>