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2" r:id="rId4"/>
    <p:sldId id="278" r:id="rId5"/>
    <p:sldId id="261" r:id="rId6"/>
    <p:sldId id="262" r:id="rId7"/>
    <p:sldId id="263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80" r:id="rId18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7434F-31FB-5D81-48F6-0584E68BF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B06865-7286-7968-2DD6-561C8B010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3F6D5F-94C6-51C9-FFA4-672459E8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556B3C7-D38E-82DA-D1C0-93CC0E94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1E4EEB-17A1-CF45-9840-9C785FAF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DE45EDC-B47A-335B-1574-0963E0FA8A25}"/>
              </a:ext>
            </a:extLst>
          </p:cNvPr>
          <p:cNvGrpSpPr/>
          <p:nvPr userDrawn="1"/>
        </p:nvGrpSpPr>
        <p:grpSpPr>
          <a:xfrm>
            <a:off x="224458" y="5264906"/>
            <a:ext cx="1244950" cy="927005"/>
            <a:chOff x="224458" y="5264906"/>
            <a:chExt cx="1244950" cy="92700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0EBC720-70E7-9FDF-F292-DAD070021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24" y="5264906"/>
              <a:ext cx="1227484" cy="505017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D6E2481-0439-F5AD-72C1-D003047DFB2E}"/>
                </a:ext>
              </a:extLst>
            </p:cNvPr>
            <p:cNvSpPr/>
            <p:nvPr userDrawn="1"/>
          </p:nvSpPr>
          <p:spPr>
            <a:xfrm>
              <a:off x="224458" y="5826786"/>
              <a:ext cx="1227484" cy="36512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050" dirty="0">
                  <a:solidFill>
                    <a:schemeClr val="bg1">
                      <a:lumMod val="75000"/>
                    </a:schemeClr>
                  </a:solidFill>
                </a:rPr>
                <a:t>Dulce Magalhães</a:t>
              </a:r>
            </a:p>
            <a:p>
              <a:pPr algn="ctr"/>
              <a:r>
                <a:rPr lang="pt-PT" sz="800" dirty="0">
                  <a:solidFill>
                    <a:schemeClr val="bg1">
                      <a:lumMod val="75000"/>
                    </a:schemeClr>
                  </a:solidFill>
                </a:rPr>
                <a:t>14.11.2022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02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8A0E1-AF21-06FF-BAC6-28814D8D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094288-ABC8-29C7-4303-03198146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668F04-83DF-3D76-B620-C2E56A23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F9EBA3-CE8D-8D0B-30AA-BC4A49AF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F80795-B57F-2562-5A0C-142541F3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9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856A59-CB24-103C-EB89-9530E2630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8B48A89-7B5D-7674-2EF8-47124B7AE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81EE64-1A01-CE99-8C1C-4F976A5A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BCE7CB-3783-6708-7FAC-8CA32B01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3F61A2-9796-EB2D-C275-31580889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84AE6-52FB-1796-188C-E088A38B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492BC8-C139-8916-4EF6-B200898E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8F24C9-F7C4-866C-4F5A-3FA53F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5FF29C-AB96-93C0-BF04-41D1DBF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1BC01F4-CDD7-587D-7EAB-56395533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83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B0CB0-20F5-E810-05AF-D2A2A7A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2A9B619-81C9-2E73-F3E5-073B235D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161D7B-7A5D-2DDE-B5BF-26D1BBFD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7943A5-7406-B7BE-8038-50577050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B81BA5-DDC5-64C2-7FC4-D3D20C54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32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E448D-9BAE-9681-3C70-B073005B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1C3267-A680-D624-7428-ED428778B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8810D47-BFEA-A2FA-D72F-0C0DB966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81D45CE-B7BF-91F3-BC20-34B83B25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89C7D52-75B1-75BF-A260-25B0F527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2AFF899-451D-CF7B-EC6F-C63A029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700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66471-7463-CE4B-24E5-8FF7C74D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1EE6AF7-282E-C7B0-1479-94B66393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BDA761C-1613-33EA-9C3D-DDAC3391F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753AA1A-8F8F-F0D8-687E-427FEB0DB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E22E511-F69A-F6EA-3000-CA8E5D832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F4DB03F-06D2-4FE0-3DB8-89D31CDA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74B0C27-A85E-D37A-8F58-D0AC32CB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C8A6FDB-DA2A-7214-6591-BC2E51C3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142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9C9F6-A316-F1C3-B807-EE6AAB32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85C3961-6C86-5EE7-C3B1-7DBAAA30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A388309-9BDD-4277-DA90-7FB62CB0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C170037-669F-AFA8-1D7E-3DE73CF4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624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E1AB017-77B7-1F2F-2934-A83A7166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21A250-193B-077B-BCE5-D643DCEF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369803-0AFE-9198-E4EB-BD14A6D4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61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6DA6-1A7F-A456-54E0-56CD723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7458821-473D-5F11-126F-5D0844C2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C8941B-4CEF-A116-0443-0C36CAE75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A24878-FA30-3491-FCEE-A228C2FB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521A364-F69E-9D24-E147-1F421D04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E787421-EB95-49D6-760A-EAF2FEF3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898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6046-F108-B3DA-188B-1DF58A36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C9A1072-8EBA-5ED1-65E3-41B7BDEAD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1A52C9B-C5B4-007A-0F8A-9FBDDFCF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0459D48-01F6-A237-9B54-7F05AC50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DFCF467-CD4C-388E-3251-63C690B2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1212FE9-BBEE-9C40-C6C5-9DC92E55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77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id:dd50b3e6-185a-4ed6-a021-df3b4561747a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ABC82BF-0FC0-CD94-F979-4CFB7BF5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0BB07A2-C935-A5F0-A523-13A60692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1D0AD3-EB7A-6CA6-7773-80C10E24B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98DD-941B-4A97-ABDF-A684E5B22D2E}" type="datetimeFigureOut">
              <a:rPr lang="pt-PT" smtClean="0"/>
              <a:t>09/02/2023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1BEC31-2F1E-B1FB-FA95-87205562A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E90AD9E-1D1F-7891-DC22-B76FC9E81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1572-67AC-44AD-B7FD-AF8C4D435ACC}" type="slidenum">
              <a:rPr lang="pt-PT" smtClean="0"/>
              <a:t>‹nº›</a:t>
            </a:fld>
            <a:endParaRPr lang="pt-PT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41011E6-04F9-F96E-0705-E589665A85BF}"/>
              </a:ext>
            </a:extLst>
          </p:cNvPr>
          <p:cNvGrpSpPr/>
          <p:nvPr userDrawn="1"/>
        </p:nvGrpSpPr>
        <p:grpSpPr>
          <a:xfrm>
            <a:off x="160830" y="136843"/>
            <a:ext cx="1363170" cy="6485630"/>
            <a:chOff x="160830" y="136843"/>
            <a:chExt cx="1363170" cy="648563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B74E0D7-82DF-6F7B-786A-27E3DBF17EFB}"/>
                </a:ext>
              </a:extLst>
            </p:cNvPr>
            <p:cNvSpPr/>
            <p:nvPr/>
          </p:nvSpPr>
          <p:spPr>
            <a:xfrm>
              <a:off x="160830" y="136843"/>
              <a:ext cx="1363170" cy="6485630"/>
            </a:xfrm>
            <a:prstGeom prst="rect">
              <a:avLst/>
            </a:prstGeom>
            <a:solidFill>
              <a:srgbClr val="1B6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ECF2B000-3EB7-460A-FF51-76EA6E3C3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0783" b="-2171"/>
            <a:stretch>
              <a:fillRect/>
            </a:stretch>
          </p:blipFill>
          <p:spPr bwMode="auto">
            <a:xfrm>
              <a:off x="160830" y="136843"/>
              <a:ext cx="1363170" cy="130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2AFA80E-B517-B7D6-36CC-270C3C3E0F43}"/>
              </a:ext>
            </a:extLst>
          </p:cNvPr>
          <p:cNvGrpSpPr/>
          <p:nvPr userDrawn="1"/>
        </p:nvGrpSpPr>
        <p:grpSpPr>
          <a:xfrm>
            <a:off x="224458" y="5264906"/>
            <a:ext cx="1244950" cy="927005"/>
            <a:chOff x="224458" y="5264906"/>
            <a:chExt cx="1244950" cy="92700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C937080-C26F-9D81-EC49-4BCF600D0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24" y="5264906"/>
              <a:ext cx="1227484" cy="505017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95D33EB-F1E1-9877-14D1-1ABB0CFC679B}"/>
                </a:ext>
              </a:extLst>
            </p:cNvPr>
            <p:cNvSpPr/>
            <p:nvPr userDrawn="1"/>
          </p:nvSpPr>
          <p:spPr>
            <a:xfrm>
              <a:off x="224458" y="5826786"/>
              <a:ext cx="1227484" cy="36512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050" dirty="0">
                  <a:solidFill>
                    <a:schemeClr val="bg1">
                      <a:lumMod val="75000"/>
                    </a:schemeClr>
                  </a:solidFill>
                </a:rPr>
                <a:t>Dulce Magalhães</a:t>
              </a:r>
            </a:p>
            <a:p>
              <a:pPr algn="ctr"/>
              <a:r>
                <a:rPr lang="pt-PT" sz="800" dirty="0">
                  <a:solidFill>
                    <a:schemeClr val="bg1">
                      <a:lumMod val="75000"/>
                    </a:schemeClr>
                  </a:solidFill>
                </a:rPr>
                <a:t>14.11.2022</a:t>
              </a: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FE8A579D-2352-B1BE-2513-16DFE1E018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7661" y="1435964"/>
            <a:ext cx="716339" cy="2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dd50b3e6-185a-4ed6-a021-df3b4561747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FA9BC6D-1359-C6F6-6402-D29F797C7C01}"/>
              </a:ext>
            </a:extLst>
          </p:cNvPr>
          <p:cNvGrpSpPr/>
          <p:nvPr/>
        </p:nvGrpSpPr>
        <p:grpSpPr>
          <a:xfrm>
            <a:off x="160829" y="136843"/>
            <a:ext cx="1529426" cy="6485630"/>
            <a:chOff x="160830" y="136843"/>
            <a:chExt cx="1239645" cy="648563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D10AB1-F4EA-F5CF-E201-1FA3970C5F72}"/>
                </a:ext>
              </a:extLst>
            </p:cNvPr>
            <p:cNvSpPr/>
            <p:nvPr/>
          </p:nvSpPr>
          <p:spPr>
            <a:xfrm>
              <a:off x="160830" y="136843"/>
              <a:ext cx="1239645" cy="6485630"/>
            </a:xfrm>
            <a:prstGeom prst="rect">
              <a:avLst/>
            </a:prstGeom>
            <a:solidFill>
              <a:srgbClr val="1B6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DA1DC7D6-7D33-60CA-4B28-DF8B0D6DB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0783" b="-2171"/>
            <a:stretch>
              <a:fillRect/>
            </a:stretch>
          </p:blipFill>
          <p:spPr bwMode="auto">
            <a:xfrm>
              <a:off x="160830" y="136843"/>
              <a:ext cx="1239645" cy="130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0F1C2E3-42C6-BA3C-C110-FB3AC4B8B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47DB506E-D5FF-AF25-6470-3EFD17B93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262660-018D-D70C-64E0-E283637B7DF7}"/>
              </a:ext>
            </a:extLst>
          </p:cNvPr>
          <p:cNvSpPr/>
          <p:nvPr/>
        </p:nvSpPr>
        <p:spPr>
          <a:xfrm>
            <a:off x="160829" y="136843"/>
            <a:ext cx="11870342" cy="658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001BA34-CD9F-39E6-1DBD-993138C22C7D}"/>
              </a:ext>
            </a:extLst>
          </p:cNvPr>
          <p:cNvSpPr/>
          <p:nvPr/>
        </p:nvSpPr>
        <p:spPr>
          <a:xfrm>
            <a:off x="356461" y="136843"/>
            <a:ext cx="11479078" cy="3496924"/>
          </a:xfrm>
          <a:prstGeom prst="rect">
            <a:avLst/>
          </a:prstGeom>
          <a:solidFill>
            <a:srgbClr val="1B6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C6D097-17E8-311D-A6DF-20865103A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5" b="1246"/>
          <a:stretch/>
        </p:blipFill>
        <p:spPr bwMode="auto">
          <a:xfrm>
            <a:off x="387458" y="136843"/>
            <a:ext cx="4912962" cy="3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17A5799-2F85-7A61-DC4A-E49D6908A246}"/>
              </a:ext>
            </a:extLst>
          </p:cNvPr>
          <p:cNvSpPr txBox="1">
            <a:spLocks/>
          </p:cNvSpPr>
          <p:nvPr/>
        </p:nvSpPr>
        <p:spPr>
          <a:xfrm>
            <a:off x="356461" y="4229123"/>
            <a:ext cx="11835539" cy="1181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/>
              <a:t>A TOMADA DE DECISÃO NUMA UNIDADE DE CUIDADOS INTERMÉDIOS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E81106E-5E4F-A41E-BDCF-1F7E1B3FA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76" y="733042"/>
            <a:ext cx="4215393" cy="173431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65E660E-4563-7A5F-716A-A853EE82D242}"/>
              </a:ext>
            </a:extLst>
          </p:cNvPr>
          <p:cNvSpPr txBox="1">
            <a:spLocks/>
          </p:cNvSpPr>
          <p:nvPr/>
        </p:nvSpPr>
        <p:spPr>
          <a:xfrm>
            <a:off x="276046" y="5246608"/>
            <a:ext cx="11835539" cy="1181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/>
              <a:t>Dulce Magalhães </a:t>
            </a:r>
            <a:r>
              <a:rPr lang="pt-PT" sz="3200" b="1" dirty="0" err="1"/>
              <a:t>Phd</a:t>
            </a:r>
            <a:endParaRPr lang="pt-PT" sz="3200" b="1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BDC4356-4C08-C23B-9EB5-EE619DD0179D}"/>
              </a:ext>
            </a:extLst>
          </p:cNvPr>
          <p:cNvSpPr txBox="1">
            <a:spLocks/>
          </p:cNvSpPr>
          <p:nvPr/>
        </p:nvSpPr>
        <p:spPr>
          <a:xfrm>
            <a:off x="5186595" y="6107201"/>
            <a:ext cx="2175270" cy="69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/>
              <a:t>14.11.2022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121D72D-090A-523F-9385-DF0588391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31" y="2971826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307" y="1160573"/>
            <a:ext cx="9809017" cy="51279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No processo de  TOMADA DE DECISÃO  os registos  também são um instrumento fundamental.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Os dados ( sinais, sintomas e comportamentos) mensuráveis e mais sensíveis a cada situação clínica, são registados em suporte de papel, numa matriz de tantas linhas e colunas quantas as necessárias para cada doente. Outros dados e  informação de natureza descritiva são registados em suporte informático.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Os enfermeiros ,por 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razões pragmáticas, utilizam o registo manual</a:t>
            </a:r>
            <a:r>
              <a:rPr lang="pt-PT" sz="1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porque lhes permite rapidamente  identificar o comportamento de cada um dos dados ao longo do tempo, e a relação que se vai delineando entre estes e  todos os outros dados registados.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 Isto também acontece porque lhes dá uma leitura integrada, e ter informação clínica ao momento. E com isso poder  TOMAR DECISÕES  a partir das propriedades </a:t>
            </a:r>
            <a:r>
              <a:rPr lang="pt-PT" sz="1600" b="0" i="0" u="sng" strike="noStrike" baseline="0" dirty="0">
                <a:solidFill>
                  <a:srgbClr val="000000"/>
                </a:solidFill>
                <a:latin typeface="Calibri "/>
              </a:rPr>
              <a:t>de um só dado ou de uma associação de dados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60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9313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824643"/>
            <a:ext cx="9598431" cy="32087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Por exemplo a observação de dispneia, num dos doentes, pode exigir que o enfermeiro TOME uma DECISÃO.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A dispneia, só por si, é um dado clínico com as suas respetivas propriedades (o início, modo de evolução, sintomas associados, época do ano/semana, noite/dia, agrava à inspiração, como acaba).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O que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 representa um conceito simples que identificado e interpretado nas suas diferentes propriedades, pode exigir uma DECISÃO DE NÍVEL I DECISÃO DE NÍVEL II e uma AVALIAÇÃO DA DECISÃO.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Quaisquer que sejam as decisões e o fundamento das mesmas todas elas são avaliadas pelo impacto que têm no doente.</a:t>
            </a:r>
          </a:p>
        </p:txBody>
      </p:sp>
    </p:spTree>
    <p:extLst>
      <p:ext uri="{BB962C8B-B14F-4D97-AF65-F5344CB8AC3E}">
        <p14:creationId xmlns:p14="http://schemas.microsoft.com/office/powerpoint/2010/main" val="169861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83369"/>
            <a:ext cx="9598431" cy="46463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Para reconhecer e interpretar conceitos simples ou complexos, os enfermeiros dão uso ao seu conhecimento concetual e conhecimento prático.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sng" strike="noStrike" baseline="0" dirty="0">
                <a:solidFill>
                  <a:srgbClr val="000000"/>
                </a:solidFill>
                <a:latin typeface="Calibri "/>
              </a:rPr>
              <a:t>O primeiro 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para reconhecer e interpretar os conceitos, o s</a:t>
            </a:r>
            <a:r>
              <a:rPr lang="pt-PT" sz="1600" b="0" i="0" u="sng" strike="noStrike" baseline="0" dirty="0">
                <a:solidFill>
                  <a:srgbClr val="000000"/>
                </a:solidFill>
                <a:latin typeface="Calibri "/>
              </a:rPr>
              <a:t>egundo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 para lhes dar utilidade.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São conhecimentos incorporados no agir dos enfermeiros que nos podem iludir, imaginando que as  decisões resultam, tão só, de uma interação com os dados clínicos.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Estes conhecimentos (concetual e prático) não são previamente verbalizados, nem é esperado que o seja, mas eles são passíveis de serem reconhecidos, quando e depois das decisões serem tomadas.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Em toda a observação e TOMADA DE DECISÃO CLÍNICA há uma carga teórica, porque as proposições empíricas utilizadas pelos enfermeiros, contêm elementos de significação e de princípios teóricos.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77415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521811"/>
            <a:ext cx="9512968" cy="44772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Na sequência das múltiplas observações e informações há muitas TOMADAS DE DECISÃO  apesar de não haver tempo específicos para a análise dos dados.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Um olhar menos meticuloso dirá que os enfermeiros ao mesmo tempo que recolhem dados também poem em ação estratégias, consequentes aos dados observados e à informação recebida.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60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Um olhar mais atento pode ver um enfermeiro conversando com um doente, dando sequência à conversa em consonância com o tema, e fazendo alguns momentos de silêncio.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No mesmo tempo da conversa vai observando dado a dado, interpreta-os, relaciona-os com a informação já recebida, toma uma DECISÃO DE NÍVEL I, seguida de uma DECISÃO DE NÍVEL II e também faz uma AVALIAÇÃO DA DECISÃO que tomou.</a:t>
            </a:r>
          </a:p>
        </p:txBody>
      </p:sp>
    </p:spTree>
    <p:extLst>
      <p:ext uri="{BB962C8B-B14F-4D97-AF65-F5344CB8AC3E}">
        <p14:creationId xmlns:p14="http://schemas.microsoft.com/office/powerpoint/2010/main" val="330213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203158"/>
            <a:ext cx="9512968" cy="49730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Quando o impacto é o esperado, o curso da ação decisiva mantem-se, mas quando o impacto não é o desejável a DECISÃO DE NÍVEL II é reajustada com o apoio do conhecimento prático.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Estas AVALIAÇÕES DAS DECISÕES são da ordem do imediato, mas há outras decisões que são avaliadas de modo sistemático e no enquadramento dos restantes dados, como por exemplo, as decisões sobre a administração de fármacos.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As AVALIAÇÕES DAS DECISÕES são fundamentais porque há sempre um grau de incerteza sobre o impacto de uma decisão. Ainda que as decisões tenham sido tomadas por analogia a outras, elas podem sempre ter impactos diferentes em pessoas diferentes. Analogias funcionais que não são reprimidas pela racionalidade clínica, dado que elas são sempre objeto de avaliações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77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203158"/>
            <a:ext cx="9512968" cy="45880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Simbolicamente este terceiro elemento tem o mesmo poder que qualquer um dos outros elementos da TOMADA DE DECISÃO. São os resultados das AVALIAÇÕES que revelam o percurso da situação clínica, e estruturam os registos clínicos que aparecem com destaque, nas conversas de secretária e nas primeiras linhas dos registos escritos.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A TOMADA DE DECISÃO perante a informação clínica escolhe as melhores ideias, as melhores ações e avalia as decisões que são tomadas.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600" dirty="0">
              <a:solidFill>
                <a:srgbClr val="000000"/>
              </a:solidFill>
              <a:latin typeface="Calibri 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O conceito de que falamos agora pode ser representado por uma engrenagem de rodas dentadas que representam três dimensões indissociáveis, a DECISÃO DE NÍVEL I (escolhe as melhores ideias), DECISÃO DE NÍVEL II (escolhe as melhores ações para um dado doente) e AVALIAÇÃO DA DECISÃO (avalia o impacto da decisão).</a:t>
            </a:r>
          </a:p>
        </p:txBody>
      </p:sp>
    </p:spTree>
    <p:extLst>
      <p:ext uri="{BB962C8B-B14F-4D97-AF65-F5344CB8AC3E}">
        <p14:creationId xmlns:p14="http://schemas.microsoft.com/office/powerpoint/2010/main" val="320539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577231"/>
            <a:ext cx="9512969" cy="42970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No olhar comum não há dois níveis de decisão, porque em geral as decisões são agilizadas por um enfermeiro que começa por decidir o que deve ser feito, logo de seguida decide como o faz e num terceiro momento legitima-as avaliando e noticiando o seu impacto, ou seja os novos dados, sejam eles quais forem.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Os diferentes níveis de decisão acontecem quase em sincronia e por isso são pensados por outrem como se houvesse um só nível.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Esta AVALIAÇÃO DAS DECISÕES é sempre relevante, ainda que não se consiga os resultados esperados.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Os resultados têm que ser noticiados, porque são indicadores processuais de um maior ou menor sucesso terapêutico. Acaso uma decisão tenha que ser reformulada, num curto espaço de tempo volta a ser avaliada até que se encontre um ponto de equilíbrio entre o desejado e o esperado</a:t>
            </a:r>
            <a:r>
              <a:rPr lang="pt-PT" sz="1800" dirty="0">
                <a:solidFill>
                  <a:srgbClr val="000000"/>
                </a:solidFill>
                <a:latin typeface="Calibri 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926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endParaRPr lang="pt-PT" sz="1800" dirty="0"/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317AE8A6-B29A-BD83-D0C1-0B3EE390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789709"/>
            <a:ext cx="9809018" cy="678873"/>
          </a:xfrm>
        </p:spPr>
        <p:txBody>
          <a:bodyPr>
            <a:normAutofit/>
          </a:bodyPr>
          <a:lstStyle/>
          <a:p>
            <a:endParaRPr lang="pt-PT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2DA8FE9-60F8-1836-6D67-C33C644D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159327"/>
            <a:ext cx="10363198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17605CF-2F0E-5960-1227-8DD869D3C421}"/>
              </a:ext>
            </a:extLst>
          </p:cNvPr>
          <p:cNvSpPr txBox="1">
            <a:spLocks/>
          </p:cNvSpPr>
          <p:nvPr/>
        </p:nvSpPr>
        <p:spPr>
          <a:xfrm>
            <a:off x="2125170" y="136843"/>
            <a:ext cx="9906000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3AE1D48-652B-7594-F30E-C14573FECA5D}"/>
              </a:ext>
            </a:extLst>
          </p:cNvPr>
          <p:cNvSpPr txBox="1">
            <a:spLocks/>
          </p:cNvSpPr>
          <p:nvPr/>
        </p:nvSpPr>
        <p:spPr>
          <a:xfrm>
            <a:off x="1972770" y="1579418"/>
            <a:ext cx="9906000" cy="423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TOMADA DE DECISÃO representa uma escolha entre alternativas que não são inócuas. 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todos sabemos que a TOMADA DE DECISÃO clínica é o resultado da interação entre os pressupostos ideológicos de quem decide; da competência de quem decide e das suas habilidades cognitivas para obter e analisar a informação; do ambiente onde ocorre a decisão; da natureza da situação clínica em causa; das relações interpessoais da equipa, entre  muitos outros elementos. 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Contudo sabemos ainda pouco sobre o modo  como os enfermeiros realizam o processo de TOMADA DE DECISÃO nas diferentes unidades de cuidados.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unidade de cuidados intermédios, local onde foi feito o estudo que suporta os conteúdos desta apresentação podemos afirmar que as  decisões do foro clínico estão associadas ao conhecimento clínico (conhecimento teórico e prático), à informação reunida, clínica e não clínica, e ao ambiente onde as decisões ocorrem. </a:t>
            </a: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r>
              <a:rPr lang="pt-PT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o processo de TOMADA DE DECISÃO é mediado pela temporalidade do aqui e agora.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318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17605CF-2F0E-5960-1227-8DD869D3C421}"/>
              </a:ext>
            </a:extLst>
          </p:cNvPr>
          <p:cNvSpPr txBox="1">
            <a:spLocks/>
          </p:cNvSpPr>
          <p:nvPr/>
        </p:nvSpPr>
        <p:spPr>
          <a:xfrm>
            <a:off x="2125170" y="136843"/>
            <a:ext cx="9906000" cy="623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3AE1D48-652B-7594-F30E-C14573FECA5D}"/>
              </a:ext>
            </a:extLst>
          </p:cNvPr>
          <p:cNvSpPr txBox="1">
            <a:spLocks/>
          </p:cNvSpPr>
          <p:nvPr/>
        </p:nvSpPr>
        <p:spPr>
          <a:xfrm>
            <a:off x="2265528" y="1733266"/>
            <a:ext cx="9457899" cy="350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CONCEITOS ESTRUTURANTES NO PROCESSO DA TOMADA DE DECISÃO</a:t>
            </a:r>
          </a:p>
          <a:p>
            <a:pPr indent="-180340" algn="just">
              <a:lnSpc>
                <a:spcPct val="100000"/>
              </a:lnSpc>
              <a:spcAft>
                <a:spcPts val="6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 DE CUIDADOS define um espaço e uma equipa de cuidados que tem competências para tomar decisões num sistema de parcerias.</a:t>
            </a:r>
          </a:p>
          <a:p>
            <a:pPr indent="-180340" algn="just">
              <a:lnSpc>
                <a:spcPct val="100000"/>
              </a:lnSpc>
              <a:spcAft>
                <a:spcPts val="6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CLÍNICA define uma associação de dados clínicos que têm relevância e coerência funcional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CLÍNICO conjuga saberes ontológicos e epistemológicos diferentes, necessários para apoiar a TOMADA DE DECISÃO no processo de cuidados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TOMADA DE DECISÃO é uma entidade que elege as ideias, as ações e noticia o impacto destas, a partir de uma dinâmica de cooperação e solidariedade dos quatro conceitos</a:t>
            </a:r>
          </a:p>
          <a:p>
            <a:pPr indent="-180340" algn="just">
              <a:lnSpc>
                <a:spcPct val="120000"/>
              </a:lnSpc>
              <a:spcAft>
                <a:spcPts val="600"/>
              </a:spcAft>
            </a:pPr>
            <a:endParaRPr lang="pt-P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967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171845"/>
            <a:ext cx="9531929" cy="4491975"/>
          </a:xfrm>
        </p:spPr>
        <p:txBody>
          <a:bodyPr>
            <a:noAutofit/>
          </a:bodyPr>
          <a:lstStyle/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r>
              <a:rPr lang="pt-PT" sz="1600" b="0" i="0" u="none" strike="noStrike" baseline="0" dirty="0">
                <a:solidFill>
                  <a:srgbClr val="000000"/>
                </a:solidFill>
              </a:rPr>
              <a:t>No ambiente de cuidados o tempo é elemento de uma matriz que interfere tanto no tipo de interações como no tempo de atenção que é dado ao doente. Mas são estas interações que permitem descobrir a riqueza das vivências, reveladas em pequenos momentos, e que dão continuidade às descontinuidades das interações ali vividas. </a:t>
            </a: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r>
              <a:rPr lang="pt-PT" sz="1600" b="0" i="0" u="none" strike="noStrike" baseline="0" dirty="0">
                <a:solidFill>
                  <a:srgbClr val="000000"/>
                </a:solidFill>
              </a:rPr>
              <a:t> É na partilha deste ambiente e destes tempos que se geram potenciais de ação que </a:t>
            </a:r>
            <a:r>
              <a:rPr lang="pt-PT" sz="1600" b="0" i="0" u="sng" strike="noStrike" baseline="0" dirty="0">
                <a:solidFill>
                  <a:srgbClr val="000000"/>
                </a:solidFill>
              </a:rPr>
              <a:t>regulam o afastamento dos enfermeiros e o envolvimento com os doentes e com a restante equipa</a:t>
            </a:r>
            <a:r>
              <a:rPr lang="pt-PT" sz="16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r>
              <a:rPr lang="pt-PT" sz="1600" b="0" i="0" u="none" strike="noStrike" baseline="0" dirty="0">
                <a:solidFill>
                  <a:srgbClr val="000000"/>
                </a:solidFill>
              </a:rPr>
              <a:t>Envolvimento que engendra a complementaridade necessária não só para TOMAR DECISÕES, mas também para gerar confiança e segurança. É esta mesma proximidade e envolvimento que permite aos enfermeiros ter uma visão global de todos os doentes, estratégica para manter uma vigilância permanente e com isso poder fazer a gestão dos cuidados. </a:t>
            </a:r>
            <a:endParaRPr lang="pt-PT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endParaRPr lang="pt-PT" sz="1600" b="0" i="0" u="none" strike="noStrike" baseline="0" dirty="0">
              <a:solidFill>
                <a:srgbClr val="000000"/>
              </a:solidFill>
            </a:endParaRP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endParaRPr lang="pt-PT" sz="1600" dirty="0">
              <a:solidFill>
                <a:srgbClr val="000000"/>
              </a:solidFill>
            </a:endParaRPr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endParaRPr lang="pt-PT" sz="1800" dirty="0"/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endParaRPr lang="pt-PT" sz="1800" dirty="0"/>
          </a:p>
          <a:p>
            <a:pPr indent="-180340" algn="just">
              <a:lnSpc>
                <a:spcPct val="150000"/>
              </a:lnSpc>
              <a:spcAft>
                <a:spcPts val="600"/>
              </a:spcAft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36598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580731"/>
            <a:ext cx="9676016" cy="41550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No âmbito do processo de TOMADA DE DECISÃO os enfermeiros criam </a:t>
            </a:r>
            <a:r>
              <a:rPr lang="pt-PT" sz="1600" b="0" i="0" u="sng" strike="noStrike" baseline="0" dirty="0">
                <a:solidFill>
                  <a:srgbClr val="000000"/>
                </a:solidFill>
                <a:latin typeface="Calibri "/>
              </a:rPr>
              <a:t>parcerias de decisão 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clínica para consensualizarem e otimizarem as TOMADAS DE DECISÃO.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As parcerias acontecem com base no reconhecimento mútuo das qualidades dos membros da equipa de cuidados, mas também no reconhecimento que o doente é um parceiro e, portanto, também está envolvido direta ou indiretamente na decisão sobre os cuidados que lhe são prestados.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As parcerias são dinâmicas, têm um tempo próprio e organizam-se em função da natureza das decisões que têm de ser tomadas.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Entre os pares as parcerias de decisão clínica são criadas não só para consensualizar sobre o que foi feito, mas sobretudo para otimizar sobre o que deve ser feito e como o devem fazer.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>
              <a:lnSpc>
                <a:spcPct val="150000"/>
              </a:lnSpc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.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3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787236"/>
            <a:ext cx="9676016" cy="3726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Para consensualizarem porque a prática de cuidados acontece numa teia de relações entre doentes, famílias, enfermeiros, médicos e outros membros da equipa de cuidados. Na teia cada um “entra” na situação com a sua compreensão, o seu modo de ver o problema e interpretação a partir do seu enquadramento biográfico e teórico.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Cada um dos membros produz impressões, tem intuições e muitas decisões em silêncio, que recomendam que sejam aferidas por outros membros da equipa, tanto dentro da sua profissão como fora dela.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Constata-se que as parcerias criam um ambiente de apoio e compromisso, sendo reconhecidas pelos enfermeiros como um recurso que oferece confiança e segurança aos doentes.</a:t>
            </a:r>
          </a:p>
        </p:txBody>
      </p:sp>
    </p:spTree>
    <p:extLst>
      <p:ext uri="{BB962C8B-B14F-4D97-AF65-F5344CB8AC3E}">
        <p14:creationId xmlns:p14="http://schemas.microsoft.com/office/powerpoint/2010/main" val="372303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28256"/>
            <a:ext cx="9462655" cy="55972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Os enfermeiros têm como boa prática otimizar as decisões, porque neste ambiente preside uma lógica de dúvida sistemática e uma acutilante perspicácia em relação aos dados que são observados e à informação circulante.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Neste sentido, as parcerias representam uma confluência e/ou uma complementaridade de diferentes olhares sobre a situação de cada doente e/ou sobre as respostas clínicas às decisões que são ou foram tomadas.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Para que isto aconteça e seja efetivado com qualidade, os enfermeiros fazem dos encontros à secretária momentos de análise crítica sobre os dados e a informação que têm ou que necessitam de ter; momentos de análise crítica sobre as decisões que foram tomadas em parceria com os doentes; e momentos de análise crítica sobre as decisões que tomaram que carecem de consenso com os pares.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rgbClr val="000000"/>
                </a:solidFill>
                <a:latin typeface="Calibri "/>
              </a:rPr>
              <a:t>As decisões dos membros que formam as parcerias de decisão clínica só são tacitamente aprovadas quando os sinais e sintomas são evidentes a olho nu. Quando assim não acontece as decisões são debatidas entre os pares, trocam informação sobre a situação dos doentes e são ou não verbalmente aprovadas.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6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Apesar da situação dos doentes ser de natureza crítica os enfermeiros têm sempre presente o sentido da prevenção, seja para evitar adversidades na evolução clínica do doente, seja para uma melhor gestão do tempo, uma melhor gestão de cuidados, ou para terem disponíveis todo o tipo de recursos necessários para uma melhor TOMADA DE DECISÃO, sejam eles resultados de laboratório e testes de diagnóstico ou meios instrumentais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Neste existem boas relações entre todos;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 a equipa de cuidados sente que é tida em consideração nos processos de TOMADA DE DECISÃO, não só pelos seus pares como pelos outros grupos profissionais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 "/>
              </a:rPr>
              <a:t>De modo explícito, dizem que gostam de estar naquele espaço, porque têm todos os doentes “debaixo de olho”.</a:t>
            </a:r>
          </a:p>
        </p:txBody>
      </p:sp>
    </p:spTree>
    <p:extLst>
      <p:ext uri="{BB962C8B-B14F-4D97-AF65-F5344CB8AC3E}">
        <p14:creationId xmlns:p14="http://schemas.microsoft.com/office/powerpoint/2010/main" val="86034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145" y="1759527"/>
            <a:ext cx="9434945" cy="35329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No ambiente que vimos descrevendo </a:t>
            </a:r>
            <a:r>
              <a:rPr lang="pt-PT" sz="1600" dirty="0">
                <a:solidFill>
                  <a:srgbClr val="000000"/>
                </a:solidFill>
                <a:cs typeface="Calibri" panose="020F0502020204030204" pitchFamily="34" charset="0"/>
              </a:rPr>
              <a:t>O PROCESSO </a:t>
            </a:r>
            <a:r>
              <a:rPr lang="pt-PT" sz="16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 é desenvolvido em três tempos.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O primeiro tempo começa quando os enfermeiros entram no espaço de cuidados. Na espera dos encontros de secretária com os colegas, os enfermeiros começam a criar elos de interação com os doentes, a partir da sua experiência sensorial. Olham para todos e percecionam um conjunto de dados, que interpretam à luz do seu conhecimento concetual.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spc="-150" baseline="0" dirty="0">
                <a:solidFill>
                  <a:srgbClr val="000000"/>
                </a:solidFill>
                <a:cs typeface="Calibri" panose="020F0502020204030204" pitchFamily="34" charset="0"/>
              </a:rPr>
              <a:t>O </a:t>
            </a:r>
            <a:r>
              <a:rPr lang="pt-PT" sz="1600" dirty="0"/>
              <a:t>segundo tempo recomeça no encontro com os colegas, formalmente criado para adquirir dados e informação e com isso poderem TOMAR DECISÕES em conformidade.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800" b="0" i="0" u="none" strike="noStrike" spc="-150" baseline="0" dirty="0">
              <a:solidFill>
                <a:srgbClr val="00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7977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9BE4-6CD1-0A70-E1BB-A002F86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7742"/>
            <a:ext cx="9809018" cy="530514"/>
          </a:xfrm>
        </p:spPr>
        <p:txBody>
          <a:bodyPr>
            <a:noAutofit/>
          </a:bodyPr>
          <a:lstStyle/>
          <a:p>
            <a:pPr algn="r"/>
            <a:r>
              <a:rPr lang="pt-PT" sz="1800" dirty="0"/>
              <a:t>A TOMADA DE DECISÃO NUMA UNIDADE DE CUIDADOS INTERMÉDIOS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15D348-FADA-F1A4-363E-9D3E2980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529542"/>
            <a:ext cx="9598431" cy="41369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Nestes encontros os enfermeiros falam sobre o estado dos doentes.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Fazem-no ao nível da funcionalidade e estabilidade hemodinâmica; referenciam dados clínicos, cujas propriedades são de risco e exigem uma particular atenção, realçando as alterações que ocorreram nas últimas horas e as decisões que foram tomadas, sem que as nomeiem como tal; </a:t>
            </a:r>
            <a:r>
              <a:rPr lang="pt-PT" sz="1600" dirty="0">
                <a:solidFill>
                  <a:srgbClr val="000000"/>
                </a:solidFill>
                <a:latin typeface="Calibri "/>
              </a:rPr>
              <a:t>f</a:t>
            </a: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azem análises comparativas relacionando a informação atualizada com a informação que já tinham.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 O terceiro tempo recomeça com a proximidade ao doente.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b="0" i="0" u="none" strike="noStrike" baseline="0" dirty="0">
                <a:solidFill>
                  <a:srgbClr val="000000"/>
                </a:solidFill>
                <a:latin typeface="Calibri "/>
              </a:rPr>
              <a:t> E neste tempo os enfermeiros organizam a dinâmica dos cuidados e as respetivas DECISÕES DE NÍVEL I e DECISÕES DE NÍVEL II, em função do seu conhecimento clínico e da informação clínica que têm até ao momento e ainda do tempo que têm disponível para as pôr em curso com cada doente.</a:t>
            </a:r>
          </a:p>
        </p:txBody>
      </p:sp>
    </p:spTree>
    <p:extLst>
      <p:ext uri="{BB962C8B-B14F-4D97-AF65-F5344CB8AC3E}">
        <p14:creationId xmlns:p14="http://schemas.microsoft.com/office/powerpoint/2010/main" val="398855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2321</Words>
  <Application>Microsoft Office PowerPoint</Application>
  <PresentationFormat>Ecrã Panorâmico</PresentationFormat>
  <Paragraphs>102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 TOMADA DE DECISÃO NUMA UNIDADE DE CUIDADOS INTERMÉDIOS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 22</dc:creator>
  <cp:lastModifiedBy>revisor 22</cp:lastModifiedBy>
  <cp:revision>70</cp:revision>
  <cp:lastPrinted>2022-11-14T14:54:07Z</cp:lastPrinted>
  <dcterms:created xsi:type="dcterms:W3CDTF">2022-11-09T12:37:26Z</dcterms:created>
  <dcterms:modified xsi:type="dcterms:W3CDTF">2023-02-09T18:46:05Z</dcterms:modified>
</cp:coreProperties>
</file>