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5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6858000" cy="9144000" type="screen4x3"/>
  <p:notesSz cx="6797675" cy="992663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CCECFF"/>
    <a:srgbClr val="000000"/>
    <a:srgbClr val="CC6600"/>
    <a:srgbClr val="FF9933"/>
    <a:srgbClr val="660066"/>
    <a:srgbClr val="800080"/>
    <a:srgbClr val="CCCCFF"/>
    <a:srgbClr val="FFCC66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686" y="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3470A-A456-47CE-8531-287443678103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C82FA-9E63-4410-8ED3-8B963AD0F8B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957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7072F-2140-4E61-9B49-0FCA6519FD13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B97E6-110A-4EF3-82FF-FACB36B967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5091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2003425" y="744538"/>
            <a:ext cx="2790825" cy="3722687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B97E6-110A-4EF3-82FF-FACB36B9679D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51705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371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818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086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126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947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4069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3995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144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849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42084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A9AF-358E-4BDF-A313-F308F7FE10E9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2350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9A9AF-358E-4BDF-A313-F308F7FE10E9}" type="datetimeFigureOut">
              <a:rPr lang="pt-PT" smtClean="0"/>
              <a:t>03/05/2016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82C35-AF4C-45E4-8B03-D6EDA300E59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7106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6" r:id="rId1"/>
    <p:sldLayoutId id="2147484407" r:id="rId2"/>
    <p:sldLayoutId id="2147484408" r:id="rId3"/>
    <p:sldLayoutId id="2147484409" r:id="rId4"/>
    <p:sldLayoutId id="2147484410" r:id="rId5"/>
    <p:sldLayoutId id="2147484411" r:id="rId6"/>
    <p:sldLayoutId id="2147484412" r:id="rId7"/>
    <p:sldLayoutId id="2147484413" r:id="rId8"/>
    <p:sldLayoutId id="2147484414" r:id="rId9"/>
    <p:sldLayoutId id="2147484415" r:id="rId10"/>
    <p:sldLayoutId id="214748441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048" y="4832226"/>
            <a:ext cx="4959636" cy="2675290"/>
          </a:xfrm>
          <a:prstGeom prst="rect">
            <a:avLst/>
          </a:prstGeom>
        </p:spPr>
      </p:pic>
      <p:sp>
        <p:nvSpPr>
          <p:cNvPr id="29" name="CaixaDeTexto 28"/>
          <p:cNvSpPr txBox="1"/>
          <p:nvPr/>
        </p:nvSpPr>
        <p:spPr>
          <a:xfrm>
            <a:off x="1565092" y="3449634"/>
            <a:ext cx="5205802" cy="148943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w="19050"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-1766" y="1220614"/>
            <a:ext cx="6857999" cy="5770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1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TORNAR-SE CUIDADOR DA PESSOA COM DOENÇA ONCOLÓGICA EM TRATAMENTO POR QUIMIOTERAPIA.</a:t>
            </a:r>
          </a:p>
          <a:p>
            <a:pPr algn="ctr"/>
            <a:r>
              <a:rPr lang="pt-PT" sz="1200" b="1" dirty="0">
                <a:solidFill>
                  <a:srgbClr val="800080"/>
                </a:solidFill>
              </a:rPr>
              <a:t>– </a:t>
            </a:r>
            <a:r>
              <a:rPr lang="pt-PT" sz="1200" b="1" u="sng" dirty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 CONCEITO EMERGENTE</a:t>
            </a:r>
          </a:p>
          <a:p>
            <a:pPr algn="ctr"/>
            <a:r>
              <a:rPr lang="pt-PT" sz="750" b="1" dirty="0"/>
              <a:t>Autores</a:t>
            </a:r>
            <a:r>
              <a:rPr lang="pt-PT" sz="7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pt-PT" sz="75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sz="750" b="1" dirty="0">
                <a:solidFill>
                  <a:schemeClr val="accent1">
                    <a:lumMod val="50000"/>
                  </a:schemeClr>
                </a:solidFill>
              </a:rPr>
              <a:t>Frade, M. Professor Adjunto Universidade de Évora/ ESESJD ; Lopes,M.J Professor Coordenador Universidade de Évora/ESESJD</a:t>
            </a:r>
            <a:endParaRPr lang="pt-PT" sz="75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648863" y="2819999"/>
            <a:ext cx="5068232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pt-PT" sz="1200" b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DESCREVER O CONCEITO </a:t>
            </a:r>
            <a:r>
              <a:rPr lang="pt-PT" sz="1200" b="1" dirty="0">
                <a:solidFill>
                  <a:schemeClr val="accent1">
                    <a:lumMod val="50000"/>
                  </a:schemeClr>
                </a:solidFill>
              </a:rPr>
              <a:t>TORNAR-SE CUIDADOR DA PESSOA COM DOENÇA ONCOLÓGICA EM TRATAMENTO POR QUIMIOTERAPIA.</a:t>
            </a:r>
            <a:endParaRPr lang="pt-PT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553790" y="3970980"/>
            <a:ext cx="3402178" cy="2769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pt-PT" sz="12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PROCEDIMENTOS PARA CODIFICAÇÃO DOS DADOS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084907" y="4053331"/>
            <a:ext cx="1571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Codificação aberta</a:t>
            </a:r>
          </a:p>
          <a:p>
            <a:r>
              <a:rPr lang="pt-PT" sz="1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Codificação axial</a:t>
            </a:r>
          </a:p>
          <a:p>
            <a:r>
              <a:rPr lang="pt-PT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Codificação seletiva</a:t>
            </a:r>
          </a:p>
        </p:txBody>
      </p:sp>
      <p:sp>
        <p:nvSpPr>
          <p:cNvPr id="17" name="Seta para baixo 16"/>
          <p:cNvSpPr/>
          <p:nvPr/>
        </p:nvSpPr>
        <p:spPr>
          <a:xfrm rot="16200000">
            <a:off x="4822306" y="4289758"/>
            <a:ext cx="270992" cy="254210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350"/>
          </a:p>
        </p:txBody>
      </p:sp>
      <p:sp>
        <p:nvSpPr>
          <p:cNvPr id="20" name="Seta para baixo 19"/>
          <p:cNvSpPr/>
          <p:nvPr/>
        </p:nvSpPr>
        <p:spPr>
          <a:xfrm rot="16200000">
            <a:off x="4435015" y="3663850"/>
            <a:ext cx="243494" cy="269511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350"/>
          </a:p>
        </p:txBody>
      </p:sp>
      <p:sp>
        <p:nvSpPr>
          <p:cNvPr id="22" name="Retângulo 21"/>
          <p:cNvSpPr/>
          <p:nvPr/>
        </p:nvSpPr>
        <p:spPr>
          <a:xfrm>
            <a:off x="1562794" y="4557348"/>
            <a:ext cx="4348081" cy="289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pt-PT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OBEDIÊNCIA  A TODOS OS PRINCÍPIOS ÉTICOS DE INVESTIGAÇÃO</a:t>
            </a:r>
            <a:endParaRPr lang="pt-PT" sz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1554895" y="3650380"/>
            <a:ext cx="2991670" cy="276999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pt-PT" sz="12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DE RECOLHA DE INFORMAÇÃO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4691518" y="3608718"/>
            <a:ext cx="21346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>
              <a:buFont typeface="Wingdings" panose="05000000000000000000" pitchFamily="2" charset="2"/>
              <a:buChar char="v"/>
            </a:pPr>
            <a:r>
              <a:rPr lang="pt-PT" sz="12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entrevistas </a:t>
            </a:r>
          </a:p>
          <a:p>
            <a:pPr marL="214313" indent="-214313">
              <a:buFont typeface="Wingdings" panose="05000000000000000000" pitchFamily="2" charset="2"/>
              <a:buChar char="v"/>
            </a:pPr>
            <a:r>
              <a:rPr lang="pt-PT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registos de observação</a:t>
            </a:r>
            <a:endParaRPr lang="pt-PT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Retângulo 30"/>
          <p:cNvSpPr/>
          <p:nvPr/>
        </p:nvSpPr>
        <p:spPr>
          <a:xfrm>
            <a:off x="19336" y="8474586"/>
            <a:ext cx="6751558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750" b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BIBLIOGRAFIA</a:t>
            </a:r>
          </a:p>
          <a:p>
            <a:r>
              <a:rPr lang="en-GB" sz="600" dirty="0">
                <a:solidFill>
                  <a:schemeClr val="accent1">
                    <a:lumMod val="50000"/>
                  </a:schemeClr>
                </a:solidFill>
              </a:rPr>
              <a:t>Corbin, J., &amp; A., S. (2008). </a:t>
            </a:r>
            <a:r>
              <a:rPr lang="en-GB" sz="600" i="1" dirty="0">
                <a:solidFill>
                  <a:schemeClr val="accent1">
                    <a:lumMod val="50000"/>
                  </a:schemeClr>
                </a:solidFill>
              </a:rPr>
              <a:t>Basics of qualitative research</a:t>
            </a:r>
            <a:r>
              <a:rPr lang="en-GB" sz="600" dirty="0">
                <a:solidFill>
                  <a:schemeClr val="accent1">
                    <a:lumMod val="50000"/>
                  </a:schemeClr>
                </a:solidFill>
              </a:rPr>
              <a:t> (3 </a:t>
            </a:r>
            <a:r>
              <a:rPr lang="en-GB" sz="600" dirty="0" err="1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GB" sz="600" dirty="0">
                <a:solidFill>
                  <a:schemeClr val="accent1">
                    <a:lumMod val="50000"/>
                  </a:schemeClr>
                </a:solidFill>
              </a:rPr>
              <a:t> ed.). </a:t>
            </a:r>
            <a:r>
              <a:rPr lang="pt-PT" sz="600" dirty="0">
                <a:solidFill>
                  <a:schemeClr val="accent1">
                    <a:lumMod val="50000"/>
                  </a:schemeClr>
                </a:solidFill>
              </a:rPr>
              <a:t>Los Angeles: Sage </a:t>
            </a:r>
            <a:r>
              <a:rPr lang="pt-PT" sz="600" dirty="0" err="1">
                <a:solidFill>
                  <a:schemeClr val="accent1">
                    <a:lumMod val="50000"/>
                  </a:schemeClr>
                </a:solidFill>
              </a:rPr>
              <a:t>Publications</a:t>
            </a:r>
            <a:r>
              <a:rPr lang="pt-PT" sz="6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pt-PT" sz="600" dirty="0">
                <a:solidFill>
                  <a:schemeClr val="accent1">
                    <a:lumMod val="50000"/>
                  </a:schemeClr>
                </a:solidFill>
              </a:rPr>
              <a:t>Duarte, S. F. (2010). </a:t>
            </a:r>
            <a:r>
              <a:rPr lang="pt-PT" sz="600" i="1" dirty="0">
                <a:solidFill>
                  <a:schemeClr val="accent1">
                    <a:lumMod val="50000"/>
                  </a:schemeClr>
                </a:solidFill>
              </a:rPr>
              <a:t>Continuidade de Cuidados Domiciliários: o papel do enfermeiro.</a:t>
            </a:r>
            <a:r>
              <a:rPr lang="pt-PT" sz="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600" dirty="0" err="1">
                <a:solidFill>
                  <a:schemeClr val="accent1">
                    <a:lumMod val="50000"/>
                  </a:schemeClr>
                </a:solidFill>
              </a:rPr>
              <a:t>Tese</a:t>
            </a:r>
            <a:r>
              <a:rPr lang="en-GB" sz="600" dirty="0">
                <a:solidFill>
                  <a:schemeClr val="accent1">
                    <a:lumMod val="50000"/>
                  </a:schemeClr>
                </a:solidFill>
              </a:rPr>
              <a:t> de Doutoramento, </a:t>
            </a:r>
            <a:r>
              <a:rPr lang="en-GB" sz="600" dirty="0" err="1">
                <a:solidFill>
                  <a:schemeClr val="accent1">
                    <a:lumMod val="50000"/>
                  </a:schemeClr>
                </a:solidFill>
              </a:rPr>
              <a:t>Lisboa</a:t>
            </a:r>
            <a:r>
              <a:rPr lang="en-GB" sz="600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pt-PT" sz="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600" dirty="0">
                <a:solidFill>
                  <a:schemeClr val="accent1">
                    <a:lumMod val="50000"/>
                  </a:schemeClr>
                </a:solidFill>
              </a:rPr>
              <a:t>Duffy, J. R. (2009). </a:t>
            </a:r>
            <a:r>
              <a:rPr lang="en-GB" sz="600" i="1" dirty="0">
                <a:solidFill>
                  <a:schemeClr val="accent1">
                    <a:lumMod val="50000"/>
                  </a:schemeClr>
                </a:solidFill>
              </a:rPr>
              <a:t>Quality caring in </a:t>
            </a:r>
            <a:r>
              <a:rPr lang="en-GB" sz="600" i="1" dirty="0" err="1">
                <a:solidFill>
                  <a:schemeClr val="accent1">
                    <a:lumMod val="50000"/>
                  </a:schemeClr>
                </a:solidFill>
              </a:rPr>
              <a:t>nursing:applying</a:t>
            </a:r>
            <a:r>
              <a:rPr lang="en-GB" sz="600" i="1" dirty="0">
                <a:solidFill>
                  <a:schemeClr val="accent1">
                    <a:lumMod val="50000"/>
                  </a:schemeClr>
                </a:solidFill>
              </a:rPr>
              <a:t> theory to clinical </a:t>
            </a:r>
            <a:r>
              <a:rPr lang="en-GB" sz="600" i="1" dirty="0" err="1">
                <a:solidFill>
                  <a:schemeClr val="accent1">
                    <a:lumMod val="50000"/>
                  </a:schemeClr>
                </a:solidFill>
              </a:rPr>
              <a:t>practice,education,and</a:t>
            </a:r>
            <a:r>
              <a:rPr lang="en-GB" sz="600" i="1" dirty="0">
                <a:solidFill>
                  <a:schemeClr val="accent1">
                    <a:lumMod val="50000"/>
                  </a:schemeClr>
                </a:solidFill>
              </a:rPr>
              <a:t> leadership.</a:t>
            </a:r>
            <a:r>
              <a:rPr lang="en-GB" sz="600" dirty="0">
                <a:solidFill>
                  <a:schemeClr val="accent1">
                    <a:lumMod val="50000"/>
                  </a:schemeClr>
                </a:solidFill>
              </a:rPr>
              <a:t> New </a:t>
            </a:r>
            <a:r>
              <a:rPr lang="en-GB" sz="600" dirty="0" err="1">
                <a:solidFill>
                  <a:schemeClr val="accent1">
                    <a:lumMod val="50000"/>
                  </a:schemeClr>
                </a:solidFill>
              </a:rPr>
              <a:t>York.Springer</a:t>
            </a:r>
            <a:r>
              <a:rPr lang="en-GB" sz="6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GB" sz="600" dirty="0" err="1">
                <a:solidFill>
                  <a:schemeClr val="accent1">
                    <a:lumMod val="50000"/>
                  </a:schemeClr>
                </a:solidFill>
              </a:rPr>
              <a:t>doi:ISBN</a:t>
            </a:r>
            <a:r>
              <a:rPr lang="en-GB" sz="600" dirty="0">
                <a:solidFill>
                  <a:schemeClr val="accent1">
                    <a:lumMod val="50000"/>
                  </a:schemeClr>
                </a:solidFill>
              </a:rPr>
              <a:t> 978-0-8261-2129-5</a:t>
            </a:r>
            <a:endParaRPr lang="pt-PT" sz="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600" dirty="0">
                <a:solidFill>
                  <a:schemeClr val="accent1">
                    <a:lumMod val="50000"/>
                  </a:schemeClr>
                </a:solidFill>
              </a:rPr>
              <a:t>Given, B. A., Given, C. W., &amp; Sherwood, P. R. (2012). Family and caregiver needs over the course of the cancer trajectory. </a:t>
            </a:r>
            <a:r>
              <a:rPr lang="pt-PT" sz="600" i="1" dirty="0" err="1">
                <a:solidFill>
                  <a:schemeClr val="accent1">
                    <a:lumMod val="50000"/>
                  </a:schemeClr>
                </a:solidFill>
              </a:rPr>
              <a:t>Journal</a:t>
            </a:r>
            <a:r>
              <a:rPr lang="pt-PT" sz="6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PT" sz="600" i="1" dirty="0" err="1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pt-PT" sz="6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PT" sz="600" i="1" dirty="0" err="1">
                <a:solidFill>
                  <a:schemeClr val="accent1">
                    <a:lumMod val="50000"/>
                  </a:schemeClr>
                </a:solidFill>
              </a:rPr>
              <a:t>Supportive</a:t>
            </a:r>
            <a:r>
              <a:rPr lang="pt-PT" sz="6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PT" sz="600" i="1" dirty="0" err="1">
                <a:solidFill>
                  <a:schemeClr val="accent1">
                    <a:lumMod val="50000"/>
                  </a:schemeClr>
                </a:solidFill>
              </a:rPr>
              <a:t>Oncology</a:t>
            </a:r>
            <a:r>
              <a:rPr lang="pt-PT" sz="600" i="1" dirty="0">
                <a:solidFill>
                  <a:schemeClr val="accent1">
                    <a:lumMod val="50000"/>
                  </a:schemeClr>
                </a:solidFill>
              </a:rPr>
              <a:t>, X</a:t>
            </a:r>
            <a:r>
              <a:rPr lang="pt-PT" sz="600" dirty="0">
                <a:solidFill>
                  <a:schemeClr val="accent1">
                    <a:lumMod val="50000"/>
                  </a:schemeClr>
                </a:solidFill>
              </a:rPr>
              <a:t>, 57-64.</a:t>
            </a:r>
          </a:p>
          <a:p>
            <a:r>
              <a:rPr lang="en-GB" sz="600" dirty="0">
                <a:solidFill>
                  <a:schemeClr val="accent1">
                    <a:lumMod val="50000"/>
                  </a:schemeClr>
                </a:solidFill>
              </a:rPr>
              <a:t>Tamayo, &amp; al)., (. (2010). Caring for the caregiver. </a:t>
            </a:r>
            <a:r>
              <a:rPr lang="en-GB" sz="600" i="1" dirty="0">
                <a:solidFill>
                  <a:schemeClr val="accent1">
                    <a:lumMod val="50000"/>
                  </a:schemeClr>
                </a:solidFill>
              </a:rPr>
              <a:t>Oncology Nursing Forum, 37, 1</a:t>
            </a:r>
            <a:r>
              <a:rPr lang="en-GB" sz="600" dirty="0">
                <a:solidFill>
                  <a:schemeClr val="accent1">
                    <a:lumMod val="50000"/>
                  </a:schemeClr>
                </a:solidFill>
              </a:rPr>
              <a:t>, 50-57. New York.</a:t>
            </a:r>
            <a:endParaRPr lang="pt-PT" sz="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646750" y="5778507"/>
            <a:ext cx="3145168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pt-PT" sz="9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</a:pPr>
            <a:endParaRPr lang="pt-PT" sz="9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1369378" y="1962104"/>
            <a:ext cx="5486855" cy="646331"/>
          </a:xfrm>
          <a:prstGeom prst="rect">
            <a:avLst/>
          </a:prstGeom>
          <a:solidFill>
            <a:srgbClr val="EAEAEA"/>
          </a:solidFill>
          <a:ln w="19050">
            <a:solidFill>
              <a:schemeClr val="accent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pt-PT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pt-PT" sz="1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desempenho do papel de cuidador é assumido normalmente na altura do diagnóstico e continua ao longo da doença e tratamento encontrando-se o familiar raramente preparado e não tendo tempo para se preparar. </a:t>
            </a:r>
            <a:endParaRPr lang="pt-PT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013977" y="3458286"/>
            <a:ext cx="14953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GROUNDED THEORY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563608" y="4278475"/>
            <a:ext cx="3238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SUPORTE INFORMÁTICO, PROGRAMA NVIVO 10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132867" y="2078570"/>
            <a:ext cx="12365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INTRODUÇÃO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549829" y="2845830"/>
            <a:ext cx="10152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rgbClr val="FF9999"/>
                </a:solidFill>
              </a:rPr>
              <a:t>OBJETIVO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208725" y="4120646"/>
            <a:ext cx="13741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rgbClr val="FF9933"/>
                </a:solidFill>
              </a:rPr>
              <a:t>METODOLOGIA</a:t>
            </a:r>
          </a:p>
        </p:txBody>
      </p:sp>
      <p:sp>
        <p:nvSpPr>
          <p:cNvPr id="41" name="CaixaDeTexto 40"/>
          <p:cNvSpPr txBox="1"/>
          <p:nvPr/>
        </p:nvSpPr>
        <p:spPr>
          <a:xfrm>
            <a:off x="848765" y="7563435"/>
            <a:ext cx="13210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chemeClr val="accent5">
                    <a:lumMod val="75000"/>
                  </a:schemeClr>
                </a:solidFill>
              </a:rPr>
              <a:t>CONCLUSÕES</a:t>
            </a:r>
          </a:p>
        </p:txBody>
      </p:sp>
      <p:pic>
        <p:nvPicPr>
          <p:cNvPr id="25" name="Picture 2" descr="http://www.saude.porto.ucp.pt/sites/all/themes/portal/img/logos/catolica-port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45" y="22004"/>
            <a:ext cx="1492252" cy="1069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9048" y="-10420"/>
            <a:ext cx="5129678" cy="1097586"/>
          </a:xfrm>
          <a:prstGeom prst="rect">
            <a:avLst/>
          </a:prstGeom>
        </p:spPr>
      </p:pic>
      <p:sp>
        <p:nvSpPr>
          <p:cNvPr id="40" name="CaixaDeTexto 39"/>
          <p:cNvSpPr txBox="1"/>
          <p:nvPr/>
        </p:nvSpPr>
        <p:spPr>
          <a:xfrm>
            <a:off x="330213" y="5905566"/>
            <a:ext cx="131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>
                <a:solidFill>
                  <a:srgbClr val="92D050"/>
                </a:solidFill>
              </a:rPr>
              <a:t>RESULTADOS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2132345" y="7450839"/>
            <a:ext cx="4469155" cy="1080424"/>
          </a:xfrm>
          <a:prstGeom prst="rect">
            <a:avLst/>
          </a:prstGeom>
          <a:solidFill>
            <a:srgbClr val="EAEAEA"/>
          </a:solidFill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pt-PT" sz="12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TORNAR-SE CUIDADOR, </a:t>
            </a:r>
            <a:r>
              <a:rPr lang="pt-PT" sz="12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NOVA ETAPA NA VIDA 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pt-PT" sz="12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PELAS INÚMERAS  INTERAÇÕES E APRENDIZAGENS 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pt-PT" sz="12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MOMENTOS DE GRANDE ANSIEDADE, 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pt-PT" sz="12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MUITAS DESCOBERTAS, GANHOS PESSOAIS E FAMILIARES,</a:t>
            </a: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pt-PT" sz="12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MUITA </a:t>
            </a:r>
            <a:r>
              <a:rPr lang="pt-PT" sz="12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RESPONSABILIDADE E UM GRANDE </a:t>
            </a:r>
            <a:r>
              <a:rPr lang="pt-PT" sz="12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DESAFIO  </a:t>
            </a:r>
          </a:p>
        </p:txBody>
      </p:sp>
    </p:spTree>
    <p:extLst>
      <p:ext uri="{BB962C8B-B14F-4D97-AF65-F5344CB8AC3E}">
        <p14:creationId xmlns:p14="http://schemas.microsoft.com/office/powerpoint/2010/main" val="84779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4057</TotalTime>
  <Words>308</Words>
  <Application>Microsoft Office PowerPoint</Application>
  <PresentationFormat>Apresentação no Ecrã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 Anjos</dc:creator>
  <cp:lastModifiedBy>Prof Anjos</cp:lastModifiedBy>
  <cp:revision>133</cp:revision>
  <cp:lastPrinted>2014-05-07T16:38:41Z</cp:lastPrinted>
  <dcterms:created xsi:type="dcterms:W3CDTF">2014-04-05T11:43:20Z</dcterms:created>
  <dcterms:modified xsi:type="dcterms:W3CDTF">2016-05-03T14:44:17Z</dcterms:modified>
</cp:coreProperties>
</file>