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9" r:id="rId12"/>
    <p:sldId id="264" r:id="rId13"/>
    <p:sldId id="265" r:id="rId1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3184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FECB4D8-DB02-4DC6-A0A2-4F2EBAE1DC90}" styleName="Estilo Médio 1 - Destaqu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Estilo Claro 2 - Destaqu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696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562E5B0-B1A2-4F04-B9E8-189CDF7F4031}" type="datetimeFigureOut">
              <a:rPr lang="pt-PT" smtClean="0"/>
              <a:t>29-02-2016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BAD6442-AD9E-4AF5-BF8D-2401AF9AC474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" name="Rectângulo 2"/>
          <p:cNvSpPr/>
          <p:nvPr/>
        </p:nvSpPr>
        <p:spPr>
          <a:xfrm>
            <a:off x="2627784" y="385994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600" b="1" dirty="0">
                <a:solidFill>
                  <a:srgbClr val="31849B"/>
                </a:solidFill>
                <a:latin typeface="Times New Roman"/>
                <a:ea typeface="Calibri"/>
              </a:rPr>
              <a:t>Tema de la </a:t>
            </a:r>
            <a:r>
              <a:rPr lang="es-ES_tradnl" sz="3600" b="1" dirty="0" smtClean="0">
                <a:solidFill>
                  <a:srgbClr val="31849B"/>
                </a:solidFill>
                <a:latin typeface="Times New Roman"/>
                <a:ea typeface="Calibri"/>
              </a:rPr>
              <a:t>Unidad</a:t>
            </a:r>
            <a:endParaRPr lang="pt-PT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1928813"/>
            <a:ext cx="9172576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2627784" y="2636912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latin typeface="Comic Sans MS" panose="030F0702030302020204" pitchFamily="66" charset="0"/>
              </a:rPr>
              <a:t>Vivo dentro de ella</a:t>
            </a:r>
            <a:endParaRPr lang="es-ES_tradnl" b="1" dirty="0">
              <a:latin typeface="Comic Sans MS" panose="030F0702030302020204" pitchFamily="66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275856" y="3040633"/>
            <a:ext cx="2558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latin typeface="Comic Sans MS" panose="030F0702030302020204" pitchFamily="66" charset="0"/>
              </a:rPr>
              <a:t>y el caracol también.</a:t>
            </a:r>
            <a:endParaRPr lang="es-ES_tradnl" b="1" dirty="0">
              <a:latin typeface="Comic Sans MS" panose="030F0702030302020204" pitchFamily="66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4082536" y="3409965"/>
            <a:ext cx="2433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latin typeface="Comic Sans MS" panose="030F0702030302020204" pitchFamily="66" charset="0"/>
              </a:rPr>
              <a:t>Él la lleva a cuestas</a:t>
            </a:r>
            <a:endParaRPr lang="es-ES_tradnl" b="1" dirty="0">
              <a:latin typeface="Comic Sans MS" panose="030F0702030302020204" pitchFamily="66" charset="0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5092642" y="3779297"/>
            <a:ext cx="219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dirty="0" smtClean="0">
                <a:latin typeface="Comic Sans MS" panose="030F0702030302020204" pitchFamily="66" charset="0"/>
              </a:rPr>
              <a:t>y yo nunca podré.</a:t>
            </a:r>
            <a:endParaRPr lang="es-ES_tradnl" b="1" dirty="0">
              <a:latin typeface="Comic Sans MS" panose="030F0702030302020204" pitchFamily="66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3420126" y="5877271"/>
            <a:ext cx="22701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latin typeface="Comic Sans MS" panose="030F0702030302020204" pitchFamily="66" charset="0"/>
              </a:rPr>
              <a:t>_ _   _ _ _ _</a:t>
            </a:r>
            <a:endParaRPr lang="pt-PT" sz="2400" b="1" dirty="0">
              <a:latin typeface="Comic Sans MS" panose="030F0702030302020204" pitchFamily="66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3420126" y="5721861"/>
            <a:ext cx="241103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b="1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LA  </a:t>
            </a:r>
            <a:r>
              <a:rPr lang="pt-PT" sz="3400" b="1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CASA</a:t>
            </a:r>
            <a:endParaRPr lang="pt-PT" sz="3400" b="1" dirty="0">
              <a:solidFill>
                <a:srgbClr val="00B0F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74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53000">
              <a:srgbClr val="FFFF00"/>
            </a:gs>
            <a:gs pos="100000">
              <a:srgbClr val="FF00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467544" y="166716"/>
            <a:ext cx="8114184" cy="352495"/>
          </a:xfrm>
          <a:prstGeom prst="rect">
            <a:avLst/>
          </a:prstGeom>
        </p:spPr>
        <p:txBody>
          <a:bodyPr>
            <a:normAutofit fontScale="3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pt-PT" b="1" dirty="0" smtClean="0">
                <a:solidFill>
                  <a:srgbClr val="FFFF00"/>
                </a:solidFill>
              </a:rPr>
              <a:t>ESPAÑA</a:t>
            </a:r>
            <a:endParaRPr lang="pt-PT" b="1" dirty="0">
              <a:solidFill>
                <a:srgbClr val="FFFF00"/>
              </a:solidFill>
            </a:endParaRPr>
          </a:p>
        </p:txBody>
      </p:sp>
      <p:pic>
        <p:nvPicPr>
          <p:cNvPr id="3" name="Picture 2" descr="https://departamentosociales.files.wordpress.com/2008/10/provincias-espac3b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698" y="831187"/>
            <a:ext cx="4909875" cy="3965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Conexão reta unidirecional 11"/>
          <p:cNvCxnSpPr/>
          <p:nvPr/>
        </p:nvCxnSpPr>
        <p:spPr>
          <a:xfrm rot="10800000" flipV="1">
            <a:off x="2017659" y="1484784"/>
            <a:ext cx="1506615" cy="47794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https://encrypted-tbn3.gstatic.com/images?q=tbn:ANd9GcS2NboFpZ6LXbaC7CU4Z2LT_9aiE0qcgq8EyIpOs5o48G-feFoe5VTaNh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890" y="1319790"/>
            <a:ext cx="1705194" cy="1285884"/>
          </a:xfrm>
          <a:prstGeom prst="rect">
            <a:avLst/>
          </a:prstGeom>
          <a:noFill/>
        </p:spPr>
      </p:pic>
      <p:pic>
        <p:nvPicPr>
          <p:cNvPr id="8" name="Picture 18" descr="http://www.ruraliberica.com/archivo/fotos/ancar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889" y="2724703"/>
            <a:ext cx="1705193" cy="1285884"/>
          </a:xfrm>
          <a:prstGeom prst="rect">
            <a:avLst/>
          </a:prstGeom>
          <a:noFill/>
        </p:spPr>
      </p:pic>
      <p:cxnSp>
        <p:nvCxnSpPr>
          <p:cNvPr id="9" name="Conexão reta unidirecional 11"/>
          <p:cNvCxnSpPr/>
          <p:nvPr/>
        </p:nvCxnSpPr>
        <p:spPr>
          <a:xfrm>
            <a:off x="4427984" y="4077072"/>
            <a:ext cx="1728192" cy="1008112"/>
          </a:xfrm>
          <a:prstGeom prst="bentConnector3">
            <a:avLst>
              <a:gd name="adj1" fmla="val 98101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6" descr="http://www.cuevalia.com/resources/images/historia/historia_clip_image002_00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9839" y="5257278"/>
            <a:ext cx="1774914" cy="1289509"/>
          </a:xfrm>
          <a:prstGeom prst="rect">
            <a:avLst/>
          </a:prstGeom>
          <a:noFill/>
        </p:spPr>
      </p:pic>
      <p:pic>
        <p:nvPicPr>
          <p:cNvPr id="13" name="Picture 8" descr="Cuevas de Guadix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03580" y="5257279"/>
            <a:ext cx="1705191" cy="1289509"/>
          </a:xfrm>
          <a:prstGeom prst="rect">
            <a:avLst/>
          </a:prstGeom>
          <a:noFill/>
        </p:spPr>
      </p:pic>
      <p:cxnSp>
        <p:nvCxnSpPr>
          <p:cNvPr id="14" name="Conexão reta unidirecional 11"/>
          <p:cNvCxnSpPr/>
          <p:nvPr/>
        </p:nvCxnSpPr>
        <p:spPr>
          <a:xfrm rot="10800000" flipV="1">
            <a:off x="2411761" y="4077072"/>
            <a:ext cx="1584179" cy="1008112"/>
          </a:xfrm>
          <a:prstGeom prst="bentConnector3">
            <a:avLst>
              <a:gd name="adj1" fmla="val 9722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0" descr="http://www.escapadarural.com/blog/wp-content/uploads/2013/03/pueblo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90746" y="5257279"/>
            <a:ext cx="1705194" cy="1289509"/>
          </a:xfrm>
          <a:prstGeom prst="rect">
            <a:avLst/>
          </a:prstGeom>
          <a:noFill/>
        </p:spPr>
      </p:pic>
      <p:pic>
        <p:nvPicPr>
          <p:cNvPr id="19" name="Picture 14" descr="http://www.pequepolis.com/wp-content/uploads/2013/07/juzcar-primer-pueblo-pitufo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217" y="5257279"/>
            <a:ext cx="1705191" cy="1289510"/>
          </a:xfrm>
          <a:prstGeom prst="rect">
            <a:avLst/>
          </a:prstGeom>
          <a:noFill/>
        </p:spPr>
      </p:pic>
      <p:cxnSp>
        <p:nvCxnSpPr>
          <p:cNvPr id="26" name="Conexão reta unidirecional 11"/>
          <p:cNvCxnSpPr/>
          <p:nvPr/>
        </p:nvCxnSpPr>
        <p:spPr>
          <a:xfrm flipV="1">
            <a:off x="4524636" y="1960920"/>
            <a:ext cx="2454937" cy="763786"/>
          </a:xfrm>
          <a:prstGeom prst="bentConnector3">
            <a:avLst>
              <a:gd name="adj1" fmla="val 8531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Picture 16" descr="http://v.uecdn.es/index.php/extwidget/thumbnailUE/asset_id/0_yddcikut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84701" y="1316166"/>
            <a:ext cx="1705191" cy="1289508"/>
          </a:xfrm>
          <a:prstGeom prst="rect">
            <a:avLst/>
          </a:prstGeom>
          <a:noFill/>
        </p:spPr>
      </p:pic>
      <p:pic>
        <p:nvPicPr>
          <p:cNvPr id="33" name="Picture 20" descr="https://upload.wikimedia.org/wikipedia/commons/thumb/7/7e/EcoaldeaValdepi%C3%A9lagos.jpg/240px-EcoaldeaValdepi%C3%A9lagos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89146" y="2791189"/>
            <a:ext cx="1705191" cy="1285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747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2"/>
          <p:cNvSpPr txBox="1">
            <a:spLocks/>
          </p:cNvSpPr>
          <p:nvPr/>
        </p:nvSpPr>
        <p:spPr>
          <a:xfrm>
            <a:off x="-399294" y="419219"/>
            <a:ext cx="9884232" cy="843576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pt-PT" sz="3200" b="1" dirty="0" smtClean="0"/>
              <a:t>La Casa de las Conchas (Salamanca)</a:t>
            </a:r>
            <a:endParaRPr lang="pt-PT" sz="3200" b="1" dirty="0"/>
          </a:p>
        </p:txBody>
      </p:sp>
      <p:pic>
        <p:nvPicPr>
          <p:cNvPr id="3" name="Picture 4" descr="http://www.verpueblos.com/fotos_originales/0/5/3/000000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484784"/>
            <a:ext cx="4000528" cy="2662171"/>
          </a:xfrm>
          <a:prstGeom prst="rect">
            <a:avLst/>
          </a:prstGeom>
          <a:noFill/>
        </p:spPr>
      </p:pic>
      <p:pic>
        <p:nvPicPr>
          <p:cNvPr id="4" name="Picture 2" descr="Resultado de imagem para la casa de las concha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7572" y="1484783"/>
            <a:ext cx="4000528" cy="2662171"/>
          </a:xfrm>
          <a:prstGeom prst="rect">
            <a:avLst/>
          </a:prstGeom>
          <a:noFill/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7544" y="4488794"/>
            <a:ext cx="81505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Debe su nombre a las más de 300 conchas que decoran su fachada.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</a:rPr>
              <a:t>Cuenta la leyenda que debajo de una de estas conchas hay una moneda de oro.</a:t>
            </a:r>
            <a:endParaRPr kumimoji="0" lang="es-ES_tradnl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8869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78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03"/>
            <a:ext cx="9143999" cy="686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24213"/>
            <a:ext cx="6912768" cy="2653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19" y="3271586"/>
            <a:ext cx="5472029" cy="489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77450"/>
            <a:ext cx="6912768" cy="892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667612"/>
            <a:ext cx="2976968" cy="452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171850"/>
            <a:ext cx="4092918" cy="48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1846906" y="1178060"/>
            <a:ext cx="90120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PT" dirty="0" smtClean="0"/>
              <a:t>60 / 61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6603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62225"/>
            <a:ext cx="245745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111" y="2554089"/>
            <a:ext cx="2457450" cy="1858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54089"/>
            <a:ext cx="2457450" cy="1850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1167854" y="886107"/>
            <a:ext cx="679596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6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¿</a:t>
            </a:r>
            <a:r>
              <a:rPr lang="es-ES_tradnl" sz="6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Dónde</a:t>
            </a:r>
            <a:r>
              <a:rPr lang="pt-PT" sz="6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 vives?</a:t>
            </a:r>
            <a:endParaRPr lang="pt-PT" sz="6600" dirty="0">
              <a:solidFill>
                <a:schemeClr val="bg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403648" y="4685847"/>
            <a:ext cx="883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/>
              <a:t>Piso</a:t>
            </a:r>
            <a:endParaRPr lang="pt-PT" sz="2800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3714481" y="4685847"/>
            <a:ext cx="17027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2800" b="1" dirty="0" smtClean="0"/>
              <a:t>Vivienda</a:t>
            </a:r>
            <a:endParaRPr lang="es-ES_tradnl" sz="2800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6781337" y="4685847"/>
            <a:ext cx="1063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b="1" dirty="0" smtClean="0"/>
              <a:t>Finca</a:t>
            </a:r>
            <a:endParaRPr lang="pt-PT" sz="2800" b="1" dirty="0"/>
          </a:p>
        </p:txBody>
      </p:sp>
    </p:spTree>
    <p:extLst>
      <p:ext uri="{BB962C8B-B14F-4D97-AF65-F5344CB8AC3E}">
        <p14:creationId xmlns:p14="http://schemas.microsoft.com/office/powerpoint/2010/main" val="229835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4" presetClass="emph" presetSubtype="0" repeatCount="indefinite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294231" y="2057369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balcón</a:t>
            </a:r>
            <a:endParaRPr lang="es-ES_tradnl" dirty="0"/>
          </a:p>
        </p:txBody>
      </p:sp>
      <p:sp>
        <p:nvSpPr>
          <p:cNvPr id="4" name="CaixaDeTexto 3"/>
          <p:cNvSpPr txBox="1"/>
          <p:nvPr/>
        </p:nvSpPr>
        <p:spPr>
          <a:xfrm>
            <a:off x="2483768" y="1561175"/>
            <a:ext cx="212269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700" dirty="0" smtClean="0"/>
              <a:t>desván / buhardilla</a:t>
            </a:r>
            <a:endParaRPr lang="es-ES_tradnl" sz="17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609456" y="2103839"/>
            <a:ext cx="11769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600" dirty="0" smtClean="0"/>
              <a:t>dormitorio</a:t>
            </a:r>
            <a:endParaRPr lang="es-ES_tradnl" sz="16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6395657" y="2103839"/>
            <a:ext cx="689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baño</a:t>
            </a:r>
            <a:endParaRPr lang="es-ES_tradnl" dirty="0"/>
          </a:p>
        </p:txBody>
      </p:sp>
      <p:sp>
        <p:nvSpPr>
          <p:cNvPr id="7" name="CaixaDeTexto 6"/>
          <p:cNvSpPr txBox="1"/>
          <p:nvPr/>
        </p:nvSpPr>
        <p:spPr>
          <a:xfrm>
            <a:off x="1181646" y="3542402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aseo</a:t>
            </a:r>
            <a:endParaRPr lang="es-ES_tradnl" dirty="0"/>
          </a:p>
        </p:txBody>
      </p:sp>
      <p:sp>
        <p:nvSpPr>
          <p:cNvPr id="8" name="CaixaDeTexto 7"/>
          <p:cNvSpPr txBox="1"/>
          <p:nvPr/>
        </p:nvSpPr>
        <p:spPr>
          <a:xfrm>
            <a:off x="2142969" y="3567967"/>
            <a:ext cx="726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salón</a:t>
            </a:r>
            <a:endParaRPr lang="es-ES_tradnl" dirty="0"/>
          </a:p>
        </p:txBody>
      </p:sp>
      <p:sp>
        <p:nvSpPr>
          <p:cNvPr id="9" name="CaixaDeTexto 8"/>
          <p:cNvSpPr txBox="1"/>
          <p:nvPr/>
        </p:nvSpPr>
        <p:spPr>
          <a:xfrm>
            <a:off x="3510919" y="3600462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cocina</a:t>
            </a:r>
            <a:endParaRPr lang="es-ES_tradnl" dirty="0"/>
          </a:p>
        </p:txBody>
      </p:sp>
      <p:sp>
        <p:nvSpPr>
          <p:cNvPr id="10" name="CaixaDeTexto 9"/>
          <p:cNvSpPr txBox="1"/>
          <p:nvPr/>
        </p:nvSpPr>
        <p:spPr>
          <a:xfrm>
            <a:off x="4659759" y="3605428"/>
            <a:ext cx="986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600" dirty="0" smtClean="0"/>
              <a:t>salón </a:t>
            </a:r>
          </a:p>
          <a:p>
            <a:pPr algn="ctr"/>
            <a:r>
              <a:rPr lang="es-ES_tradnl" sz="1600" dirty="0" smtClean="0"/>
              <a:t>comedor</a:t>
            </a:r>
            <a:endParaRPr lang="es-ES_tradnl" sz="16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6012160" y="3668733"/>
            <a:ext cx="10731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500" dirty="0" smtClean="0"/>
              <a:t>  </a:t>
            </a:r>
            <a:r>
              <a:rPr lang="es-ES_tradnl" sz="1500" dirty="0" smtClean="0"/>
              <a:t>recibidor </a:t>
            </a:r>
          </a:p>
          <a:p>
            <a:r>
              <a:rPr lang="es-ES_tradnl" sz="1500" dirty="0" smtClean="0"/>
              <a:t>/ entrada</a:t>
            </a:r>
            <a:endParaRPr lang="es-ES_tradnl" sz="15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7593871" y="3853399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garaje</a:t>
            </a:r>
            <a:endParaRPr lang="es-ES_tradnl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155573" y="5939988"/>
            <a:ext cx="861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_tradnl" sz="100" dirty="0"/>
          </a:p>
          <a:p>
            <a:endParaRPr lang="es-ES_tradnl" sz="100" dirty="0" smtClean="0"/>
          </a:p>
          <a:p>
            <a:r>
              <a:rPr lang="es-ES_tradnl" dirty="0" smtClean="0"/>
              <a:t>sótano</a:t>
            </a:r>
            <a:endParaRPr lang="es-ES_tradnl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3208264" y="5275478"/>
            <a:ext cx="9909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600" dirty="0" smtClean="0"/>
              <a:t>escaleras</a:t>
            </a:r>
            <a:endParaRPr lang="es-ES_tradnl" sz="16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5149163" y="5260089"/>
            <a:ext cx="75373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700" dirty="0" smtClean="0"/>
              <a:t>jardín</a:t>
            </a:r>
            <a:endParaRPr lang="es-ES_tradnl" sz="1700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2626214" y="-2786"/>
            <a:ext cx="1164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 smtClean="0"/>
              <a:t>chimenea</a:t>
            </a:r>
            <a:endParaRPr lang="es-ES_tradnl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7471237" y="623451"/>
            <a:ext cx="77136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700" dirty="0" smtClean="0"/>
              <a:t>tejado</a:t>
            </a:r>
            <a:endParaRPr lang="es-ES_tradnl" sz="1700" dirty="0"/>
          </a:p>
        </p:txBody>
      </p:sp>
    </p:spTree>
    <p:extLst>
      <p:ext uri="{BB962C8B-B14F-4D97-AF65-F5344CB8AC3E}">
        <p14:creationId xmlns:p14="http://schemas.microsoft.com/office/powerpoint/2010/main" val="68165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3"/>
          <p:cNvSpPr txBox="1">
            <a:spLocks/>
          </p:cNvSpPr>
          <p:nvPr/>
        </p:nvSpPr>
        <p:spPr>
          <a:xfrm>
            <a:off x="3369674" y="312806"/>
            <a:ext cx="4903787" cy="60007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1" i="0" u="none" strike="noStrike" kern="1200" cap="none" spc="0" normalizeH="0" baseline="0" dirty="0" smtClean="0">
                <a:ln w="3175" cmpd="sng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Garamond" panose="02020404030301010803"/>
                <a:ea typeface="+mj-ea"/>
                <a:cs typeface="+mj-cs"/>
              </a:rPr>
              <a:t>La casa – muebles  y objetos </a:t>
            </a:r>
            <a:endParaRPr kumimoji="0" lang="es-ES_tradnl" sz="2800" b="1" i="0" u="none" strike="noStrike" kern="1200" cap="none" spc="0" normalizeH="0" baseline="0" dirty="0">
              <a:ln w="3175" cmpd="sng"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Garamond" panose="02020404030301010803"/>
              <a:ea typeface="+mj-ea"/>
              <a:cs typeface="+mj-cs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74340" y="653337"/>
            <a:ext cx="300151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ES_tradnl" dirty="0" smtClean="0"/>
              <a:t>El cuadro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La mesilla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La cama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El espejo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El escritorio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El equipo de música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La estantería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El sillón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El sofá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La lámpara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La calefacción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La alfombra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La silla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La mesa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El horno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El frigorífico/ La nevera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La lavavajillas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La lavadora</a:t>
            </a:r>
          </a:p>
          <a:p>
            <a:pPr marL="342900" indent="-342900">
              <a:buAutoNum type="arabicPeriod"/>
            </a:pPr>
            <a:r>
              <a:rPr lang="es-ES_tradnl" dirty="0" smtClean="0"/>
              <a:t>Las escaleras </a:t>
            </a:r>
          </a:p>
          <a:p>
            <a:pPr marL="342900" indent="-342900">
              <a:buAutoNum type="arabicPeriod"/>
            </a:pPr>
            <a:endParaRPr lang="pt-PT" dirty="0"/>
          </a:p>
        </p:txBody>
      </p:sp>
      <p:pic>
        <p:nvPicPr>
          <p:cNvPr id="3" name="Imagem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674" y="1125376"/>
            <a:ext cx="5480678" cy="46072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36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72931"/>
              </p:ext>
            </p:extLst>
          </p:nvPr>
        </p:nvGraphicFramePr>
        <p:xfrm>
          <a:off x="683568" y="620688"/>
          <a:ext cx="7776864" cy="5616624"/>
        </p:xfrm>
        <a:graphic>
          <a:graphicData uri="http://schemas.openxmlformats.org/drawingml/2006/table">
            <a:tbl>
              <a:tblPr firstRow="1" firstCol="1" bandRow="1"/>
              <a:tblGrid>
                <a:gridCol w="7776864"/>
              </a:tblGrid>
              <a:tr h="56166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3345" marR="12954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674745" algn="l"/>
                        </a:tabLst>
                      </a:pPr>
                      <a:r>
                        <a:rPr lang="es-E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Para hablar de la existencia o localización de cosas o personas usamos los verbos </a:t>
                      </a:r>
                      <a:r>
                        <a:rPr lang="es-ES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haber</a:t>
                      </a:r>
                      <a:r>
                        <a:rPr lang="es-E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y </a:t>
                      </a:r>
                      <a:r>
                        <a:rPr lang="es-ES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estar</a:t>
                      </a:r>
                      <a:r>
                        <a:rPr lang="es-E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pt-PT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3345" marR="12954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674745" algn="l"/>
                        </a:tabLst>
                      </a:pPr>
                      <a:r>
                        <a:rPr lang="es-E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Para hablar de la existencia de algo se utiliza el verbo </a:t>
                      </a:r>
                      <a:r>
                        <a:rPr lang="es-ES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haber</a:t>
                      </a:r>
                      <a:r>
                        <a:rPr lang="es-E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pt-PT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3345" marR="12954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674745" algn="l"/>
                        </a:tabLst>
                      </a:pPr>
                      <a:r>
                        <a:rPr lang="es-ES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Hay </a:t>
                      </a:r>
                      <a:r>
                        <a:rPr lang="es-E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un libro en la estantería.</a:t>
                      </a:r>
                      <a:endParaRPr lang="pt-PT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3345" marR="12954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674745" algn="l"/>
                        </a:tabLst>
                      </a:pPr>
                      <a:r>
                        <a:rPr lang="es-E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Para localizar en el espacio se utiliza el verbo </a:t>
                      </a:r>
                      <a:r>
                        <a:rPr lang="es-ES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estar</a:t>
                      </a:r>
                      <a:r>
                        <a:rPr lang="es-E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pt-PT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3345" marR="12954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674745" algn="l"/>
                        </a:tabLst>
                      </a:pPr>
                      <a:r>
                        <a:rPr lang="es-ES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Está</a:t>
                      </a:r>
                      <a:r>
                        <a:rPr lang="es-ES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a la derecha</a:t>
                      </a:r>
                      <a:endParaRPr lang="pt-PT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3345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053205" algn="l"/>
                        </a:tabLst>
                      </a:pPr>
                      <a:r>
                        <a:rPr lang="es-ES" sz="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pt-PT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942499" y="0"/>
            <a:ext cx="12589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pt-PT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¡OJO!</a:t>
            </a:r>
            <a:endParaRPr kumimoji="0" lang="es-ES" alt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42500" y="6241987"/>
            <a:ext cx="12589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pt-PT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¡OJO!</a:t>
            </a:r>
            <a:endParaRPr kumimoji="0" lang="es-ES" alt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80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755576" y="884837"/>
            <a:ext cx="75608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No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leche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la nevera.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El salón 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al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lado de la cocina.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En este </a:t>
            </a:r>
            <a:r>
              <a:rPr lang="es-E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salón </a:t>
            </a:r>
            <a:r>
              <a:rPr lang="es-E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muchos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muebles antiguos.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El libro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en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mesa.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e) José y Luís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en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piscina.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f) En tu casa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muchas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sillas.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g) ¿Dónde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las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llaves?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h) El ordenador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en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 habitación.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i) En el despacho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una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impresora.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373558" y="361617"/>
            <a:ext cx="77620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2800" b="1" dirty="0" smtClean="0">
                <a:solidFill>
                  <a:srgbClr val="31849B"/>
                </a:solidFill>
              </a:rPr>
              <a:t>Gramática</a:t>
            </a:r>
            <a:r>
              <a:rPr lang="es-ES_tradnl" sz="2800" dirty="0" smtClean="0">
                <a:solidFill>
                  <a:srgbClr val="0070C0"/>
                </a:solidFill>
              </a:rPr>
              <a:t> </a:t>
            </a:r>
            <a:r>
              <a:rPr lang="es-ES_tradnl" sz="2800" dirty="0" smtClean="0"/>
              <a:t>- Ejercicio 4 (los verbos </a:t>
            </a:r>
            <a:r>
              <a:rPr lang="es-ES_tradnl" sz="2800" i="1" dirty="0" smtClean="0"/>
              <a:t>haber </a:t>
            </a:r>
            <a:r>
              <a:rPr lang="es-ES_tradnl" sz="2800" dirty="0" smtClean="0"/>
              <a:t>y </a:t>
            </a:r>
            <a:r>
              <a:rPr lang="es-ES_tradnl" sz="2800" i="1" dirty="0" smtClean="0"/>
              <a:t>estar</a:t>
            </a:r>
            <a:r>
              <a:rPr lang="es-ES_tradnl" sz="2800" dirty="0" smtClean="0"/>
              <a:t>)</a:t>
            </a:r>
            <a:r>
              <a:rPr lang="es-ES_tradnl" sz="2800" dirty="0" smtClean="0">
                <a:solidFill>
                  <a:srgbClr val="0070C0"/>
                </a:solidFill>
              </a:rPr>
              <a:t> </a:t>
            </a:r>
            <a:endParaRPr lang="es-ES_tradnl" sz="2800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72567" y="916773"/>
            <a:ext cx="817853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_tradnl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hay</a:t>
            </a:r>
            <a:endParaRPr lang="es-ES_tradnl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190420" y="1455852"/>
            <a:ext cx="6976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_tradnl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está</a:t>
            </a:r>
            <a:endParaRPr lang="es-ES_tradnl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085840" y="2563848"/>
            <a:ext cx="6976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_tradnl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está</a:t>
            </a:r>
            <a:endParaRPr lang="es-ES_tradnl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528274" y="3086092"/>
            <a:ext cx="869149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_tradnl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están</a:t>
            </a:r>
            <a:endParaRPr lang="es-ES_tradnl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433252" y="3655479"/>
            <a:ext cx="663964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_tradnl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</a:t>
            </a:r>
            <a:endParaRPr lang="es-ES_tradnl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2128274" y="4178699"/>
            <a:ext cx="869149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_tradnl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están</a:t>
            </a:r>
            <a:endParaRPr lang="es-ES_tradnl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2783467" y="4721134"/>
            <a:ext cx="6976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_tradnl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está</a:t>
            </a:r>
            <a:endParaRPr lang="es-ES_tradnl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2922804" y="5305261"/>
            <a:ext cx="6639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_tradnl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</a:t>
            </a:r>
            <a:endParaRPr lang="es-ES_tradnl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2751926" y="2025239"/>
            <a:ext cx="663964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PT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_tradnl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</a:t>
            </a:r>
            <a:endParaRPr lang="es-ES_tradnl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3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373558" y="361617"/>
            <a:ext cx="77428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2800" b="1" dirty="0" smtClean="0">
                <a:solidFill>
                  <a:srgbClr val="31849B"/>
                </a:solidFill>
              </a:rPr>
              <a:t>Gramática</a:t>
            </a:r>
            <a:r>
              <a:rPr lang="es-ES_tradnl" sz="2800" dirty="0" smtClean="0">
                <a:solidFill>
                  <a:srgbClr val="0070C0"/>
                </a:solidFill>
              </a:rPr>
              <a:t> </a:t>
            </a:r>
            <a:r>
              <a:rPr lang="es-ES_tradnl" sz="2800" dirty="0" smtClean="0"/>
              <a:t>- Ejercicio 5 (marcadores espaciales)</a:t>
            </a:r>
            <a:r>
              <a:rPr lang="es-ES_tradnl" sz="2800" dirty="0" smtClean="0">
                <a:solidFill>
                  <a:srgbClr val="0070C0"/>
                </a:solidFill>
              </a:rPr>
              <a:t> </a:t>
            </a:r>
            <a:endParaRPr lang="es-ES_tradnl" sz="2800" dirty="0">
              <a:solidFill>
                <a:srgbClr val="0070C0"/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611560" y="1124744"/>
            <a:ext cx="7848872" cy="4206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_tradnl" dirty="0"/>
              <a:t>a</a:t>
            </a:r>
            <a:r>
              <a:rPr lang="es-ES_tradnl" dirty="0" smtClean="0"/>
              <a:t>. En el apartamento hay tres espacios: el salón, el comedor y la cocina.  </a:t>
            </a:r>
          </a:p>
          <a:p>
            <a:pPr algn="just">
              <a:lnSpc>
                <a:spcPct val="150000"/>
              </a:lnSpc>
            </a:pPr>
            <a:r>
              <a:rPr lang="es-ES_tradnl" dirty="0" smtClean="0"/>
              <a:t>b</a:t>
            </a:r>
            <a:r>
              <a:rPr lang="es-ES_tradnl" dirty="0"/>
              <a:t>. </a:t>
            </a:r>
            <a:r>
              <a:rPr lang="es-ES_tradnl" dirty="0" smtClean="0"/>
              <a:t>La mesa y las sillas están en el comedor, al lado de la cocina.</a:t>
            </a:r>
          </a:p>
          <a:p>
            <a:pPr algn="just">
              <a:lnSpc>
                <a:spcPct val="150000"/>
              </a:lnSpc>
            </a:pPr>
            <a:r>
              <a:rPr lang="es-ES_tradnl" dirty="0" smtClean="0"/>
              <a:t>c</a:t>
            </a:r>
            <a:r>
              <a:rPr lang="es-ES_tradnl" dirty="0"/>
              <a:t>. </a:t>
            </a:r>
            <a:r>
              <a:rPr lang="es-ES_tradnl" dirty="0" smtClean="0"/>
              <a:t>El sofá está en el salón, a la izquierda de la cocina.</a:t>
            </a:r>
          </a:p>
          <a:p>
            <a:pPr algn="just">
              <a:lnSpc>
                <a:spcPct val="150000"/>
              </a:lnSpc>
            </a:pPr>
            <a:r>
              <a:rPr lang="es-ES_tradnl" dirty="0" smtClean="0"/>
              <a:t>d</a:t>
            </a:r>
            <a:r>
              <a:rPr lang="es-ES_tradnl" dirty="0"/>
              <a:t>. </a:t>
            </a:r>
            <a:r>
              <a:rPr lang="es-ES_tradnl" dirty="0" smtClean="0"/>
              <a:t>Sí, hay una planta al lado del espejo.</a:t>
            </a:r>
          </a:p>
          <a:p>
            <a:pPr algn="just">
              <a:lnSpc>
                <a:spcPct val="150000"/>
              </a:lnSpc>
            </a:pPr>
            <a:r>
              <a:rPr lang="es-ES_tradnl" dirty="0" smtClean="0"/>
              <a:t>e</a:t>
            </a:r>
            <a:r>
              <a:rPr lang="es-ES_tradnl" dirty="0"/>
              <a:t>. </a:t>
            </a:r>
            <a:r>
              <a:rPr lang="es-ES_tradnl" dirty="0" smtClean="0"/>
              <a:t>La cocina está a la derecha del salón.</a:t>
            </a:r>
          </a:p>
          <a:p>
            <a:pPr algn="just">
              <a:lnSpc>
                <a:spcPct val="150000"/>
              </a:lnSpc>
            </a:pPr>
            <a:r>
              <a:rPr lang="es-ES_tradnl" dirty="0" smtClean="0"/>
              <a:t>f</a:t>
            </a:r>
            <a:r>
              <a:rPr lang="es-ES_tradnl" dirty="0"/>
              <a:t>. </a:t>
            </a:r>
            <a:r>
              <a:rPr lang="es-ES_tradnl" dirty="0" smtClean="0"/>
              <a:t>La lámpara está sobre la mesa en el comedor.</a:t>
            </a:r>
          </a:p>
          <a:p>
            <a:pPr algn="just">
              <a:lnSpc>
                <a:spcPct val="150000"/>
              </a:lnSpc>
            </a:pPr>
            <a:r>
              <a:rPr lang="es-ES_tradnl" dirty="0" smtClean="0"/>
              <a:t>g</a:t>
            </a:r>
            <a:r>
              <a:rPr lang="es-ES_tradnl" dirty="0"/>
              <a:t>. </a:t>
            </a:r>
            <a:r>
              <a:rPr lang="es-ES_tradnl" dirty="0" smtClean="0"/>
              <a:t>Hay cuatro sillas.</a:t>
            </a:r>
          </a:p>
          <a:p>
            <a:pPr algn="just">
              <a:lnSpc>
                <a:spcPct val="150000"/>
              </a:lnSpc>
            </a:pPr>
            <a:r>
              <a:rPr lang="es-ES_tradnl" dirty="0" smtClean="0"/>
              <a:t>h</a:t>
            </a:r>
            <a:r>
              <a:rPr lang="es-ES_tradnl" dirty="0"/>
              <a:t>. </a:t>
            </a:r>
            <a:r>
              <a:rPr lang="es-ES_tradnl" dirty="0" smtClean="0"/>
              <a:t>El cuadro está por encima del sofá.</a:t>
            </a:r>
          </a:p>
          <a:p>
            <a:pPr algn="just">
              <a:lnSpc>
                <a:spcPct val="150000"/>
              </a:lnSpc>
            </a:pPr>
            <a:r>
              <a:rPr lang="es-ES_tradnl" dirty="0" smtClean="0"/>
              <a:t>i</a:t>
            </a:r>
            <a:r>
              <a:rPr lang="es-ES_tradnl" dirty="0"/>
              <a:t>. </a:t>
            </a:r>
            <a:r>
              <a:rPr lang="es-ES_tradnl" dirty="0" smtClean="0"/>
              <a:t>La ventana está a la izquierda del sofá. </a:t>
            </a:r>
          </a:p>
          <a:p>
            <a:pPr algn="just">
              <a:lnSpc>
                <a:spcPct val="150000"/>
              </a:lnSpc>
            </a:pPr>
            <a:r>
              <a:rPr lang="es-ES_tradnl" dirty="0" smtClean="0"/>
              <a:t>j</a:t>
            </a:r>
            <a:r>
              <a:rPr lang="es-ES_tradnl" dirty="0"/>
              <a:t>. </a:t>
            </a:r>
            <a:r>
              <a:rPr lang="es-ES_tradnl" dirty="0" smtClean="0"/>
              <a:t>Sí, hay armarios. Ellos están en la cocina.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9708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81992" y="243512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_tradnl" sz="2400" b="1" dirty="0" smtClean="0">
                <a:solidFill>
                  <a:srgbClr val="31849B"/>
                </a:solidFill>
              </a:rPr>
              <a:t>Comprensión </a:t>
            </a:r>
            <a:r>
              <a:rPr lang="es-ES_tradnl" sz="2400" b="1" dirty="0">
                <a:solidFill>
                  <a:srgbClr val="31849B"/>
                </a:solidFill>
              </a:rPr>
              <a:t>escrita (lectura) </a:t>
            </a:r>
            <a:r>
              <a:rPr lang="es-ES_tradnl" sz="2400" b="1" dirty="0"/>
              <a:t>/ </a:t>
            </a:r>
            <a:r>
              <a:rPr lang="es-ES_tradnl" sz="2400" b="1" dirty="0">
                <a:solidFill>
                  <a:srgbClr val="31849B"/>
                </a:solidFill>
              </a:rPr>
              <a:t>Expresión </a:t>
            </a:r>
            <a:r>
              <a:rPr lang="es-ES_tradnl" sz="2400" b="1" dirty="0" smtClean="0">
                <a:solidFill>
                  <a:srgbClr val="31849B"/>
                </a:solidFill>
              </a:rPr>
              <a:t>escrita</a:t>
            </a:r>
            <a:endParaRPr lang="pt-PT" sz="2400" dirty="0"/>
          </a:p>
        </p:txBody>
      </p:sp>
      <p:sp>
        <p:nvSpPr>
          <p:cNvPr id="3" name="Rectângulo 2"/>
          <p:cNvSpPr/>
          <p:nvPr/>
        </p:nvSpPr>
        <p:spPr>
          <a:xfrm>
            <a:off x="179512" y="1268760"/>
            <a:ext cx="871296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mi piso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hay </a:t>
            </a:r>
            <a:r>
              <a:rPr lang="es-E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habitaciones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Al entrar, tenemos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 </a:t>
            </a:r>
            <a:r>
              <a:rPr lang="es-E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la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derecha, </a:t>
            </a:r>
            <a:r>
              <a:rPr lang="es-E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está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cocina donde hacemos la comida. Volviendo al pasillo, en la segunda puerta a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s-E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derecha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está el </a:t>
            </a:r>
            <a:r>
              <a:rPr lang="es-E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dormitorio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su interior </a:t>
            </a:r>
            <a:r>
              <a:rPr lang="es-E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una cama, donde dormimos. Al lado está el </a:t>
            </a:r>
            <a:r>
              <a:rPr lang="es-E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baño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donde me ducho todos los días. 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Entre el baño y la terraza está el </a:t>
            </a:r>
            <a:r>
              <a:rPr lang="es-E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salón </a:t>
            </a:r>
            <a:r>
              <a:rPr lang="es-ES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comedo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donde, a la </a:t>
            </a:r>
            <a:r>
              <a:rPr lang="es-E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izquierda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hay una mesa y seis </a:t>
            </a:r>
            <a:r>
              <a:rPr lang="es-E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sillas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 a la derecha está mi rincón favorito, el salón, donde hay </a:t>
            </a:r>
            <a:r>
              <a:rPr lang="es-E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  </a:t>
            </a:r>
            <a:r>
              <a:rPr lang="es-E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sofá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en el cual duermo la siesta.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 fin, la terraza, es la más grande habitación de la casa. En aquel lugar, por la enorme </a:t>
            </a:r>
            <a:r>
              <a:rPr lang="es-E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ventana</a:t>
            </a:r>
            <a:r>
              <a:rPr lang="es-E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tenemos una vista fenomenal sobre la ciudad.</a:t>
            </a:r>
            <a:endParaRPr lang="pt-P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m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229200"/>
            <a:ext cx="2699792" cy="16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ângulo 4"/>
          <p:cNvSpPr/>
          <p:nvPr/>
        </p:nvSpPr>
        <p:spPr>
          <a:xfrm>
            <a:off x="2195736" y="1268760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seis</a:t>
            </a:r>
            <a:endParaRPr lang="pt-PT" sz="2400" dirty="0"/>
          </a:p>
        </p:txBody>
      </p:sp>
      <p:sp>
        <p:nvSpPr>
          <p:cNvPr id="6" name="Rectângulo 5"/>
          <p:cNvSpPr/>
          <p:nvPr/>
        </p:nvSpPr>
        <p:spPr>
          <a:xfrm>
            <a:off x="7123856" y="1268972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pasillo</a:t>
            </a:r>
            <a:endParaRPr lang="pt-PT" sz="2400" dirty="0"/>
          </a:p>
        </p:txBody>
      </p:sp>
      <p:sp>
        <p:nvSpPr>
          <p:cNvPr id="7" name="Rectângulo 6"/>
          <p:cNvSpPr/>
          <p:nvPr/>
        </p:nvSpPr>
        <p:spPr>
          <a:xfrm>
            <a:off x="1304668" y="1519962"/>
            <a:ext cx="697627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está</a:t>
            </a:r>
            <a:endParaRPr lang="pt-PT" sz="2400" dirty="0"/>
          </a:p>
        </p:txBody>
      </p:sp>
      <p:sp>
        <p:nvSpPr>
          <p:cNvPr id="8" name="Rectângulo 7"/>
          <p:cNvSpPr/>
          <p:nvPr/>
        </p:nvSpPr>
        <p:spPr>
          <a:xfrm>
            <a:off x="4211096" y="1912136"/>
            <a:ext cx="129798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1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derecha</a:t>
            </a:r>
            <a:endParaRPr lang="pt-PT" sz="2400" dirty="0"/>
          </a:p>
        </p:txBody>
      </p:sp>
      <p:sp>
        <p:nvSpPr>
          <p:cNvPr id="9" name="Rectângulo 8"/>
          <p:cNvSpPr/>
          <p:nvPr/>
        </p:nvSpPr>
        <p:spPr>
          <a:xfrm>
            <a:off x="6397088" y="1965996"/>
            <a:ext cx="161935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dormitorio</a:t>
            </a:r>
            <a:endParaRPr lang="pt-PT" sz="2400" dirty="0"/>
          </a:p>
        </p:txBody>
      </p:sp>
      <p:sp>
        <p:nvSpPr>
          <p:cNvPr id="10" name="Rectângulo 9"/>
          <p:cNvSpPr/>
          <p:nvPr/>
        </p:nvSpPr>
        <p:spPr>
          <a:xfrm>
            <a:off x="1164705" y="2250690"/>
            <a:ext cx="663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</a:t>
            </a:r>
            <a:endParaRPr lang="pt-PT" sz="2400" dirty="0"/>
          </a:p>
        </p:txBody>
      </p:sp>
      <p:sp>
        <p:nvSpPr>
          <p:cNvPr id="11" name="Rectângulo 10"/>
          <p:cNvSpPr/>
          <p:nvPr/>
        </p:nvSpPr>
        <p:spPr>
          <a:xfrm>
            <a:off x="7123856" y="2312244"/>
            <a:ext cx="835485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baño</a:t>
            </a:r>
            <a:endParaRPr lang="pt-PT" sz="2400" dirty="0"/>
          </a:p>
        </p:txBody>
      </p:sp>
      <p:sp>
        <p:nvSpPr>
          <p:cNvPr id="12" name="Rectângulo 11"/>
          <p:cNvSpPr/>
          <p:nvPr/>
        </p:nvSpPr>
        <p:spPr>
          <a:xfrm>
            <a:off x="4958917" y="3093500"/>
            <a:ext cx="2090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salón comedor</a:t>
            </a:r>
            <a:endParaRPr lang="pt-PT" sz="2400" dirty="0"/>
          </a:p>
        </p:txBody>
      </p:sp>
      <p:sp>
        <p:nvSpPr>
          <p:cNvPr id="13" name="Rectângulo 12"/>
          <p:cNvSpPr/>
          <p:nvPr/>
        </p:nvSpPr>
        <p:spPr>
          <a:xfrm>
            <a:off x="171680" y="3346252"/>
            <a:ext cx="1431802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izquierda</a:t>
            </a:r>
            <a:endParaRPr lang="pt-PT" sz="2400" dirty="0"/>
          </a:p>
        </p:txBody>
      </p:sp>
      <p:sp>
        <p:nvSpPr>
          <p:cNvPr id="14" name="Rectângulo 13"/>
          <p:cNvSpPr/>
          <p:nvPr/>
        </p:nvSpPr>
        <p:spPr>
          <a:xfrm>
            <a:off x="4269845" y="3415501"/>
            <a:ext cx="83388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sillas</a:t>
            </a:r>
            <a:endParaRPr lang="pt-PT" sz="2400" dirty="0"/>
          </a:p>
        </p:txBody>
      </p:sp>
      <p:sp>
        <p:nvSpPr>
          <p:cNvPr id="15" name="Rectângulo 14"/>
          <p:cNvSpPr/>
          <p:nvPr/>
        </p:nvSpPr>
        <p:spPr>
          <a:xfrm>
            <a:off x="3990939" y="3723277"/>
            <a:ext cx="8691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1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sofá</a:t>
            </a:r>
            <a:endParaRPr lang="pt-PT" sz="2400" dirty="0"/>
          </a:p>
        </p:txBody>
      </p:sp>
      <p:sp>
        <p:nvSpPr>
          <p:cNvPr id="16" name="Rectângulo 15"/>
          <p:cNvSpPr/>
          <p:nvPr/>
        </p:nvSpPr>
        <p:spPr>
          <a:xfrm>
            <a:off x="2685774" y="4558725"/>
            <a:ext cx="13051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ventana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06046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84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pa">
  <a:themeElements>
    <a:clrScheme name="Capa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apa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apa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Tema6</Template>
  <TotalTime>2334</TotalTime>
  <Words>554</Words>
  <Application>Microsoft Office PowerPoint</Application>
  <PresentationFormat>Apresentação no Ecrã (4:3)</PresentationFormat>
  <Paragraphs>211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4" baseType="lpstr">
      <vt:lpstr>Capa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Emanuel</dc:creator>
  <cp:lastModifiedBy>Emanuel</cp:lastModifiedBy>
  <cp:revision>43</cp:revision>
  <dcterms:created xsi:type="dcterms:W3CDTF">2016-02-15T11:43:13Z</dcterms:created>
  <dcterms:modified xsi:type="dcterms:W3CDTF">2016-02-29T10:00:53Z</dcterms:modified>
</cp:coreProperties>
</file>