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6" r:id="rId3"/>
    <p:sldId id="273" r:id="rId4"/>
    <p:sldId id="258" r:id="rId5"/>
    <p:sldId id="264" r:id="rId6"/>
    <p:sldId id="265" r:id="rId7"/>
    <p:sldId id="272" r:id="rId8"/>
    <p:sldId id="260" r:id="rId9"/>
    <p:sldId id="266" r:id="rId10"/>
    <p:sldId id="267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Fisiologia do Sistema Reprodutor Feminino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241F-2A93-41EF-AF04-EDA0788D8EF1}" type="datetimeFigureOut">
              <a:rPr lang="pt-PT" smtClean="0"/>
              <a:pPr/>
              <a:t>30-09-2011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CD96-E183-4122-B079-2DC13E643C4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Fisiologia do Sistema Reprodutor Feminino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A93BD-76FF-4938-80B2-D2C36DF5289E}" type="datetimeFigureOut">
              <a:rPr lang="pt-PT" smtClean="0"/>
              <a:pPr/>
              <a:t>30-09-2011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03BC0-E86B-4E4C-9A92-AA28531A07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3BC0-E86B-4E4C-9A92-AA28531A0781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Marcador de Posição do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PT" smtClean="0"/>
              <a:t>Fisiologia do Sistema Reprodutor Feminino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7B5F-B2F7-4CB7-BBB3-DD8D085EBA16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E92-BB56-4DD5-9566-D2919F57C53D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F269-9AE3-48A1-B269-19034E1203BB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EF851-001C-405D-88C0-6457A7122236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1F4F-6820-450F-BBF9-3514DEC4EBB5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B177-58EA-417A-AD59-632CB09CEA02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C4DA-C679-4958-9A9E-20AE660E484C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C944-F83F-4A60-ABA7-9CC1548360A5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5D09-C743-4046-8F7F-C938C709614E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393BC5-0A85-49FA-B77A-49AE81D78456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9F9C-46D0-47C8-97A0-0B1458D70C92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dirty="0" smtClean="0"/>
              <a:t>Teresa Ortiz Rodrigues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8739BE-D7C1-4F94-8BEA-8CB8CCB13688}" type="datetime1">
              <a:rPr lang="pt-PT" smtClean="0"/>
              <a:pPr/>
              <a:t>30-09-2011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PT" dirty="0" smtClean="0"/>
              <a:t>Teresa Ortiz Rodrigues</a:t>
            </a:r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533324-9C02-4CCF-9CB7-409516A2961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istema reprodutor feminino.jp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4914000" cy="4320000"/>
          </a:xfrm>
          <a:prstGeom prst="rect">
            <a:avLst/>
          </a:prstGeom>
        </p:spPr>
      </p:pic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1503040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1</a:t>
            </a:fld>
            <a:endParaRPr lang="pt-PT"/>
          </a:p>
        </p:txBody>
      </p:sp>
      <p:pic>
        <p:nvPicPr>
          <p:cNvPr id="4" name="Imagem 3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228184" y="188640"/>
            <a:ext cx="26642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52120" y="1628800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1187624" y="4725144"/>
            <a:ext cx="11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VAGINA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539552" y="3717032"/>
            <a:ext cx="15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COLO DO  </a:t>
            </a:r>
          </a:p>
          <a:p>
            <a:r>
              <a:rPr lang="pt-PT" b="1" dirty="0" smtClean="0"/>
              <a:t>ÚTERO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491880" y="1124744"/>
            <a:ext cx="120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    ÚTERO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5940152" y="126876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     OVÁRIO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588224" y="3933056"/>
            <a:ext cx="1816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     TROMPA DE</a:t>
            </a:r>
          </a:p>
          <a:p>
            <a:r>
              <a:rPr lang="pt-PT" b="1" dirty="0" smtClean="0"/>
              <a:t> FALÓPIO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6156176" y="5085184"/>
            <a:ext cx="118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     VULVA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2" grpId="0" build="allAtOnce"/>
      <p:bldP spid="13" grpId="0" build="allAtOnce"/>
      <p:bldP spid="14" grpId="0" build="allAtOnce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2987824" y="836712"/>
            <a:ext cx="320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UTERINO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2924944"/>
            <a:ext cx="3528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</a:rPr>
              <a:t>FASE SECRETORA: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Tem a duração de 14 dias;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desenvolvem-se as glândulas e os vasos sanguíneos 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endométrio atinge espessura máxima (7 a 8 mm);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útero fica preparado para receber o óvulo caso ocorra fecundação;</a:t>
            </a:r>
          </a:p>
          <a:p>
            <a:endParaRPr lang="pt-PT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Imagem 6" descr="sistema reprodutor feminino.jpg13.png"/>
          <p:cNvPicPr>
            <a:picLocks noChangeAspect="1"/>
          </p:cNvPicPr>
          <p:nvPr/>
        </p:nvPicPr>
        <p:blipFill>
          <a:blip r:embed="rId2" cstate="print"/>
          <a:srcRect b="9434"/>
          <a:stretch>
            <a:fillRect/>
          </a:stretch>
        </p:blipFill>
        <p:spPr>
          <a:xfrm>
            <a:off x="395536" y="1556792"/>
            <a:ext cx="5016657" cy="367240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5508104" y="1556792"/>
            <a:ext cx="309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  <a:latin typeface="Comic Sans MS" pitchFamily="66" charset="0"/>
              </a:rPr>
              <a:t>FASE MENSTRUAL</a:t>
            </a:r>
            <a:endParaRPr lang="pt-PT" sz="2400" dirty="0">
              <a:solidFill>
                <a:srgbClr val="00B0F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508104" y="2060848"/>
            <a:ext cx="2746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  <a:latin typeface="Comic Sans MS" pitchFamily="66" charset="0"/>
              </a:rPr>
              <a:t>FASE </a:t>
            </a:r>
          </a:p>
          <a:p>
            <a:r>
              <a:rPr lang="pt-PT" sz="2400" b="1" dirty="0" smtClean="0">
                <a:solidFill>
                  <a:srgbClr val="FFFF00"/>
                </a:solidFill>
                <a:latin typeface="Comic Sans MS" pitchFamily="66" charset="0"/>
              </a:rPr>
              <a:t>PROLIFERATIVA</a:t>
            </a: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2007096" cy="384048"/>
          </a:xfrm>
        </p:spPr>
        <p:txBody>
          <a:bodyPr/>
          <a:lstStyle/>
          <a:p>
            <a:r>
              <a:rPr lang="pt-PT" sz="900" dirty="0" smtClean="0">
                <a:latin typeface="Lucida Handwriting" pitchFamily="66" charset="0"/>
              </a:rPr>
              <a:t>Teresa Ortiz Rodrigues</a:t>
            </a:r>
            <a:endParaRPr lang="pt-PT" sz="900" dirty="0">
              <a:latin typeface="Lucida Handwriting" pitchFamily="66" charset="0"/>
            </a:endParaRPr>
          </a:p>
        </p:txBody>
      </p:sp>
      <p:pic>
        <p:nvPicPr>
          <p:cNvPr id="11" name="Imagem 10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6926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entre Ciclo Ovárico e Ciclo Uterino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1872208" cy="384048"/>
          </a:xfrm>
        </p:spPr>
        <p:txBody>
          <a:bodyPr/>
          <a:lstStyle/>
          <a:p>
            <a:r>
              <a:rPr lang="pt-PT" sz="900" dirty="0" smtClean="0">
                <a:latin typeface="Lucida Handwriting" pitchFamily="66" charset="0"/>
              </a:rPr>
              <a:t>Teresa Ortiz Rodrigues</a:t>
            </a:r>
            <a:endParaRPr lang="pt-PT" sz="900" dirty="0">
              <a:latin typeface="Lucida Handwriting" pitchFamily="66" charset="0"/>
            </a:endParaRPr>
          </a:p>
        </p:txBody>
      </p:sp>
      <p:pic>
        <p:nvPicPr>
          <p:cNvPr id="6" name="Imagem 5" descr="Novo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pic>
        <p:nvPicPr>
          <p:cNvPr id="11266" name="Picture 2" descr="http://1.bp.blogspot.com/_JiAqt8lCzVA/R-kjLjOTTII/AAAAAAAAAHM/YRdyVLl4MdQ/s400/Sem+t%C3%ADtulo.bmp"/>
          <p:cNvPicPr>
            <a:picLocks noChangeAspect="1" noChangeArrowheads="1"/>
          </p:cNvPicPr>
          <p:nvPr/>
        </p:nvPicPr>
        <p:blipFill>
          <a:blip r:embed="rId3" cstate="print"/>
          <a:srcRect l="18605" t="45725"/>
          <a:stretch>
            <a:fillRect/>
          </a:stretch>
        </p:blipFill>
        <p:spPr bwMode="auto">
          <a:xfrm>
            <a:off x="2195735" y="1700808"/>
            <a:ext cx="6203765" cy="3456383"/>
          </a:xfrm>
          <a:prstGeom prst="rect">
            <a:avLst/>
          </a:prstGeom>
          <a:noFill/>
        </p:spPr>
      </p:pic>
      <p:cxnSp>
        <p:nvCxnSpPr>
          <p:cNvPr id="9" name="Conexão recta 8"/>
          <p:cNvCxnSpPr/>
          <p:nvPr/>
        </p:nvCxnSpPr>
        <p:spPr>
          <a:xfrm rot="5400000">
            <a:off x="3527884" y="3392996"/>
            <a:ext cx="36724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 rot="5400000">
            <a:off x="1547664" y="3356992"/>
            <a:ext cx="360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 rot="5400000">
            <a:off x="4499992" y="3429000"/>
            <a:ext cx="3744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27584" y="21328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CICLO OVÁRICO</a:t>
            </a:r>
            <a:endParaRPr lang="pt-PT" b="1" dirty="0"/>
          </a:p>
        </p:txBody>
      </p:sp>
      <p:sp>
        <p:nvSpPr>
          <p:cNvPr id="21" name="Rectângulo 20"/>
          <p:cNvSpPr/>
          <p:nvPr/>
        </p:nvSpPr>
        <p:spPr>
          <a:xfrm>
            <a:off x="913308" y="3356992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/>
              <a:t>CICLO </a:t>
            </a:r>
          </a:p>
          <a:p>
            <a:pPr algn="ctr"/>
            <a:r>
              <a:rPr lang="pt-PT" b="1" dirty="0" smtClean="0"/>
              <a:t>UTERINO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1944216" cy="384048"/>
          </a:xfrm>
        </p:spPr>
        <p:txBody>
          <a:bodyPr/>
          <a:lstStyle/>
          <a:p>
            <a:pPr algn="ctr"/>
            <a:r>
              <a:rPr lang="pt-PT" sz="800" dirty="0" smtClean="0">
                <a:latin typeface="Lucida Handwriting" pitchFamily="66" charset="0"/>
              </a:rPr>
              <a:t>Teresa Ortiz Rodrigues</a:t>
            </a:r>
            <a:endParaRPr lang="pt-PT" sz="800" dirty="0">
              <a:latin typeface="Lucida Handwriting" pitchFamily="66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12</a:t>
            </a:fld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ctrTitle" idx="4294967295"/>
          </p:nvPr>
        </p:nvSpPr>
        <p:spPr>
          <a:xfrm>
            <a:off x="838200" y="1433513"/>
            <a:ext cx="8305800" cy="1981200"/>
          </a:xfrm>
        </p:spPr>
        <p:txBody>
          <a:bodyPr>
            <a:norm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692696"/>
            <a:ext cx="7488832" cy="1200329"/>
          </a:xfrm>
          <a:prstGeom prst="rect">
            <a:avLst/>
          </a:prstGeom>
          <a:noFill/>
          <a:ln w="63500" cmpd="tri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Fisiologia do Sistema Reprodutor Feminino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220486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sz="3200" dirty="0" smtClean="0"/>
              <a:t>Ciclo Sexual Feminino.</a:t>
            </a:r>
          </a:p>
          <a:p>
            <a:endParaRPr lang="pt-PT" sz="3200" dirty="0" smtClean="0"/>
          </a:p>
          <a:p>
            <a:pPr>
              <a:buFontTx/>
              <a:buChar char="-"/>
            </a:pPr>
            <a:r>
              <a:rPr lang="pt-PT" sz="3200" dirty="0" smtClean="0"/>
              <a:t> Relação entre o Ciclo Ovárico e o Ciclo     Uterino.</a:t>
            </a:r>
          </a:p>
          <a:p>
            <a:endParaRPr lang="pt-PT" sz="3200" dirty="0" smtClean="0"/>
          </a:p>
          <a:p>
            <a:pPr>
              <a:buFontTx/>
              <a:buChar char="-"/>
            </a:pPr>
            <a:r>
              <a:rPr lang="pt-PT" sz="3200" dirty="0" smtClean="0"/>
              <a:t> Papel das Hormonas na regulação do Ciclo Sexual Feminino.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971600" y="2606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das Hormonas na regulação do Ciclo Sexual Feminino.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Pictures\2010-11-16 sistema R F\sistema R F 00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37" t="1330" r="1788"/>
          <a:stretch>
            <a:fillRect/>
          </a:stretch>
        </p:blipFill>
        <p:spPr bwMode="auto">
          <a:xfrm>
            <a:off x="251520" y="836712"/>
            <a:ext cx="3744416" cy="5343104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427984" y="119675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3">
                    <a:lumMod val="75000"/>
                  </a:schemeClr>
                </a:solidFill>
              </a:rPr>
              <a:t>Estrogénios:</a:t>
            </a:r>
          </a:p>
          <a:p>
            <a:pPr>
              <a:buFontTx/>
              <a:buChar char="-"/>
            </a:pPr>
            <a:r>
              <a:rPr lang="pt-PT" sz="1600" dirty="0" smtClean="0"/>
              <a:t>Provocam espessamento do  endométrio;</a:t>
            </a:r>
          </a:p>
          <a:p>
            <a:pPr>
              <a:buFontTx/>
              <a:buChar char="-"/>
            </a:pPr>
            <a:r>
              <a:rPr lang="pt-PT" sz="1600" dirty="0" smtClean="0"/>
              <a:t> estimulam a multiplicação das glândulas do endométrio tornando-as longas e sinuosas;</a:t>
            </a:r>
          </a:p>
          <a:p>
            <a:pPr>
              <a:buFontTx/>
              <a:buChar char="-"/>
            </a:pPr>
            <a:r>
              <a:rPr lang="pt-PT" sz="1600" dirty="0" smtClean="0"/>
              <a:t> aumentam a irrigação sanguínea;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427984" y="2564904"/>
            <a:ext cx="43924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Progesterona: </a:t>
            </a:r>
          </a:p>
          <a:p>
            <a:pPr>
              <a:buFontTx/>
              <a:buChar char="-"/>
            </a:pPr>
            <a:r>
              <a:rPr lang="pt-PT" sz="1600" dirty="0" smtClean="0"/>
              <a:t>Acentua o espessamento do endométrio;</a:t>
            </a:r>
          </a:p>
          <a:p>
            <a:pPr>
              <a:buFontTx/>
              <a:buChar char="-"/>
            </a:pPr>
            <a:r>
              <a:rPr lang="pt-PT" sz="1600" dirty="0" smtClean="0"/>
              <a:t> estimula as glândulas do endométrio;</a:t>
            </a:r>
          </a:p>
          <a:p>
            <a:pPr>
              <a:buFontTx/>
              <a:buChar char="-"/>
            </a:pPr>
            <a:r>
              <a:rPr lang="pt-PT" sz="1600" dirty="0" smtClean="0"/>
              <a:t> inibe as contracções uterinas, facilitando a nidificação;</a:t>
            </a:r>
            <a:endParaRPr lang="pt-PT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40050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5">
                    <a:lumMod val="50000"/>
                  </a:schemeClr>
                </a:solidFill>
              </a:rPr>
              <a:t>FSH</a:t>
            </a:r>
            <a:r>
              <a:rPr lang="pt-PT" sz="2000" dirty="0" smtClean="0"/>
              <a:t> – 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foliculoestimulina:</a:t>
            </a:r>
            <a:endParaRPr lang="pt-P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1600" dirty="0" smtClean="0"/>
              <a:t>- Estimula o desenvolvimento dos folículos;</a:t>
            </a:r>
            <a:endParaRPr lang="pt-PT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499992" y="4725144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C000"/>
                </a:solidFill>
              </a:rPr>
              <a:t>LH</a:t>
            </a:r>
            <a:r>
              <a:rPr lang="pt-PT" sz="2000" dirty="0" smtClean="0"/>
              <a:t> - </a:t>
            </a:r>
            <a:r>
              <a:rPr lang="pt-PT" dirty="0" smtClean="0">
                <a:solidFill>
                  <a:srgbClr val="FFC000"/>
                </a:solidFill>
              </a:rPr>
              <a:t>luteoestimulina:</a:t>
            </a:r>
            <a:endParaRPr lang="pt-PT" sz="1600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pt-PT" sz="1600" dirty="0" smtClean="0"/>
              <a:t>Actua ao nível do folículo maduro, estimulando a sua ruptura e, consequentemente, a ovulação;</a:t>
            </a:r>
          </a:p>
          <a:p>
            <a:pPr>
              <a:buFontTx/>
              <a:buChar char="-"/>
            </a:pPr>
            <a:r>
              <a:rPr lang="pt-PT" sz="1600" dirty="0" smtClean="0"/>
              <a:t> promove o desenvolvimento do corpo amarelo</a:t>
            </a:r>
            <a:r>
              <a:rPr lang="pt-PT" sz="1400" dirty="0" smtClean="0"/>
              <a:t>.</a:t>
            </a:r>
            <a:endParaRPr lang="pt-PT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>
          <a:xfrm>
            <a:off x="0" y="6203667"/>
            <a:ext cx="1647056" cy="384048"/>
          </a:xfrm>
        </p:spPr>
        <p:txBody>
          <a:bodyPr/>
          <a:lstStyle/>
          <a:p>
            <a:r>
              <a:rPr lang="pt-PT" sz="800" dirty="0" smtClean="0">
                <a:latin typeface="Lucida Handwriting" pitchFamily="66" charset="0"/>
              </a:rPr>
              <a:t>Teresa Ortiz Rodrigues</a:t>
            </a:r>
            <a:endParaRPr lang="pt-PT" sz="8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 build="p"/>
      <p:bldP spid="19" grpId="0" build="p"/>
      <p:bldP spid="20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Sexual Feminino (Ciclo Menstrual)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Imagem 6" descr="sistema reprodutor feminino.jpg8.gif"/>
          <p:cNvPicPr>
            <a:picLocks noChangeAspect="1"/>
          </p:cNvPicPr>
          <p:nvPr/>
        </p:nvPicPr>
        <p:blipFill>
          <a:blip r:embed="rId2" cstate="print"/>
          <a:srcRect b="6656"/>
          <a:stretch>
            <a:fillRect/>
          </a:stretch>
        </p:blipFill>
        <p:spPr>
          <a:xfrm>
            <a:off x="1259631" y="1268760"/>
            <a:ext cx="6836869" cy="5040560"/>
          </a:xfrm>
          <a:prstGeom prst="rect">
            <a:avLst/>
          </a:prstGeom>
        </p:spPr>
      </p:pic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1503040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pic>
        <p:nvPicPr>
          <p:cNvPr id="8" name="Imagem 7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228184" y="188640"/>
            <a:ext cx="26642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1575048" cy="384048"/>
          </a:xfrm>
        </p:spPr>
        <p:txBody>
          <a:bodyPr/>
          <a:lstStyle/>
          <a:p>
            <a:r>
              <a:rPr lang="pt-PT" sz="800" dirty="0" smtClean="0">
                <a:latin typeface="Lucida Handwriting" pitchFamily="66" charset="0"/>
              </a:rPr>
              <a:t>Teresa Ortiz Rodrigues</a:t>
            </a:r>
            <a:endParaRPr lang="pt-PT" sz="800" dirty="0">
              <a:latin typeface="Lucida Handwriting" pitchFamily="66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4" name="Imagem 3" descr="Novo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228184" y="188640"/>
            <a:ext cx="26642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593551" cy="44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2051720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OVÁRICO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75648" y="1340768"/>
            <a:ext cx="2988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Fase Folicular: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desenvolvem-se 6 a 12</a:t>
            </a:r>
          </a:p>
          <a:p>
            <a:r>
              <a:rPr lang="pt-PT" dirty="0" smtClean="0">
                <a:latin typeface="Comic Sans MS" pitchFamily="66" charset="0"/>
              </a:rPr>
              <a:t> folículos ováricos;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apenas um conclui a</a:t>
            </a:r>
          </a:p>
          <a:p>
            <a:r>
              <a:rPr lang="pt-PT" dirty="0" smtClean="0">
                <a:latin typeface="Comic Sans MS" pitchFamily="66" charset="0"/>
              </a:rPr>
              <a:t> maturação;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tem a duração de 14 dias; 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termina com a ovulação;</a:t>
            </a:r>
          </a:p>
        </p:txBody>
      </p:sp>
      <p:pic>
        <p:nvPicPr>
          <p:cNvPr id="6" name="Imagem 5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1503040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84168" y="188640"/>
            <a:ext cx="26642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-180528" y="5229200"/>
            <a:ext cx="9649072" cy="16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1" name="Picture 3" descr="C:\Users\User\Pictures\2010-11-18 sistema R F\sistema R F 004.jpg"/>
          <p:cNvPicPr>
            <a:picLocks noChangeAspect="1" noChangeArrowheads="1"/>
          </p:cNvPicPr>
          <p:nvPr/>
        </p:nvPicPr>
        <p:blipFill>
          <a:blip r:embed="rId4" cstate="print"/>
          <a:srcRect t="2415" r="4529"/>
          <a:stretch>
            <a:fillRect/>
          </a:stretch>
        </p:blipFill>
        <p:spPr bwMode="auto">
          <a:xfrm>
            <a:off x="323528" y="1052736"/>
            <a:ext cx="5541070" cy="40588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868144" y="1628800"/>
            <a:ext cx="2808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Ovulação: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ocorre ao 14º dia do ciclo;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consiste na expulsão do ovócito para a trompa de Falópio, após o rompimento da parede do folículo;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868144" y="980728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Fase Folicular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4766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OVÁRICO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1575048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pic>
        <p:nvPicPr>
          <p:cNvPr id="10" name="Imagem 9" descr="Novo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pic>
        <p:nvPicPr>
          <p:cNvPr id="12" name="Picture 3" descr="C:\Users\User\Pictures\2010-11-18 sistema R F\sistema R F 004.jpg"/>
          <p:cNvPicPr>
            <a:picLocks noChangeAspect="1" noChangeArrowheads="1"/>
          </p:cNvPicPr>
          <p:nvPr/>
        </p:nvPicPr>
        <p:blipFill>
          <a:blip r:embed="rId3" cstate="print"/>
          <a:srcRect t="2415" r="4529"/>
          <a:stretch>
            <a:fillRect/>
          </a:stretch>
        </p:blipFill>
        <p:spPr bwMode="auto">
          <a:xfrm>
            <a:off x="323528" y="1340768"/>
            <a:ext cx="5541070" cy="405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5940152" y="2636912"/>
            <a:ext cx="28803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Fase Luteínica: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inicia-se após a ovulação;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dura 14 dias ;</a:t>
            </a:r>
          </a:p>
          <a:p>
            <a:pPr>
              <a:buFontTx/>
              <a:buChar char="-"/>
            </a:pPr>
            <a:r>
              <a:rPr lang="pt-PT" dirty="0" smtClean="0">
                <a:latin typeface="Comic Sans MS" pitchFamily="66" charset="0"/>
              </a:rPr>
              <a:t> formação e evolução do corpo amarelo;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411760" y="476672"/>
            <a:ext cx="3191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OVÁRICO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012160" y="1412776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Fase Folicular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084168" y="1988840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i="1" dirty="0" smtClean="0">
                <a:solidFill>
                  <a:srgbClr val="C00000"/>
                </a:solidFill>
                <a:latin typeface="Comic Sans MS" pitchFamily="66" charset="0"/>
              </a:rPr>
              <a:t>Ovulação</a:t>
            </a: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1647056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pic>
        <p:nvPicPr>
          <p:cNvPr id="10" name="Imagem 9" descr="Novo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pic>
        <p:nvPicPr>
          <p:cNvPr id="12" name="Picture 3" descr="C:\Users\User\Pictures\2010-11-18 sistema R F\sistema R F 004.jpg"/>
          <p:cNvPicPr>
            <a:picLocks noChangeAspect="1" noChangeArrowheads="1"/>
          </p:cNvPicPr>
          <p:nvPr/>
        </p:nvPicPr>
        <p:blipFill>
          <a:blip r:embed="rId3" cstate="print"/>
          <a:srcRect t="2415" r="4529"/>
          <a:stretch>
            <a:fillRect/>
          </a:stretch>
        </p:blipFill>
        <p:spPr bwMode="auto">
          <a:xfrm>
            <a:off x="323528" y="1484784"/>
            <a:ext cx="5541070" cy="40588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2007096" cy="384048"/>
          </a:xfrm>
        </p:spPr>
        <p:txBody>
          <a:bodyPr/>
          <a:lstStyle/>
          <a:p>
            <a:r>
              <a:rPr lang="pt-PT" sz="1050" dirty="0" smtClean="0">
                <a:latin typeface="Lucida Handwriting" pitchFamily="66" charset="0"/>
              </a:rPr>
              <a:t>Teresa Ortiz Rodrigues</a:t>
            </a:r>
            <a:endParaRPr lang="pt-PT" sz="1050" dirty="0">
              <a:latin typeface="Lucida Handwriting" pitchFamily="66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4" name="Imagem 3" descr="Novo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  <p:pic>
        <p:nvPicPr>
          <p:cNvPr id="3074" name="Picture 2" descr="C:\Users\User\Pictures\2010-11-18 sistema R F\sistema R F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624736" cy="4320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483768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UTERINO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-180528" y="5229200"/>
            <a:ext cx="9649072" cy="16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2843808" y="7647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UTERINO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36096" y="184482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  <a:latin typeface="Comic Sans MS" pitchFamily="66" charset="0"/>
              </a:rPr>
              <a:t>FASE MENSTRUAL:</a:t>
            </a:r>
          </a:p>
          <a:p>
            <a:pPr>
              <a:buFontTx/>
              <a:buChar char="-"/>
            </a:pPr>
            <a:r>
              <a:rPr lang="pt-PT" sz="2000" dirty="0" smtClean="0">
                <a:latin typeface="Comic Sans MS" pitchFamily="66" charset="0"/>
              </a:rPr>
              <a:t> tem a duração de 5 dias;</a:t>
            </a:r>
          </a:p>
          <a:p>
            <a:pPr>
              <a:buFontTx/>
              <a:buChar char="-"/>
            </a:pPr>
            <a:r>
              <a:rPr lang="pt-PT" sz="2000" dirty="0" smtClean="0">
                <a:latin typeface="Comic Sans MS" pitchFamily="66" charset="0"/>
              </a:rPr>
              <a:t> escamação da parte superficial do endométrio;</a:t>
            </a:r>
          </a:p>
          <a:p>
            <a:pPr>
              <a:buFontTx/>
              <a:buChar char="-"/>
            </a:pPr>
            <a:r>
              <a:rPr lang="pt-PT" sz="2000" dirty="0" smtClean="0">
                <a:latin typeface="Comic Sans MS" pitchFamily="66" charset="0"/>
              </a:rPr>
              <a:t> hemorragias resultantes do rompimento dos vasos sanguíneos;</a:t>
            </a:r>
          </a:p>
        </p:txBody>
      </p:sp>
      <p:pic>
        <p:nvPicPr>
          <p:cNvPr id="10" name="Imagem 9" descr="sistema reprodutor feminino.jpg13.png"/>
          <p:cNvPicPr>
            <a:picLocks noChangeAspect="1"/>
          </p:cNvPicPr>
          <p:nvPr/>
        </p:nvPicPr>
        <p:blipFill>
          <a:blip r:embed="rId2" cstate="print"/>
          <a:srcRect b="9434"/>
          <a:stretch>
            <a:fillRect/>
          </a:stretch>
        </p:blipFill>
        <p:spPr>
          <a:xfrm>
            <a:off x="323528" y="1556792"/>
            <a:ext cx="5016657" cy="3888432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1575048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pic>
        <p:nvPicPr>
          <p:cNvPr id="7" name="Imagem 6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324-9C02-4CCF-9CB7-409516A29613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2915816" y="764704"/>
            <a:ext cx="320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CICLO UTERINO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36096" y="242088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  <a:latin typeface="Comic Sans MS" pitchFamily="66" charset="0"/>
              </a:rPr>
              <a:t>FASE PROLIFERATIVA:</a:t>
            </a:r>
          </a:p>
          <a:p>
            <a:pPr>
              <a:buFontTx/>
              <a:buChar char="-"/>
            </a:pPr>
            <a:r>
              <a:rPr lang="pt-PT" sz="2000" dirty="0" smtClean="0">
                <a:latin typeface="Comic Sans MS" pitchFamily="66" charset="0"/>
              </a:rPr>
              <a:t>Tem a duração de 9 dias;</a:t>
            </a:r>
          </a:p>
          <a:p>
            <a:pPr>
              <a:buFontTx/>
              <a:buChar char="-"/>
            </a:pPr>
            <a:r>
              <a:rPr lang="pt-PT" sz="2000" dirty="0" smtClean="0">
                <a:latin typeface="Comic Sans MS" pitchFamily="66" charset="0"/>
              </a:rPr>
              <a:t> reconstituição dos vasos sanguíneos e do endométrio;</a:t>
            </a:r>
            <a:endParaRPr lang="pt-PT" sz="2000" dirty="0">
              <a:latin typeface="Comic Sans MS" pitchFamily="66" charset="0"/>
            </a:endParaRPr>
          </a:p>
        </p:txBody>
      </p:sp>
      <p:pic>
        <p:nvPicPr>
          <p:cNvPr id="6" name="Imagem 5" descr="sistema reprodutor feminino.jpg13.png"/>
          <p:cNvPicPr>
            <a:picLocks noChangeAspect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>
          <a:xfrm>
            <a:off x="179512" y="1556792"/>
            <a:ext cx="5160673" cy="3888432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5508104" y="1556792"/>
            <a:ext cx="309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  <a:latin typeface="Comic Sans MS" pitchFamily="66" charset="0"/>
              </a:rPr>
              <a:t>FASE MENSTRUAL</a:t>
            </a:r>
            <a:endParaRPr lang="pt-PT" sz="2400" dirty="0">
              <a:solidFill>
                <a:srgbClr val="00B0F0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1647056" cy="384048"/>
          </a:xfrm>
        </p:spPr>
        <p:txBody>
          <a:bodyPr/>
          <a:lstStyle/>
          <a:p>
            <a:r>
              <a:rPr lang="pt-PT" sz="800" dirty="0" smtClean="0">
                <a:latin typeface="Lucida Calligraphy" pitchFamily="66" charset="0"/>
              </a:rPr>
              <a:t>Teresa Ortiz Rodrigues</a:t>
            </a:r>
            <a:endParaRPr lang="pt-PT" sz="800" dirty="0">
              <a:latin typeface="Lucida Calligraphy" pitchFamily="66" charset="0"/>
            </a:endParaRPr>
          </a:p>
        </p:txBody>
      </p:sp>
      <p:pic>
        <p:nvPicPr>
          <p:cNvPr id="9" name="Imagem 8" descr="Novo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300192" y="188640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itchFamily="34" charset="0"/>
              </a:rPr>
              <a:t>Fisiologia do Sistema Reprodutor Feminino</a:t>
            </a:r>
            <a:endParaRPr lang="pt-PT" sz="12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478</Words>
  <Application>Microsoft Office PowerPoint</Application>
  <PresentationFormat>Apresentação no Ecrã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Papel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 </vt:lpstr>
      <vt:lpstr>Diapositivo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User</dc:creator>
  <cp:lastModifiedBy>Teresa</cp:lastModifiedBy>
  <cp:revision>132</cp:revision>
  <dcterms:created xsi:type="dcterms:W3CDTF">2010-11-11T20:49:02Z</dcterms:created>
  <dcterms:modified xsi:type="dcterms:W3CDTF">2011-09-30T10:24:33Z</dcterms:modified>
</cp:coreProperties>
</file>