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59" r:id="rId4"/>
    <p:sldId id="260" r:id="rId5"/>
    <p:sldId id="261" r:id="rId6"/>
    <p:sldId id="263" r:id="rId7"/>
    <p:sldId id="267" r:id="rId8"/>
    <p:sldId id="270" r:id="rId9"/>
    <p:sldId id="273" r:id="rId10"/>
    <p:sldId id="276" r:id="rId11"/>
    <p:sldId id="274" r:id="rId12"/>
    <p:sldId id="277" r:id="rId13"/>
    <p:sldId id="283" r:id="rId14"/>
    <p:sldId id="278" r:id="rId15"/>
    <p:sldId id="284" r:id="rId16"/>
    <p:sldId id="275" r:id="rId17"/>
    <p:sldId id="280" r:id="rId18"/>
    <p:sldId id="281" r:id="rId19"/>
    <p:sldId id="285" r:id="rId20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Estilo E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Mestrado\INACIO\Livro%20de%20Grafico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Mestrado\INACIO\Livro%20de%20Grafico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Mestrado\INACIO\Livro%20de%20Grafico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Mestrado\INACIO\Livro%20de%20Grafico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Mestrado\INACIO\Livro%20de%20Graficos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Mestrado\INACIO\Livro%20de%20Grafico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Mestrado\INACIO\Livro%20de%20Grafico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Mestrado\INACIO\Livro%20de%20Grafico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Mestrado\INACIO\Livro%20de%20Grafico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Mestrado\INACIO\Livro%20de%20Grafico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Mestrado\INACIO\Livro%20de%20Grafico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Mestrado\INACIO\Livro%20de%20Grafico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Mestrado\INACIO\Livro%20de%20Grafico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Mestrado\INACIO\Livro%20de%20Grafic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9.4264189350897268E-2"/>
          <c:w val="1"/>
          <c:h val="0.88787210496564151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20170828159553181"/>
                  <c:y val="2.3464207504979587E-2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ysClr val="windowText" lastClr="000000"/>
                        </a:solidFill>
                      </a:defRPr>
                    </a:pPr>
                    <a:r>
                      <a:rPr lang="en-US">
                        <a:solidFill>
                          <a:sysClr val="windowText" lastClr="000000"/>
                        </a:solidFill>
                      </a:rPr>
                      <a:t>10ª classe
41%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4362137606863187"/>
                  <c:y val="-0.273588186360394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ysClr val="windowText" lastClr="000000"/>
                        </a:solidFill>
                      </a:defRPr>
                    </a:pPr>
                    <a:r>
                      <a:rPr lang="en-US">
                        <a:solidFill>
                          <a:sysClr val="windowText" lastClr="000000"/>
                        </a:solidFill>
                      </a:rPr>
                      <a:t>11ª classe
32%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12ª classe
27%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Folha1!$A$5:$A$7</c:f>
              <c:strCache>
                <c:ptCount val="3"/>
                <c:pt idx="0">
                  <c:v>10ª</c:v>
                </c:pt>
                <c:pt idx="1">
                  <c:v>11ª</c:v>
                </c:pt>
                <c:pt idx="2">
                  <c:v>12ª</c:v>
                </c:pt>
              </c:strCache>
            </c:strRef>
          </c:cat>
          <c:val>
            <c:numRef>
              <c:f>Folha1!$B$5:$B$7</c:f>
              <c:numCache>
                <c:formatCode>General</c:formatCode>
                <c:ptCount val="3"/>
                <c:pt idx="0">
                  <c:v>40.4</c:v>
                </c:pt>
                <c:pt idx="1">
                  <c:v>32.200000000000003</c:v>
                </c:pt>
                <c:pt idx="2">
                  <c:v>27.4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900" b="1"/>
      </a:pPr>
      <a:endParaRPr lang="pt-P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9783524174731749E-2"/>
          <c:y val="5.0256630403265591E-2"/>
          <c:w val="0.68558816531021816"/>
          <c:h val="0.94764287892994725"/>
        </c:manualLayout>
      </c:layout>
      <c:pie3DChart>
        <c:varyColors val="1"/>
        <c:ser>
          <c:idx val="0"/>
          <c:order val="0"/>
          <c:explosion val="27"/>
          <c:dPt>
            <c:idx val="0"/>
            <c:bubble3D val="0"/>
            <c:explosion val="13"/>
          </c:dPt>
          <c:dPt>
            <c:idx val="1"/>
            <c:bubble3D val="0"/>
            <c:explosion val="12"/>
          </c:dPt>
          <c:dPt>
            <c:idx val="2"/>
            <c:bubble3D val="0"/>
            <c:explosion val="12"/>
          </c:dPt>
          <c:dLbls>
            <c:delete val="1"/>
          </c:dLbls>
          <c:cat>
            <c:strRef>
              <c:f>Folha1!$A$142:$A$146</c:f>
              <c:strCache>
                <c:ptCount val="5"/>
                <c:pt idx="0">
                  <c:v>Melhora as condições de trabalho</c:v>
                </c:pt>
                <c:pt idx="1">
                  <c:v>Melhora as condições salariais dos docentes</c:v>
                </c:pt>
                <c:pt idx="2">
                  <c:v>Promoção de categorias dos decentes</c:v>
                </c:pt>
                <c:pt idx="3">
                  <c:v>Reciclagem ou seminários constantes de superação</c:v>
                </c:pt>
                <c:pt idx="4">
                  <c:v>Boa comunicação entre a direcção e colegas</c:v>
                </c:pt>
              </c:strCache>
            </c:strRef>
          </c:cat>
          <c:val>
            <c:numRef>
              <c:f>Folha1!$B$142:$B$146</c:f>
              <c:numCache>
                <c:formatCode>General</c:formatCode>
                <c:ptCount val="5"/>
                <c:pt idx="0">
                  <c:v>35.4</c:v>
                </c:pt>
                <c:pt idx="1">
                  <c:v>58</c:v>
                </c:pt>
                <c:pt idx="2">
                  <c:v>35.4</c:v>
                </c:pt>
                <c:pt idx="3">
                  <c:v>19.3</c:v>
                </c:pt>
                <c:pt idx="4">
                  <c:v>19.3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7810647603100038"/>
          <c:y val="0.10046016486102796"/>
          <c:w val="0.29291396808083503"/>
          <c:h val="0.86523684180797256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900" b="1">
          <a:latin typeface="Times New Roman" pitchFamily="18" charset="0"/>
          <a:cs typeface="Times New Roman" pitchFamily="18" charset="0"/>
        </a:defRPr>
      </a:pPr>
      <a:endParaRPr lang="pt-PT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811914873648012"/>
          <c:y val="9.3074227002112542E-2"/>
          <c:w val="0.74896174442889796"/>
          <c:h val="0.87752264340678265"/>
        </c:manualLayout>
      </c:layout>
      <c:pie3DChart>
        <c:varyColors val="1"/>
        <c:ser>
          <c:idx val="0"/>
          <c:order val="0"/>
          <c:explosion val="25"/>
          <c:dPt>
            <c:idx val="1"/>
            <c:bubble3D val="0"/>
            <c:explosion val="5"/>
          </c:dPt>
          <c:dPt>
            <c:idx val="2"/>
            <c:bubble3D val="0"/>
            <c:explosion val="21"/>
          </c:dPt>
          <c:dLbls>
            <c:delete val="1"/>
          </c:dLbls>
          <c:cat>
            <c:strRef>
              <c:f>Folha1!$A$155:$A$158</c:f>
              <c:strCache>
                <c:ptCount val="4"/>
                <c:pt idx="0">
                  <c:v>Excelente</c:v>
                </c:pt>
                <c:pt idx="1">
                  <c:v>Boa</c:v>
                </c:pt>
                <c:pt idx="2">
                  <c:v>Razoável</c:v>
                </c:pt>
                <c:pt idx="3">
                  <c:v>Má</c:v>
                </c:pt>
              </c:strCache>
            </c:strRef>
          </c:cat>
          <c:val>
            <c:numRef>
              <c:f>Folha1!$B$155:$B$158</c:f>
              <c:numCache>
                <c:formatCode>General</c:formatCode>
                <c:ptCount val="4"/>
                <c:pt idx="0">
                  <c:v>0</c:v>
                </c:pt>
                <c:pt idx="1">
                  <c:v>40</c:v>
                </c:pt>
                <c:pt idx="2">
                  <c:v>60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"/>
          <c:y val="0.87764319198610574"/>
          <c:w val="0.97208100153011445"/>
          <c:h val="0.11875656989757311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000" b="1">
          <a:latin typeface="Times New Roman" pitchFamily="18" charset="0"/>
          <a:cs typeface="Times New Roman" pitchFamily="18" charset="0"/>
        </a:defRPr>
      </a:pPr>
      <a:endParaRPr lang="pt-PT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638132205924436"/>
          <c:y val="0.11451940281588054"/>
          <c:w val="0.70315966844976863"/>
          <c:h val="0.84468779703580565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11"/>
          </c:dPt>
          <c:dPt>
            <c:idx val="1"/>
            <c:bubble3D val="0"/>
            <c:explosion val="23"/>
          </c:dPt>
          <c:dLbls>
            <c:delete val="1"/>
          </c:dLbls>
          <c:cat>
            <c:strRef>
              <c:f>Folha1!$A$168:$A$171</c:f>
              <c:strCache>
                <c:ptCount val="4"/>
                <c:pt idx="0">
                  <c:v>Excelente </c:v>
                </c:pt>
                <c:pt idx="1">
                  <c:v>Boa </c:v>
                </c:pt>
                <c:pt idx="2">
                  <c:v>Razoável </c:v>
                </c:pt>
                <c:pt idx="3">
                  <c:v>Má </c:v>
                </c:pt>
              </c:strCache>
            </c:strRef>
          </c:cat>
          <c:val>
            <c:numRef>
              <c:f>Folha1!$B$168:$B$171</c:f>
              <c:numCache>
                <c:formatCode>General</c:formatCode>
                <c:ptCount val="4"/>
                <c:pt idx="0">
                  <c:v>35.4</c:v>
                </c:pt>
                <c:pt idx="1">
                  <c:v>55.3</c:v>
                </c:pt>
                <c:pt idx="2">
                  <c:v>9.3000000000000007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4.2526449181804014E-3"/>
          <c:y val="0.87537351918081963"/>
          <c:w val="0.99574735508181955"/>
          <c:h val="0.12178131560336485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900" b="1">
          <a:latin typeface="Times New Roman" pitchFamily="18" charset="0"/>
          <a:cs typeface="Times New Roman" pitchFamily="18" charset="0"/>
        </a:defRPr>
      </a:pPr>
      <a:endParaRPr lang="pt-PT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8099518810149013E-2"/>
          <c:y val="0.17195086354419498"/>
          <c:w val="0.9282060367454068"/>
          <c:h val="0.55410120990973688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2.2222222222222251E-2"/>
                  <c:y val="-1.0951405509419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5000000000000001E-2"/>
                  <c:y val="-3.285421652825816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5000000000000001E-2"/>
                  <c:y val="-2.737851377354828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Folha1!$A$181:$A$183</c:f>
              <c:strCache>
                <c:ptCount val="3"/>
                <c:pt idx="0">
                  <c:v>Condições péssimas de trabalho</c:v>
                </c:pt>
                <c:pt idx="1">
                  <c:v>Distância da residência ao local de trabalho</c:v>
                </c:pt>
                <c:pt idx="2">
                  <c:v>Mau relacionamento com a direcção</c:v>
                </c:pt>
              </c:strCache>
            </c:strRef>
          </c:cat>
          <c:val>
            <c:numRef>
              <c:f>Folha1!$B$181:$B$183</c:f>
              <c:numCache>
                <c:formatCode>General</c:formatCode>
                <c:ptCount val="3"/>
                <c:pt idx="0">
                  <c:v>0</c:v>
                </c:pt>
                <c:pt idx="1">
                  <c:v>61</c:v>
                </c:pt>
                <c:pt idx="2">
                  <c:v>39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8485888"/>
        <c:axId val="68487424"/>
        <c:axId val="0"/>
      </c:bar3DChart>
      <c:catAx>
        <c:axId val="684858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68487424"/>
        <c:crosses val="autoZero"/>
        <c:auto val="1"/>
        <c:lblAlgn val="ctr"/>
        <c:lblOffset val="100"/>
        <c:noMultiLvlLbl val="0"/>
      </c:catAx>
      <c:valAx>
        <c:axId val="6848742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84858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="1">
          <a:latin typeface="Times New Roman" pitchFamily="18" charset="0"/>
          <a:cs typeface="Times New Roman" pitchFamily="18" charset="0"/>
        </a:defRPr>
      </a:pPr>
      <a:endParaRPr lang="pt-PT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9746108138116524E-2"/>
          <c:y val="0.16091078388326407"/>
          <c:w val="0.93428151481114252"/>
          <c:h val="0.64733456613378326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2.0903319677595362E-2"/>
                  <c:y val="-1.577908943471930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3889508202965832E-2"/>
                  <c:y val="-1.051939295647939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7917131152224368E-2"/>
                  <c:y val="-1.577908943471930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Folha1!$A$193:$A$195</c:f>
              <c:strCache>
                <c:ptCount val="3"/>
                <c:pt idx="0">
                  <c:v>Director geral</c:v>
                </c:pt>
                <c:pt idx="1">
                  <c:v>Subdirector pedagógico</c:v>
                </c:pt>
                <c:pt idx="2">
                  <c:v>Coordenadores de curso</c:v>
                </c:pt>
              </c:strCache>
            </c:strRef>
          </c:cat>
          <c:val>
            <c:numRef>
              <c:f>Folha1!$B$193:$B$195</c:f>
              <c:numCache>
                <c:formatCode>General</c:formatCode>
                <c:ptCount val="3"/>
                <c:pt idx="0">
                  <c:v>49</c:v>
                </c:pt>
                <c:pt idx="1">
                  <c:v>35</c:v>
                </c:pt>
                <c:pt idx="2">
                  <c:v>16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8525440"/>
        <c:axId val="68539520"/>
        <c:axId val="0"/>
      </c:bar3DChart>
      <c:catAx>
        <c:axId val="685254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68539520"/>
        <c:crosses val="autoZero"/>
        <c:auto val="1"/>
        <c:lblAlgn val="ctr"/>
        <c:lblOffset val="100"/>
        <c:noMultiLvlLbl val="0"/>
      </c:catAx>
      <c:valAx>
        <c:axId val="6853952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852544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="1">
          <a:latin typeface="Times New Roman" pitchFamily="18" charset="0"/>
          <a:cs typeface="Times New Roman" pitchFamily="18" charset="0"/>
        </a:defRPr>
      </a:pPr>
      <a:endParaRPr lang="pt-P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8099518810149013E-2"/>
          <c:y val="0.11261321689125589"/>
          <c:w val="0.9391227034120736"/>
          <c:h val="0.7740514719124677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3"/>
            <c:invertIfNegative val="0"/>
            <c:bubble3D val="0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1.9444444444444445E-2"/>
                  <c:y val="-2.7777777777778165E-2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Times New Roman" pitchFamily="18" charset="0"/>
                        <a:cs typeface="Times New Roman" pitchFamily="18" charset="0"/>
                      </a:rPr>
                      <a:t>61,2%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9444444444444445E-2"/>
                  <c:y val="-9.25925925925929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2222222222222251E-2"/>
                  <c:y val="-1.8518518518518583E-2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Times New Roman" pitchFamily="18" charset="0"/>
                        <a:cs typeface="Times New Roman" pitchFamily="18" charset="0"/>
                      </a:rPr>
                      <a:t>19,3%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6666666666666781E-2"/>
                  <c:y val="-1.3888888888889018E-2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Times New Roman" pitchFamily="18" charset="0"/>
                        <a:cs typeface="Times New Roman" pitchFamily="18" charset="0"/>
                      </a:rPr>
                      <a:t>19,3%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Folha1!$A$33:$A$36</c:f>
              <c:strCache>
                <c:ptCount val="4"/>
                <c:pt idx="0">
                  <c:v>Gosto pela profissão</c:v>
                </c:pt>
                <c:pt idx="1">
                  <c:v>Salário</c:v>
                </c:pt>
                <c:pt idx="2">
                  <c:v>Relação com colegas</c:v>
                </c:pt>
                <c:pt idx="3">
                  <c:v>Relação com alunos</c:v>
                </c:pt>
              </c:strCache>
            </c:strRef>
          </c:cat>
          <c:val>
            <c:numRef>
              <c:f>Folha1!$B$33:$B$36</c:f>
              <c:numCache>
                <c:formatCode>General</c:formatCode>
                <c:ptCount val="4"/>
                <c:pt idx="0">
                  <c:v>61.2</c:v>
                </c:pt>
                <c:pt idx="1">
                  <c:v>0</c:v>
                </c:pt>
                <c:pt idx="2">
                  <c:v>19.3</c:v>
                </c:pt>
                <c:pt idx="3">
                  <c:v>19.3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0088576"/>
        <c:axId val="90104960"/>
        <c:axId val="0"/>
      </c:bar3DChart>
      <c:catAx>
        <c:axId val="900885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pt-PT"/>
          </a:p>
        </c:txPr>
        <c:crossAx val="90104960"/>
        <c:crosses val="autoZero"/>
        <c:auto val="1"/>
        <c:lblAlgn val="ctr"/>
        <c:lblOffset val="100"/>
        <c:noMultiLvlLbl val="0"/>
      </c:catAx>
      <c:valAx>
        <c:axId val="9010496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9008857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 b="1">
          <a:latin typeface="Times New Roman" pitchFamily="18" charset="0"/>
          <a:cs typeface="Times New Roman" pitchFamily="18" charset="0"/>
        </a:defRPr>
      </a:pPr>
      <a:endParaRPr lang="pt-P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0432852143482074E-2"/>
          <c:y val="0.12506037480089174"/>
          <c:w val="0.9391227034120736"/>
          <c:h val="0.63639468932138665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2.5000000000000001E-2"/>
                  <c:y val="-2.450212944822368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40,3%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2222222222222251E-2"/>
                  <c:y val="-2.382483413367818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40,3%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7777777777778269E-2"/>
                  <c:y val="-1.388888888888901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19,3%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Folha1!$A$48:$A$50</c:f>
              <c:strCache>
                <c:ptCount val="3"/>
                <c:pt idx="0">
                  <c:v>Técnica de construção civil</c:v>
                </c:pt>
                <c:pt idx="1">
                  <c:v>Técnica de energia e instalações eléctricas</c:v>
                </c:pt>
                <c:pt idx="2">
                  <c:v>Técnica de frio e canalização</c:v>
                </c:pt>
              </c:strCache>
            </c:strRef>
          </c:cat>
          <c:val>
            <c:numRef>
              <c:f>Folha1!$B$48:$B$50</c:f>
              <c:numCache>
                <c:formatCode>General</c:formatCode>
                <c:ptCount val="3"/>
                <c:pt idx="0">
                  <c:v>40.300000000000004</c:v>
                </c:pt>
                <c:pt idx="1">
                  <c:v>40.300000000000004</c:v>
                </c:pt>
                <c:pt idx="2">
                  <c:v>19.3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0009600"/>
        <c:axId val="90013056"/>
        <c:axId val="0"/>
      </c:bar3DChart>
      <c:catAx>
        <c:axId val="900096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pt-PT"/>
          </a:p>
        </c:txPr>
        <c:crossAx val="90013056"/>
        <c:crosses val="autoZero"/>
        <c:auto val="1"/>
        <c:lblAlgn val="ctr"/>
        <c:lblOffset val="100"/>
        <c:noMultiLvlLbl val="0"/>
      </c:catAx>
      <c:valAx>
        <c:axId val="9001305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9000960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 b="1">
          <a:latin typeface="Times New Roman" pitchFamily="18" charset="0"/>
          <a:cs typeface="Times New Roman" pitchFamily="18" charset="0"/>
        </a:defRPr>
      </a:pPr>
      <a:endParaRPr lang="pt-P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806972026832128E-2"/>
          <c:y val="0.17304792479761449"/>
          <c:w val="0.9391227034120736"/>
          <c:h val="0.57201164776224656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2.5000000000000001E-2"/>
                  <c:y val="-2.777777777777816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61,4%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7777777777778165E-2"/>
                  <c:y val="-2.31481481481481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19,3%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7777777777778165E-2"/>
                  <c:y val="-2.31481481481481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19,3%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Folha1!$A$61:$A$63</c:f>
              <c:strCache>
                <c:ptCount val="3"/>
                <c:pt idx="0">
                  <c:v>Gosto pela profissão de professor</c:v>
                </c:pt>
                <c:pt idx="1">
                  <c:v>Falta de oportunidades</c:v>
                </c:pt>
                <c:pt idx="2">
                  <c:v>Influência da família</c:v>
                </c:pt>
              </c:strCache>
            </c:strRef>
          </c:cat>
          <c:val>
            <c:numRef>
              <c:f>Folha1!$B$61:$B$63</c:f>
              <c:numCache>
                <c:formatCode>General</c:formatCode>
                <c:ptCount val="3"/>
                <c:pt idx="0">
                  <c:v>61.4</c:v>
                </c:pt>
                <c:pt idx="1">
                  <c:v>19.3</c:v>
                </c:pt>
                <c:pt idx="2">
                  <c:v>19.3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0020096"/>
        <c:axId val="90040192"/>
        <c:axId val="0"/>
      </c:bar3DChart>
      <c:catAx>
        <c:axId val="900200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90040192"/>
        <c:crosses val="autoZero"/>
        <c:auto val="1"/>
        <c:lblAlgn val="ctr"/>
        <c:lblOffset val="100"/>
        <c:noMultiLvlLbl val="0"/>
      </c:catAx>
      <c:valAx>
        <c:axId val="900401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9002009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 b="1">
          <a:latin typeface="Times New Roman" pitchFamily="18" charset="0"/>
          <a:cs typeface="Times New Roman" pitchFamily="18" charset="0"/>
        </a:defRPr>
      </a:pPr>
      <a:endParaRPr lang="pt-P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8099518810149013E-2"/>
          <c:y val="0.12806661312270473"/>
          <c:w val="0.9391227034120736"/>
          <c:h val="0.64757384686770569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3"/>
            <c:invertIfNegative val="0"/>
            <c:bubble3D val="0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2.5000000000000001E-2"/>
                  <c:y val="-1.4732967857768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45,2%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9444444444444445E-2"/>
                  <c:y val="-1.964395714369130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2222222222222251E-2"/>
                  <c:y val="-1.964395714369130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16,2%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5000000000000001E-2"/>
                  <c:y val="-1.4732967857768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9,6%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Folha1!$A$102:$A$105</c:f>
              <c:strCache>
                <c:ptCount val="4"/>
                <c:pt idx="0">
                  <c:v>Assiduidade</c:v>
                </c:pt>
                <c:pt idx="1">
                  <c:v>Nível de habilitações literárias</c:v>
                </c:pt>
                <c:pt idx="2">
                  <c:v>Resultados dos alunos</c:v>
                </c:pt>
                <c:pt idx="3">
                  <c:v>Não sabe os critérios de avaliação</c:v>
                </c:pt>
              </c:strCache>
            </c:strRef>
          </c:cat>
          <c:val>
            <c:numRef>
              <c:f>Folha1!$B$102:$B$105</c:f>
              <c:numCache>
                <c:formatCode>General</c:formatCode>
                <c:ptCount val="4"/>
                <c:pt idx="0">
                  <c:v>45.2</c:v>
                </c:pt>
                <c:pt idx="1">
                  <c:v>29</c:v>
                </c:pt>
                <c:pt idx="2">
                  <c:v>16.2</c:v>
                </c:pt>
                <c:pt idx="3">
                  <c:v>9.6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0696320"/>
        <c:axId val="90698112"/>
        <c:axId val="0"/>
      </c:bar3DChart>
      <c:catAx>
        <c:axId val="90696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90698112"/>
        <c:crosses val="autoZero"/>
        <c:auto val="1"/>
        <c:lblAlgn val="ctr"/>
        <c:lblOffset val="100"/>
        <c:noMultiLvlLbl val="0"/>
      </c:catAx>
      <c:valAx>
        <c:axId val="9069811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9069632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 b="1">
          <a:latin typeface="Times New Roman" pitchFamily="18" charset="0"/>
          <a:cs typeface="Times New Roman" pitchFamily="18" charset="0"/>
        </a:defRPr>
      </a:pPr>
      <a:endParaRPr lang="pt-P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7167561674853865E-3"/>
          <c:y val="4.2642883925223633E-3"/>
          <c:w val="0.9161951006124236"/>
          <c:h val="0.99573573573573559"/>
        </c:manualLayout>
      </c:layout>
      <c:pie3DChart>
        <c:varyColors val="1"/>
        <c:ser>
          <c:idx val="0"/>
          <c:order val="0"/>
          <c:spPr>
            <a:solidFill>
              <a:srgbClr val="C00000"/>
            </a:solidFill>
          </c:spPr>
          <c:explosion val="34"/>
          <c:dPt>
            <c:idx val="0"/>
            <c:bubble3D val="0"/>
            <c:spPr>
              <a:solidFill>
                <a:srgbClr val="00B050"/>
              </a:solidFill>
            </c:spPr>
          </c:dPt>
          <c:dPt>
            <c:idx val="1"/>
            <c:bubble3D val="0"/>
            <c:spPr>
              <a:solidFill>
                <a:srgbClr val="0070C0"/>
              </a:solidFill>
            </c:spPr>
          </c:dPt>
          <c:dLbls>
            <c:delete val="1"/>
          </c:dLbls>
          <c:cat>
            <c:strRef>
              <c:f>Folha1!$A$74:$A$76</c:f>
              <c:strCache>
                <c:ptCount val="3"/>
                <c:pt idx="0">
                  <c:v>Muito satisfeito</c:v>
                </c:pt>
                <c:pt idx="1">
                  <c:v>Satisfeito</c:v>
                </c:pt>
                <c:pt idx="2">
                  <c:v>Insatisfeito</c:v>
                </c:pt>
              </c:strCache>
            </c:strRef>
          </c:cat>
          <c:val>
            <c:numRef>
              <c:f>Folha1!$B$74:$B$76</c:f>
              <c:numCache>
                <c:formatCode>General</c:formatCode>
                <c:ptCount val="3"/>
                <c:pt idx="0">
                  <c:v>6.4</c:v>
                </c:pt>
                <c:pt idx="1">
                  <c:v>93.6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3008398950131237"/>
          <c:y val="0.12967569575602711"/>
          <c:w val="0.26158267716535766"/>
          <c:h val="0.74159641984223978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900" b="1">
          <a:latin typeface="Times New Roman" pitchFamily="18" charset="0"/>
          <a:cs typeface="Times New Roman" pitchFamily="18" charset="0"/>
        </a:defRPr>
      </a:pPr>
      <a:endParaRPr lang="pt-P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075507861855435"/>
          <c:y val="8.9238808258909744E-2"/>
          <c:w val="0.71464941185517961"/>
          <c:h val="0.82342255653214735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12"/>
          </c:dPt>
          <c:dPt>
            <c:idx val="1"/>
            <c:bubble3D val="0"/>
            <c:explosion val="12"/>
          </c:dPt>
          <c:dLbls>
            <c:delete val="1"/>
          </c:dLbls>
          <c:cat>
            <c:strRef>
              <c:f>Folha1!$A$88:$A$91</c:f>
              <c:strCache>
                <c:ptCount val="4"/>
                <c:pt idx="0">
                  <c:v>Excelente</c:v>
                </c:pt>
                <c:pt idx="1">
                  <c:v>Boa</c:v>
                </c:pt>
                <c:pt idx="2">
                  <c:v>Razoável</c:v>
                </c:pt>
                <c:pt idx="3">
                  <c:v>Má</c:v>
                </c:pt>
              </c:strCache>
            </c:strRef>
          </c:cat>
          <c:val>
            <c:numRef>
              <c:f>Folha1!$B$88:$B$91</c:f>
              <c:numCache>
                <c:formatCode>General</c:formatCode>
                <c:ptCount val="4"/>
                <c:pt idx="0">
                  <c:v>19.3</c:v>
                </c:pt>
                <c:pt idx="1">
                  <c:v>80.7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2.7070209973753524E-2"/>
          <c:y val="0.86658322831205559"/>
          <c:w val="0.95626312335958064"/>
          <c:h val="0.11197713767039114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900" b="1">
          <a:latin typeface="Times New Roman" pitchFamily="18" charset="0"/>
          <a:cs typeface="Times New Roman" pitchFamily="18" charset="0"/>
        </a:defRPr>
      </a:pPr>
      <a:endParaRPr lang="pt-P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333333333333343E-2"/>
          <c:y val="7.5117355024138521E-2"/>
          <c:w val="0.84043132108486429"/>
          <c:h val="0.92488264497586148"/>
        </c:manualLayout>
      </c:layout>
      <c:pie3DChart>
        <c:varyColors val="1"/>
        <c:ser>
          <c:idx val="0"/>
          <c:order val="0"/>
          <c:explosion val="25"/>
          <c:dPt>
            <c:idx val="2"/>
            <c:bubble3D val="0"/>
            <c:explosion val="0"/>
          </c:dPt>
          <c:dLbls>
            <c:delete val="1"/>
          </c:dLbls>
          <c:cat>
            <c:strRef>
              <c:f>Folha1!$A$116:$A$119</c:f>
              <c:strCache>
                <c:ptCount val="4"/>
                <c:pt idx="0">
                  <c:v>Excelente</c:v>
                </c:pt>
                <c:pt idx="1">
                  <c:v>Bom</c:v>
                </c:pt>
                <c:pt idx="2">
                  <c:v>Satisfatório</c:v>
                </c:pt>
                <c:pt idx="3">
                  <c:v>Razoável</c:v>
                </c:pt>
              </c:strCache>
            </c:strRef>
          </c:cat>
          <c:val>
            <c:numRef>
              <c:f>Folha1!$B$116:$B$119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80.7</c:v>
                </c:pt>
                <c:pt idx="3">
                  <c:v>19.3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4.8868110236220424E-2"/>
          <c:y val="0.88133654814206297"/>
          <c:w val="0.85946522309711293"/>
          <c:h val="0.11727264008774174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900" b="1">
          <a:latin typeface="Times New Roman" pitchFamily="18" charset="0"/>
          <a:cs typeface="Times New Roman" pitchFamily="18" charset="0"/>
        </a:defRPr>
      </a:pPr>
      <a:endParaRPr lang="pt-PT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pt-PT"/>
          </a:p>
          <a:p>
            <a:pPr>
              <a:defRPr/>
            </a:pPr>
            <a:endParaRPr lang="pt-PT"/>
          </a:p>
        </c:rich>
      </c:tx>
      <c:layout>
        <c:manualLayout>
          <c:xMode val="edge"/>
          <c:yMode val="edge"/>
          <c:x val="0.16145844269466414"/>
          <c:y val="3.4323432343234322E-3"/>
        </c:manualLayout>
      </c:layout>
      <c:overlay val="1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11111111111111"/>
          <c:y val="6.1253085938515119E-2"/>
          <c:w val="0.71553477690288703"/>
          <c:h val="0.84476781088563535"/>
        </c:manualLayout>
      </c:layout>
      <c:pie3DChart>
        <c:varyColors val="1"/>
        <c:ser>
          <c:idx val="0"/>
          <c:order val="0"/>
          <c:explosion val="17"/>
          <c:dLbls>
            <c:delete val="1"/>
          </c:dLbls>
          <c:cat>
            <c:strRef>
              <c:f>Folha1!$A$129:$A$132</c:f>
              <c:strCache>
                <c:ptCount val="4"/>
                <c:pt idx="0">
                  <c:v>Excelente</c:v>
                </c:pt>
                <c:pt idx="1">
                  <c:v>Bom</c:v>
                </c:pt>
                <c:pt idx="2">
                  <c:v>Satisfatório</c:v>
                </c:pt>
                <c:pt idx="3">
                  <c:v>Razoável</c:v>
                </c:pt>
              </c:strCache>
            </c:strRef>
          </c:cat>
          <c:val>
            <c:numRef>
              <c:f>Folha1!$B$129:$B$132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77</c:v>
                </c:pt>
                <c:pt idx="3">
                  <c:v>23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1.2756999125109298E-2"/>
          <c:y val="0.87184570025171115"/>
          <c:w val="0.97890966754156283"/>
          <c:h val="0.11008563962559184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900" b="1">
          <a:latin typeface="Times New Roman" pitchFamily="18" charset="0"/>
          <a:cs typeface="Times New Roman" pitchFamily="18" charset="0"/>
        </a:defRPr>
      </a:pPr>
      <a:endParaRPr lang="pt-PT"/>
    </a:p>
  </c:txPr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image" Target="../media/image3.jpg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image" Target="../media/image3.jpg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8B9918-3DBA-4B91-A3F1-A983103B6BAF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9F536847-8A79-4BF4-A05F-83FE359A3F19}">
      <dgm:prSet phldrT="[Texto]"/>
      <dgm:spPr/>
      <dgm:t>
        <a:bodyPr/>
        <a:lstStyle/>
        <a:p>
          <a:r>
            <a:rPr lang="pt-PT" dirty="0" smtClean="0"/>
            <a:t>Educação</a:t>
          </a:r>
          <a:endParaRPr lang="pt-PT" dirty="0"/>
        </a:p>
      </dgm:t>
    </dgm:pt>
    <dgm:pt modelId="{E26767AE-2B93-4182-A45C-72CC9BFC1A40}" type="parTrans" cxnId="{A31A0098-F167-4A42-8FA5-A1998070C840}">
      <dgm:prSet/>
      <dgm:spPr/>
      <dgm:t>
        <a:bodyPr/>
        <a:lstStyle/>
        <a:p>
          <a:endParaRPr lang="pt-PT"/>
        </a:p>
      </dgm:t>
    </dgm:pt>
    <dgm:pt modelId="{BE10CAA6-6512-4940-A71B-5308C8FCD34D}" type="sibTrans" cxnId="{A31A0098-F167-4A42-8FA5-A1998070C840}">
      <dgm:prSet/>
      <dgm:spPr/>
      <dgm:t>
        <a:bodyPr/>
        <a:lstStyle/>
        <a:p>
          <a:endParaRPr lang="pt-PT"/>
        </a:p>
      </dgm:t>
    </dgm:pt>
    <dgm:pt modelId="{E1979DD6-AF4C-475D-813E-A490B1914026}">
      <dgm:prSet phldrT="[Texto]"/>
      <dgm:spPr>
        <a:blipFill dpi="0" rotWithShape="0">
          <a:blip xmlns:r="http://schemas.openxmlformats.org/officeDocument/2006/relationships" r:embed="rId1">
            <a:alphaModFix amt="72000"/>
          </a:blip>
          <a:srcRect/>
          <a:stretch>
            <a:fillRect/>
          </a:stretch>
        </a:blipFill>
      </dgm:spPr>
      <dgm:t>
        <a:bodyPr/>
        <a:lstStyle/>
        <a:p>
          <a:r>
            <a:rPr lang="pt-PT" b="1" dirty="0" smtClean="0"/>
            <a:t>Ecológica</a:t>
          </a:r>
          <a:endParaRPr lang="pt-PT" b="1" dirty="0"/>
        </a:p>
      </dgm:t>
    </dgm:pt>
    <dgm:pt modelId="{C2A48F18-5538-4460-9E86-3E8575048021}" type="parTrans" cxnId="{1FE012F0-2000-4FBB-9DE3-A4267D6CF6D9}">
      <dgm:prSet/>
      <dgm:spPr/>
      <dgm:t>
        <a:bodyPr/>
        <a:lstStyle/>
        <a:p>
          <a:endParaRPr lang="pt-PT"/>
        </a:p>
      </dgm:t>
    </dgm:pt>
    <dgm:pt modelId="{3F0551BF-FE4C-471B-9194-A17B73EF7833}" type="sibTrans" cxnId="{1FE012F0-2000-4FBB-9DE3-A4267D6CF6D9}">
      <dgm:prSet/>
      <dgm:spPr/>
      <dgm:t>
        <a:bodyPr/>
        <a:lstStyle/>
        <a:p>
          <a:endParaRPr lang="pt-PT"/>
        </a:p>
      </dgm:t>
    </dgm:pt>
    <dgm:pt modelId="{0239CC81-4F23-4380-943F-75ED3ABF95BD}">
      <dgm:prSet phldrT="[Texto]"/>
      <dgm:spPr>
        <a:blipFill dpi="0" rotWithShape="0">
          <a:blip xmlns:r="http://schemas.openxmlformats.org/officeDocument/2006/relationships" r:embed="rId2">
            <a:alphaModFix amt="78000"/>
          </a:blip>
          <a:srcRect/>
          <a:stretch>
            <a:fillRect/>
          </a:stretch>
        </a:blipFill>
      </dgm:spPr>
      <dgm:t>
        <a:bodyPr/>
        <a:lstStyle/>
        <a:p>
          <a:r>
            <a:rPr lang="pt-PT" b="1" dirty="0" smtClean="0"/>
            <a:t>Consumidor</a:t>
          </a:r>
          <a:endParaRPr lang="pt-PT" b="1" dirty="0"/>
        </a:p>
      </dgm:t>
    </dgm:pt>
    <dgm:pt modelId="{52639245-229A-4483-9058-EE2D33B5C43E}" type="parTrans" cxnId="{C068B239-2C96-4638-8790-08738BFD2698}">
      <dgm:prSet/>
      <dgm:spPr/>
      <dgm:t>
        <a:bodyPr/>
        <a:lstStyle/>
        <a:p>
          <a:endParaRPr lang="pt-PT"/>
        </a:p>
      </dgm:t>
    </dgm:pt>
    <dgm:pt modelId="{C635FCCD-1785-4065-A9E9-81A946F2BD0A}" type="sibTrans" cxnId="{C068B239-2C96-4638-8790-08738BFD2698}">
      <dgm:prSet/>
      <dgm:spPr/>
      <dgm:t>
        <a:bodyPr/>
        <a:lstStyle/>
        <a:p>
          <a:endParaRPr lang="pt-PT"/>
        </a:p>
      </dgm:t>
    </dgm:pt>
    <dgm:pt modelId="{C143F572-6C91-4DB2-870F-BEFEA9E67BC8}">
      <dgm:prSet phldrT="[Texto]"/>
      <dgm:spPr>
        <a:blipFill dpi="0" rotWithShape="0">
          <a:blip xmlns:r="http://schemas.openxmlformats.org/officeDocument/2006/relationships" r:embed="rId3">
            <a:alphaModFix amt="78000"/>
          </a:blip>
          <a:srcRect/>
          <a:stretch>
            <a:fillRect/>
          </a:stretch>
        </a:blipFill>
      </dgm:spPr>
      <dgm:t>
        <a:bodyPr/>
        <a:lstStyle/>
        <a:p>
          <a:r>
            <a:rPr lang="pt-PT" b="1" dirty="0" smtClean="0"/>
            <a:t>Familiar</a:t>
          </a:r>
          <a:endParaRPr lang="pt-PT" b="1" dirty="0"/>
        </a:p>
      </dgm:t>
    </dgm:pt>
    <dgm:pt modelId="{B42180CF-32BB-4825-AD74-A44CC4583D9D}" type="parTrans" cxnId="{21A76641-DC35-40BB-A828-3C69B5564B01}">
      <dgm:prSet/>
      <dgm:spPr/>
      <dgm:t>
        <a:bodyPr/>
        <a:lstStyle/>
        <a:p>
          <a:endParaRPr lang="pt-PT"/>
        </a:p>
      </dgm:t>
    </dgm:pt>
    <dgm:pt modelId="{4C8A716B-34A9-43EF-B987-A2FCF0965F07}" type="sibTrans" cxnId="{21A76641-DC35-40BB-A828-3C69B5564B01}">
      <dgm:prSet/>
      <dgm:spPr/>
      <dgm:t>
        <a:bodyPr/>
        <a:lstStyle/>
        <a:p>
          <a:endParaRPr lang="pt-PT"/>
        </a:p>
      </dgm:t>
    </dgm:pt>
    <dgm:pt modelId="{D4E2254C-0CE7-48FD-8308-E3FA99888E00}">
      <dgm:prSet phldrT="[Texto]"/>
      <dgm:spPr>
        <a:blipFill dpi="0" rotWithShape="0">
          <a:blip xmlns:r="http://schemas.openxmlformats.org/officeDocument/2006/relationships" r:embed="rId4">
            <a:alphaModFix amt="76000"/>
          </a:blip>
          <a:srcRect/>
          <a:stretch>
            <a:fillRect/>
          </a:stretch>
        </a:blipFill>
      </dgm:spPr>
      <dgm:t>
        <a:bodyPr/>
        <a:lstStyle/>
        <a:p>
          <a:r>
            <a:rPr lang="pt-PT" b="1" dirty="0" smtClean="0"/>
            <a:t>Sexua</a:t>
          </a:r>
          <a:r>
            <a:rPr lang="pt-PT" dirty="0" smtClean="0"/>
            <a:t>l</a:t>
          </a:r>
          <a:endParaRPr lang="pt-PT" dirty="0"/>
        </a:p>
      </dgm:t>
    </dgm:pt>
    <dgm:pt modelId="{79ACE469-8B81-490C-93F3-E5268E86034A}" type="parTrans" cxnId="{E68C59D7-D8AD-4D5D-A82D-73F30619254A}">
      <dgm:prSet/>
      <dgm:spPr/>
      <dgm:t>
        <a:bodyPr/>
        <a:lstStyle/>
        <a:p>
          <a:endParaRPr lang="pt-PT"/>
        </a:p>
      </dgm:t>
    </dgm:pt>
    <dgm:pt modelId="{032094D7-666A-4EDF-BECC-F7FC9215331F}" type="sibTrans" cxnId="{E68C59D7-D8AD-4D5D-A82D-73F30619254A}">
      <dgm:prSet/>
      <dgm:spPr/>
      <dgm:t>
        <a:bodyPr/>
        <a:lstStyle/>
        <a:p>
          <a:endParaRPr lang="pt-PT"/>
        </a:p>
      </dgm:t>
    </dgm:pt>
    <dgm:pt modelId="{87C6A3BF-035D-495B-A746-EE1A4E11C7AF}">
      <dgm:prSet phldrT="[Texto]"/>
      <dgm:spPr>
        <a:blipFill dpi="0" rotWithShape="0">
          <a:blip xmlns:r="http://schemas.openxmlformats.org/officeDocument/2006/relationships" r:embed="rId5">
            <a:alphaModFix amt="93000"/>
          </a:blip>
          <a:srcRect/>
          <a:stretch>
            <a:fillRect/>
          </a:stretch>
        </a:blipFill>
      </dgm:spPr>
      <dgm:t>
        <a:bodyPr/>
        <a:lstStyle/>
        <a:p>
          <a:r>
            <a:rPr lang="pt-PT" b="1" dirty="0" smtClean="0"/>
            <a:t>Acidentes</a:t>
          </a:r>
          <a:endParaRPr lang="pt-PT" b="1" dirty="0"/>
        </a:p>
      </dgm:t>
    </dgm:pt>
    <dgm:pt modelId="{17004013-FA5D-42E7-B0A1-6C7674455E22}" type="parTrans" cxnId="{2AE331F3-DD73-4C7C-8AB1-6CA7C28E4AAB}">
      <dgm:prSet/>
      <dgm:spPr/>
      <dgm:t>
        <a:bodyPr/>
        <a:lstStyle/>
        <a:p>
          <a:endParaRPr lang="pt-PT"/>
        </a:p>
      </dgm:t>
    </dgm:pt>
    <dgm:pt modelId="{40BD8796-02F6-4540-8710-2BFA56C106AE}" type="sibTrans" cxnId="{2AE331F3-DD73-4C7C-8AB1-6CA7C28E4AAB}">
      <dgm:prSet/>
      <dgm:spPr/>
      <dgm:t>
        <a:bodyPr/>
        <a:lstStyle/>
        <a:p>
          <a:endParaRPr lang="pt-PT"/>
        </a:p>
      </dgm:t>
    </dgm:pt>
    <dgm:pt modelId="{B43F5A4B-3365-4AC3-8776-1CB44348EFAE}">
      <dgm:prSet phldrT="[Texto]"/>
      <dgm:spPr>
        <a:blipFill dpi="0" rotWithShape="0">
          <a:blip xmlns:r="http://schemas.openxmlformats.org/officeDocument/2006/relationships" r:embed="rId6">
            <a:alphaModFix amt="82000"/>
          </a:blip>
          <a:srcRect/>
          <a:stretch>
            <a:fillRect/>
          </a:stretch>
        </a:blipFill>
      </dgm:spPr>
      <dgm:t>
        <a:bodyPr/>
        <a:lstStyle/>
        <a:p>
          <a:r>
            <a:rPr lang="pt-PT" b="1" dirty="0" smtClean="0"/>
            <a:t>Saúde</a:t>
          </a:r>
          <a:endParaRPr lang="pt-PT" b="1" dirty="0"/>
        </a:p>
      </dgm:t>
    </dgm:pt>
    <dgm:pt modelId="{11EEF33E-BE70-4F51-82C8-CEB665BA0815}" type="parTrans" cxnId="{A82370F6-FD2C-4887-96D0-D234DFCAB000}">
      <dgm:prSet/>
      <dgm:spPr/>
      <dgm:t>
        <a:bodyPr/>
        <a:lstStyle/>
        <a:p>
          <a:endParaRPr lang="pt-PT"/>
        </a:p>
      </dgm:t>
    </dgm:pt>
    <dgm:pt modelId="{DDDC091F-E7EF-403B-B5F7-2ADF8AA32FCB}" type="sibTrans" cxnId="{A82370F6-FD2C-4887-96D0-D234DFCAB000}">
      <dgm:prSet/>
      <dgm:spPr/>
      <dgm:t>
        <a:bodyPr/>
        <a:lstStyle/>
        <a:p>
          <a:endParaRPr lang="pt-PT"/>
        </a:p>
      </dgm:t>
    </dgm:pt>
    <dgm:pt modelId="{C33E0CC5-E678-4BC1-8BB0-257A12513326}">
      <dgm:prSet phldrT="[Texto]" custT="1"/>
      <dgm:spPr>
        <a:blipFill dpi="0" rotWithShape="0">
          <a:blip xmlns:r="http://schemas.openxmlformats.org/officeDocument/2006/relationships" r:embed="rId7">
            <a:alphaModFix amt="70000"/>
          </a:blip>
          <a:srcRect/>
          <a:stretch>
            <a:fillRect/>
          </a:stretch>
        </a:blipFill>
      </dgm:spPr>
      <dgm:t>
        <a:bodyPr/>
        <a:lstStyle/>
        <a:p>
          <a:r>
            <a:rPr lang="pt-PT" sz="1000" b="1" dirty="0" smtClean="0">
              <a:solidFill>
                <a:schemeClr val="tx1"/>
              </a:solidFill>
            </a:rPr>
            <a:t>Comunidade</a:t>
          </a:r>
          <a:endParaRPr lang="pt-PT" sz="1000" b="1" dirty="0">
            <a:solidFill>
              <a:schemeClr val="tx1"/>
            </a:solidFill>
          </a:endParaRPr>
        </a:p>
      </dgm:t>
    </dgm:pt>
    <dgm:pt modelId="{3A2DA236-BAA2-4141-80D6-11C4F2AE4071}" type="parTrans" cxnId="{C11FCA0D-1990-4B6B-8D00-B642A9D50843}">
      <dgm:prSet/>
      <dgm:spPr/>
      <dgm:t>
        <a:bodyPr/>
        <a:lstStyle/>
        <a:p>
          <a:endParaRPr lang="pt-PT"/>
        </a:p>
      </dgm:t>
    </dgm:pt>
    <dgm:pt modelId="{3E5E5921-0056-4BA3-AB45-52E7BD425FE0}" type="sibTrans" cxnId="{C11FCA0D-1990-4B6B-8D00-B642A9D50843}">
      <dgm:prSet/>
      <dgm:spPr/>
      <dgm:t>
        <a:bodyPr/>
        <a:lstStyle/>
        <a:p>
          <a:endParaRPr lang="pt-PT"/>
        </a:p>
      </dgm:t>
    </dgm:pt>
    <dgm:pt modelId="{C8D72366-6845-4538-8AD9-3E62BF4CF0D5}" type="pres">
      <dgm:prSet presAssocID="{768B9918-3DBA-4B91-A3F1-A983103B6BA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6A8CB5AC-5130-4A0C-BFA4-078D7A87B6A3}" type="pres">
      <dgm:prSet presAssocID="{768B9918-3DBA-4B91-A3F1-A983103B6BAF}" presName="radial" presStyleCnt="0">
        <dgm:presLayoutVars>
          <dgm:animLvl val="ctr"/>
        </dgm:presLayoutVars>
      </dgm:prSet>
      <dgm:spPr/>
    </dgm:pt>
    <dgm:pt modelId="{2969FF17-1120-4F34-880E-F8791BD4DF78}" type="pres">
      <dgm:prSet presAssocID="{9F536847-8A79-4BF4-A05F-83FE359A3F19}" presName="centerShape" presStyleLbl="vennNode1" presStyleIdx="0" presStyleCnt="8"/>
      <dgm:spPr/>
      <dgm:t>
        <a:bodyPr/>
        <a:lstStyle/>
        <a:p>
          <a:endParaRPr lang="pt-PT"/>
        </a:p>
      </dgm:t>
    </dgm:pt>
    <dgm:pt modelId="{A40E9F10-1A0A-4BA8-8460-726EFD9F8F1F}" type="pres">
      <dgm:prSet presAssocID="{E1979DD6-AF4C-475D-813E-A490B1914026}" presName="node" presStyleLbl="vennNode1" presStyleIdx="1" presStyleCnt="8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1E3B911-C5AD-48CF-AB0A-E7A66A4197A0}" type="pres">
      <dgm:prSet presAssocID="{0239CC81-4F23-4380-943F-75ED3ABF95BD}" presName="node" presStyleLbl="vennNode1" presStyleIdx="2" presStyleCnt="8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003D031-5668-415E-BDA1-1C21F27D50C4}" type="pres">
      <dgm:prSet presAssocID="{C143F572-6C91-4DB2-870F-BEFEA9E67BC8}" presName="node" presStyleLbl="vennNode1" presStyleIdx="3" presStyleCnt="8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55278A0-2F32-4DAC-B024-8ADF5BF0F0DF}" type="pres">
      <dgm:prSet presAssocID="{D4E2254C-0CE7-48FD-8308-E3FA99888E00}" presName="node" presStyleLbl="vennNode1" presStyleIdx="4" presStyleCnt="8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CAE6B40-8BC5-462D-ABBA-A937D285B21C}" type="pres">
      <dgm:prSet presAssocID="{87C6A3BF-035D-495B-A746-EE1A4E11C7AF}" presName="node" presStyleLbl="vennNode1" presStyleIdx="5" presStyleCnt="8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AF888BB-7EF5-4B01-93D7-553DC87AB6A1}" type="pres">
      <dgm:prSet presAssocID="{B43F5A4B-3365-4AC3-8776-1CB44348EFAE}" presName="node" presStyleLbl="vennNode1" presStyleIdx="6" presStyleCnt="8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FFA16F7-7335-458E-9C2E-7656C4DAD505}" type="pres">
      <dgm:prSet presAssocID="{C33E0CC5-E678-4BC1-8BB0-257A12513326}" presName="node" presStyleLbl="vennNode1" presStyleIdx="7" presStyleCnt="8" custScaleX="99931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C068B239-2C96-4638-8790-08738BFD2698}" srcId="{9F536847-8A79-4BF4-A05F-83FE359A3F19}" destId="{0239CC81-4F23-4380-943F-75ED3ABF95BD}" srcOrd="1" destOrd="0" parTransId="{52639245-229A-4483-9058-EE2D33B5C43E}" sibTransId="{C635FCCD-1785-4065-A9E9-81A946F2BD0A}"/>
    <dgm:cxn modelId="{015FD913-47E3-42BC-8411-D83804762670}" type="presOf" srcId="{C33E0CC5-E678-4BC1-8BB0-257A12513326}" destId="{1FFA16F7-7335-458E-9C2E-7656C4DAD505}" srcOrd="0" destOrd="0" presId="urn:microsoft.com/office/officeart/2005/8/layout/radial3"/>
    <dgm:cxn modelId="{CD8BB2EF-49B9-4D09-9719-8A1CB82AAD6A}" type="presOf" srcId="{9F536847-8A79-4BF4-A05F-83FE359A3F19}" destId="{2969FF17-1120-4F34-880E-F8791BD4DF78}" srcOrd="0" destOrd="0" presId="urn:microsoft.com/office/officeart/2005/8/layout/radial3"/>
    <dgm:cxn modelId="{E68C59D7-D8AD-4D5D-A82D-73F30619254A}" srcId="{9F536847-8A79-4BF4-A05F-83FE359A3F19}" destId="{D4E2254C-0CE7-48FD-8308-E3FA99888E00}" srcOrd="3" destOrd="0" parTransId="{79ACE469-8B81-490C-93F3-E5268E86034A}" sibTransId="{032094D7-666A-4EDF-BECC-F7FC9215331F}"/>
    <dgm:cxn modelId="{21A76641-DC35-40BB-A828-3C69B5564B01}" srcId="{9F536847-8A79-4BF4-A05F-83FE359A3F19}" destId="{C143F572-6C91-4DB2-870F-BEFEA9E67BC8}" srcOrd="2" destOrd="0" parTransId="{B42180CF-32BB-4825-AD74-A44CC4583D9D}" sibTransId="{4C8A716B-34A9-43EF-B987-A2FCF0965F07}"/>
    <dgm:cxn modelId="{B287FFC7-A671-43B4-B890-00E048F52E34}" type="presOf" srcId="{0239CC81-4F23-4380-943F-75ED3ABF95BD}" destId="{F1E3B911-C5AD-48CF-AB0A-E7A66A4197A0}" srcOrd="0" destOrd="0" presId="urn:microsoft.com/office/officeart/2005/8/layout/radial3"/>
    <dgm:cxn modelId="{1C13A2B4-2BC4-43DB-B6A0-CAD031CC56C7}" type="presOf" srcId="{768B9918-3DBA-4B91-A3F1-A983103B6BAF}" destId="{C8D72366-6845-4538-8AD9-3E62BF4CF0D5}" srcOrd="0" destOrd="0" presId="urn:microsoft.com/office/officeart/2005/8/layout/radial3"/>
    <dgm:cxn modelId="{FA4AEF06-A789-4F60-9DB9-AA0F31702FE1}" type="presOf" srcId="{C143F572-6C91-4DB2-870F-BEFEA9E67BC8}" destId="{1003D031-5668-415E-BDA1-1C21F27D50C4}" srcOrd="0" destOrd="0" presId="urn:microsoft.com/office/officeart/2005/8/layout/radial3"/>
    <dgm:cxn modelId="{A82370F6-FD2C-4887-96D0-D234DFCAB000}" srcId="{9F536847-8A79-4BF4-A05F-83FE359A3F19}" destId="{B43F5A4B-3365-4AC3-8776-1CB44348EFAE}" srcOrd="5" destOrd="0" parTransId="{11EEF33E-BE70-4F51-82C8-CEB665BA0815}" sibTransId="{DDDC091F-E7EF-403B-B5F7-2ADF8AA32FCB}"/>
    <dgm:cxn modelId="{A31A0098-F167-4A42-8FA5-A1998070C840}" srcId="{768B9918-3DBA-4B91-A3F1-A983103B6BAF}" destId="{9F536847-8A79-4BF4-A05F-83FE359A3F19}" srcOrd="0" destOrd="0" parTransId="{E26767AE-2B93-4182-A45C-72CC9BFC1A40}" sibTransId="{BE10CAA6-6512-4940-A71B-5308C8FCD34D}"/>
    <dgm:cxn modelId="{D14042F3-15FA-4E90-89E6-6CE563C4B937}" type="presOf" srcId="{D4E2254C-0CE7-48FD-8308-E3FA99888E00}" destId="{A55278A0-2F32-4DAC-B024-8ADF5BF0F0DF}" srcOrd="0" destOrd="0" presId="urn:microsoft.com/office/officeart/2005/8/layout/radial3"/>
    <dgm:cxn modelId="{1FEDA3AA-3BAA-4443-B149-43389AAA182D}" type="presOf" srcId="{E1979DD6-AF4C-475D-813E-A490B1914026}" destId="{A40E9F10-1A0A-4BA8-8460-726EFD9F8F1F}" srcOrd="0" destOrd="0" presId="urn:microsoft.com/office/officeart/2005/8/layout/radial3"/>
    <dgm:cxn modelId="{E8899557-A048-44EC-AE24-8001243F670C}" type="presOf" srcId="{87C6A3BF-035D-495B-A746-EE1A4E11C7AF}" destId="{BCAE6B40-8BC5-462D-ABBA-A937D285B21C}" srcOrd="0" destOrd="0" presId="urn:microsoft.com/office/officeart/2005/8/layout/radial3"/>
    <dgm:cxn modelId="{2AE331F3-DD73-4C7C-8AB1-6CA7C28E4AAB}" srcId="{9F536847-8A79-4BF4-A05F-83FE359A3F19}" destId="{87C6A3BF-035D-495B-A746-EE1A4E11C7AF}" srcOrd="4" destOrd="0" parTransId="{17004013-FA5D-42E7-B0A1-6C7674455E22}" sibTransId="{40BD8796-02F6-4540-8710-2BFA56C106AE}"/>
    <dgm:cxn modelId="{1FE012F0-2000-4FBB-9DE3-A4267D6CF6D9}" srcId="{9F536847-8A79-4BF4-A05F-83FE359A3F19}" destId="{E1979DD6-AF4C-475D-813E-A490B1914026}" srcOrd="0" destOrd="0" parTransId="{C2A48F18-5538-4460-9E86-3E8575048021}" sibTransId="{3F0551BF-FE4C-471B-9194-A17B73EF7833}"/>
    <dgm:cxn modelId="{39D9A1F7-5195-4190-AEA5-3CFA542B0D7F}" type="presOf" srcId="{B43F5A4B-3365-4AC3-8776-1CB44348EFAE}" destId="{CAF888BB-7EF5-4B01-93D7-553DC87AB6A1}" srcOrd="0" destOrd="0" presId="urn:microsoft.com/office/officeart/2005/8/layout/radial3"/>
    <dgm:cxn modelId="{C11FCA0D-1990-4B6B-8D00-B642A9D50843}" srcId="{9F536847-8A79-4BF4-A05F-83FE359A3F19}" destId="{C33E0CC5-E678-4BC1-8BB0-257A12513326}" srcOrd="6" destOrd="0" parTransId="{3A2DA236-BAA2-4141-80D6-11C4F2AE4071}" sibTransId="{3E5E5921-0056-4BA3-AB45-52E7BD425FE0}"/>
    <dgm:cxn modelId="{6A06AADB-5F0D-40E6-A017-443764BF120B}" type="presParOf" srcId="{C8D72366-6845-4538-8AD9-3E62BF4CF0D5}" destId="{6A8CB5AC-5130-4A0C-BFA4-078D7A87B6A3}" srcOrd="0" destOrd="0" presId="urn:microsoft.com/office/officeart/2005/8/layout/radial3"/>
    <dgm:cxn modelId="{0401CE00-136D-4326-B32B-D016A2015BD5}" type="presParOf" srcId="{6A8CB5AC-5130-4A0C-BFA4-078D7A87B6A3}" destId="{2969FF17-1120-4F34-880E-F8791BD4DF78}" srcOrd="0" destOrd="0" presId="urn:microsoft.com/office/officeart/2005/8/layout/radial3"/>
    <dgm:cxn modelId="{A344DFAC-0FA9-4879-8375-7BBAC30F39E4}" type="presParOf" srcId="{6A8CB5AC-5130-4A0C-BFA4-078D7A87B6A3}" destId="{A40E9F10-1A0A-4BA8-8460-726EFD9F8F1F}" srcOrd="1" destOrd="0" presId="urn:microsoft.com/office/officeart/2005/8/layout/radial3"/>
    <dgm:cxn modelId="{EDB8A9D7-E73F-4DF5-A69B-236AA7152562}" type="presParOf" srcId="{6A8CB5AC-5130-4A0C-BFA4-078D7A87B6A3}" destId="{F1E3B911-C5AD-48CF-AB0A-E7A66A4197A0}" srcOrd="2" destOrd="0" presId="urn:microsoft.com/office/officeart/2005/8/layout/radial3"/>
    <dgm:cxn modelId="{B4FD7BB5-1926-4681-BE84-79B9C7A0646C}" type="presParOf" srcId="{6A8CB5AC-5130-4A0C-BFA4-078D7A87B6A3}" destId="{1003D031-5668-415E-BDA1-1C21F27D50C4}" srcOrd="3" destOrd="0" presId="urn:microsoft.com/office/officeart/2005/8/layout/radial3"/>
    <dgm:cxn modelId="{6EBAA0D2-CFFC-42C8-9964-073C084E9499}" type="presParOf" srcId="{6A8CB5AC-5130-4A0C-BFA4-078D7A87B6A3}" destId="{A55278A0-2F32-4DAC-B024-8ADF5BF0F0DF}" srcOrd="4" destOrd="0" presId="urn:microsoft.com/office/officeart/2005/8/layout/radial3"/>
    <dgm:cxn modelId="{8518A028-F568-4B08-963C-56D8EE129FC0}" type="presParOf" srcId="{6A8CB5AC-5130-4A0C-BFA4-078D7A87B6A3}" destId="{BCAE6B40-8BC5-462D-ABBA-A937D285B21C}" srcOrd="5" destOrd="0" presId="urn:microsoft.com/office/officeart/2005/8/layout/radial3"/>
    <dgm:cxn modelId="{3AD84D37-0E69-4761-A664-6DAEE1BD6F2A}" type="presParOf" srcId="{6A8CB5AC-5130-4A0C-BFA4-078D7A87B6A3}" destId="{CAF888BB-7EF5-4B01-93D7-553DC87AB6A1}" srcOrd="6" destOrd="0" presId="urn:microsoft.com/office/officeart/2005/8/layout/radial3"/>
    <dgm:cxn modelId="{8FD6ADA7-C987-469D-B37F-8BD2BC18417F}" type="presParOf" srcId="{6A8CB5AC-5130-4A0C-BFA4-078D7A87B6A3}" destId="{1FFA16F7-7335-458E-9C2E-7656C4DAD505}" srcOrd="7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A0DCC5-72AB-4CD6-AFA1-08CFFE84DB8D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0168A587-1F30-4904-96E4-6FCD7978171C}">
      <dgm:prSet phldrT="[Texto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pt-PT" sz="2000" b="1" dirty="0" smtClean="0">
              <a:solidFill>
                <a:schemeClr val="tx1"/>
              </a:solidFill>
            </a:rPr>
            <a:t>Objetivos</a:t>
          </a:r>
          <a:endParaRPr lang="pt-PT" sz="2000" b="1" dirty="0">
            <a:solidFill>
              <a:schemeClr val="tx1"/>
            </a:solidFill>
          </a:endParaRPr>
        </a:p>
      </dgm:t>
    </dgm:pt>
    <dgm:pt modelId="{6FC57CFF-7EAA-4C9B-B578-7B515FBA3626}" type="parTrans" cxnId="{13C3F12E-8221-4DF9-AFF9-FD645EEB4F69}">
      <dgm:prSet/>
      <dgm:spPr/>
      <dgm:t>
        <a:bodyPr/>
        <a:lstStyle/>
        <a:p>
          <a:endParaRPr lang="pt-PT" sz="2000"/>
        </a:p>
      </dgm:t>
    </dgm:pt>
    <dgm:pt modelId="{054F8C17-E50E-460F-B55C-4B05549AE5A7}" type="sibTrans" cxnId="{13C3F12E-8221-4DF9-AFF9-FD645EEB4F69}">
      <dgm:prSet/>
      <dgm:spPr/>
      <dgm:t>
        <a:bodyPr/>
        <a:lstStyle/>
        <a:p>
          <a:endParaRPr lang="pt-PT" sz="2000"/>
        </a:p>
      </dgm:t>
    </dgm:pt>
    <dgm:pt modelId="{CC547066-0FBC-4E15-9EC5-7E57ABDD0E81}">
      <dgm:prSet phldrT="[Text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pt-PT" sz="2000" b="1" dirty="0" smtClean="0">
              <a:solidFill>
                <a:schemeClr val="tx1"/>
              </a:solidFill>
            </a:rPr>
            <a:t>Finais</a:t>
          </a:r>
        </a:p>
        <a:p>
          <a:pPr algn="l"/>
          <a:r>
            <a:rPr lang="pt-PT" sz="2000" dirty="0" smtClean="0">
              <a:solidFill>
                <a:schemeClr val="tx1"/>
              </a:solidFill>
            </a:rPr>
            <a:t>- Melhorar a qualidade das aprendizagens e dos resultados escolares dos aprendentes ;</a:t>
          </a:r>
        </a:p>
        <a:p>
          <a:pPr algn="l"/>
          <a:endParaRPr lang="pt-PT" sz="2000" dirty="0" smtClean="0">
            <a:solidFill>
              <a:schemeClr val="tx1"/>
            </a:solidFill>
          </a:endParaRPr>
        </a:p>
        <a:p>
          <a:pPr algn="l"/>
          <a:r>
            <a:rPr lang="pt-PT" sz="2000" dirty="0" smtClean="0">
              <a:solidFill>
                <a:schemeClr val="tx1"/>
              </a:solidFill>
            </a:rPr>
            <a:t>- Proporcionar orientações para o desenvolvimento pessoal e profissional dos professores. </a:t>
          </a:r>
          <a:endParaRPr lang="pt-PT" sz="2000" dirty="0">
            <a:solidFill>
              <a:schemeClr val="tx1"/>
            </a:solidFill>
          </a:endParaRPr>
        </a:p>
      </dgm:t>
    </dgm:pt>
    <dgm:pt modelId="{7B2E9A71-BDD1-45E5-8E35-08200C91E8DC}" type="parTrans" cxnId="{9467E8BD-607F-4724-BF04-813B119F0D47}">
      <dgm:prSet/>
      <dgm:spPr/>
      <dgm:t>
        <a:bodyPr/>
        <a:lstStyle/>
        <a:p>
          <a:endParaRPr lang="pt-PT" sz="2000"/>
        </a:p>
      </dgm:t>
    </dgm:pt>
    <dgm:pt modelId="{27C77E04-A8EF-4130-858F-5E1025B4956C}" type="sibTrans" cxnId="{9467E8BD-607F-4724-BF04-813B119F0D47}">
      <dgm:prSet/>
      <dgm:spPr/>
      <dgm:t>
        <a:bodyPr/>
        <a:lstStyle/>
        <a:p>
          <a:endParaRPr lang="pt-PT" sz="2000"/>
        </a:p>
      </dgm:t>
    </dgm:pt>
    <dgm:pt modelId="{84F353B1-C5C3-4AF1-957B-F8B239B83839}">
      <dgm:prSet phldrT="[Text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pt-PT" sz="2000" b="1" dirty="0" smtClean="0">
              <a:solidFill>
                <a:schemeClr val="tx1"/>
              </a:solidFill>
            </a:rPr>
            <a:t>Intermédios</a:t>
          </a:r>
        </a:p>
        <a:p>
          <a:pPr algn="l"/>
          <a:r>
            <a:rPr lang="pt-PT" sz="2000" dirty="0" smtClean="0">
              <a:solidFill>
                <a:schemeClr val="tx1"/>
              </a:solidFill>
            </a:rPr>
            <a:t>- Melhorar  a prática pedagógica do professor, o rendimento profissional,  perceber as necessidades de formação, reconhecimento, identificação de indicadores de gestão do pessoal docente, promoção do trabalho colaborativo entre os docentes</a:t>
          </a:r>
        </a:p>
        <a:p>
          <a:pPr algn="l"/>
          <a:r>
            <a:rPr lang="pt-PT" sz="2000" dirty="0" smtClean="0">
              <a:solidFill>
                <a:schemeClr val="tx1"/>
              </a:solidFill>
            </a:rPr>
            <a:t>- Melhorar a excelência e qualidade dos serviços prestados à comunidade.</a:t>
          </a:r>
          <a:endParaRPr lang="pt-PT" sz="2000" dirty="0">
            <a:solidFill>
              <a:schemeClr val="tx1"/>
            </a:solidFill>
          </a:endParaRPr>
        </a:p>
      </dgm:t>
    </dgm:pt>
    <dgm:pt modelId="{41648E76-40AD-4D40-800D-36FD996BCE14}" type="parTrans" cxnId="{083EBB80-D91B-4FC3-87AE-1886E421D9A5}">
      <dgm:prSet/>
      <dgm:spPr/>
      <dgm:t>
        <a:bodyPr/>
        <a:lstStyle/>
        <a:p>
          <a:endParaRPr lang="pt-PT" sz="2000"/>
        </a:p>
      </dgm:t>
    </dgm:pt>
    <dgm:pt modelId="{E2CA050D-58EC-4403-9828-3F070C818808}" type="sibTrans" cxnId="{083EBB80-D91B-4FC3-87AE-1886E421D9A5}">
      <dgm:prSet/>
      <dgm:spPr/>
      <dgm:t>
        <a:bodyPr/>
        <a:lstStyle/>
        <a:p>
          <a:endParaRPr lang="pt-PT" sz="2000"/>
        </a:p>
      </dgm:t>
    </dgm:pt>
    <dgm:pt modelId="{E606BE66-E103-4092-AA8F-17FCA9C9E352}">
      <dgm:prSet phldrT="[Texto]"/>
      <dgm:spPr/>
      <dgm:t>
        <a:bodyPr/>
        <a:lstStyle/>
        <a:p>
          <a:endParaRPr lang="pt-PT" sz="2000"/>
        </a:p>
      </dgm:t>
    </dgm:pt>
    <dgm:pt modelId="{2D81832B-DE8D-4AB1-8E16-BFDAD534F510}" type="parTrans" cxnId="{E92D86A2-BB8F-4686-BA67-D1DED23175C2}">
      <dgm:prSet/>
      <dgm:spPr/>
      <dgm:t>
        <a:bodyPr/>
        <a:lstStyle/>
        <a:p>
          <a:endParaRPr lang="pt-PT" sz="2000"/>
        </a:p>
      </dgm:t>
    </dgm:pt>
    <dgm:pt modelId="{B6E2D4C0-6BE1-42BA-B9B8-E117191793A7}" type="sibTrans" cxnId="{E92D86A2-BB8F-4686-BA67-D1DED23175C2}">
      <dgm:prSet/>
      <dgm:spPr/>
      <dgm:t>
        <a:bodyPr/>
        <a:lstStyle/>
        <a:p>
          <a:endParaRPr lang="pt-PT" sz="2000"/>
        </a:p>
      </dgm:t>
    </dgm:pt>
    <dgm:pt modelId="{35F2A6EE-6606-414E-9C4A-2D3F055398FF}" type="pres">
      <dgm:prSet presAssocID="{99A0DCC5-72AB-4CD6-AFA1-08CFFE84DB8D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A8368CC6-6F39-4F54-98F8-7C1B721EFC2D}" type="pres">
      <dgm:prSet presAssocID="{0168A587-1F30-4904-96E4-6FCD7978171C}" presName="roof" presStyleLbl="dkBgShp" presStyleIdx="0" presStyleCnt="2" custScaleY="46342"/>
      <dgm:spPr/>
      <dgm:t>
        <a:bodyPr/>
        <a:lstStyle/>
        <a:p>
          <a:endParaRPr lang="pt-PT"/>
        </a:p>
      </dgm:t>
    </dgm:pt>
    <dgm:pt modelId="{8B4DC01E-2FFE-42D7-8F91-BE0986331C64}" type="pres">
      <dgm:prSet presAssocID="{0168A587-1F30-4904-96E4-6FCD7978171C}" presName="pillars" presStyleCnt="0"/>
      <dgm:spPr/>
    </dgm:pt>
    <dgm:pt modelId="{B5DB0748-1BDD-4A78-AA1F-CED93472DACD}" type="pres">
      <dgm:prSet presAssocID="{0168A587-1F30-4904-96E4-6FCD7978171C}" presName="pillar1" presStyleLbl="node1" presStyleIdx="0" presStyleCnt="2" custScaleY="116489" custLinFactNeighborX="-1365" custLinFactNeighborY="152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452036A-9335-4926-99E0-7BBAE7582A21}" type="pres">
      <dgm:prSet presAssocID="{84F353B1-C5C3-4AF1-957B-F8B239B83839}" presName="pillarX" presStyleLbl="node1" presStyleIdx="1" presStyleCnt="2" custScaleY="116489" custLinFactNeighborY="152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C46F314-4EF3-4F13-B6B2-29EF3174F3ED}" type="pres">
      <dgm:prSet presAssocID="{0168A587-1F30-4904-96E4-6FCD7978171C}" presName="base" presStyleLbl="dkBgShp" presStyleIdx="1" presStyleCnt="2" custLinFactY="88547" custLinFactNeighborX="-847" custLinFactNeighborY="100000"/>
      <dgm:spPr>
        <a:solidFill>
          <a:schemeClr val="bg1">
            <a:lumMod val="85000"/>
          </a:schemeClr>
        </a:solidFill>
      </dgm:spPr>
    </dgm:pt>
  </dgm:ptLst>
  <dgm:cxnLst>
    <dgm:cxn modelId="{A9E5F4EE-945F-4956-A7C2-9FD9036741AF}" type="presOf" srcId="{CC547066-0FBC-4E15-9EC5-7E57ABDD0E81}" destId="{B5DB0748-1BDD-4A78-AA1F-CED93472DACD}" srcOrd="0" destOrd="0" presId="urn:microsoft.com/office/officeart/2005/8/layout/hList3"/>
    <dgm:cxn modelId="{083EBB80-D91B-4FC3-87AE-1886E421D9A5}" srcId="{0168A587-1F30-4904-96E4-6FCD7978171C}" destId="{84F353B1-C5C3-4AF1-957B-F8B239B83839}" srcOrd="1" destOrd="0" parTransId="{41648E76-40AD-4D40-800D-36FD996BCE14}" sibTransId="{E2CA050D-58EC-4403-9828-3F070C818808}"/>
    <dgm:cxn modelId="{13C3F12E-8221-4DF9-AFF9-FD645EEB4F69}" srcId="{99A0DCC5-72AB-4CD6-AFA1-08CFFE84DB8D}" destId="{0168A587-1F30-4904-96E4-6FCD7978171C}" srcOrd="0" destOrd="0" parTransId="{6FC57CFF-7EAA-4C9B-B578-7B515FBA3626}" sibTransId="{054F8C17-E50E-460F-B55C-4B05549AE5A7}"/>
    <dgm:cxn modelId="{7AD9930D-4979-464B-BD0E-99C594C0DE47}" type="presOf" srcId="{84F353B1-C5C3-4AF1-957B-F8B239B83839}" destId="{F452036A-9335-4926-99E0-7BBAE7582A21}" srcOrd="0" destOrd="0" presId="urn:microsoft.com/office/officeart/2005/8/layout/hList3"/>
    <dgm:cxn modelId="{9467E8BD-607F-4724-BF04-813B119F0D47}" srcId="{0168A587-1F30-4904-96E4-6FCD7978171C}" destId="{CC547066-0FBC-4E15-9EC5-7E57ABDD0E81}" srcOrd="0" destOrd="0" parTransId="{7B2E9A71-BDD1-45E5-8E35-08200C91E8DC}" sibTransId="{27C77E04-A8EF-4130-858F-5E1025B4956C}"/>
    <dgm:cxn modelId="{65FEED51-C71B-4A14-9C42-7988D2E85FD1}" type="presOf" srcId="{99A0DCC5-72AB-4CD6-AFA1-08CFFE84DB8D}" destId="{35F2A6EE-6606-414E-9C4A-2D3F055398FF}" srcOrd="0" destOrd="0" presId="urn:microsoft.com/office/officeart/2005/8/layout/hList3"/>
    <dgm:cxn modelId="{2006C7FC-3A37-42E3-BCA2-B3980089AF97}" type="presOf" srcId="{0168A587-1F30-4904-96E4-6FCD7978171C}" destId="{A8368CC6-6F39-4F54-98F8-7C1B721EFC2D}" srcOrd="0" destOrd="0" presId="urn:microsoft.com/office/officeart/2005/8/layout/hList3"/>
    <dgm:cxn modelId="{E92D86A2-BB8F-4686-BA67-D1DED23175C2}" srcId="{99A0DCC5-72AB-4CD6-AFA1-08CFFE84DB8D}" destId="{E606BE66-E103-4092-AA8F-17FCA9C9E352}" srcOrd="1" destOrd="0" parTransId="{2D81832B-DE8D-4AB1-8E16-BFDAD534F510}" sibTransId="{B6E2D4C0-6BE1-42BA-B9B8-E117191793A7}"/>
    <dgm:cxn modelId="{6643C414-3A54-4500-B3AB-8DF137614981}" type="presParOf" srcId="{35F2A6EE-6606-414E-9C4A-2D3F055398FF}" destId="{A8368CC6-6F39-4F54-98F8-7C1B721EFC2D}" srcOrd="0" destOrd="0" presId="urn:microsoft.com/office/officeart/2005/8/layout/hList3"/>
    <dgm:cxn modelId="{E42B7636-C0D1-4ABD-B9E5-5D9FA2948FCD}" type="presParOf" srcId="{35F2A6EE-6606-414E-9C4A-2D3F055398FF}" destId="{8B4DC01E-2FFE-42D7-8F91-BE0986331C64}" srcOrd="1" destOrd="0" presId="urn:microsoft.com/office/officeart/2005/8/layout/hList3"/>
    <dgm:cxn modelId="{3EDC6873-2768-4E25-BF35-6D2FE5981A53}" type="presParOf" srcId="{8B4DC01E-2FFE-42D7-8F91-BE0986331C64}" destId="{B5DB0748-1BDD-4A78-AA1F-CED93472DACD}" srcOrd="0" destOrd="0" presId="urn:microsoft.com/office/officeart/2005/8/layout/hList3"/>
    <dgm:cxn modelId="{6BD76160-393B-40C7-8A86-60C66DC3C3CC}" type="presParOf" srcId="{8B4DC01E-2FFE-42D7-8F91-BE0986331C64}" destId="{F452036A-9335-4926-99E0-7BBAE7582A21}" srcOrd="1" destOrd="0" presId="urn:microsoft.com/office/officeart/2005/8/layout/hList3"/>
    <dgm:cxn modelId="{6766D51E-6659-4BC2-9D23-F60BF27D9B88}" type="presParOf" srcId="{35F2A6EE-6606-414E-9C4A-2D3F055398FF}" destId="{FC46F314-4EF3-4F13-B6B2-29EF3174F3ED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69FF17-1120-4F34-880E-F8791BD4DF78}">
      <dsp:nvSpPr>
        <dsp:cNvPr id="0" name=""/>
        <dsp:cNvSpPr/>
      </dsp:nvSpPr>
      <dsp:spPr>
        <a:xfrm>
          <a:off x="2070933" y="917611"/>
          <a:ext cx="2194837" cy="21948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000" kern="1200" dirty="0" smtClean="0"/>
            <a:t>Educação</a:t>
          </a:r>
          <a:endParaRPr lang="pt-PT" sz="3000" kern="1200" dirty="0"/>
        </a:p>
      </dsp:txBody>
      <dsp:txXfrm>
        <a:off x="2392359" y="1239037"/>
        <a:ext cx="1551985" cy="1551985"/>
      </dsp:txXfrm>
    </dsp:sp>
    <dsp:sp modelId="{A40E9F10-1A0A-4BA8-8460-726EFD9F8F1F}">
      <dsp:nvSpPr>
        <dsp:cNvPr id="0" name=""/>
        <dsp:cNvSpPr/>
      </dsp:nvSpPr>
      <dsp:spPr>
        <a:xfrm>
          <a:off x="2619642" y="36170"/>
          <a:ext cx="1097418" cy="1097418"/>
        </a:xfrm>
        <a:prstGeom prst="ellipse">
          <a:avLst/>
        </a:prstGeom>
        <a:blipFill dpi="0" rotWithShape="0">
          <a:blip xmlns:r="http://schemas.openxmlformats.org/officeDocument/2006/relationships" r:embed="rId1">
            <a:alphaModFix amt="72000"/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100" b="1" kern="1200" dirty="0" smtClean="0"/>
            <a:t>Ecológica</a:t>
          </a:r>
          <a:endParaRPr lang="pt-PT" sz="1100" b="1" kern="1200" dirty="0"/>
        </a:p>
      </dsp:txBody>
      <dsp:txXfrm>
        <a:off x="2780355" y="196883"/>
        <a:ext cx="775992" cy="775992"/>
      </dsp:txXfrm>
    </dsp:sp>
    <dsp:sp modelId="{F1E3B911-C5AD-48CF-AB0A-E7A66A4197A0}">
      <dsp:nvSpPr>
        <dsp:cNvPr id="0" name=""/>
        <dsp:cNvSpPr/>
      </dsp:nvSpPr>
      <dsp:spPr>
        <a:xfrm>
          <a:off x="3737779" y="574637"/>
          <a:ext cx="1097418" cy="1097418"/>
        </a:xfrm>
        <a:prstGeom prst="ellipse">
          <a:avLst/>
        </a:prstGeom>
        <a:blipFill dpi="0" rotWithShape="0">
          <a:blip xmlns:r="http://schemas.openxmlformats.org/officeDocument/2006/relationships" r:embed="rId2">
            <a:alphaModFix amt="78000"/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100" b="1" kern="1200" dirty="0" smtClean="0"/>
            <a:t>Consumidor</a:t>
          </a:r>
          <a:endParaRPr lang="pt-PT" sz="1100" b="1" kern="1200" dirty="0"/>
        </a:p>
      </dsp:txBody>
      <dsp:txXfrm>
        <a:off x="3898492" y="735350"/>
        <a:ext cx="775992" cy="775992"/>
      </dsp:txXfrm>
    </dsp:sp>
    <dsp:sp modelId="{1003D031-5668-415E-BDA1-1C21F27D50C4}">
      <dsp:nvSpPr>
        <dsp:cNvPr id="0" name=""/>
        <dsp:cNvSpPr/>
      </dsp:nvSpPr>
      <dsp:spPr>
        <a:xfrm>
          <a:off x="4013936" y="1784559"/>
          <a:ext cx="1097418" cy="1097418"/>
        </a:xfrm>
        <a:prstGeom prst="ellipse">
          <a:avLst/>
        </a:prstGeom>
        <a:blipFill dpi="0" rotWithShape="0">
          <a:blip xmlns:r="http://schemas.openxmlformats.org/officeDocument/2006/relationships" r:embed="rId3">
            <a:alphaModFix amt="78000"/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100" b="1" kern="1200" dirty="0" smtClean="0"/>
            <a:t>Familiar</a:t>
          </a:r>
          <a:endParaRPr lang="pt-PT" sz="1100" b="1" kern="1200" dirty="0"/>
        </a:p>
      </dsp:txBody>
      <dsp:txXfrm>
        <a:off x="4174649" y="1945272"/>
        <a:ext cx="775992" cy="775992"/>
      </dsp:txXfrm>
    </dsp:sp>
    <dsp:sp modelId="{A55278A0-2F32-4DAC-B024-8ADF5BF0F0DF}">
      <dsp:nvSpPr>
        <dsp:cNvPr id="0" name=""/>
        <dsp:cNvSpPr/>
      </dsp:nvSpPr>
      <dsp:spPr>
        <a:xfrm>
          <a:off x="3240161" y="2754842"/>
          <a:ext cx="1097418" cy="1097418"/>
        </a:xfrm>
        <a:prstGeom prst="ellipse">
          <a:avLst/>
        </a:prstGeom>
        <a:blipFill dpi="0" rotWithShape="0">
          <a:blip xmlns:r="http://schemas.openxmlformats.org/officeDocument/2006/relationships" r:embed="rId4">
            <a:alphaModFix amt="76000"/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100" b="1" kern="1200" dirty="0" smtClean="0"/>
            <a:t>Sexua</a:t>
          </a:r>
          <a:r>
            <a:rPr lang="pt-PT" sz="1100" kern="1200" dirty="0" smtClean="0"/>
            <a:t>l</a:t>
          </a:r>
          <a:endParaRPr lang="pt-PT" sz="1100" kern="1200" dirty="0"/>
        </a:p>
      </dsp:txBody>
      <dsp:txXfrm>
        <a:off x="3400874" y="2915555"/>
        <a:ext cx="775992" cy="775992"/>
      </dsp:txXfrm>
    </dsp:sp>
    <dsp:sp modelId="{BCAE6B40-8BC5-462D-ABBA-A937D285B21C}">
      <dsp:nvSpPr>
        <dsp:cNvPr id="0" name=""/>
        <dsp:cNvSpPr/>
      </dsp:nvSpPr>
      <dsp:spPr>
        <a:xfrm>
          <a:off x="1999123" y="2754842"/>
          <a:ext cx="1097418" cy="1097418"/>
        </a:xfrm>
        <a:prstGeom prst="ellipse">
          <a:avLst/>
        </a:prstGeom>
        <a:blipFill dpi="0" rotWithShape="0">
          <a:blip xmlns:r="http://schemas.openxmlformats.org/officeDocument/2006/relationships" r:embed="rId5">
            <a:alphaModFix amt="93000"/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100" b="1" kern="1200" dirty="0" smtClean="0"/>
            <a:t>Acidentes</a:t>
          </a:r>
          <a:endParaRPr lang="pt-PT" sz="1100" b="1" kern="1200" dirty="0"/>
        </a:p>
      </dsp:txBody>
      <dsp:txXfrm>
        <a:off x="2159836" y="2915555"/>
        <a:ext cx="775992" cy="775992"/>
      </dsp:txXfrm>
    </dsp:sp>
    <dsp:sp modelId="{CAF888BB-7EF5-4B01-93D7-553DC87AB6A1}">
      <dsp:nvSpPr>
        <dsp:cNvPr id="0" name=""/>
        <dsp:cNvSpPr/>
      </dsp:nvSpPr>
      <dsp:spPr>
        <a:xfrm>
          <a:off x="1225348" y="1784559"/>
          <a:ext cx="1097418" cy="1097418"/>
        </a:xfrm>
        <a:prstGeom prst="ellipse">
          <a:avLst/>
        </a:prstGeom>
        <a:blipFill dpi="0" rotWithShape="0">
          <a:blip xmlns:r="http://schemas.openxmlformats.org/officeDocument/2006/relationships" r:embed="rId6">
            <a:alphaModFix amt="82000"/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100" b="1" kern="1200" dirty="0" smtClean="0"/>
            <a:t>Saúde</a:t>
          </a:r>
          <a:endParaRPr lang="pt-PT" sz="1100" b="1" kern="1200" dirty="0"/>
        </a:p>
      </dsp:txBody>
      <dsp:txXfrm>
        <a:off x="1386061" y="1945272"/>
        <a:ext cx="775992" cy="775992"/>
      </dsp:txXfrm>
    </dsp:sp>
    <dsp:sp modelId="{1FFA16F7-7335-458E-9C2E-7656C4DAD505}">
      <dsp:nvSpPr>
        <dsp:cNvPr id="0" name=""/>
        <dsp:cNvSpPr/>
      </dsp:nvSpPr>
      <dsp:spPr>
        <a:xfrm>
          <a:off x="1501884" y="574637"/>
          <a:ext cx="1096661" cy="1097418"/>
        </a:xfrm>
        <a:prstGeom prst="ellipse">
          <a:avLst/>
        </a:prstGeom>
        <a:blipFill dpi="0" rotWithShape="0">
          <a:blip xmlns:r="http://schemas.openxmlformats.org/officeDocument/2006/relationships" r:embed="rId7">
            <a:alphaModFix amt="70000"/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000" b="1" kern="1200" dirty="0" smtClean="0">
              <a:solidFill>
                <a:schemeClr val="tx1"/>
              </a:solidFill>
            </a:rPr>
            <a:t>Comunidade</a:t>
          </a:r>
          <a:endParaRPr lang="pt-PT" sz="1000" b="1" kern="1200" dirty="0">
            <a:solidFill>
              <a:schemeClr val="tx1"/>
            </a:solidFill>
          </a:endParaRPr>
        </a:p>
      </dsp:txBody>
      <dsp:txXfrm>
        <a:off x="1662486" y="735350"/>
        <a:ext cx="775457" cy="7759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368CC6-6F39-4F54-98F8-7C1B721EFC2D}">
      <dsp:nvSpPr>
        <dsp:cNvPr id="0" name=""/>
        <dsp:cNvSpPr/>
      </dsp:nvSpPr>
      <dsp:spPr>
        <a:xfrm>
          <a:off x="0" y="201400"/>
          <a:ext cx="8496944" cy="695763"/>
        </a:xfrm>
        <a:prstGeom prst="rect">
          <a:avLst/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solidFill>
                <a:schemeClr val="tx1"/>
              </a:solidFill>
            </a:rPr>
            <a:t>Objetivos</a:t>
          </a:r>
          <a:endParaRPr lang="pt-PT" sz="2000" b="1" kern="1200" dirty="0">
            <a:solidFill>
              <a:schemeClr val="tx1"/>
            </a:solidFill>
          </a:endParaRPr>
        </a:p>
      </dsp:txBody>
      <dsp:txXfrm>
        <a:off x="0" y="201400"/>
        <a:ext cx="8496944" cy="695763"/>
      </dsp:txXfrm>
    </dsp:sp>
    <dsp:sp modelId="{B5DB0748-1BDD-4A78-AA1F-CED93472DACD}">
      <dsp:nvSpPr>
        <dsp:cNvPr id="0" name=""/>
        <dsp:cNvSpPr/>
      </dsp:nvSpPr>
      <dsp:spPr>
        <a:xfrm>
          <a:off x="0" y="1087951"/>
          <a:ext cx="4248472" cy="367274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solidFill>
                <a:schemeClr val="tx1"/>
              </a:solidFill>
            </a:rPr>
            <a:t>Finais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- Melhorar a qualidade das aprendizagens e dos resultados escolares dos aprendentes ;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2000" kern="1200" dirty="0" smtClean="0">
            <a:solidFill>
              <a:schemeClr val="tx1"/>
            </a:solidFill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- Proporcionar orientações para o desenvolvimento pessoal e profissional dos professores. </a:t>
          </a:r>
          <a:endParaRPr lang="pt-PT" sz="2000" kern="1200" dirty="0">
            <a:solidFill>
              <a:schemeClr val="tx1"/>
            </a:solidFill>
          </a:endParaRPr>
        </a:p>
      </dsp:txBody>
      <dsp:txXfrm>
        <a:off x="0" y="1087951"/>
        <a:ext cx="4248472" cy="3672747"/>
      </dsp:txXfrm>
    </dsp:sp>
    <dsp:sp modelId="{F452036A-9335-4926-99E0-7BBAE7582A21}">
      <dsp:nvSpPr>
        <dsp:cNvPr id="0" name=""/>
        <dsp:cNvSpPr/>
      </dsp:nvSpPr>
      <dsp:spPr>
        <a:xfrm>
          <a:off x="4248472" y="1087951"/>
          <a:ext cx="4248472" cy="367274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solidFill>
                <a:schemeClr val="tx1"/>
              </a:solidFill>
            </a:rPr>
            <a:t>Intermédios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- Melhorar  a prática pedagógica do professor, o rendimento profissional,  perceber as necessidades de formação, reconhecimento, identificação de indicadores de gestão do pessoal docente, promoção do trabalho colaborativo entre os docentes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- Melhorar a excelência e qualidade dos serviços prestados à comunidade.</a:t>
          </a:r>
          <a:endParaRPr lang="pt-PT" sz="2000" kern="1200" dirty="0">
            <a:solidFill>
              <a:schemeClr val="tx1"/>
            </a:solidFill>
          </a:endParaRPr>
        </a:p>
      </dsp:txBody>
      <dsp:txXfrm>
        <a:off x="4248472" y="1087951"/>
        <a:ext cx="4248472" cy="3672747"/>
      </dsp:txXfrm>
    </dsp:sp>
    <dsp:sp modelId="{FC46F314-4EF3-4F13-B6B2-29EF3174F3ED}">
      <dsp:nvSpPr>
        <dsp:cNvPr id="0" name=""/>
        <dsp:cNvSpPr/>
      </dsp:nvSpPr>
      <dsp:spPr>
        <a:xfrm>
          <a:off x="0" y="4654237"/>
          <a:ext cx="8496944" cy="350318"/>
        </a:xfrm>
        <a:prstGeom prst="rect">
          <a:avLst/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EC62A-4747-4599-90EA-FD1DBBBB8D28}" type="datetimeFigureOut">
              <a:rPr lang="pt-PT" smtClean="0"/>
              <a:t>30-11-2015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4A4A1-86B5-4FB7-800C-671DE20E914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32453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4A4A1-86B5-4FB7-800C-671DE20E914A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23337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t>30-11-2015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2444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t>30-11-2015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19987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t>30-11-2015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30862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t>30-11-2015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4457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t>30-11-2015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7689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t>30-11-2015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87412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t>30-11-2015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7909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t>30-11-2015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6536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t>30-11-2015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349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t>30-11-2015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63271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t>30-11-2015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4401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AA0E9-127C-40DC-ACF6-37C034DBA1A2}" type="datetimeFigureOut">
              <a:rPr lang="pt-PT" smtClean="0"/>
              <a:t>30-11-2015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5A325-6994-41FE-9981-2A7631C92D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85806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1763688" y="2204864"/>
            <a:ext cx="7056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400" b="1" cap="small" dirty="0"/>
              <a:t>Fatores determinantes na Avaliação </a:t>
            </a:r>
            <a:r>
              <a:rPr lang="pt-PT" sz="2400" b="1" cap="small" dirty="0" smtClean="0"/>
              <a:t>do </a:t>
            </a:r>
            <a:r>
              <a:rPr lang="pt-PT" sz="2400" b="1" cap="small" dirty="0"/>
              <a:t>desempenho </a:t>
            </a:r>
            <a:r>
              <a:rPr lang="pt-PT" sz="2400" b="1" cap="small" dirty="0" smtClean="0"/>
              <a:t>dos </a:t>
            </a:r>
            <a:r>
              <a:rPr lang="pt-PT" sz="2400" b="1" cap="small" dirty="0"/>
              <a:t>professores </a:t>
            </a:r>
            <a:r>
              <a:rPr lang="pt-PT" sz="2400" b="1" cap="small" dirty="0" smtClean="0"/>
              <a:t>do 2.º ciclo da escola 6053 – Luanda - Angola</a:t>
            </a:r>
            <a:endParaRPr lang="pt-PT" sz="2400" b="1" cap="small" dirty="0"/>
          </a:p>
        </p:txBody>
      </p:sp>
      <p:pic>
        <p:nvPicPr>
          <p:cNvPr id="5" name="Imagem 4" descr="capa mestrados.jpg"/>
          <p:cNvPicPr/>
          <p:nvPr/>
        </p:nvPicPr>
        <p:blipFill rotWithShape="1">
          <a:blip r:embed="rId2" cstate="print"/>
          <a:srcRect b="23650"/>
          <a:stretch/>
        </p:blipFill>
        <p:spPr bwMode="auto">
          <a:xfrm>
            <a:off x="102195" y="0"/>
            <a:ext cx="1350645" cy="6849647"/>
          </a:xfrm>
          <a:prstGeom prst="rect">
            <a:avLst/>
          </a:prstGeom>
          <a:noFill/>
        </p:spPr>
      </p:pic>
      <p:sp>
        <p:nvSpPr>
          <p:cNvPr id="6" name="Rectângulo 5"/>
          <p:cNvSpPr/>
          <p:nvPr/>
        </p:nvSpPr>
        <p:spPr>
          <a:xfrm>
            <a:off x="2576506" y="40466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PT" b="1" dirty="0">
                <a:solidFill>
                  <a:srgbClr val="C00000"/>
                </a:solidFill>
              </a:rPr>
              <a:t>UNIVERSIDADE DE ÉVORA</a:t>
            </a:r>
          </a:p>
          <a:p>
            <a:pPr algn="ctr"/>
            <a:r>
              <a:rPr lang="pt-PT" b="1" dirty="0">
                <a:solidFill>
                  <a:srgbClr val="C00000"/>
                </a:solidFill>
              </a:rPr>
              <a:t>ESCOLA DE CIÊNCIAS SOCIAIS</a:t>
            </a:r>
          </a:p>
          <a:p>
            <a:pPr algn="ctr"/>
            <a:r>
              <a:rPr lang="pt-PT" b="1" dirty="0"/>
              <a:t>DEPARTAMENTO DE PEDAGOGIA E EDUCAÇÃO</a:t>
            </a:r>
          </a:p>
        </p:txBody>
      </p:sp>
      <p:sp>
        <p:nvSpPr>
          <p:cNvPr id="7" name="Rectângulo 6"/>
          <p:cNvSpPr/>
          <p:nvPr/>
        </p:nvSpPr>
        <p:spPr>
          <a:xfrm>
            <a:off x="1746201" y="4005064"/>
            <a:ext cx="700226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/>
              <a:t>INÁCIO FRANCISCO JOÃO DA ROSA, N.º 10186</a:t>
            </a:r>
            <a:endParaRPr lang="pt-PT" dirty="0"/>
          </a:p>
          <a:p>
            <a:r>
              <a:rPr lang="pt-PT" dirty="0"/>
              <a:t>Orientação: Prof. Doutora Marília Evangelina Sota Favinha</a:t>
            </a:r>
          </a:p>
          <a:p>
            <a:r>
              <a:rPr lang="pt-PT" dirty="0"/>
              <a:t> </a:t>
            </a:r>
          </a:p>
          <a:p>
            <a:r>
              <a:rPr lang="pt-PT" dirty="0"/>
              <a:t> </a:t>
            </a:r>
          </a:p>
          <a:p>
            <a:r>
              <a:rPr lang="pt-PT" b="1" dirty="0"/>
              <a:t> </a:t>
            </a:r>
            <a:endParaRPr lang="pt-PT" dirty="0"/>
          </a:p>
          <a:p>
            <a:r>
              <a:rPr lang="pt-PT" b="1" dirty="0"/>
              <a:t> </a:t>
            </a:r>
            <a:endParaRPr lang="pt-PT" dirty="0"/>
          </a:p>
          <a:p>
            <a:r>
              <a:rPr lang="pt-PT" b="1" dirty="0"/>
              <a:t>Mestrado em Ciências da Educação</a:t>
            </a:r>
            <a:endParaRPr lang="pt-PT" dirty="0"/>
          </a:p>
          <a:p>
            <a:r>
              <a:rPr lang="pt-PT" dirty="0"/>
              <a:t> </a:t>
            </a:r>
          </a:p>
          <a:p>
            <a:r>
              <a:rPr lang="pt-PT" b="1" dirty="0"/>
              <a:t>Área de especialização: </a:t>
            </a:r>
            <a:r>
              <a:rPr lang="pt-PT" b="1" i="1" dirty="0"/>
              <a:t>Administração e Gestão Educacional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8899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2"/>
          <p:cNvSpPr/>
          <p:nvPr/>
        </p:nvSpPr>
        <p:spPr>
          <a:xfrm>
            <a:off x="251520" y="908720"/>
            <a:ext cx="864096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Fundada </a:t>
            </a:r>
            <a:r>
              <a:rPr lang="pt-PT" b="1" dirty="0"/>
              <a:t>em </a:t>
            </a:r>
            <a:r>
              <a:rPr lang="pt-PT" b="1" dirty="0" smtClean="0"/>
              <a:t>2009</a:t>
            </a:r>
          </a:p>
          <a:p>
            <a:endParaRPr lang="pt-PT" dirty="0"/>
          </a:p>
          <a:p>
            <a:r>
              <a:rPr lang="pt-PT" dirty="0" smtClean="0"/>
              <a:t>     Formar </a:t>
            </a:r>
            <a:r>
              <a:rPr lang="pt-PT" dirty="0"/>
              <a:t>Técnicos do Ensino Médio. </a:t>
            </a:r>
            <a:endParaRPr lang="pt-PT" dirty="0" smtClean="0"/>
          </a:p>
          <a:p>
            <a:endParaRPr lang="pt-PT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PT" dirty="0"/>
              <a:t>Missão de formar profissionais competentes e comprometidos com os nobres valores humanos e dos sonhos e audazes na solução dos problemas da sociedade.</a:t>
            </a:r>
          </a:p>
          <a:p>
            <a:endParaRPr lang="pt-PT" dirty="0"/>
          </a:p>
          <a:p>
            <a:r>
              <a:rPr lang="pt-PT" b="1" dirty="0" smtClean="0"/>
              <a:t>Cursos:</a:t>
            </a:r>
          </a:p>
          <a:p>
            <a:endParaRPr lang="pt-P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dirty="0" smtClean="0"/>
              <a:t>Construção Civil;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dirty="0" smtClean="0"/>
              <a:t>Eletricidade </a:t>
            </a:r>
            <a:r>
              <a:rPr lang="pt-PT" dirty="0"/>
              <a:t>e </a:t>
            </a:r>
            <a:r>
              <a:rPr lang="pt-PT" dirty="0" smtClean="0"/>
              <a:t>Frio;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dirty="0" smtClean="0"/>
              <a:t>Climatização</a:t>
            </a:r>
            <a:r>
              <a:rPr lang="pt-PT" dirty="0"/>
              <a:t>. </a:t>
            </a:r>
            <a:endParaRPr lang="pt-PT" dirty="0" smtClean="0"/>
          </a:p>
          <a:p>
            <a:endParaRPr lang="pt-PT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PT" dirty="0" smtClean="0"/>
              <a:t>Os </a:t>
            </a:r>
            <a:r>
              <a:rPr lang="pt-PT" dirty="0"/>
              <a:t>professores possuem no mínimo o grau de bacharel, </a:t>
            </a:r>
            <a:r>
              <a:rPr lang="pt-PT" dirty="0" smtClean="0"/>
              <a:t>tendo </a:t>
            </a:r>
            <a:r>
              <a:rPr lang="pt-PT" dirty="0"/>
              <a:t>experiência de trabalho que varia entre os 3 e os 30 anos a idade dos formandos varia entre 15 e 22 anos de idade. </a:t>
            </a:r>
            <a:endParaRPr lang="pt-PT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t-PT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PT" dirty="0" smtClean="0"/>
              <a:t>Os </a:t>
            </a:r>
            <a:r>
              <a:rPr lang="pt-PT" dirty="0"/>
              <a:t>formandos são selecionados entre os candidatos que tiverem melhores notas e menor idade</a:t>
            </a:r>
            <a:r>
              <a:rPr lang="pt-PT" cap="all" dirty="0"/>
              <a:t>.</a:t>
            </a:r>
            <a:r>
              <a:rPr lang="pt-PT" dirty="0"/>
              <a:t> Localiza-se no Município de </a:t>
            </a:r>
            <a:r>
              <a:rPr lang="pt-PT" dirty="0" smtClean="0"/>
              <a:t>Belas, </a:t>
            </a:r>
            <a:r>
              <a:rPr lang="pt-PT" dirty="0"/>
              <a:t>na Urbanização Nova Vida. </a:t>
            </a:r>
            <a:endParaRPr lang="pt-PT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251520" y="332656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Caraterização do campo de investigação</a:t>
            </a:r>
            <a:endParaRPr lang="pt-PT" b="1" dirty="0">
              <a:solidFill>
                <a:srgbClr val="C00000"/>
              </a:solidFill>
            </a:endParaRPr>
          </a:p>
        </p:txBody>
      </p:sp>
      <p:sp>
        <p:nvSpPr>
          <p:cNvPr id="5" name="Seta curvada à direita 4"/>
          <p:cNvSpPr/>
          <p:nvPr/>
        </p:nvSpPr>
        <p:spPr>
          <a:xfrm>
            <a:off x="306252" y="1293257"/>
            <a:ext cx="216024" cy="324036"/>
          </a:xfrm>
          <a:prstGeom prst="curvedRightArrow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67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179512" y="189701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Apresentação </a:t>
            </a:r>
            <a:r>
              <a:rPr lang="pt-PT" b="1" dirty="0" smtClean="0">
                <a:solidFill>
                  <a:srgbClr val="C00000"/>
                </a:solidFill>
              </a:rPr>
              <a:t>e interpretação dos </a:t>
            </a:r>
            <a:r>
              <a:rPr lang="pt-PT" b="1" dirty="0" smtClean="0">
                <a:solidFill>
                  <a:srgbClr val="C00000"/>
                </a:solidFill>
              </a:rPr>
              <a:t>resultados</a:t>
            </a:r>
            <a:endParaRPr lang="pt-PT" b="1" dirty="0">
              <a:solidFill>
                <a:srgbClr val="C00000"/>
              </a:solidFill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228696" y="779945"/>
            <a:ext cx="36560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600" b="1" cap="small" dirty="0"/>
              <a:t>Caraterização dos participantes no Estudo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646839"/>
              </p:ext>
            </p:extLst>
          </p:nvPr>
        </p:nvGraphicFramePr>
        <p:xfrm>
          <a:off x="240171" y="1513302"/>
          <a:ext cx="4475844" cy="1324869"/>
        </p:xfrm>
        <a:graphic>
          <a:graphicData uri="http://schemas.openxmlformats.org/drawingml/2006/table">
            <a:tbl>
              <a:tblPr firstRow="1" firstCol="1" bandRow="1">
                <a:tableStyleId>{E8034E78-7F5D-4C2E-B375-FC64B27BC917}</a:tableStyleId>
              </a:tblPr>
              <a:tblGrid>
                <a:gridCol w="1692661"/>
                <a:gridCol w="534889"/>
                <a:gridCol w="445636"/>
                <a:gridCol w="445636"/>
                <a:gridCol w="466378"/>
                <a:gridCol w="466378"/>
                <a:gridCol w="424266"/>
              </a:tblGrid>
              <a:tr h="112862"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bg1"/>
                          </a:solidFill>
                          <a:effectLst/>
                        </a:rPr>
                        <a:t>Género </a:t>
                      </a:r>
                    </a:p>
                    <a:p>
                      <a:pPr marR="304800"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bg1"/>
                          </a:solidFill>
                          <a:effectLst/>
                        </a:rPr>
                        <a:t>Idade </a:t>
                      </a:r>
                      <a:endParaRPr lang="pt-PT" sz="1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bg1"/>
                          </a:solidFill>
                          <a:effectLst/>
                        </a:rPr>
                        <a:t>Feminino </a:t>
                      </a:r>
                      <a:endParaRPr lang="pt-PT" sz="1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bg1"/>
                          </a:solidFill>
                          <a:effectLst/>
                        </a:rPr>
                        <a:t>Masculino </a:t>
                      </a:r>
                      <a:endParaRPr lang="pt-PT" sz="1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bg1"/>
                          </a:solidFill>
                          <a:effectLst/>
                        </a:rPr>
                        <a:t>Total </a:t>
                      </a:r>
                      <a:endParaRPr lang="pt-PT" sz="1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36374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n.º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n.º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n.º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572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20 – 30 anos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3,2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16,2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572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rgbClr val="0070C0"/>
                          </a:solidFill>
                          <a:effectLst/>
                        </a:rPr>
                        <a:t>31 – 40 anos</a:t>
                      </a:r>
                      <a:endParaRPr lang="pt-PT" sz="10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>
                          <a:solidFill>
                            <a:srgbClr val="0070C0"/>
                          </a:solidFill>
                          <a:effectLst/>
                        </a:rPr>
                        <a:t>4</a:t>
                      </a:r>
                      <a:endParaRPr lang="pt-PT" sz="1000" b="1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>
                          <a:solidFill>
                            <a:srgbClr val="0070C0"/>
                          </a:solidFill>
                          <a:effectLst/>
                        </a:rPr>
                        <a:t>6,4</a:t>
                      </a:r>
                      <a:endParaRPr lang="pt-PT" sz="1000" b="1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>
                          <a:solidFill>
                            <a:srgbClr val="0070C0"/>
                          </a:solidFill>
                          <a:effectLst/>
                        </a:rPr>
                        <a:t>26</a:t>
                      </a:r>
                      <a:endParaRPr lang="pt-PT" sz="1000" b="1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>
                          <a:solidFill>
                            <a:srgbClr val="0070C0"/>
                          </a:solidFill>
                          <a:effectLst/>
                        </a:rPr>
                        <a:t>42</a:t>
                      </a:r>
                      <a:endParaRPr lang="pt-PT" sz="1000" b="1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>
                          <a:solidFill>
                            <a:srgbClr val="0070C0"/>
                          </a:solidFill>
                          <a:effectLst/>
                        </a:rPr>
                        <a:t>30</a:t>
                      </a:r>
                      <a:endParaRPr lang="pt-PT" sz="1000" b="1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 dirty="0">
                          <a:solidFill>
                            <a:srgbClr val="0070C0"/>
                          </a:solidFill>
                          <a:effectLst/>
                        </a:rPr>
                        <a:t>48,2</a:t>
                      </a:r>
                      <a:endParaRPr lang="pt-PT" sz="1000" b="1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572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41 – 50 anos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3,2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32,2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2862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Mais de 50 anos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3,2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3,2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2862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Total 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12,8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54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87,2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ângulo 4"/>
          <p:cNvSpPr/>
          <p:nvPr/>
        </p:nvSpPr>
        <p:spPr>
          <a:xfrm>
            <a:off x="261240" y="1237528"/>
            <a:ext cx="30146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dirty="0" smtClean="0"/>
              <a:t>Distribuição </a:t>
            </a:r>
            <a:r>
              <a:rPr lang="pt-PT" sz="1200" dirty="0"/>
              <a:t>dos inquiridos por sexo e idade</a:t>
            </a:r>
          </a:p>
        </p:txBody>
      </p:sp>
      <p:sp>
        <p:nvSpPr>
          <p:cNvPr id="6" name="Rectângulo 5"/>
          <p:cNvSpPr/>
          <p:nvPr/>
        </p:nvSpPr>
        <p:spPr>
          <a:xfrm>
            <a:off x="4860032" y="1237529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1200" dirty="0"/>
              <a:t>Distribuição dos professores e a sua formação académica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360902"/>
              </p:ext>
            </p:extLst>
          </p:nvPr>
        </p:nvGraphicFramePr>
        <p:xfrm>
          <a:off x="4860031" y="1491509"/>
          <a:ext cx="4176464" cy="1326132"/>
        </p:xfrm>
        <a:graphic>
          <a:graphicData uri="http://schemas.openxmlformats.org/drawingml/2006/table">
            <a:tbl>
              <a:tblPr firstRow="1" firstCol="1" bandRow="1">
                <a:tableStyleId>{E8034E78-7F5D-4C2E-B375-FC64B27BC917}</a:tableStyleId>
              </a:tblPr>
              <a:tblGrid>
                <a:gridCol w="1379562"/>
                <a:gridCol w="698993"/>
                <a:gridCol w="415828"/>
                <a:gridCol w="415828"/>
                <a:gridCol w="435183"/>
                <a:gridCol w="435183"/>
                <a:gridCol w="395887"/>
              </a:tblGrid>
              <a:tr h="217233"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effectLst/>
                        </a:rPr>
                        <a:t>Género </a:t>
                      </a:r>
                    </a:p>
                    <a:p>
                      <a:pPr marR="111760"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effectLst/>
                        </a:rPr>
                        <a:t>Formação académica </a:t>
                      </a:r>
                      <a:endParaRPr lang="pt-PT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effectLst/>
                        </a:rPr>
                        <a:t>Feminino </a:t>
                      </a:r>
                      <a:endParaRPr lang="pt-PT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effectLst/>
                        </a:rPr>
                        <a:t>Masculino </a:t>
                      </a:r>
                      <a:endParaRPr lang="pt-PT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effectLst/>
                        </a:rPr>
                        <a:t>Total </a:t>
                      </a:r>
                      <a:endParaRPr lang="pt-PT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3124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n.º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n.º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n.º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723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rgbClr val="0070C0"/>
                          </a:solidFill>
                          <a:effectLst/>
                        </a:rPr>
                        <a:t>Bacharéis </a:t>
                      </a:r>
                      <a:endParaRPr lang="pt-PT" sz="10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>
                          <a:solidFill>
                            <a:srgbClr val="0070C0"/>
                          </a:solidFill>
                          <a:effectLst/>
                        </a:rPr>
                        <a:t>6</a:t>
                      </a:r>
                      <a:endParaRPr lang="pt-PT" sz="1000" b="1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>
                          <a:solidFill>
                            <a:srgbClr val="0070C0"/>
                          </a:solidFill>
                          <a:effectLst/>
                        </a:rPr>
                        <a:t>9,6</a:t>
                      </a:r>
                      <a:endParaRPr lang="pt-PT" sz="1000" b="1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>
                          <a:solidFill>
                            <a:srgbClr val="0070C0"/>
                          </a:solidFill>
                          <a:effectLst/>
                        </a:rPr>
                        <a:t>40</a:t>
                      </a:r>
                      <a:endParaRPr lang="pt-PT" sz="1000" b="1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>
                          <a:solidFill>
                            <a:srgbClr val="0070C0"/>
                          </a:solidFill>
                          <a:effectLst/>
                        </a:rPr>
                        <a:t>64,5</a:t>
                      </a:r>
                      <a:endParaRPr lang="pt-PT" sz="1000" b="1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>
                          <a:solidFill>
                            <a:srgbClr val="0070C0"/>
                          </a:solidFill>
                          <a:effectLst/>
                        </a:rPr>
                        <a:t>46</a:t>
                      </a:r>
                      <a:endParaRPr lang="pt-PT" sz="1000" b="1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 dirty="0">
                          <a:solidFill>
                            <a:srgbClr val="0070C0"/>
                          </a:solidFill>
                          <a:effectLst/>
                        </a:rPr>
                        <a:t>74,2</a:t>
                      </a:r>
                      <a:endParaRPr lang="pt-PT" sz="1000" b="1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723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Licenciados 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3,2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24,2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8617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Mestres 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1,6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1,6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8617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Doutorados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723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Total 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12,8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54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87,2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Rectângulo 7"/>
          <p:cNvSpPr/>
          <p:nvPr/>
        </p:nvSpPr>
        <p:spPr>
          <a:xfrm>
            <a:off x="189639" y="3212976"/>
            <a:ext cx="452637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dirty="0"/>
              <a:t>Distribuição dos inquiridos por tempo de serviço docente</a:t>
            </a: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754308"/>
              </p:ext>
            </p:extLst>
          </p:nvPr>
        </p:nvGraphicFramePr>
        <p:xfrm>
          <a:off x="159335" y="3573016"/>
          <a:ext cx="4556682" cy="1329784"/>
        </p:xfrm>
        <a:graphic>
          <a:graphicData uri="http://schemas.openxmlformats.org/drawingml/2006/table">
            <a:tbl>
              <a:tblPr firstRow="1" firstCol="1" bandRow="1">
                <a:tableStyleId>{E8034E78-7F5D-4C2E-B375-FC64B27BC917}</a:tableStyleId>
              </a:tblPr>
              <a:tblGrid>
                <a:gridCol w="1723233"/>
                <a:gridCol w="544549"/>
                <a:gridCol w="453684"/>
                <a:gridCol w="453684"/>
                <a:gridCol w="474802"/>
                <a:gridCol w="474802"/>
                <a:gridCol w="431928"/>
              </a:tblGrid>
              <a:tr h="162004"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bg1"/>
                          </a:solidFill>
                          <a:effectLst/>
                        </a:rPr>
                        <a:t>Género </a:t>
                      </a:r>
                    </a:p>
                    <a:p>
                      <a:pPr marR="304800"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bg1"/>
                          </a:solidFill>
                          <a:effectLst/>
                        </a:rPr>
                        <a:t>Tempo de serviço </a:t>
                      </a:r>
                      <a:endParaRPr lang="pt-PT" sz="1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bg1"/>
                          </a:solidFill>
                          <a:effectLst/>
                        </a:rPr>
                        <a:t>Feminino </a:t>
                      </a:r>
                      <a:endParaRPr lang="pt-PT" sz="100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bg1"/>
                          </a:solidFill>
                          <a:effectLst/>
                        </a:rPr>
                        <a:t>Masculino </a:t>
                      </a:r>
                      <a:endParaRPr lang="pt-PT" sz="100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bg1"/>
                          </a:solidFill>
                          <a:effectLst/>
                        </a:rPr>
                        <a:t>Total </a:t>
                      </a:r>
                      <a:endParaRPr lang="pt-PT" sz="100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95756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n.º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n.º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n.º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2004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 – 5 anos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1,6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11,2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12,9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2004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6 – 10 anos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3,2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19,3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22,5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2004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rgbClr val="0070C0"/>
                          </a:solidFill>
                          <a:effectLst/>
                        </a:rPr>
                        <a:t>11 – 15 anos</a:t>
                      </a:r>
                      <a:endParaRPr lang="pt-PT" sz="10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>
                          <a:solidFill>
                            <a:srgbClr val="0070C0"/>
                          </a:solidFill>
                          <a:effectLst/>
                        </a:rPr>
                        <a:t>2</a:t>
                      </a:r>
                      <a:endParaRPr lang="pt-PT" sz="1000" b="1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>
                          <a:solidFill>
                            <a:srgbClr val="0070C0"/>
                          </a:solidFill>
                          <a:effectLst/>
                        </a:rPr>
                        <a:t>3,2</a:t>
                      </a:r>
                      <a:endParaRPr lang="pt-PT" sz="1000" b="1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>
                          <a:solidFill>
                            <a:srgbClr val="0070C0"/>
                          </a:solidFill>
                          <a:effectLst/>
                        </a:rPr>
                        <a:t>15</a:t>
                      </a:r>
                      <a:endParaRPr lang="pt-PT" sz="1000" b="1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>
                          <a:solidFill>
                            <a:srgbClr val="0070C0"/>
                          </a:solidFill>
                          <a:effectLst/>
                        </a:rPr>
                        <a:t>24,2</a:t>
                      </a:r>
                      <a:endParaRPr lang="pt-PT" sz="1000" b="1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>
                          <a:solidFill>
                            <a:srgbClr val="0070C0"/>
                          </a:solidFill>
                          <a:effectLst/>
                        </a:rPr>
                        <a:t>17</a:t>
                      </a:r>
                      <a:endParaRPr lang="pt-PT" sz="1000" b="1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b="1" dirty="0">
                          <a:solidFill>
                            <a:srgbClr val="0070C0"/>
                          </a:solidFill>
                          <a:effectLst/>
                        </a:rPr>
                        <a:t>27,4</a:t>
                      </a:r>
                      <a:endParaRPr lang="pt-PT" sz="1000" b="1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2004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16 – 20 anos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3,2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16,2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19,2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2004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Mais de 20 anos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1,6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16,2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2004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Total 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12,8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54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</a:rPr>
                        <a:t>87,2</a:t>
                      </a:r>
                      <a:endParaRPr lang="pt-PT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pt-PT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" name="Rectângulo 9"/>
          <p:cNvSpPr/>
          <p:nvPr/>
        </p:nvSpPr>
        <p:spPr>
          <a:xfrm>
            <a:off x="4870260" y="3191900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1200" dirty="0"/>
              <a:t>Distribuição dos inquiridos quanto a classe que leciona</a:t>
            </a:r>
          </a:p>
        </p:txBody>
      </p:sp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1090662098"/>
              </p:ext>
            </p:extLst>
          </p:nvPr>
        </p:nvGraphicFramePr>
        <p:xfrm>
          <a:off x="4885324" y="3516359"/>
          <a:ext cx="3945171" cy="1590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Rectângulo 12"/>
          <p:cNvSpPr/>
          <p:nvPr/>
        </p:nvSpPr>
        <p:spPr>
          <a:xfrm>
            <a:off x="261240" y="5805264"/>
            <a:ext cx="8773478" cy="7386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PT" sz="1400" b="1" dirty="0"/>
              <a:t>64,6% dos professores inquiridos não tem agregação </a:t>
            </a:r>
            <a:r>
              <a:rPr lang="pt-PT" sz="1400" b="1" dirty="0" smtClean="0"/>
              <a:t>pedagógica. Isto </a:t>
            </a:r>
            <a:r>
              <a:rPr lang="pt-PT" sz="1400" b="1" dirty="0"/>
              <a:t>é devido a escassez de professores com qualificações e não existindo opta-se apenas pelo nível de escolaridade para exercerem a docência sem este pressuposto necessário</a:t>
            </a:r>
          </a:p>
        </p:txBody>
      </p:sp>
    </p:spTree>
    <p:extLst>
      <p:ext uri="{BB962C8B-B14F-4D97-AF65-F5344CB8AC3E}">
        <p14:creationId xmlns:p14="http://schemas.microsoft.com/office/powerpoint/2010/main" val="57948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251520" y="96306"/>
            <a:ext cx="39604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/>
              <a:t>Fatores que os motivam os professores na atividade profissional</a:t>
            </a:r>
          </a:p>
        </p:txBody>
      </p:sp>
      <p:graphicFrame>
        <p:nvGraphicFramePr>
          <p:cNvPr id="3" name="Gráfico 2"/>
          <p:cNvGraphicFramePr/>
          <p:nvPr>
            <p:extLst>
              <p:ext uri="{D42A27DB-BD31-4B8C-83A1-F6EECF244321}">
                <p14:modId xmlns:p14="http://schemas.microsoft.com/office/powerpoint/2010/main" val="3830476497"/>
              </p:ext>
            </p:extLst>
          </p:nvPr>
        </p:nvGraphicFramePr>
        <p:xfrm>
          <a:off x="294112" y="577442"/>
          <a:ext cx="3917848" cy="2419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ângulo 3"/>
          <p:cNvSpPr/>
          <p:nvPr/>
        </p:nvSpPr>
        <p:spPr>
          <a:xfrm>
            <a:off x="4716016" y="72525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1200" b="1" dirty="0"/>
              <a:t>Cursos que lecionam os professores na atividade profissional</a:t>
            </a: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4100382689"/>
              </p:ext>
            </p:extLst>
          </p:nvPr>
        </p:nvGraphicFramePr>
        <p:xfrm>
          <a:off x="4716016" y="547906"/>
          <a:ext cx="4248472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ângulo 5"/>
          <p:cNvSpPr/>
          <p:nvPr/>
        </p:nvSpPr>
        <p:spPr>
          <a:xfrm>
            <a:off x="373397" y="3717032"/>
            <a:ext cx="242906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200" b="1" dirty="0"/>
              <a:t>Motivos que os levaram a docência</a:t>
            </a:r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4085883100"/>
              </p:ext>
            </p:extLst>
          </p:nvPr>
        </p:nvGraphicFramePr>
        <p:xfrm>
          <a:off x="0" y="4005064"/>
          <a:ext cx="4280939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Rectângulo 11"/>
          <p:cNvSpPr/>
          <p:nvPr/>
        </p:nvSpPr>
        <p:spPr>
          <a:xfrm>
            <a:off x="5148064" y="3717032"/>
            <a:ext cx="306462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200" b="1" dirty="0"/>
              <a:t>Critérios usados na avaliação dos professores</a:t>
            </a:r>
          </a:p>
        </p:txBody>
      </p:sp>
      <p:graphicFrame>
        <p:nvGraphicFramePr>
          <p:cNvPr id="13" name="Gráfico 12"/>
          <p:cNvGraphicFramePr/>
          <p:nvPr>
            <p:extLst>
              <p:ext uri="{D42A27DB-BD31-4B8C-83A1-F6EECF244321}">
                <p14:modId xmlns:p14="http://schemas.microsoft.com/office/powerpoint/2010/main" val="1650908785"/>
              </p:ext>
            </p:extLst>
          </p:nvPr>
        </p:nvGraphicFramePr>
        <p:xfrm>
          <a:off x="4701271" y="4149080"/>
          <a:ext cx="4354963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5" name="Conexão recta 14"/>
          <p:cNvCxnSpPr/>
          <p:nvPr/>
        </p:nvCxnSpPr>
        <p:spPr>
          <a:xfrm>
            <a:off x="4549940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>
            <a:off x="144016" y="3458879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539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/>
        </p:nvSpPr>
        <p:spPr>
          <a:xfrm>
            <a:off x="4788024" y="167516"/>
            <a:ext cx="41764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/>
              <a:t>Forma que se sentem os Professores com a profissão exercida</a:t>
            </a:r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4117475128"/>
              </p:ext>
            </p:extLst>
          </p:nvPr>
        </p:nvGraphicFramePr>
        <p:xfrm>
          <a:off x="4788024" y="908720"/>
          <a:ext cx="4032448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Rectângulo 9"/>
          <p:cNvSpPr/>
          <p:nvPr/>
        </p:nvSpPr>
        <p:spPr>
          <a:xfrm>
            <a:off x="107504" y="116632"/>
            <a:ext cx="23548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200" b="1" dirty="0"/>
              <a:t>Relação com os colegas de serviço</a:t>
            </a:r>
          </a:p>
        </p:txBody>
      </p:sp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3409647671"/>
              </p:ext>
            </p:extLst>
          </p:nvPr>
        </p:nvGraphicFramePr>
        <p:xfrm>
          <a:off x="107504" y="620688"/>
          <a:ext cx="3857097" cy="2398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5" name="Conexão recta 14"/>
          <p:cNvCxnSpPr/>
          <p:nvPr/>
        </p:nvCxnSpPr>
        <p:spPr>
          <a:xfrm>
            <a:off x="4549940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xão recta 18"/>
          <p:cNvCxnSpPr/>
          <p:nvPr/>
        </p:nvCxnSpPr>
        <p:spPr>
          <a:xfrm>
            <a:off x="36512" y="34290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ângulo 17"/>
          <p:cNvSpPr/>
          <p:nvPr/>
        </p:nvSpPr>
        <p:spPr>
          <a:xfrm>
            <a:off x="107504" y="3573016"/>
            <a:ext cx="2051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200" b="1" dirty="0"/>
              <a:t>Nível de desempenho dos alunos</a:t>
            </a:r>
          </a:p>
        </p:txBody>
      </p:sp>
      <p:graphicFrame>
        <p:nvGraphicFramePr>
          <p:cNvPr id="20" name="Gráfico 19"/>
          <p:cNvGraphicFramePr/>
          <p:nvPr>
            <p:extLst>
              <p:ext uri="{D42A27DB-BD31-4B8C-83A1-F6EECF244321}">
                <p14:modId xmlns:p14="http://schemas.microsoft.com/office/powerpoint/2010/main" val="4028566002"/>
              </p:ext>
            </p:extLst>
          </p:nvPr>
        </p:nvGraphicFramePr>
        <p:xfrm>
          <a:off x="240794" y="4293096"/>
          <a:ext cx="368313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" name="Rectângulo 20"/>
          <p:cNvSpPr/>
          <p:nvPr/>
        </p:nvSpPr>
        <p:spPr>
          <a:xfrm>
            <a:off x="4608512" y="3576075"/>
            <a:ext cx="20633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200" b="1" dirty="0"/>
              <a:t>Nível de desempenho dos professores</a:t>
            </a:r>
          </a:p>
        </p:txBody>
      </p:sp>
      <p:graphicFrame>
        <p:nvGraphicFramePr>
          <p:cNvPr id="22" name="Gráfico 21"/>
          <p:cNvGraphicFramePr/>
          <p:nvPr>
            <p:extLst>
              <p:ext uri="{D42A27DB-BD31-4B8C-83A1-F6EECF244321}">
                <p14:modId xmlns:p14="http://schemas.microsoft.com/office/powerpoint/2010/main" val="1245273623"/>
              </p:ext>
            </p:extLst>
          </p:nvPr>
        </p:nvGraphicFramePr>
        <p:xfrm>
          <a:off x="4813176" y="4293096"/>
          <a:ext cx="3935288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4106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xão recta 14"/>
          <p:cNvCxnSpPr/>
          <p:nvPr/>
        </p:nvCxnSpPr>
        <p:spPr>
          <a:xfrm>
            <a:off x="4549940" y="3140968"/>
            <a:ext cx="11030" cy="3717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>
            <a:off x="0" y="31409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ângulo 20"/>
          <p:cNvSpPr/>
          <p:nvPr/>
        </p:nvSpPr>
        <p:spPr>
          <a:xfrm>
            <a:off x="33714" y="3202877"/>
            <a:ext cx="444864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/>
              <a:t>Fatores para a melhoria do desempenho dos professores</a:t>
            </a:r>
          </a:p>
        </p:txBody>
      </p:sp>
      <p:graphicFrame>
        <p:nvGraphicFramePr>
          <p:cNvPr id="22" name="Gráfico 21"/>
          <p:cNvGraphicFramePr/>
          <p:nvPr>
            <p:extLst>
              <p:ext uri="{D42A27DB-BD31-4B8C-83A1-F6EECF244321}">
                <p14:modId xmlns:p14="http://schemas.microsoft.com/office/powerpoint/2010/main" val="3351405858"/>
              </p:ext>
            </p:extLst>
          </p:nvPr>
        </p:nvGraphicFramePr>
        <p:xfrm>
          <a:off x="145398" y="3861048"/>
          <a:ext cx="4336961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Rectângulo 22"/>
          <p:cNvSpPr/>
          <p:nvPr/>
        </p:nvSpPr>
        <p:spPr>
          <a:xfrm>
            <a:off x="2980230" y="132004"/>
            <a:ext cx="29368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600" b="1" dirty="0"/>
              <a:t>Relação com a Direção da escola</a:t>
            </a:r>
          </a:p>
        </p:txBody>
      </p:sp>
      <p:graphicFrame>
        <p:nvGraphicFramePr>
          <p:cNvPr id="24" name="Gráfico 23"/>
          <p:cNvGraphicFramePr/>
          <p:nvPr>
            <p:extLst>
              <p:ext uri="{D42A27DB-BD31-4B8C-83A1-F6EECF244321}">
                <p14:modId xmlns:p14="http://schemas.microsoft.com/office/powerpoint/2010/main" val="2856644033"/>
              </p:ext>
            </p:extLst>
          </p:nvPr>
        </p:nvGraphicFramePr>
        <p:xfrm>
          <a:off x="2318289" y="620688"/>
          <a:ext cx="4680520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Rectângulo 24"/>
          <p:cNvSpPr/>
          <p:nvPr/>
        </p:nvSpPr>
        <p:spPr>
          <a:xfrm>
            <a:off x="4617185" y="3167048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1200" b="1" dirty="0"/>
              <a:t>Relação com os coordenadores de curso e disciplina</a:t>
            </a:r>
          </a:p>
        </p:txBody>
      </p:sp>
      <p:graphicFrame>
        <p:nvGraphicFramePr>
          <p:cNvPr id="26" name="Gráfico 25"/>
          <p:cNvGraphicFramePr/>
          <p:nvPr>
            <p:extLst>
              <p:ext uri="{D42A27DB-BD31-4B8C-83A1-F6EECF244321}">
                <p14:modId xmlns:p14="http://schemas.microsoft.com/office/powerpoint/2010/main" val="3664281403"/>
              </p:ext>
            </p:extLst>
          </p:nvPr>
        </p:nvGraphicFramePr>
        <p:xfrm>
          <a:off x="4590078" y="3883360"/>
          <a:ext cx="425009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8106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xão recta 14"/>
          <p:cNvCxnSpPr/>
          <p:nvPr/>
        </p:nvCxnSpPr>
        <p:spPr>
          <a:xfrm flipH="1">
            <a:off x="0" y="364502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ângulo 26"/>
          <p:cNvSpPr/>
          <p:nvPr/>
        </p:nvSpPr>
        <p:spPr>
          <a:xfrm>
            <a:off x="61602" y="76930"/>
            <a:ext cx="84708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b="1" dirty="0"/>
              <a:t>Fatores que dificultam o seu desempenho como professor</a:t>
            </a:r>
          </a:p>
        </p:txBody>
      </p:sp>
      <p:graphicFrame>
        <p:nvGraphicFramePr>
          <p:cNvPr id="28" name="Gráfico 27"/>
          <p:cNvGraphicFramePr/>
          <p:nvPr>
            <p:extLst>
              <p:ext uri="{D42A27DB-BD31-4B8C-83A1-F6EECF244321}">
                <p14:modId xmlns:p14="http://schemas.microsoft.com/office/powerpoint/2010/main" val="731007082"/>
              </p:ext>
            </p:extLst>
          </p:nvPr>
        </p:nvGraphicFramePr>
        <p:xfrm>
          <a:off x="1475656" y="415484"/>
          <a:ext cx="6624735" cy="3085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9" name="Rectângulo 28"/>
          <p:cNvSpPr/>
          <p:nvPr/>
        </p:nvSpPr>
        <p:spPr>
          <a:xfrm>
            <a:off x="64159" y="3695637"/>
            <a:ext cx="29479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b="1" dirty="0"/>
              <a:t>Avaliador do desempenho</a:t>
            </a:r>
          </a:p>
        </p:txBody>
      </p:sp>
      <p:graphicFrame>
        <p:nvGraphicFramePr>
          <p:cNvPr id="30" name="Gráfico 29"/>
          <p:cNvGraphicFramePr/>
          <p:nvPr>
            <p:extLst>
              <p:ext uri="{D42A27DB-BD31-4B8C-83A1-F6EECF244321}">
                <p14:modId xmlns:p14="http://schemas.microsoft.com/office/powerpoint/2010/main" val="1815266492"/>
              </p:ext>
            </p:extLst>
          </p:nvPr>
        </p:nvGraphicFramePr>
        <p:xfrm>
          <a:off x="1187624" y="4027516"/>
          <a:ext cx="6768752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9659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32798" y="188640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Considerações Finais </a:t>
            </a:r>
            <a:endParaRPr lang="pt-PT" b="1" dirty="0">
              <a:solidFill>
                <a:srgbClr val="C00000"/>
              </a:solidFill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264730" y="1196752"/>
            <a:ext cx="8496944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600" dirty="0"/>
              <a:t>P</a:t>
            </a:r>
            <a:r>
              <a:rPr lang="pt-PT" sz="1600" dirty="0" smtClean="0"/>
              <a:t>assou a ser uma prioridade</a:t>
            </a:r>
            <a:r>
              <a:rPr lang="pt-PT" sz="1600" dirty="0"/>
              <a:t>;</a:t>
            </a:r>
            <a:endParaRPr lang="pt-PT" sz="16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600" dirty="0" smtClean="0"/>
              <a:t>É </a:t>
            </a:r>
            <a:r>
              <a:rPr lang="pt-PT" sz="1600" dirty="0" smtClean="0"/>
              <a:t>sentida pelos professores como uma </a:t>
            </a:r>
            <a:r>
              <a:rPr lang="pt-PT" sz="1600" dirty="0" smtClean="0"/>
              <a:t>necessidade, </a:t>
            </a:r>
            <a:r>
              <a:rPr lang="pt-PT" sz="1600" dirty="0" smtClean="0"/>
              <a:t>cujo </a:t>
            </a:r>
            <a:r>
              <a:rPr lang="pt-PT" sz="1600" dirty="0" smtClean="0"/>
              <a:t>propósito visa </a:t>
            </a:r>
            <a:r>
              <a:rPr lang="pt-PT" sz="1600" dirty="0"/>
              <a:t>o desenvolvimento pessoal e </a:t>
            </a:r>
            <a:r>
              <a:rPr lang="pt-PT" sz="1600" dirty="0" smtClean="0"/>
              <a:t>profissional e </a:t>
            </a:r>
            <a:r>
              <a:rPr lang="pt-PT" sz="1600" dirty="0"/>
              <a:t>a </a:t>
            </a:r>
            <a:r>
              <a:rPr lang="pt-PT" sz="1600" dirty="0" smtClean="0"/>
              <a:t>responsabilização.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600" dirty="0" smtClean="0"/>
              <a:t>Propicia </a:t>
            </a:r>
            <a:r>
              <a:rPr lang="pt-PT" sz="1600" dirty="0"/>
              <a:t>reconhecimento e diferenciação da qualidade de ensino para que a carreira docente </a:t>
            </a:r>
            <a:r>
              <a:rPr lang="pt-PT" sz="1600" dirty="0" smtClean="0"/>
              <a:t>e promove </a:t>
            </a:r>
            <a:r>
              <a:rPr lang="pt-PT" sz="1600" dirty="0"/>
              <a:t>o mérito dos </a:t>
            </a:r>
            <a:r>
              <a:rPr lang="pt-PT" sz="1600" dirty="0" smtClean="0"/>
              <a:t>professores;</a:t>
            </a:r>
          </a:p>
          <a:p>
            <a:pPr algn="just"/>
            <a:endParaRPr lang="pt-PT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600" dirty="0" smtClean="0"/>
              <a:t>É vista </a:t>
            </a:r>
            <a:r>
              <a:rPr lang="pt-PT" sz="1600" dirty="0"/>
              <a:t>como um meio importante de regulação, de credibilidade e de reconhecimento de uma classe profissional de modo a ultrapassar dilemas com que se defronta no presente</a:t>
            </a:r>
            <a:r>
              <a:rPr lang="pt-PT" sz="1600" dirty="0" smtClean="0"/>
              <a:t>.</a:t>
            </a:r>
          </a:p>
          <a:p>
            <a:pPr algn="just"/>
            <a:endParaRPr lang="pt-PT" sz="16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600" dirty="0" smtClean="0"/>
              <a:t>Fundamental para que seja desenvolvida uma </a:t>
            </a:r>
            <a:r>
              <a:rPr lang="pt-PT" sz="1600" dirty="0"/>
              <a:t>cultura de avaliação e de prestação de contas, </a:t>
            </a:r>
            <a:r>
              <a:rPr lang="pt-PT" sz="1600" dirty="0" smtClean="0"/>
              <a:t>e passou a </a:t>
            </a:r>
            <a:r>
              <a:rPr lang="pt-PT" sz="1600" dirty="0" smtClean="0"/>
              <a:t>fazer </a:t>
            </a:r>
            <a:r>
              <a:rPr lang="pt-PT" sz="1600" dirty="0"/>
              <a:t>parte da agenda educativa e política do Governo Angolano </a:t>
            </a:r>
            <a:r>
              <a:rPr lang="pt-PT" sz="1600" dirty="0" smtClean="0"/>
              <a:t>que </a:t>
            </a:r>
            <a:r>
              <a:rPr lang="pt-PT" sz="1600" dirty="0"/>
              <a:t>traz para primeiro plano a discussão sobre a </a:t>
            </a:r>
            <a:r>
              <a:rPr lang="pt-PT" sz="1600" dirty="0" err="1"/>
              <a:t>profissionalidade</a:t>
            </a:r>
            <a:r>
              <a:rPr lang="pt-PT" sz="1600" dirty="0"/>
              <a:t> docente e a sua avaliação</a:t>
            </a:r>
            <a:r>
              <a:rPr lang="pt-PT" sz="1600" dirty="0" smtClean="0"/>
              <a:t>.</a:t>
            </a:r>
          </a:p>
          <a:p>
            <a:pPr algn="just"/>
            <a:endParaRPr lang="pt-PT" sz="16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600" dirty="0"/>
              <a:t>As mudanças introduzidas sugerem a tentativa de colmatar as lacunas e omissões identificadas </a:t>
            </a:r>
            <a:r>
              <a:rPr lang="pt-PT" sz="1600" dirty="0" smtClean="0"/>
              <a:t>passando </a:t>
            </a:r>
            <a:r>
              <a:rPr lang="pt-PT" sz="1600" dirty="0"/>
              <a:t>a avaliação dos docentes a basear-se em objetivos cujos princípios enfatizam: a responsabilização, através da avaliação do desempenho; o desenvolvimento profissional, a ser visto de forma crítica; e o desenvolvimento organizacional.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600" dirty="0"/>
          </a:p>
          <a:p>
            <a:pPr algn="just"/>
            <a:endParaRPr lang="pt-PT" dirty="0"/>
          </a:p>
        </p:txBody>
      </p:sp>
      <p:sp>
        <p:nvSpPr>
          <p:cNvPr id="6" name="Rectângulo 5"/>
          <p:cNvSpPr/>
          <p:nvPr/>
        </p:nvSpPr>
        <p:spPr>
          <a:xfrm>
            <a:off x="264730" y="764704"/>
            <a:ext cx="86530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/>
              <a:t>No contexto do sistema educativo </a:t>
            </a:r>
            <a:r>
              <a:rPr lang="pt-PT" b="1" dirty="0" smtClean="0"/>
              <a:t>Angolano a Avaliação de Desempenho de professores,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65122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395536" y="4509120"/>
            <a:ext cx="8424936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b="1" dirty="0"/>
              <a:t>Deste modo, o estudo apresenta considerações que procuram responder quais são os fatores determinantes na Avaliação de desempenho profissional dos professores da escola do ensino secundário nº 6053 «Nova Vida» em Luanda? </a:t>
            </a:r>
            <a:endParaRPr lang="pt-PT" b="1" dirty="0" smtClean="0"/>
          </a:p>
        </p:txBody>
      </p:sp>
      <p:sp>
        <p:nvSpPr>
          <p:cNvPr id="5" name="Rectângulo 4"/>
          <p:cNvSpPr/>
          <p:nvPr/>
        </p:nvSpPr>
        <p:spPr>
          <a:xfrm>
            <a:off x="94984" y="175876"/>
            <a:ext cx="88695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600" dirty="0"/>
              <a:t>Está subjacente a convicção de que a avaliação pode constituir uma oportunidade estratégica para estimular a melhoria do professor e do seu desempenho, bem como a importância do contexto onde se desenvolve a (auto) formação dos seus profissionais, numa perspetiva de aprendizagem como uma função permanente. </a:t>
            </a:r>
            <a:endParaRPr lang="pt-PT" sz="1600" dirty="0" smtClean="0"/>
          </a:p>
          <a:p>
            <a:pPr algn="just"/>
            <a:endParaRPr lang="pt-PT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600" dirty="0"/>
              <a:t>T</a:t>
            </a:r>
            <a:r>
              <a:rPr lang="pt-PT" sz="1600" dirty="0" smtClean="0"/>
              <a:t>em </a:t>
            </a:r>
            <a:r>
              <a:rPr lang="pt-PT" sz="1600" dirty="0"/>
              <a:t>provocado resistências e ausência de unanimidade na sua implementação. </a:t>
            </a:r>
            <a:endParaRPr lang="pt-PT" sz="16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600" dirty="0" smtClean="0"/>
              <a:t>Para </a:t>
            </a:r>
            <a:r>
              <a:rPr lang="pt-PT" sz="1600" dirty="0"/>
              <a:t>que a avaliação dos professores não seja vista como um obstáculo ao profissionalismo docente, mas sim como uma estratégia de estímulo ao seu desenvolvimento profissional, é fundamental que a prática concreta nas escolas seja coerente com esta orientação, cujo sucesso dependerá da forma como todo o processo for gerido e do envolvimento dos intervenientes. </a:t>
            </a:r>
            <a:endParaRPr lang="pt-PT" sz="16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600" dirty="0" smtClean="0"/>
              <a:t>Há</a:t>
            </a:r>
            <a:r>
              <a:rPr lang="pt-PT" sz="1600" dirty="0"/>
              <a:t>, no entanto, que ter em conta duas questões fundamentais: uma relativa à relação da avaliação com a autonomia do professor e outra relativa à relação da avaliação com a reflexão, a aprendizagem e a mudança do </a:t>
            </a:r>
            <a:r>
              <a:rPr lang="pt-PT" sz="1600" dirty="0" smtClean="0"/>
              <a:t>professor.</a:t>
            </a:r>
            <a:endParaRPr lang="pt-PT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600" dirty="0" smtClean="0"/>
          </a:p>
          <a:p>
            <a:pPr algn="just"/>
            <a:endParaRPr lang="pt-PT" sz="16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600" dirty="0"/>
          </a:p>
        </p:txBody>
      </p:sp>
      <p:sp>
        <p:nvSpPr>
          <p:cNvPr id="6" name="Seta para baixo 5"/>
          <p:cNvSpPr/>
          <p:nvPr/>
        </p:nvSpPr>
        <p:spPr>
          <a:xfrm>
            <a:off x="4025679" y="5733256"/>
            <a:ext cx="1008112" cy="720080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5939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290527" y="1988840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/>
              <a:t>.</a:t>
            </a:r>
            <a:endParaRPr lang="pt-PT" dirty="0"/>
          </a:p>
        </p:txBody>
      </p:sp>
      <p:sp>
        <p:nvSpPr>
          <p:cNvPr id="5" name="Rectângulo 4"/>
          <p:cNvSpPr/>
          <p:nvPr/>
        </p:nvSpPr>
        <p:spPr>
          <a:xfrm>
            <a:off x="179512" y="620688"/>
            <a:ext cx="878497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O nível de desempenho do professor é </a:t>
            </a:r>
            <a:r>
              <a:rPr lang="pt-PT" dirty="0" smtClean="0"/>
              <a:t>satisfatório, </a:t>
            </a:r>
            <a:r>
              <a:rPr lang="pt-PT" dirty="0"/>
              <a:t>mas </a:t>
            </a:r>
            <a:r>
              <a:rPr lang="pt-PT" dirty="0" smtClean="0"/>
              <a:t> ninguém o </a:t>
            </a:r>
            <a:r>
              <a:rPr lang="pt-PT" dirty="0"/>
              <a:t>apontou </a:t>
            </a:r>
            <a:r>
              <a:rPr lang="pt-PT" dirty="0" smtClean="0"/>
              <a:t>como excelente</a:t>
            </a:r>
            <a:r>
              <a:rPr lang="pt-PT" dirty="0" smtClean="0"/>
              <a:t>.</a:t>
            </a:r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 smtClean="0"/>
              <a:t>A </a:t>
            </a:r>
            <a:r>
              <a:rPr lang="pt-PT" dirty="0"/>
              <a:t>melhoria do desempenho </a:t>
            </a:r>
            <a:r>
              <a:rPr lang="pt-PT" dirty="0" smtClean="0"/>
              <a:t>provém das </a:t>
            </a:r>
            <a:r>
              <a:rPr lang="pt-PT" dirty="0"/>
              <a:t>condições </a:t>
            </a:r>
            <a:r>
              <a:rPr lang="pt-PT" dirty="0" smtClean="0"/>
              <a:t>salariais para a maior parte do corpo docente. </a:t>
            </a:r>
            <a:endParaRPr lang="pt-PT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 smtClean="0"/>
              <a:t>Os </a:t>
            </a:r>
            <a:r>
              <a:rPr lang="pt-PT" dirty="0"/>
              <a:t>fatores que </a:t>
            </a:r>
            <a:r>
              <a:rPr lang="pt-PT" dirty="0" smtClean="0"/>
              <a:t>mais dificultam </a:t>
            </a:r>
            <a:r>
              <a:rPr lang="pt-PT" dirty="0"/>
              <a:t>o seu desempenho como professor são a distância da residência em relação ao local de serviço a má relação com a direção da escola</a:t>
            </a:r>
            <a:r>
              <a:rPr lang="pt-PT" dirty="0" smtClean="0"/>
              <a:t>.</a:t>
            </a:r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 smtClean="0"/>
              <a:t>Os </a:t>
            </a:r>
            <a:r>
              <a:rPr lang="pt-PT" dirty="0"/>
              <a:t>professores com formação pedagógica </a:t>
            </a:r>
            <a:r>
              <a:rPr lang="pt-PT" dirty="0" smtClean="0"/>
              <a:t>, estão </a:t>
            </a:r>
            <a:r>
              <a:rPr lang="pt-PT" dirty="0"/>
              <a:t>mais satisfeitos do que os professores sem </a:t>
            </a:r>
            <a:r>
              <a:rPr lang="pt-PT" dirty="0" smtClean="0"/>
              <a:t>formação.</a:t>
            </a:r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 smtClean="0"/>
              <a:t>À medida </a:t>
            </a:r>
            <a:r>
              <a:rPr lang="pt-PT" dirty="0"/>
              <a:t>que a idade e o tempo de serviço aumentam maior é a satisfação dos docentes face à sua atividade profissional e um dos motivos que levam a docência é o gosto pela profissão de professor e estão satisfeitos com a profissão que exercem, o que constitui indicadores positivos. </a:t>
            </a:r>
            <a:endParaRPr lang="pt-PT" dirty="0" smtClean="0"/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 smtClean="0"/>
              <a:t>Outro </a:t>
            </a:r>
            <a:r>
              <a:rPr lang="pt-PT" dirty="0"/>
              <a:t>aspeto importante é a boa relação entre colegas de serviços</a:t>
            </a:r>
            <a:r>
              <a:rPr lang="pt-PT" dirty="0" smtClean="0"/>
              <a:t>.</a:t>
            </a:r>
            <a:r>
              <a:rPr lang="pt-PT" dirty="0"/>
              <a:t> </a:t>
            </a:r>
            <a:endParaRPr lang="pt-PT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50898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179512" y="980728"/>
            <a:ext cx="8784976" cy="53553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pt-PT" dirty="0" smtClean="0"/>
              <a:t>O </a:t>
            </a:r>
            <a:r>
              <a:rPr lang="pt-PT" dirty="0"/>
              <a:t>atual modelo de avaliação apresenta </a:t>
            </a:r>
            <a:r>
              <a:rPr lang="pt-PT" b="1" dirty="0"/>
              <a:t>algumas limitações </a:t>
            </a:r>
            <a:r>
              <a:rPr lang="pt-PT" dirty="0"/>
              <a:t>e </a:t>
            </a:r>
            <a:r>
              <a:rPr lang="pt-PT" dirty="0" smtClean="0"/>
              <a:t>estas </a:t>
            </a:r>
            <a:r>
              <a:rPr lang="pt-PT" dirty="0"/>
              <a:t>condicionam os </a:t>
            </a:r>
            <a:r>
              <a:rPr lang="pt-PT" dirty="0" smtClean="0"/>
              <a:t>objetivos, </a:t>
            </a:r>
            <a:r>
              <a:rPr lang="pt-PT" dirty="0"/>
              <a:t>sendo que a prevalência de questões burocráticas dificulta a sua implementação. </a:t>
            </a:r>
          </a:p>
          <a:p>
            <a:pPr marL="285750" indent="-285750" algn="just">
              <a:buFontTx/>
              <a:buChar char="-"/>
            </a:pPr>
            <a:endParaRPr lang="pt-PT" dirty="0"/>
          </a:p>
          <a:p>
            <a:pPr marL="285750" indent="-285750" algn="just">
              <a:buFontTx/>
              <a:buChar char="-"/>
            </a:pPr>
            <a:r>
              <a:rPr lang="pt-PT" dirty="0" smtClean="0"/>
              <a:t>O </a:t>
            </a:r>
            <a:r>
              <a:rPr lang="pt-PT" dirty="0"/>
              <a:t>modelo vigente apresenta-se para a maioria dos participantes como </a:t>
            </a:r>
            <a:r>
              <a:rPr lang="pt-PT" b="1" dirty="0"/>
              <a:t>promotor de desconfiança</a:t>
            </a:r>
            <a:r>
              <a:rPr lang="pt-PT" dirty="0"/>
              <a:t>, de um clima de escola pouco saudável e com caraterísticas bastante controversas, não obstante a unanimidade nalguns aspetos como: a aceitação da avaliação e </a:t>
            </a:r>
            <a:r>
              <a:rPr lang="pt-PT" dirty="0" smtClean="0"/>
              <a:t>do </a:t>
            </a:r>
            <a:r>
              <a:rPr lang="pt-PT" dirty="0"/>
              <a:t>perfil geral do professor.</a:t>
            </a:r>
          </a:p>
          <a:p>
            <a:pPr marL="285750" indent="-285750" algn="just">
              <a:buFontTx/>
              <a:buChar char="-"/>
            </a:pPr>
            <a:endParaRPr lang="pt-PT" dirty="0"/>
          </a:p>
          <a:p>
            <a:pPr marL="285750" indent="-285750" algn="just">
              <a:buFontTx/>
              <a:buChar char="-"/>
            </a:pPr>
            <a:r>
              <a:rPr lang="pt-PT" dirty="0" smtClean="0"/>
              <a:t>A </a:t>
            </a:r>
            <a:r>
              <a:rPr lang="pt-PT" dirty="0"/>
              <a:t>avaliação do desempenho </a:t>
            </a:r>
            <a:r>
              <a:rPr lang="pt-PT" b="1" dirty="0"/>
              <a:t>é vista como reduzida à dimensão individual </a:t>
            </a:r>
            <a:r>
              <a:rPr lang="pt-PT" dirty="0"/>
              <a:t>do professor, pois não fornece informações úteis para uma melhor regulação da sua atividade, nem articulação com a formação necessária ao desenvolvimento dos docentes, muito embora esteja prevista. </a:t>
            </a:r>
          </a:p>
          <a:p>
            <a:pPr algn="just"/>
            <a:endParaRPr lang="pt-PT" dirty="0"/>
          </a:p>
          <a:p>
            <a:pPr marL="285750" indent="-285750" algn="just">
              <a:buFontTx/>
              <a:buChar char="-"/>
            </a:pPr>
            <a:r>
              <a:rPr lang="pt-PT" dirty="0" smtClean="0"/>
              <a:t>Os </a:t>
            </a:r>
            <a:r>
              <a:rPr lang="pt-PT" dirty="0"/>
              <a:t>resultados </a:t>
            </a:r>
            <a:r>
              <a:rPr lang="pt-PT" b="1" dirty="0"/>
              <a:t>não são aproveitados como uma mais-valia </a:t>
            </a:r>
            <a:r>
              <a:rPr lang="pt-PT" dirty="0"/>
              <a:t>no desenvolvimento dos recursos humanos do estabelecimento de ensino. </a:t>
            </a:r>
            <a:endParaRPr lang="pt-PT" dirty="0" smtClean="0"/>
          </a:p>
          <a:p>
            <a:pPr marL="285750" indent="-285750" algn="just">
              <a:buFontTx/>
              <a:buChar char="-"/>
            </a:pPr>
            <a:endParaRPr lang="pt-PT" dirty="0"/>
          </a:p>
          <a:p>
            <a:pPr marL="285750" indent="-285750" algn="just">
              <a:buFontTx/>
              <a:buChar char="-"/>
            </a:pPr>
            <a:r>
              <a:rPr lang="pt-PT" dirty="0" smtClean="0"/>
              <a:t>Subsiste </a:t>
            </a:r>
            <a:r>
              <a:rPr lang="pt-PT" dirty="0"/>
              <a:t>a </a:t>
            </a:r>
            <a:r>
              <a:rPr lang="pt-PT" b="1" dirty="0"/>
              <a:t>desconfiança nos pares avaliadores</a:t>
            </a:r>
            <a:r>
              <a:rPr lang="pt-PT" dirty="0"/>
              <a:t>, não obstante a aceitação dos mesmos, pela falta de formação e de perfil pré-estabelecido ao nível nacional. </a:t>
            </a:r>
          </a:p>
        </p:txBody>
      </p:sp>
      <p:sp>
        <p:nvSpPr>
          <p:cNvPr id="3" name="Rectângulo 2"/>
          <p:cNvSpPr/>
          <p:nvPr/>
        </p:nvSpPr>
        <p:spPr>
          <a:xfrm>
            <a:off x="183037" y="332656"/>
            <a:ext cx="11128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PT" b="1" dirty="0"/>
              <a:t>Em </a:t>
            </a:r>
            <a:r>
              <a:rPr lang="pt-PT" b="1" dirty="0" smtClean="0"/>
              <a:t>suma,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7315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3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179512" y="764704"/>
            <a:ext cx="86764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b="1" dirty="0" smtClean="0"/>
              <a:t>Quais </a:t>
            </a:r>
            <a:r>
              <a:rPr lang="pt-PT" sz="2000" b="1" dirty="0"/>
              <a:t>são os </a:t>
            </a:r>
            <a:r>
              <a:rPr lang="pt-PT" sz="2000" b="1" dirty="0" err="1"/>
              <a:t>fatores</a:t>
            </a:r>
            <a:r>
              <a:rPr lang="pt-PT" sz="2000" b="1" dirty="0"/>
              <a:t> determinantes na Avaliação de desempenho profissional dos professores da escola do ensino secundário nº 6053 «Nova Vida» em Luanda?</a:t>
            </a:r>
            <a:endParaRPr lang="pt-PT" sz="2000" dirty="0"/>
          </a:p>
        </p:txBody>
      </p:sp>
      <p:sp>
        <p:nvSpPr>
          <p:cNvPr id="3" name="Rectângulo 2"/>
          <p:cNvSpPr/>
          <p:nvPr/>
        </p:nvSpPr>
        <p:spPr>
          <a:xfrm>
            <a:off x="539551" y="4149080"/>
            <a:ext cx="831641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PT" dirty="0" smtClean="0"/>
              <a:t>Apresentar </a:t>
            </a:r>
            <a:r>
              <a:rPr lang="pt-PT" dirty="0"/>
              <a:t>o conceito de docente em Angola</a:t>
            </a:r>
            <a:r>
              <a:rPr lang="pt-PT" dirty="0" smtClean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PT" i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PT" dirty="0"/>
              <a:t>Analisar em que moldes é feita a avaliação do desempenho do </a:t>
            </a:r>
            <a:r>
              <a:rPr lang="pt-PT" dirty="0" smtClean="0"/>
              <a:t>docente em Angola;</a:t>
            </a:r>
          </a:p>
          <a:p>
            <a:pPr lvl="0"/>
            <a:endParaRPr lang="pt-PT" i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PT" dirty="0"/>
              <a:t>Identificar os </a:t>
            </a:r>
            <a:r>
              <a:rPr lang="pt-PT" dirty="0" err="1"/>
              <a:t>fatores</a:t>
            </a:r>
            <a:r>
              <a:rPr lang="pt-PT" dirty="0"/>
              <a:t> determinantes da satisfação/insatisfação docente e teorias da motivação para a satisfação </a:t>
            </a:r>
            <a:r>
              <a:rPr lang="pt-PT" dirty="0" smtClean="0"/>
              <a:t>profissional dos professores da escola do ensino secundário nº 6053 «Nova Vida» em Luanda .</a:t>
            </a:r>
            <a:endParaRPr lang="pt-PT" i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179512" y="188640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Questão de Investigação</a:t>
            </a:r>
            <a:endParaRPr lang="pt-PT" b="1" dirty="0">
              <a:solidFill>
                <a:srgbClr val="C00000"/>
              </a:solidFill>
            </a:endParaRPr>
          </a:p>
        </p:txBody>
      </p:sp>
      <p:sp>
        <p:nvSpPr>
          <p:cNvPr id="8" name="Seta para baixo 7"/>
          <p:cNvSpPr/>
          <p:nvPr/>
        </p:nvSpPr>
        <p:spPr>
          <a:xfrm>
            <a:off x="539552" y="2204864"/>
            <a:ext cx="864096" cy="1008112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" name="CaixaDeTexto 3"/>
          <p:cNvSpPr txBox="1"/>
          <p:nvPr/>
        </p:nvSpPr>
        <p:spPr>
          <a:xfrm>
            <a:off x="395536" y="3573016"/>
            <a:ext cx="4302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Objetivos da Investigação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165405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99166" y="147990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Estrutura da dissertação</a:t>
            </a:r>
            <a:endParaRPr lang="pt-PT" b="1" dirty="0">
              <a:solidFill>
                <a:srgbClr val="C00000"/>
              </a:solidFill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2339752" y="4149080"/>
            <a:ext cx="634216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600" b="1" dirty="0" smtClean="0"/>
              <a:t>IV Capítulo  </a:t>
            </a:r>
            <a:r>
              <a:rPr lang="pt-PT" sz="1600" dirty="0" smtClean="0"/>
              <a:t>- Metodologia  de Investigação, </a:t>
            </a:r>
            <a:r>
              <a:rPr lang="pt-PT" sz="1600" dirty="0"/>
              <a:t>que é a apresentação dos procedimentos a adotar durante as várias fases da investigação, com a finalidade de proporcionar ao investigador a implementação de um plano de orientação para o Investigador, de acordo com a natureza do problema. </a:t>
            </a:r>
          </a:p>
          <a:p>
            <a:pPr algn="just"/>
            <a:endParaRPr lang="pt-PT" sz="1600" dirty="0"/>
          </a:p>
          <a:p>
            <a:pPr algn="just"/>
            <a:r>
              <a:rPr lang="pt-PT" sz="1600" b="1" dirty="0" smtClean="0"/>
              <a:t>V Capítulo </a:t>
            </a:r>
            <a:r>
              <a:rPr lang="pt-PT" sz="1600" dirty="0" smtClean="0"/>
              <a:t>- </a:t>
            </a:r>
            <a:r>
              <a:rPr lang="pt-PT" sz="1600" dirty="0" smtClean="0"/>
              <a:t>São </a:t>
            </a:r>
            <a:r>
              <a:rPr lang="pt-PT" sz="1600" dirty="0"/>
              <a:t>apresentados os resultados e as respetivas discussões pautadas na literatura </a:t>
            </a:r>
            <a:r>
              <a:rPr lang="pt-PT" sz="1600" dirty="0" smtClean="0"/>
              <a:t>estudada.</a:t>
            </a:r>
            <a:endParaRPr lang="pt-PT" sz="1600" dirty="0"/>
          </a:p>
        </p:txBody>
      </p:sp>
      <p:sp>
        <p:nvSpPr>
          <p:cNvPr id="2" name="Rectângulo 1"/>
          <p:cNvSpPr/>
          <p:nvPr/>
        </p:nvSpPr>
        <p:spPr>
          <a:xfrm>
            <a:off x="2288519" y="908720"/>
            <a:ext cx="61744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600" b="1" dirty="0"/>
              <a:t>I Capítulo </a:t>
            </a:r>
            <a:r>
              <a:rPr lang="pt-PT" sz="1600" dirty="0"/>
              <a:t>- Conceito de Docente como elemento fundamental na construção do ato educativo.</a:t>
            </a:r>
          </a:p>
          <a:p>
            <a:pPr algn="just"/>
            <a:endParaRPr lang="pt-PT" sz="1600" dirty="0"/>
          </a:p>
          <a:p>
            <a:pPr algn="just"/>
            <a:r>
              <a:rPr lang="pt-PT" sz="1600" b="1" dirty="0"/>
              <a:t>II Capítulo </a:t>
            </a:r>
            <a:r>
              <a:rPr lang="pt-PT" sz="1600" dirty="0"/>
              <a:t>- resenha histórica da avaliação do desempenho do profissional docente, bem como uma elucidação do seu contexto, dos seus propósitos, objetivos, modelos, das mudanças que origina nas organizações escolares e as sete chaves de avaliação do desempenho docente.</a:t>
            </a:r>
          </a:p>
          <a:p>
            <a:pPr algn="just"/>
            <a:endParaRPr lang="pt-PT" sz="1600" dirty="0"/>
          </a:p>
          <a:p>
            <a:pPr algn="just"/>
            <a:r>
              <a:rPr lang="pt-PT" sz="1600" b="1" dirty="0"/>
              <a:t>III Capítulo </a:t>
            </a:r>
            <a:r>
              <a:rPr lang="pt-PT" sz="1600" dirty="0"/>
              <a:t>- Fatores determinantes da satisfação/insatisfação docente e, consequentemente, abordamos três teorias da motivação tendo em conta aspetos comuns e divergentes entre elas.</a:t>
            </a:r>
          </a:p>
        </p:txBody>
      </p:sp>
      <p:sp>
        <p:nvSpPr>
          <p:cNvPr id="4" name="Chaveta à esquerda 3"/>
          <p:cNvSpPr/>
          <p:nvPr/>
        </p:nvSpPr>
        <p:spPr>
          <a:xfrm>
            <a:off x="1827427" y="908720"/>
            <a:ext cx="504056" cy="304698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Chaveta à esquerda 7"/>
          <p:cNvSpPr/>
          <p:nvPr/>
        </p:nvSpPr>
        <p:spPr>
          <a:xfrm>
            <a:off x="1827426" y="4154442"/>
            <a:ext cx="504056" cy="208794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CaixaDeTexto 4"/>
          <p:cNvSpPr txBox="1"/>
          <p:nvPr/>
        </p:nvSpPr>
        <p:spPr>
          <a:xfrm>
            <a:off x="65814" y="2167989"/>
            <a:ext cx="17616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/>
              <a:t>Fundamentação Teórica</a:t>
            </a:r>
            <a:endParaRPr lang="pt-PT" b="1" dirty="0"/>
          </a:p>
        </p:txBody>
      </p:sp>
      <p:sp>
        <p:nvSpPr>
          <p:cNvPr id="9" name="CaixaDeTexto 8"/>
          <p:cNvSpPr txBox="1"/>
          <p:nvPr/>
        </p:nvSpPr>
        <p:spPr>
          <a:xfrm>
            <a:off x="65813" y="4869886"/>
            <a:ext cx="17616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/>
              <a:t>Metodologia de Investigação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24010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445088" y="476672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“A escola surge como instituição específica de educação e o professor, como elemento fundamental na construção do ato educativo que nela ocorre (…).”</a:t>
            </a:r>
          </a:p>
          <a:p>
            <a:pPr algn="r"/>
            <a:r>
              <a:rPr lang="pt-PT" sz="1200" b="1" dirty="0" smtClean="0"/>
              <a:t>(Teixeira, 2002, p.5)</a:t>
            </a:r>
            <a:endParaRPr lang="pt-PT" sz="1200" b="1" dirty="0"/>
          </a:p>
        </p:txBody>
      </p:sp>
      <p:sp>
        <p:nvSpPr>
          <p:cNvPr id="6" name="Rectângulo 5"/>
          <p:cNvSpPr/>
          <p:nvPr/>
        </p:nvSpPr>
        <p:spPr>
          <a:xfrm>
            <a:off x="420909" y="1844824"/>
            <a:ext cx="8449115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b="1" dirty="0"/>
              <a:t>É neste contexto, </a:t>
            </a:r>
            <a:endParaRPr lang="pt-PT" b="1" dirty="0" smtClean="0"/>
          </a:p>
          <a:p>
            <a:pPr algn="just"/>
            <a:endParaRPr lang="pt-PT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 smtClean="0"/>
              <a:t>Que </a:t>
            </a:r>
            <a:r>
              <a:rPr lang="pt-PT" dirty="0"/>
              <a:t>o professor se vê confrontado com novas exigências que implicam uma reconstrução constante da sua identidade profissional</a:t>
            </a:r>
            <a:r>
              <a:rPr lang="pt-PT" dirty="0" smtClean="0"/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 smtClean="0"/>
              <a:t>Confrontado com a necessidade de a partir da reflexão sobre a experiência, e encontrar práticas inovadoras de modo a preparar-se para os novos desafios de uma sociedade que </a:t>
            </a:r>
            <a:r>
              <a:rPr lang="pt-PT" b="1" dirty="0" smtClean="0"/>
              <a:t>responsabiliza a escola não apenas pelo ato de instruir, mas também pelo ato de educar</a:t>
            </a:r>
            <a:r>
              <a:rPr lang="pt-PT" dirty="0" smtClean="0"/>
              <a:t>.</a:t>
            </a:r>
          </a:p>
          <a:p>
            <a:pPr algn="just"/>
            <a:endParaRPr lang="pt-PT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 smtClean="0"/>
              <a:t>As funções e papéis a desempenhar pelo professor “antigamente estavam apenas  restritas à sala de aula. </a:t>
            </a:r>
            <a:r>
              <a:rPr lang="pt-PT" dirty="0" err="1" smtClean="0"/>
              <a:t>Atualmente</a:t>
            </a:r>
            <a:r>
              <a:rPr lang="pt-PT" dirty="0" smtClean="0"/>
              <a:t>, não se espera já que o professor seja, apenas, um bom transmissor de saberes, mas que </a:t>
            </a:r>
            <a:r>
              <a:rPr lang="pt-PT" b="1" dirty="0" smtClean="0"/>
              <a:t>desempenhe um conjunto de papéis e funções cada vez mais diversificados.</a:t>
            </a:r>
          </a:p>
          <a:p>
            <a:pPr algn="r"/>
            <a:r>
              <a:rPr lang="pt-PT" sz="1200" dirty="0" smtClean="0"/>
              <a:t>(</a:t>
            </a:r>
            <a:r>
              <a:rPr lang="pt-PT" sz="1200" dirty="0" err="1" smtClean="0"/>
              <a:t>Altet</a:t>
            </a:r>
            <a:r>
              <a:rPr lang="pt-PT" sz="1200" dirty="0" smtClean="0"/>
              <a:t>, 2001)</a:t>
            </a:r>
          </a:p>
          <a:p>
            <a:pPr algn="r"/>
            <a:r>
              <a:rPr lang="pt-PT" sz="1200" dirty="0" smtClean="0"/>
              <a:t>(Estrela, 2000, p. 121)</a:t>
            </a:r>
          </a:p>
        </p:txBody>
      </p:sp>
    </p:spTree>
    <p:extLst>
      <p:ext uri="{BB962C8B-B14F-4D97-AF65-F5344CB8AC3E}">
        <p14:creationId xmlns:p14="http://schemas.microsoft.com/office/powerpoint/2010/main" val="16838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107503" y="116632"/>
            <a:ext cx="88569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Lei de Bases do sistema Educativo (Lei n° 49/2005, art.º 39.°, n.º 2) - Princípios gerais da carreira docente Angolana</a:t>
            </a:r>
          </a:p>
        </p:txBody>
      </p:sp>
      <p:sp>
        <p:nvSpPr>
          <p:cNvPr id="5" name="Rectângulo 4"/>
          <p:cNvSpPr/>
          <p:nvPr/>
        </p:nvSpPr>
        <p:spPr>
          <a:xfrm>
            <a:off x="0" y="5715833"/>
            <a:ext cx="9143999" cy="116955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pt-PT" sz="1400" b="1" dirty="0" smtClean="0"/>
              <a:t>A progressão na carreira deve estar ligada à avaliação de </a:t>
            </a:r>
            <a:r>
              <a:rPr lang="pt-PT" sz="1400" b="1" dirty="0" smtClean="0">
                <a:solidFill>
                  <a:srgbClr val="C00000"/>
                </a:solidFill>
              </a:rPr>
              <a:t>todas as </a:t>
            </a:r>
            <a:r>
              <a:rPr lang="pt-PT" sz="1400" b="1" dirty="0" err="1" smtClean="0">
                <a:solidFill>
                  <a:srgbClr val="C00000"/>
                </a:solidFill>
              </a:rPr>
              <a:t>atividades</a:t>
            </a:r>
            <a:r>
              <a:rPr lang="pt-PT" sz="1400" b="1" dirty="0" smtClean="0">
                <a:solidFill>
                  <a:srgbClr val="C00000"/>
                </a:solidFill>
              </a:rPr>
              <a:t> desenvolvidas</a:t>
            </a:r>
            <a:r>
              <a:rPr lang="pt-PT" sz="1400" b="1" dirty="0" smtClean="0"/>
              <a:t>, individualmente ou em grupo, na instituição educativa, no </a:t>
            </a:r>
            <a:r>
              <a:rPr lang="pt-PT" sz="1400" b="1" u="sng" dirty="0" smtClean="0"/>
              <a:t>plano da educação</a:t>
            </a:r>
            <a:r>
              <a:rPr lang="pt-PT" sz="1400" b="1" dirty="0" smtClean="0"/>
              <a:t>, do ensino e </a:t>
            </a:r>
            <a:r>
              <a:rPr lang="pt-PT" sz="1400" b="1" u="sng" dirty="0" smtClean="0"/>
              <a:t>da prestação de outros serviços à comunidade</a:t>
            </a:r>
            <a:r>
              <a:rPr lang="pt-PT" sz="1400" b="1" dirty="0" smtClean="0"/>
              <a:t>, bem como às </a:t>
            </a:r>
            <a:r>
              <a:rPr lang="pt-PT" sz="1400" b="1" u="sng" dirty="0" smtClean="0"/>
              <a:t>qualificações profissionais</a:t>
            </a:r>
            <a:r>
              <a:rPr lang="pt-PT" sz="1400" b="1" dirty="0" smtClean="0"/>
              <a:t>, </a:t>
            </a:r>
            <a:r>
              <a:rPr lang="pt-PT" sz="1400" b="1" u="sng" dirty="0" smtClean="0"/>
              <a:t>pedagógicas</a:t>
            </a:r>
            <a:r>
              <a:rPr lang="pt-PT" sz="1400" b="1" dirty="0" smtClean="0"/>
              <a:t> e </a:t>
            </a:r>
            <a:r>
              <a:rPr lang="pt-PT" sz="1400" b="1" u="sng" dirty="0" smtClean="0"/>
              <a:t>científicas</a:t>
            </a:r>
            <a:r>
              <a:rPr lang="pt-PT" sz="1400" b="1" dirty="0" smtClean="0"/>
              <a:t> e não apenas para exercer as suas funções dentro das paredes da escola.” </a:t>
            </a:r>
          </a:p>
          <a:p>
            <a:pPr algn="r"/>
            <a:r>
              <a:rPr lang="pt-PT" sz="1400" b="1" dirty="0" smtClean="0"/>
              <a:t>(Teixeira, 2002, pp.10-11) </a:t>
            </a:r>
            <a:endParaRPr lang="pt-PT" sz="1400" b="1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437924291"/>
              </p:ext>
            </p:extLst>
          </p:nvPr>
        </p:nvGraphicFramePr>
        <p:xfrm>
          <a:off x="-612576" y="1332770"/>
          <a:ext cx="6336704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ângulo 6"/>
          <p:cNvSpPr/>
          <p:nvPr/>
        </p:nvSpPr>
        <p:spPr>
          <a:xfrm>
            <a:off x="5130779" y="1556792"/>
            <a:ext cx="383370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b="1" dirty="0" smtClean="0"/>
              <a:t>Funções do professor:</a:t>
            </a:r>
          </a:p>
          <a:p>
            <a:pPr lvl="0"/>
            <a:endParaRPr lang="pt-PT" sz="1600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PT" sz="1600" dirty="0" smtClean="0"/>
              <a:t>Função de relação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PT" sz="1600" dirty="0" smtClean="0"/>
              <a:t>Função de promoção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PT" sz="1600" dirty="0" smtClean="0"/>
              <a:t>Função de cooperação com a escola e com os outros professores;</a:t>
            </a:r>
            <a:endParaRPr lang="pt-PT" sz="1600" i="1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PT" sz="1600" dirty="0" smtClean="0"/>
              <a:t>Função de complementaridade face aos pais dos alunos;</a:t>
            </a:r>
            <a:endParaRPr lang="pt-PT" sz="1600" i="1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PT" sz="1600" dirty="0" smtClean="0"/>
              <a:t>Função de descoberta do seu papel e partilhar com os demais trabalhadores da educação;</a:t>
            </a:r>
            <a:endParaRPr lang="pt-PT" sz="1600" i="1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PT" sz="1600" dirty="0" smtClean="0"/>
              <a:t>Função de extensão face à comunidade envolvente da escola</a:t>
            </a:r>
            <a:endParaRPr lang="pt-PT" sz="1600" i="1" dirty="0"/>
          </a:p>
        </p:txBody>
      </p:sp>
    </p:spTree>
    <p:extLst>
      <p:ext uri="{BB962C8B-B14F-4D97-AF65-F5344CB8AC3E}">
        <p14:creationId xmlns:p14="http://schemas.microsoft.com/office/powerpoint/2010/main" val="59231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2"/>
          <p:cNvSpPr/>
          <p:nvPr/>
        </p:nvSpPr>
        <p:spPr>
          <a:xfrm>
            <a:off x="281763" y="404664"/>
            <a:ext cx="865434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800" b="1" dirty="0" smtClean="0"/>
              <a:t>Os </a:t>
            </a:r>
            <a:r>
              <a:rPr lang="pt-PT" sz="2800" b="1" dirty="0"/>
              <a:t>professores são profissionalmente competentes, a avaliação é</a:t>
            </a:r>
            <a:r>
              <a:rPr lang="pt-PT" sz="2800" b="1" dirty="0" smtClean="0"/>
              <a:t> apenas utilizada </a:t>
            </a:r>
            <a:r>
              <a:rPr lang="pt-PT" sz="2800" b="1" dirty="0"/>
              <a:t>com a finalidade de melhorar a sua prática. </a:t>
            </a:r>
            <a:endParaRPr lang="pt-PT" sz="2800" b="1" dirty="0" smtClean="0"/>
          </a:p>
          <a:p>
            <a:pPr algn="r"/>
            <a:r>
              <a:rPr lang="pt-PT" sz="1200" dirty="0" smtClean="0"/>
              <a:t>(Alarcão, 2003)</a:t>
            </a:r>
            <a:endParaRPr lang="pt-PT" dirty="0"/>
          </a:p>
        </p:txBody>
      </p:sp>
      <p:sp>
        <p:nvSpPr>
          <p:cNvPr id="8" name="Seta curvada à direita 7"/>
          <p:cNvSpPr/>
          <p:nvPr/>
        </p:nvSpPr>
        <p:spPr>
          <a:xfrm>
            <a:off x="384171" y="2359741"/>
            <a:ext cx="230384" cy="326941"/>
          </a:xfrm>
          <a:prstGeom prst="curvedRightArrow">
            <a:avLst/>
          </a:prstGeom>
          <a:solidFill>
            <a:schemeClr val="bg1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250606" y="2708920"/>
            <a:ext cx="8654347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2000" dirty="0" smtClean="0"/>
              <a:t>Angola suscita interesse por parte dos educandos, dos professores, da escola e da democracia, uma nova profissionalização na educação.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2000" dirty="0" smtClean="0"/>
              <a:t>Os educadores e os professores em particular, reconhecem-se e são reconhecidos como profissionais. </a:t>
            </a:r>
          </a:p>
          <a:p>
            <a:pPr algn="just"/>
            <a:endParaRPr lang="pt-PT" sz="20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2000" dirty="0" smtClean="0"/>
              <a:t>Subsiste, no entanto, uma visão redutora da profissionalização docente por admitir candidatos sem a idoneidade exigível, não obstante o desenvolvimento apresentado na dimensão científico-didática da função. </a:t>
            </a:r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281589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780519229"/>
              </p:ext>
            </p:extLst>
          </p:nvPr>
        </p:nvGraphicFramePr>
        <p:xfrm>
          <a:off x="395536" y="1088740"/>
          <a:ext cx="8496944" cy="5004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ângulo 5"/>
          <p:cNvSpPr/>
          <p:nvPr/>
        </p:nvSpPr>
        <p:spPr>
          <a:xfrm>
            <a:off x="251520" y="143534"/>
            <a:ext cx="35564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b="1" dirty="0"/>
              <a:t>Avaliação de Desempenho</a:t>
            </a:r>
            <a:endParaRPr lang="pt-PT" sz="2400" dirty="0"/>
          </a:p>
        </p:txBody>
      </p:sp>
      <p:sp>
        <p:nvSpPr>
          <p:cNvPr id="9" name="Rectângulo 8"/>
          <p:cNvSpPr/>
          <p:nvPr/>
        </p:nvSpPr>
        <p:spPr>
          <a:xfrm>
            <a:off x="7605333" y="6464369"/>
            <a:ext cx="13591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200" dirty="0" err="1" smtClean="0"/>
              <a:t>Chiavenato</a:t>
            </a:r>
            <a:r>
              <a:rPr lang="pt-PT" sz="1200" dirty="0" smtClean="0"/>
              <a:t> </a:t>
            </a:r>
            <a:r>
              <a:rPr lang="pt-PT" sz="1200" dirty="0"/>
              <a:t>(2009) </a:t>
            </a:r>
          </a:p>
        </p:txBody>
      </p:sp>
    </p:spTree>
    <p:extLst>
      <p:ext uri="{BB962C8B-B14F-4D97-AF65-F5344CB8AC3E}">
        <p14:creationId xmlns:p14="http://schemas.microsoft.com/office/powerpoint/2010/main" val="2662411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2"/>
          <p:cNvSpPr/>
          <p:nvPr/>
        </p:nvSpPr>
        <p:spPr>
          <a:xfrm>
            <a:off x="200732" y="260647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dirty="0" smtClean="0"/>
              <a:t>A </a:t>
            </a:r>
            <a:r>
              <a:rPr lang="pt-PT" sz="2800" b="1" dirty="0" smtClean="0"/>
              <a:t>satisfação/insatisfação </a:t>
            </a:r>
            <a:r>
              <a:rPr lang="pt-PT" sz="2800" dirty="0"/>
              <a:t>docente </a:t>
            </a:r>
            <a:r>
              <a:rPr lang="pt-PT" sz="2800" dirty="0" smtClean="0"/>
              <a:t>abrange: </a:t>
            </a:r>
            <a:endParaRPr lang="pt-PT" sz="2800" dirty="0"/>
          </a:p>
        </p:txBody>
      </p:sp>
      <p:sp>
        <p:nvSpPr>
          <p:cNvPr id="4" name="Rectângulo 3"/>
          <p:cNvSpPr/>
          <p:nvPr/>
        </p:nvSpPr>
        <p:spPr>
          <a:xfrm>
            <a:off x="267868" y="842228"/>
            <a:ext cx="878497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PT" sz="1600" dirty="0" smtClean="0"/>
          </a:p>
          <a:p>
            <a:pPr marL="342900" indent="-342900">
              <a:buAutoNum type="arabicParenR"/>
            </a:pPr>
            <a:r>
              <a:rPr lang="pt-PT" sz="1600" dirty="0" smtClean="0"/>
              <a:t>A natureza </a:t>
            </a:r>
            <a:r>
              <a:rPr lang="pt-PT" sz="1600" dirty="0"/>
              <a:t>importante do trabalho; </a:t>
            </a:r>
            <a:endParaRPr lang="pt-PT" sz="1600" dirty="0" smtClean="0"/>
          </a:p>
          <a:p>
            <a:pPr marL="342900" indent="-342900">
              <a:buAutoNum type="arabicParenR"/>
            </a:pPr>
            <a:endParaRPr lang="pt-PT" sz="1600" dirty="0" smtClean="0"/>
          </a:p>
          <a:p>
            <a:pPr marL="342900" indent="-342900">
              <a:buAutoNum type="arabicParenR"/>
            </a:pPr>
            <a:r>
              <a:rPr lang="pt-PT" sz="1600" dirty="0" smtClean="0"/>
              <a:t>A </a:t>
            </a:r>
            <a:r>
              <a:rPr lang="pt-PT" sz="1600" dirty="0"/>
              <a:t>diversidade das tarefas e a oportunidade de utilização de competências e capacidades valorizadas pelo indivíduo; </a:t>
            </a:r>
            <a:endParaRPr lang="pt-PT" sz="1600" dirty="0" smtClean="0"/>
          </a:p>
          <a:p>
            <a:pPr marL="342900" indent="-342900">
              <a:buAutoNum type="arabicParenR"/>
            </a:pPr>
            <a:endParaRPr lang="pt-PT" sz="1600" dirty="0" smtClean="0"/>
          </a:p>
          <a:p>
            <a:pPr marL="342900" indent="-342900">
              <a:buAutoNum type="arabicParenR"/>
            </a:pPr>
            <a:r>
              <a:rPr lang="pt-PT" sz="1600" dirty="0" smtClean="0"/>
              <a:t>A </a:t>
            </a:r>
            <a:r>
              <a:rPr lang="pt-PT" sz="1600" dirty="0"/>
              <a:t>importância da relação com os alunos; </a:t>
            </a:r>
            <a:endParaRPr lang="pt-PT" sz="1600" dirty="0" smtClean="0"/>
          </a:p>
          <a:p>
            <a:pPr marL="342900" indent="-342900">
              <a:buAutoNum type="arabicParenR"/>
            </a:pPr>
            <a:endParaRPr lang="pt-PT" sz="1600" dirty="0" smtClean="0"/>
          </a:p>
          <a:p>
            <a:pPr marL="342900" indent="-342900">
              <a:buAutoNum type="arabicParenR"/>
            </a:pPr>
            <a:r>
              <a:rPr lang="pt-PT" sz="1600" dirty="0" smtClean="0"/>
              <a:t>O </a:t>
            </a:r>
            <a:r>
              <a:rPr lang="pt-PT" sz="1600" dirty="0"/>
              <a:t>grau de </a:t>
            </a:r>
            <a:r>
              <a:rPr lang="pt-PT" sz="1600" dirty="0" smtClean="0"/>
              <a:t>autonomia; </a:t>
            </a:r>
          </a:p>
          <a:p>
            <a:pPr marL="342900" indent="-342900">
              <a:buAutoNum type="arabicParenR"/>
            </a:pPr>
            <a:endParaRPr lang="pt-PT" sz="1600" dirty="0" smtClean="0"/>
          </a:p>
          <a:p>
            <a:pPr marL="342900" indent="-342900">
              <a:buAutoNum type="arabicParenR"/>
            </a:pPr>
            <a:r>
              <a:rPr lang="pt-PT" sz="1600" dirty="0" smtClean="0"/>
              <a:t>O </a:t>
            </a:r>
            <a:r>
              <a:rPr lang="pt-PT" sz="1600" dirty="0"/>
              <a:t>sentido de responsabilização e de realização; </a:t>
            </a:r>
            <a:endParaRPr lang="pt-PT" sz="1600" dirty="0" smtClean="0"/>
          </a:p>
          <a:p>
            <a:pPr marL="342900" indent="-342900">
              <a:buAutoNum type="arabicParenR"/>
            </a:pPr>
            <a:endParaRPr lang="pt-PT" sz="1600" dirty="0" smtClean="0"/>
          </a:p>
          <a:p>
            <a:pPr marL="342900" indent="-342900">
              <a:buAutoNum type="arabicParenR"/>
            </a:pPr>
            <a:r>
              <a:rPr lang="pt-PT" sz="1600" dirty="0" smtClean="0"/>
              <a:t>O </a:t>
            </a:r>
            <a:r>
              <a:rPr lang="pt-PT" sz="1600" dirty="0"/>
              <a:t>grau de implicação e de eficácia pessoal no trabalho; </a:t>
            </a:r>
            <a:endParaRPr lang="pt-PT" sz="1600" dirty="0" smtClean="0"/>
          </a:p>
          <a:p>
            <a:pPr marL="342900" indent="-342900">
              <a:buAutoNum type="arabicParenR"/>
            </a:pPr>
            <a:endParaRPr lang="pt-PT" sz="1600" dirty="0" smtClean="0"/>
          </a:p>
          <a:p>
            <a:pPr marL="342900" indent="-342900">
              <a:buAutoNum type="arabicParenR"/>
            </a:pPr>
            <a:r>
              <a:rPr lang="pt-PT" sz="1600" dirty="0" smtClean="0"/>
              <a:t>A </a:t>
            </a:r>
            <a:r>
              <a:rPr lang="pt-PT" sz="1600" dirty="0"/>
              <a:t>oportunidade para o desenvolvimento de novas </a:t>
            </a:r>
            <a:r>
              <a:rPr lang="pt-PT" sz="1600" dirty="0" smtClean="0"/>
              <a:t>aprendizagens; </a:t>
            </a:r>
            <a:endParaRPr lang="pt-PT" sz="1600" dirty="0"/>
          </a:p>
          <a:p>
            <a:pPr marL="342900" indent="-342900">
              <a:buAutoNum type="arabicParenR"/>
            </a:pPr>
            <a:endParaRPr lang="pt-PT" sz="1600" dirty="0" smtClean="0"/>
          </a:p>
          <a:p>
            <a:pPr marL="342900" indent="-342900">
              <a:buAutoNum type="arabicParenR"/>
            </a:pPr>
            <a:r>
              <a:rPr lang="pt-PT" sz="1600" dirty="0" smtClean="0"/>
              <a:t>O </a:t>
            </a:r>
            <a:r>
              <a:rPr lang="pt-PT" sz="1600" dirty="0"/>
              <a:t>envolvimento nas tomadas de decisão.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7408975" y="4981823"/>
            <a:ext cx="1457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/>
              <a:t>(Seco, 2000)</a:t>
            </a:r>
            <a:endParaRPr lang="pt-PT" sz="1200" dirty="0"/>
          </a:p>
        </p:txBody>
      </p:sp>
      <p:sp>
        <p:nvSpPr>
          <p:cNvPr id="7" name="Rectângulo 6"/>
          <p:cNvSpPr/>
          <p:nvPr/>
        </p:nvSpPr>
        <p:spPr>
          <a:xfrm>
            <a:off x="110352" y="5373216"/>
            <a:ext cx="8926144" cy="13849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pt-PT" sz="1400" dirty="0"/>
              <a:t>O</a:t>
            </a:r>
            <a:r>
              <a:rPr lang="pt-PT" sz="1400" dirty="0" smtClean="0"/>
              <a:t>s </a:t>
            </a:r>
            <a:r>
              <a:rPr lang="pt-PT" sz="1400" dirty="0"/>
              <a:t>professores estão sujeitos a um forte apelo ao desenvolvimento </a:t>
            </a:r>
            <a:r>
              <a:rPr lang="pt-PT" sz="1400" dirty="0" smtClean="0"/>
              <a:t>de </a:t>
            </a:r>
            <a:r>
              <a:rPr lang="pt-PT" sz="1400" b="1" dirty="0"/>
              <a:t>iniciativa </a:t>
            </a:r>
            <a:r>
              <a:rPr lang="pt-PT" sz="1400" b="1" dirty="0" smtClean="0"/>
              <a:t>individual </a:t>
            </a:r>
            <a:r>
              <a:rPr lang="pt-PT" sz="1400" dirty="0" smtClean="0"/>
              <a:t>e </a:t>
            </a:r>
            <a:r>
              <a:rPr lang="pt-PT" sz="1400" dirty="0"/>
              <a:t>a uma </a:t>
            </a:r>
            <a:r>
              <a:rPr lang="pt-PT" sz="1400" dirty="0" smtClean="0"/>
              <a:t>crescente </a:t>
            </a:r>
            <a:r>
              <a:rPr lang="pt-PT" sz="1400" b="1" dirty="0" smtClean="0"/>
              <a:t>necessidade de tomadas </a:t>
            </a:r>
            <a:r>
              <a:rPr lang="pt-PT" sz="1400" b="1" dirty="0"/>
              <a:t>de decisão </a:t>
            </a:r>
            <a:r>
              <a:rPr lang="pt-PT" sz="1400" dirty="0" smtClean="0"/>
              <a:t>rápidas </a:t>
            </a:r>
            <a:r>
              <a:rPr lang="pt-PT" sz="1400" dirty="0"/>
              <a:t>e </a:t>
            </a:r>
            <a:r>
              <a:rPr lang="pt-PT" sz="1400" dirty="0" smtClean="0"/>
              <a:t>autónomas e também </a:t>
            </a:r>
            <a:r>
              <a:rPr lang="pt-PT" sz="1400" dirty="0"/>
              <a:t>à </a:t>
            </a:r>
            <a:r>
              <a:rPr lang="pt-PT" sz="1400" b="1" dirty="0"/>
              <a:t>exigência de uma elevada diversidade de </a:t>
            </a:r>
            <a:r>
              <a:rPr lang="pt-PT" sz="1400" b="1" dirty="0" smtClean="0"/>
              <a:t>competências</a:t>
            </a:r>
            <a:r>
              <a:rPr lang="pt-PT" sz="1400" dirty="0" smtClean="0"/>
              <a:t>. </a:t>
            </a:r>
          </a:p>
          <a:p>
            <a:endParaRPr lang="pt-PT" sz="1400" dirty="0"/>
          </a:p>
          <a:p>
            <a:r>
              <a:rPr lang="pt-PT" sz="1400" dirty="0" smtClean="0"/>
              <a:t>É-lhes </a:t>
            </a:r>
            <a:r>
              <a:rPr lang="pt-PT" sz="1400" dirty="0"/>
              <a:t>exigido um forte suporte psicológico e motivacional, o que coloca todas as teorias aqui descritas nos caminhos da </a:t>
            </a:r>
            <a:r>
              <a:rPr lang="pt-PT" sz="1400" dirty="0" smtClean="0"/>
              <a:t>abordagem, </a:t>
            </a:r>
            <a:r>
              <a:rPr lang="pt-PT" sz="1400" dirty="0"/>
              <a:t>para </a:t>
            </a:r>
            <a:r>
              <a:rPr lang="pt-PT" sz="1400" b="1" dirty="0"/>
              <a:t>superar as vicissitudes em </a:t>
            </a:r>
            <a:r>
              <a:rPr lang="pt-PT" sz="1400" b="1" dirty="0" smtClean="0"/>
              <a:t>torno </a:t>
            </a:r>
            <a:r>
              <a:rPr lang="pt-PT" sz="1400" b="1" dirty="0"/>
              <a:t>da satisfação </a:t>
            </a:r>
            <a:r>
              <a:rPr lang="pt-PT" sz="1400" b="1" dirty="0" smtClean="0"/>
              <a:t>enquanto profissionais docentes</a:t>
            </a:r>
            <a:r>
              <a:rPr lang="pt-PT" sz="1400" dirty="0" smtClean="0"/>
              <a:t>.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4116428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2771800" y="1340768"/>
            <a:ext cx="3873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800" b="1" dirty="0"/>
              <a:t>A</a:t>
            </a:r>
            <a:r>
              <a:rPr lang="pt-PT" sz="2800" b="1" dirty="0" smtClean="0"/>
              <a:t>bordagem Quantitativa</a:t>
            </a:r>
            <a:endParaRPr lang="pt-PT" sz="2800" dirty="0"/>
          </a:p>
        </p:txBody>
      </p:sp>
      <p:sp>
        <p:nvSpPr>
          <p:cNvPr id="6" name="Rectângulo 5"/>
          <p:cNvSpPr/>
          <p:nvPr/>
        </p:nvSpPr>
        <p:spPr>
          <a:xfrm>
            <a:off x="184687" y="4496346"/>
            <a:ext cx="8779799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pt-PT" b="1" dirty="0" smtClean="0">
                <a:solidFill>
                  <a:srgbClr val="C00000"/>
                </a:solidFill>
              </a:rPr>
              <a:t>Participantes</a:t>
            </a:r>
            <a:endParaRPr lang="pt-PT" b="1" dirty="0">
              <a:solidFill>
                <a:srgbClr val="C00000"/>
              </a:solidFill>
            </a:endParaRPr>
          </a:p>
          <a:p>
            <a:pPr algn="just"/>
            <a:r>
              <a:rPr lang="pt-PT" dirty="0" smtClean="0"/>
              <a:t>62 Docentes </a:t>
            </a:r>
            <a:r>
              <a:rPr lang="pt-PT" dirty="0"/>
              <a:t>da Escola do ensino Secundário no 6053 “Nova </a:t>
            </a:r>
            <a:r>
              <a:rPr lang="pt-PT" dirty="0" smtClean="0"/>
              <a:t>Vida”, distribuídos </a:t>
            </a:r>
            <a:r>
              <a:rPr lang="pt-PT" dirty="0"/>
              <a:t>nos dois períodos (manhã e tarde). </a:t>
            </a:r>
            <a:endParaRPr lang="pt-PT" dirty="0" smtClean="0"/>
          </a:p>
        </p:txBody>
      </p:sp>
      <p:sp>
        <p:nvSpPr>
          <p:cNvPr id="7" name="CaixaDeTexto 6"/>
          <p:cNvSpPr txBox="1"/>
          <p:nvPr/>
        </p:nvSpPr>
        <p:spPr>
          <a:xfrm>
            <a:off x="217448" y="96524"/>
            <a:ext cx="4642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 smtClean="0"/>
              <a:t>Natureza da Investigação </a:t>
            </a:r>
            <a:endParaRPr lang="pt-PT" sz="3200" b="1" dirty="0"/>
          </a:p>
        </p:txBody>
      </p:sp>
      <p:sp>
        <p:nvSpPr>
          <p:cNvPr id="9" name="Rectângulo 8"/>
          <p:cNvSpPr/>
          <p:nvPr/>
        </p:nvSpPr>
        <p:spPr>
          <a:xfrm>
            <a:off x="205790" y="5589240"/>
            <a:ext cx="8863752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Duração da investigação empírica </a:t>
            </a:r>
          </a:p>
          <a:p>
            <a:r>
              <a:rPr lang="pt-PT" dirty="0" smtClean="0"/>
              <a:t>Março </a:t>
            </a:r>
            <a:r>
              <a:rPr lang="pt-PT" dirty="0"/>
              <a:t>de 2013 a Março de 2014</a:t>
            </a:r>
            <a:r>
              <a:rPr lang="pt-PT" b="1" dirty="0"/>
              <a:t>. </a:t>
            </a:r>
          </a:p>
        </p:txBody>
      </p:sp>
      <p:sp>
        <p:nvSpPr>
          <p:cNvPr id="10" name="Rectângulo 9"/>
          <p:cNvSpPr/>
          <p:nvPr/>
        </p:nvSpPr>
        <p:spPr>
          <a:xfrm>
            <a:off x="2288586" y="2125452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PT" sz="2400" dirty="0" smtClean="0"/>
              <a:t>os </a:t>
            </a:r>
            <a:r>
              <a:rPr lang="pt-PT" sz="2400" dirty="0"/>
              <a:t>dados podem ser quantificados, mensurados e cujas análises e interpretações utilizam métodos e técnicas </a:t>
            </a:r>
            <a:r>
              <a:rPr lang="pt-PT" sz="2400" dirty="0" smtClean="0"/>
              <a:t>estatísticas  </a:t>
            </a:r>
            <a:endParaRPr lang="pt-PT" sz="2400" dirty="0"/>
          </a:p>
        </p:txBody>
      </p:sp>
      <p:sp>
        <p:nvSpPr>
          <p:cNvPr id="11" name="Rectângulo 10"/>
          <p:cNvSpPr/>
          <p:nvPr/>
        </p:nvSpPr>
        <p:spPr>
          <a:xfrm>
            <a:off x="5615904" y="3737767"/>
            <a:ext cx="121501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200" dirty="0"/>
              <a:t>Valentim (2005) </a:t>
            </a:r>
          </a:p>
        </p:txBody>
      </p:sp>
    </p:spTree>
    <p:extLst>
      <p:ext uri="{BB962C8B-B14F-4D97-AF65-F5344CB8AC3E}">
        <p14:creationId xmlns:p14="http://schemas.microsoft.com/office/powerpoint/2010/main" val="2256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2193</Words>
  <Application>Microsoft Office PowerPoint</Application>
  <PresentationFormat>Apresentação no Ecrã (4:3)</PresentationFormat>
  <Paragraphs>359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19</vt:i4>
      </vt:variant>
    </vt:vector>
  </HeadingPairs>
  <TitlesOfParts>
    <vt:vector size="20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</dc:creator>
  <cp:lastModifiedBy>anokas</cp:lastModifiedBy>
  <cp:revision>77</cp:revision>
  <dcterms:created xsi:type="dcterms:W3CDTF">2015-11-06T09:59:42Z</dcterms:created>
  <dcterms:modified xsi:type="dcterms:W3CDTF">2015-11-30T12:42:52Z</dcterms:modified>
</cp:coreProperties>
</file>