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96004-2EAC-4D20-A100-9D6126A4E726}" type="datetimeFigureOut">
              <a:rPr lang="pt-PT" smtClean="0"/>
              <a:t>26-11-2012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9223375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2A25A-A355-43F4-AE8E-FD0934F1C37F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0075C-7206-4D4A-B451-28E038996709}" type="datetimeFigureOut">
              <a:rPr lang="pt-PT" smtClean="0"/>
              <a:pPr/>
              <a:t>26-11-2012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612601"/>
            <a:ext cx="5486400" cy="4369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28296-E914-4C75-9F78-028D5577266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 do subtítulo do modelo global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3E61B-3AB3-490F-90D4-269C8A444AE7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52400" y="1981200"/>
            <a:ext cx="8763000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Radiação Solar e seu aproveitamento</a:t>
            </a:r>
          </a:p>
          <a:p>
            <a:pPr algn="ctr"/>
            <a:r>
              <a:rPr lang="pt-PT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na terra</a:t>
            </a:r>
            <a:endParaRPr lang="pt-PT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28600"/>
            <a:ext cx="891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3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Colectores Solares:</a:t>
            </a:r>
            <a:endParaRPr kumimoji="0" lang="pt-PT" sz="3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m 2" descr="http://www.hiperclima.pt/userfiles/Image/ferroli/Imagens%20AC%20Ferroli/ECOMPACK-160-3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3581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657600" y="1600200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Aproveitam a radiação solar para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aquecer fluidos, normalmente água;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Aquecimento de águas sanitárias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 casas, hospitais, hotéis 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águas de piscinas);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Aquecimento e arrefecimento do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ambiente;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Aquecimento de gases ou água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industrial;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Aquecimento nos dessalinizados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(depósitos que separam a água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 sal na água salgada por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evaporação)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981200" y="228600"/>
            <a:ext cx="467307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3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Painéis </a:t>
            </a:r>
            <a:r>
              <a:rPr kumimoji="0" lang="pt-PT" sz="3600" b="0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Fotovoltaicos</a:t>
            </a:r>
            <a:r>
              <a:rPr kumimoji="0" lang="pt-PT" sz="3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pt-PT" sz="3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3" name="Picture 3" descr="http://1.bp.blogspot.com/_7DuX724Oizw/TG-2OLl_iNI/AAAAAAAACFo/NCFnHotaqFk/s1600/solar-fotovoltai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371600"/>
            <a:ext cx="4114800" cy="5105400"/>
          </a:xfrm>
          <a:prstGeom prst="rect">
            <a:avLst/>
          </a:prstGeom>
          <a:noFill/>
        </p:spPr>
      </p:pic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342429" y="1066800"/>
            <a:ext cx="4801571" cy="5575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São formados por células </a:t>
            </a:r>
            <a:r>
              <a:rPr kumimoji="0" lang="pt-PT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fotovoltaicas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Estas células utilizam a radiação solar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para produzir electricidade.</a:t>
            </a: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 aplicação das células </a:t>
            </a:r>
            <a:r>
              <a:rPr kumimoji="0" lang="pt-PT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fotovoltaicas</a:t>
            </a: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vai desde as calculadoras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às habitações, pequenas unidades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industriais e satélites.</a:t>
            </a: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 produção de energia não é poluidoras,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mas apresenta como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desvantagem o grande investimento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inicial e um rendimento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que ronda os 12 a 16%.</a:t>
            </a: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956328" y="228600"/>
            <a:ext cx="583441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Lei da Conservação da</a:t>
            </a:r>
          </a:p>
          <a:p>
            <a:pPr algn="ctr"/>
            <a:r>
              <a:rPr lang="pt-PT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Energia</a:t>
            </a:r>
            <a:endParaRPr lang="pt-PT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6" name="Picture 2" descr="http://t3.gstatic.com/images?q=tbn:ANd9GcQnim0ZNYBE5FD13iXmbAfV38n5vfpWVv3ieMz1hc2ues8S-P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886200"/>
            <a:ext cx="4724400" cy="2971800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533400" y="2819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/>
              <a:t>A energia não se cria nem se destrói, conserva-se sempre</a:t>
            </a:r>
            <a:endParaRPr lang="pt-PT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2225177" y="228600"/>
            <a:ext cx="408034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Energia Interna</a:t>
            </a:r>
            <a:endParaRPr lang="pt-PT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04800" y="1828800"/>
            <a:ext cx="8458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PT" sz="2400" dirty="0" smtClean="0"/>
              <a:t>É uma propriedade do sistema, que mede a energia cinética e potencial do sistema.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PT" sz="2400" dirty="0" smtClean="0"/>
              <a:t>a energia interna de um sistema pode variar devido á interacção do sistema com a respectiva vizinhança.</a:t>
            </a:r>
          </a:p>
          <a:p>
            <a:pPr>
              <a:buFont typeface="Arial" pitchFamily="34" charset="0"/>
              <a:buChar char="•"/>
            </a:pPr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914400" y="0"/>
            <a:ext cx="7239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Primeira Lei da </a:t>
            </a:r>
          </a:p>
          <a:p>
            <a:pPr algn="ctr"/>
            <a:r>
              <a:rPr lang="pt-PT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Termodinâmica</a:t>
            </a:r>
            <a:endParaRPr lang="pt-PT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1571699"/>
            <a:ext cx="91440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Nos sistemas termodinâmicos a primeira Lei da</a:t>
            </a:r>
            <a:r>
              <a:rPr kumimoji="0" lang="pt-PT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termodinâmica relaciona as energias que transitam de, ou para, um sistema através da sua fronteira, e consequentemente variação da energia </a:t>
            </a:r>
            <a:r>
              <a:rPr kumimoji="0" lang="pt-PT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interna.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pt-PT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pt-PT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∆Uint</a:t>
            </a:r>
            <a:r>
              <a:rPr kumimoji="0" lang="pt-PT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ou </a:t>
            </a:r>
            <a:r>
              <a:rPr kumimoji="0" lang="pt-PT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∆Eint</a:t>
            </a:r>
            <a:r>
              <a:rPr kumimoji="0" lang="pt-PT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Sistema isolado: </a:t>
            </a:r>
            <a:r>
              <a:rPr kumimoji="0" lang="pt-PT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∆Uint</a:t>
            </a:r>
            <a:r>
              <a:rPr kumimoji="0" lang="pt-PT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0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Sistema não isolado: </a:t>
            </a:r>
            <a:r>
              <a:rPr kumimoji="0" lang="pt-PT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∆Uint</a:t>
            </a:r>
            <a:r>
              <a:rPr kumimoji="0" lang="pt-PT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W + Q + R</a:t>
            </a: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ângulo arredondado 4"/>
          <p:cNvSpPr/>
          <p:nvPr/>
        </p:nvSpPr>
        <p:spPr>
          <a:xfrm>
            <a:off x="6324600" y="4038600"/>
            <a:ext cx="17526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 smtClean="0"/>
              <a:t>U</a:t>
            </a:r>
            <a:r>
              <a:rPr lang="pt-PT" sz="2400" baseline="-25000" dirty="0" err="1" smtClean="0"/>
              <a:t>int</a:t>
            </a:r>
            <a:endParaRPr lang="pt-PT" sz="2400" dirty="0"/>
          </a:p>
        </p:txBody>
      </p:sp>
      <p:sp>
        <p:nvSpPr>
          <p:cNvPr id="10" name="Seta para baixo 9"/>
          <p:cNvSpPr/>
          <p:nvPr/>
        </p:nvSpPr>
        <p:spPr>
          <a:xfrm>
            <a:off x="7086600" y="3352800"/>
            <a:ext cx="2286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Seta para a direita 10"/>
          <p:cNvSpPr/>
          <p:nvPr/>
        </p:nvSpPr>
        <p:spPr>
          <a:xfrm>
            <a:off x="5486400" y="4572000"/>
            <a:ext cx="762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Seta para baixo 11"/>
          <p:cNvSpPr/>
          <p:nvPr/>
        </p:nvSpPr>
        <p:spPr>
          <a:xfrm>
            <a:off x="7772400" y="5105400"/>
            <a:ext cx="2286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Seta para a direita 14"/>
          <p:cNvSpPr/>
          <p:nvPr/>
        </p:nvSpPr>
        <p:spPr>
          <a:xfrm>
            <a:off x="8077200" y="4343400"/>
            <a:ext cx="609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7" name="Conexão recta unidireccional 16"/>
          <p:cNvCxnSpPr/>
          <p:nvPr/>
        </p:nvCxnSpPr>
        <p:spPr>
          <a:xfrm rot="5400000" flipH="1" flipV="1">
            <a:off x="6248400" y="53340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cta unidireccional 18"/>
          <p:cNvCxnSpPr/>
          <p:nvPr/>
        </p:nvCxnSpPr>
        <p:spPr>
          <a:xfrm rot="5400000" flipH="1" flipV="1">
            <a:off x="6515100" y="54483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xão recta unidireccional 20"/>
          <p:cNvCxnSpPr/>
          <p:nvPr/>
        </p:nvCxnSpPr>
        <p:spPr>
          <a:xfrm flipV="1">
            <a:off x="7924800" y="34290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recta unidireccional 22"/>
          <p:cNvCxnSpPr/>
          <p:nvPr/>
        </p:nvCxnSpPr>
        <p:spPr>
          <a:xfrm rot="5400000" flipH="1" flipV="1">
            <a:off x="8267700" y="34671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6400800" y="3352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Q&gt;0</a:t>
            </a:r>
            <a:endParaRPr lang="pt-PT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W&gt;0</a:t>
            </a:r>
            <a:endParaRPr lang="pt-PT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6553200" y="5715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R&gt;0</a:t>
            </a:r>
            <a:endParaRPr lang="pt-PT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8001000" y="5334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Q&lt;0</a:t>
            </a:r>
            <a:endParaRPr lang="pt-PT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8153400" y="4648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W&lt;0</a:t>
            </a:r>
            <a:endParaRPr lang="pt-PT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7924800" y="3581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R&lt;0</a:t>
            </a:r>
            <a:endParaRPr 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510203" y="0"/>
            <a:ext cx="834414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Balanço Energéticos e</a:t>
            </a:r>
          </a:p>
          <a:p>
            <a:pPr algn="ctr"/>
            <a:r>
              <a:rPr lang="pt-PT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primeira Lei da Termodinâmica </a:t>
            </a:r>
            <a:endParaRPr lang="pt-PT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1641902"/>
            <a:ext cx="8991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Existem sistema em que podem ter transferência de energia das três formas: Calor, Trabalho e Radia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ão.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5146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t-PT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Consideremos um sistema em que não h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radia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ão, mas apenas transferência de energia como</a:t>
            </a:r>
            <a:r>
              <a:rPr kumimoji="0" lang="pt-PT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calor e trabalho.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Imagem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29000"/>
            <a:ext cx="2286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438400" y="4419600"/>
            <a:ext cx="152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= -300J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 = 1000J</a:t>
            </a:r>
            <a:r>
              <a:rPr kumimoji="0" lang="pt-P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267200" y="3907304"/>
            <a:ext cx="4191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varia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ão da Energia Interna 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∆Uint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W + Q + R=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=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-300+1000+0=                      	</a:t>
            </a:r>
            <a:r>
              <a:rPr kumimoji="0" lang="pt-PT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=700J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2) Considere, que o recipiente tem rampa fixa, não pode assim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haver expansão ou contracções, logo o trabalho é nulo: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 =0. O sistema cede 300J, pois é posto em contacto com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um sistema a uma temperatura mais baixa. Assim o Q = -300J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m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3600"/>
            <a:ext cx="3219450" cy="1669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276600" y="2209800"/>
            <a:ext cx="167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W= 0J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 = -300J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810000" y="2995137"/>
            <a:ext cx="3886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varia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ão da Energia Interna 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kumimoji="0" lang="pt-PT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∆Uint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W + Q + R=     		=0-300+0 =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=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-300J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184665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C)Sistema termicamente isolado, ou seja, Q=0, mas pode haver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variações de volume. Se o volume do sistema diminui, significa que o trabalho é positivo, W = 500J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m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05000"/>
            <a:ext cx="3086100" cy="2182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505200" y="2175302"/>
            <a:ext cx="1600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Q= 0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W= 500J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86200" y="3221505"/>
            <a:ext cx="4495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 variação da Energia Interna é: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</a:t>
            </a:r>
            <a:r>
              <a:rPr kumimoji="0" lang="pt-PT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∆Uint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W+Q + R=     	</a:t>
            </a:r>
            <a:r>
              <a:rPr kumimoji="0" lang="pt-PT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	      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=500+0+0 =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	      =</a:t>
            </a:r>
            <a:r>
              <a:rPr kumimoji="0" lang="pt-P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500J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467</Words>
  <Application>Microsoft Office PowerPoint</Application>
  <PresentationFormat>Apresentação no Ecrã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user</dc:creator>
  <cp:lastModifiedBy>user</cp:lastModifiedBy>
  <cp:revision>14</cp:revision>
  <dcterms:modified xsi:type="dcterms:W3CDTF">2012-11-26T12:33:13Z</dcterms:modified>
</cp:coreProperties>
</file>