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7" r:id="rId2"/>
    <p:sldId id="265" r:id="rId3"/>
    <p:sldId id="309" r:id="rId4"/>
    <p:sldId id="266" r:id="rId5"/>
    <p:sldId id="267" r:id="rId6"/>
    <p:sldId id="258" r:id="rId7"/>
    <p:sldId id="268" r:id="rId8"/>
    <p:sldId id="288" r:id="rId9"/>
    <p:sldId id="290" r:id="rId10"/>
    <p:sldId id="270" r:id="rId11"/>
    <p:sldId id="271" r:id="rId12"/>
    <p:sldId id="272" r:id="rId13"/>
    <p:sldId id="269" r:id="rId14"/>
    <p:sldId id="273" r:id="rId15"/>
    <p:sldId id="274" r:id="rId16"/>
    <p:sldId id="276" r:id="rId17"/>
    <p:sldId id="291" r:id="rId18"/>
    <p:sldId id="277" r:id="rId19"/>
    <p:sldId id="308" r:id="rId20"/>
    <p:sldId id="279" r:id="rId21"/>
    <p:sldId id="313" r:id="rId22"/>
    <p:sldId id="317" r:id="rId23"/>
    <p:sldId id="318" r:id="rId24"/>
    <p:sldId id="310" r:id="rId25"/>
    <p:sldId id="275" r:id="rId26"/>
    <p:sldId id="264" r:id="rId27"/>
    <p:sldId id="263" r:id="rId28"/>
    <p:sldId id="294" r:id="rId29"/>
    <p:sldId id="315" r:id="rId30"/>
    <p:sldId id="302" r:id="rId31"/>
    <p:sldId id="299" r:id="rId32"/>
    <p:sldId id="297" r:id="rId33"/>
    <p:sldId id="301" r:id="rId34"/>
    <p:sldId id="304" r:id="rId35"/>
    <p:sldId id="303" r:id="rId36"/>
    <p:sldId id="259" r:id="rId37"/>
    <p:sldId id="300" r:id="rId38"/>
    <p:sldId id="316" r:id="rId39"/>
    <p:sldId id="306" r:id="rId40"/>
    <p:sldId id="307" r:id="rId41"/>
    <p:sldId id="319" r:id="rId4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0" d="100"/>
          <a:sy n="60" d="100"/>
        </p:scale>
        <p:origin x="-1512" y="-3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95A46-9075-407D-808D-EEFD134F1125}" type="datetimeFigureOut">
              <a:rPr lang="pt-PT" smtClean="0"/>
              <a:pPr/>
              <a:t>17-12-2012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D1EDA-3679-4399-AC33-C001C6B182F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17361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1B0E-ACB4-40A9-9BEB-407D754AA33D}" type="datetimeFigureOut">
              <a:rPr lang="pt-PT" smtClean="0"/>
              <a:pPr/>
              <a:t>17-12-2012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E1DC8-E0AE-4330-9762-DBFA43468CF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402088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C8-E0AE-4330-9762-DBFA43468CFF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C8-E0AE-4330-9762-DBFA43468CFF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7F12-D0EF-4A1B-BD02-8396F3036B14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0D2B-2F00-4713-B8B0-7767F18043F6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A1B0-25B1-48BF-B0C7-A36AA6074895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FE10-FB37-4F0A-8B6B-0F93B1331473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9B76-64E8-4ED1-970A-2193A9C54673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067-3B00-4669-B9C6-8B390A00DF73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A08E-BA2C-453A-A9D0-3CE6E89992BA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5550-EEAE-4889-99C4-7FA8E65B6C68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8876-81A8-464C-9F59-4AEC5C8A0683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5E34-5364-49DC-8723-C989589AD0A5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2178-B84F-4A54-9D18-4BEED4401CD0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C4D02-83F9-41D2-B41C-FED1106217F1}" type="datetime1">
              <a:rPr lang="en-US" smtClean="0"/>
              <a:pPr/>
              <a:t>12/17/2012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As Minhas Imagens\Prematuros, Serviço e Convívios\prematuros\agarrar v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523876"/>
            <a:ext cx="8089900" cy="5694045"/>
          </a:xfrm>
          <a:prstGeom prst="rect">
            <a:avLst/>
          </a:prstGeom>
          <a:noFill/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 RN prematuro na Unidade de Neonatologia</a:t>
            </a:r>
            <a:endParaRPr kumimoji="0" lang="pt-PT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3136900" y="4038600"/>
            <a:ext cx="67691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Ana Cristina Santos		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Lúcia </a:t>
            </a:r>
            <a:r>
              <a:rPr kumimoji="0" lang="pt-P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Prisco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248400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de Abril de 2012</a:t>
            </a:r>
            <a:endParaRPr lang="pt-PT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SC04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86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Extremo Baixo Peso </a:t>
            </a:r>
          </a:p>
          <a:p>
            <a:pPr algn="ctr"/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(abaixo das 1000 g e até às 27 semanas)</a:t>
            </a:r>
            <a:endParaRPr lang="pt-P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a inc.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25780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Muito Baixo Peso </a:t>
            </a:r>
          </a:p>
          <a:p>
            <a:pPr algn="ctr"/>
            <a:r>
              <a:rPr lang="pt-P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(entre as 1000 e as 1500 g, com idade entre as 28 e as 31 semanas)</a:t>
            </a:r>
            <a:endParaRPr lang="pt-P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inda na maternid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5100" y="4953000"/>
            <a:ext cx="957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Baixo Peso</a:t>
            </a:r>
          </a:p>
          <a:p>
            <a:pPr algn="ctr"/>
            <a:r>
              <a:rPr lang="pt-P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(abaixo das 2500 g, com idade entre as 32 e as 36 semanas)</a:t>
            </a:r>
            <a:endParaRPr lang="pt-P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ematu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237" y="1416268"/>
            <a:ext cx="8718910" cy="47310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22860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Características do RN pré termo</a:t>
            </a:r>
            <a:endParaRPr lang="pt-P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0" y="205740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5488" indent="-952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	Cabeça grande 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0" y="1290935"/>
            <a:ext cx="420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5488" indent="-952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	Pequenos e magros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0" y="2967335"/>
            <a:ext cx="768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5488" indent="-952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	Fácies emagrecido e olhos muito grandes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3957935"/>
            <a:ext cx="7618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5488" indent="-952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Cartilagem das orelhas macia e maleável 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" y="4872335"/>
            <a:ext cx="6215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Pele translúcida, lisa e brilhante 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0" y="5791200"/>
            <a:ext cx="9022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 Mamilos pouco visíveis e com ausência de auréola</a:t>
            </a:r>
            <a:endParaRPr lang="pt-PT" sz="2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5" name="Marcador de Posição do Número do Diapositivo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ematu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898634"/>
            <a:ext cx="4841212" cy="2286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22860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Características do RN pré termo …</a:t>
            </a:r>
            <a:endParaRPr lang="pt-P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-76200" y="2286000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Imaturidade do SNC 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-76200" y="3119735"/>
            <a:ext cx="6832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Imaturidade do Sistema respiratório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-76200" y="3957935"/>
            <a:ext cx="7707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Imaturidade do aparelho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gastro-intestinal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-76200" y="4796135"/>
            <a:ext cx="9185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 	Hipotonia e actividade reflexa pouco desenvolvida 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-76200" y="5562600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algn="just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… PCA, hipo e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hiperglicémia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,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hiperbilirrubinémia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, alterações endócrinas e metabólicas 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4" name="Marcador de Posição do Número do Diapositivo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0200" y="3570744"/>
            <a:ext cx="924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“ (…) a maturação do bebé prematuro revela duas importantes características: o aparecimento do estado de alerta e algumas manifestações sensoriais vegetativas. Assim, os orgãos dos sentidos bem como os respectivos centros cerebrais formados desde o período embrionário, estão em fase de desenvolvimento.” </a:t>
            </a:r>
            <a:r>
              <a:rPr lang="pt-PT" sz="24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(</a:t>
            </a:r>
            <a:r>
              <a:rPr lang="pt-PT" sz="24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Dargarssies</a:t>
            </a:r>
            <a:r>
              <a:rPr lang="pt-PT" sz="24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cit</a:t>
            </a:r>
            <a:r>
              <a:rPr lang="pt-PT" sz="24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por Ventura, 2001, p.9)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12750" y="2057401"/>
            <a:ext cx="908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O bebé prematuro quando nasce, não apresenta capacidades sensoriais tão bem desenvolvidas, dificultando o processo de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interacção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.</a:t>
            </a:r>
            <a:endParaRPr lang="pt-PT" sz="2400" b="1" dirty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304800"/>
            <a:ext cx="990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Competências</a:t>
            </a:r>
          </a:p>
          <a:p>
            <a:pPr algn="ctr"/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Bebé pré termo / Bebé de termo</a:t>
            </a:r>
          </a:p>
          <a:p>
            <a:endParaRPr lang="pt-PT" sz="2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228601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Competências Sensoriais</a:t>
            </a:r>
            <a:endParaRPr lang="pt-P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-437754" y="1737955"/>
            <a:ext cx="10267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AUDIÇÃO – resposta à estimulação auditiva mal orientada</a:t>
            </a:r>
            <a:endParaRPr lang="pt-PT" sz="24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-437754" y="1128355"/>
            <a:ext cx="784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VISÃO – retinopatia da prematuridade</a:t>
            </a:r>
            <a:endParaRPr lang="pt-PT" sz="24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-437754" y="2347555"/>
            <a:ext cx="5849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OLFACTO – difícil de observar</a:t>
            </a:r>
            <a:endParaRPr lang="pt-PT" sz="24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-437753" y="2957155"/>
            <a:ext cx="8111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0238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PALADAR – às 28 semanas já gosta de doces</a:t>
            </a:r>
            <a:endParaRPr lang="pt-PT" sz="24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-437754" y="6091535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algn="just">
              <a:buFont typeface="Wingdings" pitchFamily="2" charset="2"/>
              <a:buChar char="§"/>
            </a:pPr>
            <a:r>
              <a:rPr lang="pt-PT" sz="2400" b="1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TACTO …</a:t>
            </a:r>
            <a:endParaRPr lang="pt-PT" sz="24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pic>
        <p:nvPicPr>
          <p:cNvPr id="6146" name="Picture 2" descr="D:\As Minhas Imagens\Prematuros, Serviço e Convívios\prematuros\acordada 2.jpg"/>
          <p:cNvPicPr>
            <a:picLocks noChangeAspect="1" noChangeArrowheads="1"/>
          </p:cNvPicPr>
          <p:nvPr/>
        </p:nvPicPr>
        <p:blipFill rotWithShape="1">
          <a:blip r:embed="rId2" cstate="print"/>
          <a:srcRect l="2939" r="4464" b="9097"/>
          <a:stretch/>
        </p:blipFill>
        <p:spPr bwMode="auto">
          <a:xfrm>
            <a:off x="2724806" y="3507461"/>
            <a:ext cx="5885794" cy="3045740"/>
          </a:xfrm>
          <a:prstGeom prst="rect">
            <a:avLst/>
          </a:prstGeom>
          <a:noFill/>
        </p:spPr>
      </p:pic>
      <p:sp>
        <p:nvSpPr>
          <p:cNvPr id="14" name="Marcador de Posição do Número do Diapositivo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s Minhas Imagens\Prematuros, Serviço e Convívios\prematuros\acordad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7924800" cy="417729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22860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Competências Sensoriais</a:t>
            </a:r>
            <a:endParaRPr lang="pt-P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0" y="1237595"/>
            <a:ext cx="990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475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pt-PT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	TACTO 	</a:t>
            </a:r>
          </a:p>
          <a:p>
            <a:pPr marL="2727325" lvl="5" algn="just">
              <a:lnSpc>
                <a:spcPct val="150000"/>
              </a:lnSpc>
              <a:spcAft>
                <a:spcPts val="600"/>
              </a:spcAft>
            </a:pPr>
            <a:endParaRPr lang="pt-PT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76425" lvl="5"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- </a:t>
            </a: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o sentido mais desenvolvido</a:t>
            </a:r>
          </a:p>
          <a:p>
            <a:pPr marL="1876425" lvl="5"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- completamente formado às 14 semanas</a:t>
            </a:r>
          </a:p>
          <a:p>
            <a:pPr marL="1876425" lvl="5"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- 1º e mais importante meio de comunicação</a:t>
            </a:r>
          </a:p>
          <a:p>
            <a:pPr marL="1876425" lvl="5"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- funciona para acalmar, alertar e despertar</a:t>
            </a:r>
          </a:p>
          <a:p>
            <a:pPr marL="1876425" lvl="5"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- sentem DOR</a:t>
            </a:r>
            <a:endParaRPr lang="pt-P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-254336" y="3439180"/>
            <a:ext cx="2464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>
              <a:buFont typeface="Wingdings" pitchFamily="2" charset="2"/>
              <a:buChar char="§"/>
            </a:pP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CHORO</a:t>
            </a:r>
            <a:endParaRPr lang="pt-PT" sz="2800" dirty="0">
              <a:solidFill>
                <a:schemeClr val="accent1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-228600" y="2143780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>
              <a:buFont typeface="Wingdings" pitchFamily="2" charset="2"/>
              <a:buChar char="§"/>
            </a:pP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SONO e ALERTA</a:t>
            </a:r>
            <a:endParaRPr lang="pt-PT" sz="2800" dirty="0">
              <a:solidFill>
                <a:schemeClr val="accent1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-259086" y="4810780"/>
            <a:ext cx="3611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>
              <a:buFont typeface="Wingdings" pitchFamily="2" charset="2"/>
              <a:buChar char="§"/>
            </a:pP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OS REFLEXOS</a:t>
            </a:r>
            <a:endParaRPr lang="pt-PT" sz="2800" dirty="0">
              <a:solidFill>
                <a:schemeClr val="accent1">
                  <a:lumMod val="75000"/>
                </a:schemeClr>
              </a:solidFill>
              <a:latin typeface="Lucida Sans" pitchFamily="34" charset="0"/>
            </a:endParaRPr>
          </a:p>
        </p:txBody>
      </p:sp>
      <p:pic>
        <p:nvPicPr>
          <p:cNvPr id="7170" name="Picture 2" descr="D:\As Minhas Imagens\Prematuros, Serviço e Convívios\prematuros\a chuchar no dedo.jpg"/>
          <p:cNvPicPr>
            <a:picLocks noChangeAspect="1" noChangeArrowheads="1"/>
          </p:cNvPicPr>
          <p:nvPr/>
        </p:nvPicPr>
        <p:blipFill rotWithShape="1">
          <a:blip r:embed="rId2" cstate="print"/>
          <a:srcRect l="3000" t="3326"/>
          <a:stretch/>
        </p:blipFill>
        <p:spPr bwMode="auto">
          <a:xfrm>
            <a:off x="3900620" y="1981200"/>
            <a:ext cx="5822494" cy="3279229"/>
          </a:xfrm>
          <a:prstGeom prst="rect">
            <a:avLst/>
          </a:prstGeom>
          <a:noFill/>
        </p:spPr>
      </p:pic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CaixaDeTexto 11"/>
          <p:cNvSpPr txBox="1"/>
          <p:nvPr/>
        </p:nvSpPr>
        <p:spPr>
          <a:xfrm>
            <a:off x="0" y="457200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Competências Vegetativas</a:t>
            </a:r>
            <a:endParaRPr lang="pt-P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22860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Competências Vegetativas</a:t>
            </a:r>
            <a:endParaRPr lang="pt-P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381000" y="1153180"/>
            <a:ext cx="3611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	OS REFLEXOS</a:t>
            </a:r>
            <a:endParaRPr lang="pt-PT" sz="28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pic>
        <p:nvPicPr>
          <p:cNvPr id="7170" name="Picture 2" descr="D:\As Minhas Imagens\Prematuros, Serviço e Convívios\prematuros\a chuchar no dedo.jpg"/>
          <p:cNvPicPr>
            <a:picLocks noChangeAspect="1" noChangeArrowheads="1"/>
          </p:cNvPicPr>
          <p:nvPr/>
        </p:nvPicPr>
        <p:blipFill rotWithShape="1">
          <a:blip r:embed="rId2" cstate="print"/>
          <a:srcRect l="1915" t="2463"/>
          <a:stretch/>
        </p:blipFill>
        <p:spPr bwMode="auto">
          <a:xfrm>
            <a:off x="457200" y="1794640"/>
            <a:ext cx="9007367" cy="468236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85800" y="2057400"/>
            <a:ext cx="870256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da marcha. 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de moro.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de preensão palmar e plantar. 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de </a:t>
            </a:r>
            <a:r>
              <a:rPr lang="pt-P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rectificação</a:t>
            </a: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do pescoço. 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de sucção. 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dos pontos cardeais..</a:t>
            </a:r>
          </a:p>
          <a:p>
            <a:pPr lvl="0">
              <a:spcAft>
                <a:spcPts val="1200"/>
              </a:spcAft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  Reflexo glabelar, ou de piscar os olhos. </a:t>
            </a:r>
          </a:p>
          <a:p>
            <a:endParaRPr lang="pt-P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838201"/>
            <a:ext cx="9906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PT" sz="2800" b="1" dirty="0" smtClean="0">
                <a:latin typeface="Segoe Print" pitchFamily="2" charset="0"/>
                <a:cs typeface="Times New Roman" pitchFamily="18" charset="0"/>
              </a:rPr>
              <a:t>Auto-eficácia, </a:t>
            </a:r>
            <a:r>
              <a:rPr lang="pt-PT" sz="2800" b="1" dirty="0" err="1" smtClean="0">
                <a:latin typeface="Segoe Print" pitchFamily="2" charset="0"/>
                <a:cs typeface="Times New Roman" pitchFamily="18" charset="0"/>
              </a:rPr>
              <a:t>Coping</a:t>
            </a:r>
            <a:r>
              <a:rPr lang="pt-PT" sz="2800" b="1" dirty="0" smtClean="0">
                <a:latin typeface="Segoe Print" pitchFamily="2" charset="0"/>
                <a:cs typeface="Times New Roman" pitchFamily="18" charset="0"/>
              </a:rPr>
              <a:t> e Expectativas da Prematuridade durante a gravidez”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000" dirty="0" smtClean="0">
                <a:latin typeface="Lucida Sans" pitchFamily="34" charset="0"/>
                <a:cs typeface="Times New Roman" pitchFamily="18" charset="0"/>
              </a:rPr>
              <a:t>Tese de Mestrado em Psicologia de Gravidez e da Parentalidade, 2010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000" dirty="0" smtClean="0">
                <a:latin typeface="Lucida Sans" pitchFamily="34" charset="0"/>
                <a:cs typeface="Times New Roman" pitchFamily="18" charset="0"/>
              </a:rPr>
              <a:t>Ana Cristina Santos</a:t>
            </a:r>
            <a:endParaRPr lang="pt-PT" sz="2000" dirty="0"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8600" y="4401741"/>
            <a:ext cx="924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800" b="1" dirty="0" smtClean="0">
                <a:latin typeface="Segoe Print" pitchFamily="2" charset="0"/>
                <a:cs typeface="Times New Roman" pitchFamily="18" charset="0"/>
              </a:rPr>
              <a:t>“Mães prematuras, como ajudá-las?”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dirty="0" smtClean="0">
                <a:latin typeface="Lucida Sans" pitchFamily="34" charset="0"/>
                <a:cs typeface="Times New Roman" pitchFamily="18" charset="0"/>
              </a:rPr>
              <a:t>Trabalho de Monografia, Ano de Complemento em Enfermagem, 2004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dirty="0" smtClean="0">
                <a:latin typeface="Lucida Sans" pitchFamily="34" charset="0"/>
                <a:cs typeface="Times New Roman" pitchFamily="18" charset="0"/>
              </a:rPr>
              <a:t>Ana Cristina Santos e Lúcia Prisco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P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rávida, azulej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508738"/>
            <a:ext cx="1822450" cy="168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0" y="1752600"/>
            <a:ext cx="990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b="1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6,6% dos nascimentos no nosso país são prematuros</a:t>
            </a:r>
            <a:r>
              <a:rPr lang="pt-PT" sz="3200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 </a:t>
            </a:r>
            <a:r>
              <a:rPr lang="pt-PT" sz="3200" dirty="0" smtClean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                                   </a:t>
            </a:r>
            <a:r>
              <a:rPr lang="pt-PT" sz="2400" dirty="0" smtClean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(</a:t>
            </a:r>
            <a:r>
              <a:rPr lang="pt-PT" sz="2400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INE 2007</a:t>
            </a:r>
            <a:r>
              <a:rPr lang="pt-PT" sz="2400" dirty="0">
                <a:solidFill>
                  <a:schemeClr val="tx2"/>
                </a:solidFill>
                <a:latin typeface="Lucida Sans" pitchFamily="34" charset="0"/>
              </a:rPr>
              <a:t>)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76200" y="5525226"/>
            <a:ext cx="9906000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3200" b="1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Cerca de 1000 RN nascem abaixo das 1500 g.</a:t>
            </a:r>
            <a:r>
              <a:rPr lang="pt-PT" sz="2400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pt-PT" sz="2400" dirty="0">
                <a:solidFill>
                  <a:schemeClr val="tx2"/>
                </a:solidFill>
                <a:latin typeface="Lucida Sans" pitchFamily="34" charset="0"/>
                <a:cs typeface="Times New Roman" pitchFamily="18" charset="0"/>
              </a:rPr>
              <a:t>(Base Nacional de Prematuros e RN com muito baixo peso)</a:t>
            </a:r>
          </a:p>
        </p:txBody>
      </p:sp>
      <p:pic>
        <p:nvPicPr>
          <p:cNvPr id="9218" name="Picture 2" descr="D:\As Minhas Imagens\Prematuros, Serviço e Convívios\prematuros\com 19 d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758966"/>
            <a:ext cx="4474439" cy="2743199"/>
          </a:xfrm>
          <a:prstGeom prst="rect">
            <a:avLst/>
          </a:prstGeom>
          <a:noFill/>
        </p:spPr>
      </p:pic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0" y="304800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O NASCIMENTO PREMATURO, UMA REALIDADE</a:t>
            </a:r>
            <a:endParaRPr lang="pt-PT" sz="4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  <a:p>
            <a:endParaRPr lang="pt-PT" sz="3200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/>
      <p:bldP spid="30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81000" y="2004402"/>
            <a:ext cx="925598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50000"/>
              </a:spcBef>
            </a:pP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Desde 1994 a sobrevivência dos RN prematuros foi aumentando </a:t>
            </a:r>
          </a:p>
          <a:p>
            <a:pPr algn="just">
              <a:lnSpc>
                <a:spcPct val="200000"/>
              </a:lnSpc>
              <a:spcBef>
                <a:spcPct val="50000"/>
              </a:spcBef>
            </a:pP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gradualmente.</a:t>
            </a:r>
          </a:p>
          <a:p>
            <a:pPr algn="just">
              <a:lnSpc>
                <a:spcPct val="200000"/>
              </a:lnSpc>
              <a:spcBef>
                <a:spcPct val="50000"/>
              </a:spcBef>
            </a:pPr>
            <a:r>
              <a:rPr lang="pt-PT" sz="2800" b="1" dirty="0" err="1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Actualmente</a:t>
            </a:r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é de 86%</a:t>
            </a:r>
            <a:r>
              <a:rPr lang="pt-PT" sz="2800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200000"/>
              </a:lnSpc>
              <a:spcBef>
                <a:spcPct val="50000"/>
              </a:spcBef>
            </a:pPr>
            <a:r>
              <a:rPr lang="pt-PT" sz="2400" dirty="0" smtClean="0">
                <a:solidFill>
                  <a:schemeClr val="accent1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(SPP- SN)</a:t>
            </a:r>
            <a:endParaRPr lang="pt-PT" sz="2400" dirty="0">
              <a:solidFill>
                <a:schemeClr val="accent1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57200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O NASCIMENTO PREMATURO, UMA REALIDADE</a:t>
            </a:r>
            <a:endParaRPr lang="pt-PT" sz="4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  <a:p>
            <a:endParaRPr lang="pt-PT" sz="3200" dirty="0">
              <a:latin typeface="Segoe Print" pitchFamily="2" charset="0"/>
            </a:endParaRPr>
          </a:p>
        </p:txBody>
      </p:sp>
      <p:pic>
        <p:nvPicPr>
          <p:cNvPr id="9218" name="Picture 2" descr="D:\As Minhas Imagens\Prematuros, Serviço e Convívios\prematuros\com 19 d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0"/>
            <a:ext cx="4474439" cy="2743199"/>
          </a:xfrm>
          <a:prstGeom prst="rect">
            <a:avLst/>
          </a:prstGeom>
          <a:noFill/>
        </p:spPr>
      </p:pic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Imagem 2" descr="berçario-no-isolamento-1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7237" y="0"/>
            <a:ext cx="10220477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86200" y="5791200"/>
            <a:ext cx="5533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Berçário no isolamento 1932</a:t>
            </a:r>
            <a:endParaRPr lang="pt-PT" sz="2800" b="1" dirty="0">
              <a:solidFill>
                <a:schemeClr val="bg1"/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Imagem 2" descr="Imagem%20Imagem%20Lis1295826_1_2_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42688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248400" y="5943600"/>
            <a:ext cx="321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“Sala  5”</a:t>
            </a:r>
            <a:endParaRPr lang="pt-P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6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9700" y="533400"/>
            <a:ext cx="801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RUÍDO</a:t>
            </a:r>
            <a:r>
              <a:rPr lang="pt-P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pt-P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(120 </a:t>
            </a:r>
            <a:r>
              <a:rPr lang="pt-PT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décibeis</a:t>
            </a:r>
            <a:r>
              <a:rPr lang="pt-P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)</a:t>
            </a:r>
            <a:endParaRPr lang="pt-P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38200" y="198120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LUZ </a:t>
            </a:r>
            <a:r>
              <a:rPr lang="pt-P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(inibidora do sono profundo)</a:t>
            </a:r>
            <a:endParaRPr lang="pt-P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09700" y="3428999"/>
            <a:ext cx="86020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MANIPULAÇÕES EXCESSIVAS </a:t>
            </a:r>
            <a:r>
              <a:rPr lang="pt-P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(irritabilidade e desconforto)</a:t>
            </a:r>
            <a:endParaRPr lang="pt-P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s Minhas Imagens\Prematuros, Serviço e Convívios\prematuros\unidade do 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500" y="6120825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Unidade de Cuidados Intensivos</a:t>
            </a:r>
            <a:endParaRPr lang="pt-PT" sz="3200" b="1" dirty="0">
              <a:solidFill>
                <a:schemeClr val="bg1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101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1" y="457200"/>
            <a:ext cx="8901729" cy="59912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3400" y="6096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Unidade de Cuidados Intermédios</a:t>
            </a:r>
            <a:endParaRPr lang="pt-PT" sz="2800" b="1" dirty="0">
              <a:solidFill>
                <a:schemeClr val="bg1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gravide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8050" y="-228600"/>
            <a:ext cx="1196975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-76200" y="3591342"/>
            <a:ext cx="990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O NASCIMENTO PREMATURO COMO FACTOR INIBIDOR DA RELAÇÃO PAIS-FILHO</a:t>
            </a:r>
            <a:endParaRPr lang="pt-P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gravide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8050" y="-228600"/>
            <a:ext cx="1196975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375150" y="2438400"/>
            <a:ext cx="52006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pt-P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integração</a:t>
            </a:r>
          </a:p>
          <a:p>
            <a:pPr lvl="0">
              <a:buFont typeface="Arial" pitchFamily="34" charset="0"/>
              <a:buChar char="•"/>
            </a:pPr>
            <a:r>
              <a:rPr lang="pt-P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diferenciação</a:t>
            </a:r>
          </a:p>
          <a:p>
            <a:pPr lvl="0">
              <a:buFont typeface="Arial" pitchFamily="34" charset="0"/>
              <a:buChar char="•"/>
            </a:pPr>
            <a:r>
              <a:rPr lang="pt-P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separação </a:t>
            </a:r>
          </a:p>
          <a:p>
            <a:pPr lvl="0" algn="r"/>
            <a:r>
              <a:rPr lang="pt-PT" sz="3200" dirty="0" smtClean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(Canavarro, 2006)</a:t>
            </a:r>
          </a:p>
          <a:p>
            <a:endParaRPr lang="pt-PT" sz="2400" b="1" dirty="0">
              <a:solidFill>
                <a:srgbClr val="00B0F0"/>
              </a:solidFill>
              <a:latin typeface="Segoe Print" pitchFamily="2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aixaDeTexto 3"/>
          <p:cNvSpPr txBox="1"/>
          <p:nvPr/>
        </p:nvSpPr>
        <p:spPr>
          <a:xfrm>
            <a:off x="457200" y="762000"/>
            <a:ext cx="90678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5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Bonding</a:t>
            </a:r>
            <a:endParaRPr lang="pt-PT" sz="5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pt-PT" sz="36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“vínculo único, específico e duradouro, que se estabelece desde os primeiros encontros entre a mãe e o bebé” </a:t>
            </a:r>
            <a:r>
              <a:rPr lang="pt-PT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(Figueiredo, 2005, p.287) </a:t>
            </a:r>
            <a:endParaRPr lang="pt-PT" sz="3200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0200" y="457201"/>
            <a:ext cx="7759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latin typeface="Segoe Print" pitchFamily="2" charset="0"/>
                <a:cs typeface="Times New Roman" pitchFamily="18" charset="0"/>
              </a:rPr>
              <a:t>Plano de Preparação da grávidas em risco de </a:t>
            </a:r>
          </a:p>
          <a:p>
            <a:pPr algn="ctr"/>
            <a:r>
              <a:rPr lang="pt-PT" sz="2800" b="1" dirty="0" smtClean="0">
                <a:latin typeface="Segoe Print" pitchFamily="2" charset="0"/>
                <a:cs typeface="Times New Roman" pitchFamily="18" charset="0"/>
              </a:rPr>
              <a:t>parto pré-termo</a:t>
            </a:r>
            <a:endParaRPr lang="pt-PT" sz="2800" b="1" dirty="0"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3074" name="Picture 2" descr="grávida, azulej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990600"/>
            <a:ext cx="1828800" cy="16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685800" y="2279571"/>
            <a:ext cx="88328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000" dirty="0" smtClean="0">
                <a:latin typeface="Lucida Sans" pitchFamily="34" charset="0"/>
              </a:rPr>
              <a:t>  </a:t>
            </a: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Desenvolvimento gestacional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  Competências do feto e do RN pré termo</a:t>
            </a:r>
          </a:p>
          <a:p>
            <a:pPr marL="268288" indent="-2682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Papel da mãe como prestadora de cuidados durante o internamento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  Manutenção das necessidades básicas do RN pré termo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  Cuidados especiais ao RN pré termo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2400" b="1" dirty="0" smtClean="0">
                <a:latin typeface="Lucida Sans" pitchFamily="34" charset="0"/>
                <a:cs typeface="Times New Roman" pitchFamily="18" charset="0"/>
              </a:rPr>
              <a:t>  Consequências da prematuridade</a:t>
            </a:r>
            <a:endParaRPr lang="pt-PT" sz="2400" b="1" dirty="0"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aixaDeTexto 6"/>
          <p:cNvSpPr txBox="1"/>
          <p:nvPr/>
        </p:nvSpPr>
        <p:spPr>
          <a:xfrm>
            <a:off x="412750" y="586800"/>
            <a:ext cx="91630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O RN, no processo de </a:t>
            </a:r>
            <a:r>
              <a:rPr lang="pt-P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vinculação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à sua mãe, apresenta cinco comportamentos instintivos básicos: </a:t>
            </a:r>
          </a:p>
          <a:p>
            <a:pPr algn="just"/>
            <a:endParaRPr lang="pt-PT" sz="2800" b="1" dirty="0" smtClean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  <a:p>
            <a:pPr lvl="3"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mamar</a:t>
            </a:r>
          </a:p>
          <a:p>
            <a:pPr lvl="3"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tocar</a:t>
            </a:r>
          </a:p>
          <a:p>
            <a:pPr lvl="3"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agarrar</a:t>
            </a:r>
          </a:p>
          <a:p>
            <a:pPr lvl="3"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chorar</a:t>
            </a:r>
          </a:p>
          <a:p>
            <a:pPr lvl="3">
              <a:buFont typeface="Arial" pitchFamily="34" charset="0"/>
              <a:buChar char="•"/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sorrir </a:t>
            </a:r>
          </a:p>
          <a:p>
            <a:pPr lvl="3">
              <a:buFont typeface="Arial" pitchFamily="34" charset="0"/>
              <a:buChar char="•"/>
            </a:pPr>
            <a:endParaRPr lang="pt-PT" sz="2800" b="1" dirty="0" smtClean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  <a:p>
            <a:pPr marL="0" lvl="3" algn="just"/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Representam o inicio da comunicação com o meio envolvente. </a:t>
            </a:r>
            <a:r>
              <a:rPr lang="pt-PT" sz="2800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(</a:t>
            </a:r>
            <a:r>
              <a:rPr lang="pt-PT" sz="2800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Bayle</a:t>
            </a:r>
            <a:r>
              <a:rPr lang="pt-PT" sz="2800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, 2006) </a:t>
            </a:r>
            <a:endParaRPr lang="pt-PT" sz="2800" dirty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8300" y="688033"/>
            <a:ext cx="9080500" cy="517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A mãe, reforça esses comportamentos reagindo de forma positiva, e provocando assim no bebé a sensação que o seu comportamento foi importante.</a:t>
            </a:r>
          </a:p>
          <a:p>
            <a:pPr algn="just">
              <a:lnSpc>
                <a:spcPct val="150000"/>
              </a:lnSpc>
            </a:pPr>
            <a:endParaRPr lang="pt-PT" sz="2800" b="1" dirty="0" smtClean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Funciona como agente de reforço. E o bebé, respondendo com o reconhecimento, será o promotor de compensação materna. </a:t>
            </a:r>
            <a:endParaRPr lang="pt-PT" sz="2800" b="1" dirty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47650" y="609600"/>
            <a:ext cx="924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“</a:t>
            </a:r>
            <a:r>
              <a:rPr lang="pt-PT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N</a:t>
            </a:r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ão é apenas a mãe que cria o seu bebé, mas também o bebé que cria a sua mãe.”</a:t>
            </a:r>
          </a:p>
          <a:p>
            <a:pPr algn="r"/>
            <a:r>
              <a:rPr lang="pt-PT" sz="2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(Sá, 1997, p.18)</a:t>
            </a:r>
          </a:p>
          <a:p>
            <a:endParaRPr lang="pt-PT" sz="14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47650" y="4000143"/>
            <a:ext cx="9245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N</a:t>
            </a:r>
            <a:r>
              <a:rPr lang="pt-PT" sz="40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ão são apenas os pais que criam o seu bebé, mas também o bebé que cria os seus pais.</a:t>
            </a:r>
            <a:endParaRPr lang="pt-PT" sz="4000" dirty="0" smtClean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endParaRPr lang="pt-PT" sz="14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7650" y="2919691"/>
            <a:ext cx="554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Ou seja</a:t>
            </a:r>
            <a:endParaRPr lang="pt-PT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330200" y="3429000"/>
            <a:ext cx="431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Comportamento</a:t>
            </a:r>
          </a:p>
          <a:p>
            <a:pPr algn="r"/>
            <a:endParaRPr lang="pt-PT" sz="3200" b="1" dirty="0" smtClean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algn="r"/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Aparência</a:t>
            </a:r>
          </a:p>
          <a:p>
            <a:pPr algn="r"/>
            <a:endParaRPr lang="pt-PT" sz="3200" b="1" dirty="0" smtClean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algn="r"/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Temperamento</a:t>
            </a:r>
            <a:endParaRPr lang="pt-PT" sz="3200" b="1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19400" y="944940"/>
            <a:ext cx="667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Percepção</a:t>
            </a:r>
          </a:p>
          <a:p>
            <a:endParaRPr lang="pt-PT" sz="3200" b="1" dirty="0" smtClean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Disponibilidade para a relação</a:t>
            </a:r>
            <a:endParaRPr lang="pt-PT" sz="3200" b="1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N ventil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42724" y="0"/>
            <a:ext cx="11648724" cy="6858000"/>
          </a:xfrm>
          <a:prstGeom prst="rect">
            <a:avLst/>
          </a:prstGeo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-2393950" y="4494074"/>
            <a:ext cx="8261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Bebé real / </a:t>
            </a:r>
          </a:p>
          <a:p>
            <a:pPr algn="ctr"/>
            <a:r>
              <a:rPr lang="pt-PT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Bebé imaginário</a:t>
            </a:r>
            <a:endParaRPr lang="pt-PT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3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4800" y="1143000"/>
            <a:ext cx="9220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“Quando a criança nasce prematura, e principalmente, quando necessita de cuidados intensivos de neonatologia, não tem tempo suficiente para se tornar verdadeiramente real para os pais. </a:t>
            </a:r>
          </a:p>
          <a:p>
            <a:pPr algn="just"/>
            <a:r>
              <a:rPr lang="pt-P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A realidade pode tornar-se de tal forma angustiante que a descoberta da pessoa do bebé passa para segundo plano e o prognóstico da criança passa a dominar a vivência psíquica dos pais.” </a:t>
            </a:r>
          </a:p>
          <a:p>
            <a:pPr algn="r"/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(Pereira, 1998. p.17)</a:t>
            </a:r>
          </a:p>
          <a:p>
            <a:endParaRPr lang="pt-P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0200" y="304801"/>
            <a:ext cx="9163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O internamento e a unidade de cuidados neonatais serão altamente “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restritivos das oportunidades de </a:t>
            </a:r>
            <a:r>
              <a:rPr lang="pt-PT" sz="2800" b="1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interacção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positiva, e dificultadoras de ocasiões de contacto mutuamente gratificantes entre os pais e o bebé” </a:t>
            </a:r>
            <a:r>
              <a:rPr lang="pt-PT" sz="2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(Barros, 2005, p242).</a:t>
            </a:r>
            <a:endParaRPr lang="pt-PT" sz="2800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7650" y="4876800"/>
            <a:ext cx="932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Afeta negativamente o </a:t>
            </a:r>
            <a:r>
              <a:rPr lang="pt-PT" sz="3600" b="1" i="1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bonding</a:t>
            </a:r>
            <a:r>
              <a:rPr lang="pt-PT" sz="36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das mães de prematuros.</a:t>
            </a:r>
            <a:r>
              <a:rPr lang="pt-PT" sz="2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Figueiredo (2005) </a:t>
            </a:r>
            <a:endParaRPr lang="pt-PT" sz="3600" dirty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0200" y="228600"/>
            <a:ext cx="90805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O prematuro desenvolve competências de comunicação e </a:t>
            </a:r>
            <a:r>
              <a:rPr lang="pt-PT" sz="2400" b="1" dirty="0" err="1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interacção</a:t>
            </a: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 menos adequadas que o RN de termo, onde se destacam:</a:t>
            </a:r>
          </a:p>
          <a:p>
            <a:pPr marL="4035425" indent="-26670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um padrão de choro diferente</a:t>
            </a:r>
          </a:p>
          <a:p>
            <a:pPr marL="4035425" indent="-26670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a dificuldade em fixar o olhar</a:t>
            </a:r>
          </a:p>
          <a:p>
            <a:pPr marL="4035425" indent="-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muito menos sinais facilitadores da continuidade da interacção</a:t>
            </a:r>
          </a:p>
          <a:p>
            <a:pPr marL="4035425" indent="-26670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Lucida Sans" pitchFamily="34" charset="0"/>
                <a:cs typeface="Times New Roman" pitchFamily="18" charset="0"/>
              </a:rPr>
              <a:t>menos vocalizações e sorrisos</a:t>
            </a:r>
          </a:p>
          <a:p>
            <a:pPr marL="4035425" indent="-266700">
              <a:lnSpc>
                <a:spcPct val="200000"/>
              </a:lnSpc>
            </a:pPr>
            <a:endParaRPr lang="pt-PT" sz="2400" dirty="0">
              <a:solidFill>
                <a:schemeClr val="bg2">
                  <a:lumMod val="90000"/>
                </a:schemeClr>
              </a:solidFill>
              <a:latin typeface="Lucida Sans" pitchFamily="34" charset="0"/>
            </a:endParaRPr>
          </a:p>
        </p:txBody>
      </p:sp>
      <p:pic>
        <p:nvPicPr>
          <p:cNvPr id="2" name="Imagem 1" descr="P5200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0"/>
            <a:ext cx="3522133" cy="2438400"/>
          </a:xfrm>
          <a:prstGeom prst="rect">
            <a:avLst/>
          </a:prstGeom>
        </p:spPr>
      </p:pic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1" descr="os trê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762000"/>
            <a:ext cx="4072467" cy="351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622800" y="609600"/>
            <a:ext cx="5035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Mãe-prematura</a:t>
            </a:r>
          </a:p>
          <a:p>
            <a:endParaRPr lang="pt-PT" sz="2400" b="1" dirty="0" smtClean="0">
              <a:solidFill>
                <a:schemeClr val="tx2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Diferentes comportamentos de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interacção</a:t>
            </a:r>
            <a:endParaRPr lang="pt-PT" sz="2400" b="1" dirty="0" smtClean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Níveis de </a:t>
            </a:r>
            <a:r>
              <a:rPr lang="pt-PT" sz="2400" b="1" dirty="0" err="1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actividade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superiores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 Sintomatologia de SPT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1000" y="4772561"/>
            <a:ext cx="908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Criança- prematura</a:t>
            </a:r>
          </a:p>
          <a:p>
            <a:endParaRPr lang="pt-PT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cs typeface="Times New Roman" pitchFamily="18" charset="0"/>
              </a:rPr>
              <a:t>Dificuldade no estabelecimento de vinculação segura</a:t>
            </a:r>
            <a:endParaRPr lang="pt-PT" sz="2400" b="1" dirty="0">
              <a:solidFill>
                <a:schemeClr val="tx2">
                  <a:lumMod val="75000"/>
                </a:schemeClr>
              </a:solidFill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SC06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587280"/>
            <a:ext cx="6477000" cy="3889720"/>
          </a:xfrm>
          <a:prstGeom prst="rect">
            <a:avLst/>
          </a:prstGeom>
        </p:spPr>
      </p:pic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0" y="457200"/>
            <a:ext cx="990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Unidades de Cuidados Neonatais –Facilitadores de </a:t>
            </a:r>
            <a:r>
              <a:rPr lang="pt-P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Vinculação</a:t>
            </a:r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pt-PT" sz="4000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e</a:t>
            </a:r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pt-PT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Bonding</a:t>
            </a:r>
            <a:endParaRPr lang="pt-P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95300" y="457201"/>
            <a:ext cx="899795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 smtClean="0">
                <a:latin typeface="Segoe Print" pitchFamily="2" charset="0"/>
                <a:cs typeface="Times New Roman" pitchFamily="18" charset="0"/>
              </a:rPr>
              <a:t>OBJECTIVO GERAL:</a:t>
            </a:r>
          </a:p>
          <a:p>
            <a:pPr algn="just"/>
            <a:endParaRPr lang="pt-PT" sz="2000" b="1" dirty="0" smtClean="0">
              <a:latin typeface="Segoe Print" pitchFamily="2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2000" b="1" dirty="0" smtClean="0">
                <a:latin typeface="Segoe Print" pitchFamily="2" charset="0"/>
                <a:cs typeface="Times New Roman" pitchFamily="18" charset="0"/>
              </a:rPr>
              <a:t>  </a:t>
            </a:r>
            <a:r>
              <a:rPr lang="pt-PT" sz="2000" dirty="0" smtClean="0">
                <a:latin typeface="Lucida Sans" pitchFamily="34" charset="0"/>
                <a:cs typeface="Times New Roman" pitchFamily="18" charset="0"/>
              </a:rPr>
              <a:t>Desenvolver os conhecimentos da equipa de enfermagem para o apoio na aquisição de competências pelo casal grávido perante o recém-nascido prematuro, nas temáticas da manutenção das necessidades básicas do bebé e do papel dos pais durante o internamento na Unidade.</a:t>
            </a:r>
          </a:p>
          <a:p>
            <a:pPr algn="just"/>
            <a:endParaRPr lang="pt-PT" sz="1600" dirty="0" smtClean="0">
              <a:latin typeface="Segoe Print" pitchFamily="2" charset="0"/>
              <a:cs typeface="Times New Roman" pitchFamily="18" charset="0"/>
            </a:endParaRPr>
          </a:p>
          <a:p>
            <a:pPr algn="just"/>
            <a:endParaRPr lang="pt-PT" sz="1600" dirty="0" smtClean="0"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pt-PT" sz="2000" b="1" dirty="0" smtClean="0">
                <a:latin typeface="Segoe Print" pitchFamily="2" charset="0"/>
                <a:cs typeface="Times New Roman" pitchFamily="18" charset="0"/>
              </a:rPr>
              <a:t>OBJECTIVOS ESPECIFICOS:</a:t>
            </a:r>
          </a:p>
          <a:p>
            <a:pPr algn="just"/>
            <a:endParaRPr lang="pt-PT" sz="2000" dirty="0" smtClean="0">
              <a:latin typeface="Segoe Print" pitchFamily="2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2000" dirty="0" smtClean="0">
                <a:latin typeface="Segoe Print" pitchFamily="2" charset="0"/>
                <a:cs typeface="Times New Roman" pitchFamily="18" charset="0"/>
              </a:rPr>
              <a:t>  </a:t>
            </a:r>
            <a:r>
              <a:rPr lang="pt-PT" sz="2000" dirty="0" smtClean="0">
                <a:latin typeface="Lucida Sans" pitchFamily="34" charset="0"/>
                <a:cs typeface="Times New Roman" pitchFamily="18" charset="0"/>
              </a:rPr>
              <a:t>Aprofundar conhecimentos sobre a manutenção das necessidades básicas do RN prematuro internado na Unidade de Neonatologia;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2000" dirty="0" smtClean="0">
                <a:latin typeface="Lucida Sans" pitchFamily="34" charset="0"/>
                <a:cs typeface="Times New Roman" pitchFamily="18" charset="0"/>
              </a:rPr>
              <a:t>  Aprofundar conhecimentos sobre o papel dos pais perante o bebé pré-termo internado.</a:t>
            </a:r>
            <a:endParaRPr lang="pt-PT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6" name="Picture 2" descr="D:\As Minhas Imagens\Prematuros, Serviço e Convívios\prematuros\DSC06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1000" y="-1143000"/>
            <a:ext cx="13208000" cy="9144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-1651000" y="381000"/>
            <a:ext cx="1320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Papel dos enfermeiros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651000" y="2057401"/>
            <a:ext cx="132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		Promoção das competências parentais</a:t>
            </a:r>
            <a:endParaRPr lang="pt-PT" sz="3600" b="1" dirty="0">
              <a:solidFill>
                <a:schemeClr val="bg1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1651000" y="3581401"/>
            <a:ext cx="132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		Integração nos cuidados</a:t>
            </a:r>
            <a:endParaRPr lang="pt-PT" sz="3600" b="1" dirty="0">
              <a:solidFill>
                <a:schemeClr val="bg1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651000" y="4953001"/>
            <a:ext cx="132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		Preparação para a alta</a:t>
            </a:r>
            <a:endParaRPr lang="pt-PT" sz="3600" b="1" dirty="0">
              <a:solidFill>
                <a:schemeClr val="bg1"/>
              </a:solidFill>
              <a:latin typeface="Lucida San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Imagem 2" descr="DSC06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2867" y="0"/>
            <a:ext cx="5173133" cy="3581400"/>
          </a:xfrm>
          <a:prstGeom prst="rect">
            <a:avLst/>
          </a:prstGeom>
        </p:spPr>
      </p:pic>
      <p:pic>
        <p:nvPicPr>
          <p:cNvPr id="4" name="Imagem 3" descr="DSC06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429000"/>
            <a:ext cx="4953000" cy="3429000"/>
          </a:xfrm>
          <a:prstGeom prst="rect">
            <a:avLst/>
          </a:prstGeom>
        </p:spPr>
      </p:pic>
      <p:pic>
        <p:nvPicPr>
          <p:cNvPr id="6" name="Imagem 5" descr="DSC06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2006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30201" y="228600"/>
          <a:ext cx="9410699" cy="6553200"/>
        </p:xfrm>
        <a:graphic>
          <a:graphicData uri="http://schemas.openxmlformats.org/drawingml/2006/table">
            <a:tbl>
              <a:tblPr/>
              <a:tblGrid>
                <a:gridCol w="2228850"/>
                <a:gridCol w="7181849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t-PT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Idade</a:t>
                      </a:r>
                      <a:r>
                        <a:rPr lang="pt-PT" sz="18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PT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Gestacional</a:t>
                      </a:r>
                      <a:endParaRPr lang="pt-PT" sz="1800" b="1" i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200"/>
                        </a:spcAft>
                      </a:pPr>
                      <a:r>
                        <a:rPr lang="pt-PT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PRINCIPAIS DESENVOLVIMENTOS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 – 4 semanas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Crescimento celular rápido;</a:t>
                      </a:r>
                      <a:endParaRPr lang="pt-PT" sz="18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sistema nervoso central primitivo forma-se;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coração desenvolve-se e começa a </a:t>
                      </a: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bater</a:t>
                      </a:r>
                      <a:r>
                        <a:rPr lang="pt-PT" sz="18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a a</a:t>
                      </a: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parecem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as estruturas primárias nos pulmões;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embrião tem esboço dos braços.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 semanas</a:t>
                      </a:r>
                      <a:endParaRPr lang="pt-PT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córtex cerebral começa a adquirir células típicas; a espinal medula estende-se ao longo da coluna;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principais vasos sanguíneos formam-se;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intestinos desenvolvem-se e começam a enrolar-se entre si;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bronquíolos encontram-se em ramificação;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Verifica-se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 primeira indicação de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ossificação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Observam-se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os orgãos genitais.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 semanas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A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configuração estrutural do cérebro está rudemente completa;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reflexo de sucção está presente;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sangue começa a formar-se na medula;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pulmões adquirem forma definitiva;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rins começam a segregar urina;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sexo é reconhecível.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30201" y="228600"/>
          <a:ext cx="9410699" cy="4648200"/>
        </p:xfrm>
        <a:graphic>
          <a:graphicData uri="http://schemas.openxmlformats.org/drawingml/2006/table">
            <a:tbl>
              <a:tblPr/>
              <a:tblGrid>
                <a:gridCol w="2345053"/>
                <a:gridCol w="7065646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Idade</a:t>
                      </a:r>
                      <a:r>
                        <a:rPr lang="pt-PT" sz="18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Gestacional</a:t>
                      </a:r>
                      <a:endParaRPr lang="pt-PT" sz="1800" b="1" i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PRINCIPAIS DESENVOLVIMENTOS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 semanas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músculo cardíaco encontra-se bem desenvolvido;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Aparecem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os bronquíolos terminais;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orgãos dos sentidos e os centros cerebrais que lhes correspondem encontram-se diferenciados;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A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maioria dos orgãos é identificável em todo o corpo;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A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nível gastrointestinal há formação de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mecónio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e enzimas.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 – 24 semanas</a:t>
                      </a:r>
                      <a:endParaRPr lang="pt-PT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Os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movimentos do feto são suficientemente fortes para a mãe os poder sentir, o feto alterna períodos de sono e de vigília;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A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maioria dos orgãos é capaz de funcionar, começam os primeiros movimentos respiratórios primitivos;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feto responde ao som.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agem 4" descr="DSC04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4191000"/>
            <a:ext cx="3577167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30201" y="228600"/>
          <a:ext cx="9410699" cy="1752600"/>
        </p:xfrm>
        <a:graphic>
          <a:graphicData uri="http://schemas.openxmlformats.org/drawingml/2006/table">
            <a:tbl>
              <a:tblPr/>
              <a:tblGrid>
                <a:gridCol w="2345053"/>
                <a:gridCol w="7065646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pt-PT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Idade</a:t>
                      </a:r>
                      <a:r>
                        <a:rPr lang="pt-PT" sz="18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Gestacional</a:t>
                      </a:r>
                      <a:endParaRPr lang="pt-PT" sz="1800" b="1" i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PT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PRINCIPAIS DESENVOLVIMENTOS</a:t>
                      </a:r>
                      <a:endParaRPr lang="pt-PT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 semanas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feto atingiu um desenvolvimento que permite a sobrevivência caso nasça.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 – 40 semanas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8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Verifica-se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um aumento de peso considerável e ocorre um aperfeiçoamento geral dos sistemas orgânicos.</a:t>
                      </a:r>
                      <a:endParaRPr lang="pt-PT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46" marR="1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1568450" y="2133600"/>
            <a:ext cx="8089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>
                <a:latin typeface="Times New Roman" pitchFamily="18" charset="0"/>
                <a:cs typeface="Times New Roman" pitchFamily="18" charset="0"/>
              </a:rPr>
              <a:t>Adaptado de </a:t>
            </a:r>
            <a:r>
              <a:rPr lang="pt-PT" sz="1600" dirty="0" err="1" smtClean="0">
                <a:latin typeface="Times New Roman" pitchFamily="18" charset="0"/>
                <a:cs typeface="Times New Roman" pitchFamily="18" charset="0"/>
              </a:rPr>
              <a:t>Bobak</a:t>
            </a:r>
            <a:r>
              <a:rPr lang="pt-PT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1600" dirty="0" err="1" smtClean="0">
                <a:latin typeface="Times New Roman" pitchFamily="18" charset="0"/>
                <a:cs typeface="Times New Roman" pitchFamily="18" charset="0"/>
              </a:rPr>
              <a:t>Jensen</a:t>
            </a:r>
            <a:r>
              <a:rPr lang="pt-PT" sz="1600" dirty="0" smtClean="0">
                <a:latin typeface="Times New Roman" pitchFamily="18" charset="0"/>
                <a:cs typeface="Times New Roman" pitchFamily="18" charset="0"/>
              </a:rPr>
              <a:t> (1999)</a:t>
            </a:r>
            <a:endParaRPr lang="pt-P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m 5" descr="DSC04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833" y="2362200"/>
            <a:ext cx="5888567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5300" y="762000"/>
            <a:ext cx="8750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3200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“É no útero que se dão as experiencias mais importantes e o comportamento apreendido. O feto já começa a moldar a mãe de acordo com as respostas que transmite. É uma sincronia exclusiva mãe-filho do qual o pai não pode fazer parte.” </a:t>
            </a:r>
            <a:r>
              <a:rPr lang="pt-PT" sz="2400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Serra e Silva (1999, p.9)</a:t>
            </a:r>
            <a:endParaRPr lang="pt-PT" sz="2400" dirty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22860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Características do RN pré termo</a:t>
            </a:r>
            <a:endParaRPr lang="pt-P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412750" y="1981201"/>
            <a:ext cx="9163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imes New Roman" pitchFamily="18" charset="0"/>
              </a:rPr>
              <a:t> Bebé prematuro é todo aquele que nasce antes das 37 semanas de gestação. </a:t>
            </a:r>
            <a:endParaRPr lang="pt-PT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384550" y="990601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O.M.S.</a:t>
            </a:r>
            <a:endParaRPr lang="pt-P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12750" y="3581400"/>
            <a:ext cx="9080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Segundo idade gestacional:</a:t>
            </a:r>
          </a:p>
          <a:p>
            <a:r>
              <a:rPr lang="pt-PT" sz="24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	menos de 28 semanas = “grandes prematuros”</a:t>
            </a:r>
          </a:p>
          <a:p>
            <a:r>
              <a:rPr lang="pt-PT" sz="24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	entre 28 e 36 semanas = “prematuros”</a:t>
            </a:r>
            <a:endParaRPr lang="pt-PT" sz="2400" b="1" dirty="0">
              <a:solidFill>
                <a:srgbClr val="002060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81000" y="5105400"/>
            <a:ext cx="91630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Segundo o peso:</a:t>
            </a:r>
          </a:p>
          <a:p>
            <a:r>
              <a:rPr lang="pt-PT" sz="24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	RN extremo baixo peso (abaixo das 1000 gramas)</a:t>
            </a:r>
          </a:p>
          <a:p>
            <a:r>
              <a:rPr lang="pt-PT" sz="2400" b="1" dirty="0" smtClean="0">
                <a:solidFill>
                  <a:srgbClr val="002060"/>
                </a:solidFill>
                <a:latin typeface="Lucida Sans" pitchFamily="34" charset="0"/>
                <a:cs typeface="Times New Roman" pitchFamily="18" charset="0"/>
              </a:rPr>
              <a:t>	RN de baixo peso (entre as 1000 e as 2499 gramas)</a:t>
            </a:r>
            <a:endParaRPr lang="pt-PT" sz="2400" b="1" dirty="0">
              <a:solidFill>
                <a:srgbClr val="002060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Tema do Office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1406</Words>
  <Application>Microsoft Office PowerPoint</Application>
  <PresentationFormat>Papel A4 (210x297 mm)</PresentationFormat>
  <Paragraphs>243</Paragraphs>
  <Slides>41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42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Ana Ranha</dc:creator>
  <cp:lastModifiedBy>elsa</cp:lastModifiedBy>
  <cp:revision>186</cp:revision>
  <dcterms:created xsi:type="dcterms:W3CDTF">2012-03-27T14:02:38Z</dcterms:created>
  <dcterms:modified xsi:type="dcterms:W3CDTF">2012-12-17T23:47:32Z</dcterms:modified>
</cp:coreProperties>
</file>