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87" r:id="rId4"/>
    <p:sldId id="258" r:id="rId5"/>
    <p:sldId id="289" r:id="rId6"/>
    <p:sldId id="283" r:id="rId7"/>
    <p:sldId id="264" r:id="rId8"/>
    <p:sldId id="260" r:id="rId9"/>
    <p:sldId id="268" r:id="rId10"/>
    <p:sldId id="284" r:id="rId11"/>
    <p:sldId id="272" r:id="rId12"/>
    <p:sldId id="273" r:id="rId13"/>
    <p:sldId id="274" r:id="rId14"/>
    <p:sldId id="288" r:id="rId15"/>
    <p:sldId id="277" r:id="rId16"/>
    <p:sldId id="285" r:id="rId17"/>
    <p:sldId id="279" r:id="rId18"/>
    <p:sldId id="280" r:id="rId19"/>
    <p:sldId id="286" r:id="rId20"/>
    <p:sldId id="290" r:id="rId2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 Silva" initials="JP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9767"/>
    <a:srgbClr val="000000"/>
    <a:srgbClr val="CCFFCC"/>
    <a:srgbClr val="CCFF66"/>
    <a:srgbClr val="CCFF99"/>
    <a:srgbClr val="FEF9F4"/>
    <a:srgbClr val="B71982"/>
    <a:srgbClr val="FFCC99"/>
  </p:clrMru>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140" autoAdjust="0"/>
  </p:normalViewPr>
  <p:slideViewPr>
    <p:cSldViewPr>
      <p:cViewPr>
        <p:scale>
          <a:sx n="60" d="100"/>
          <a:sy n="60" d="100"/>
        </p:scale>
        <p:origin x="-135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29T16:47:11.242" idx="3">
    <p:pos x="5148" y="2160"/>
    <p:text>sobreposição de informação - fica sem leitura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DFC29-89BD-491A-884C-B7DCB9E300A0}" type="datetimeFigureOut">
              <a:rPr lang="pt-PT" smtClean="0"/>
              <a:pPr/>
              <a:t>03-04-2011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895D-2424-4280-ADB0-49EF194F508A}"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baseline="0" dirty="0" err="1" smtClean="0"/>
              <a:t>Azul-</a:t>
            </a:r>
            <a:r>
              <a:rPr lang="pt-PT" baseline="0" dirty="0" smtClean="0"/>
              <a:t> Tejo, </a:t>
            </a:r>
            <a:r>
              <a:rPr lang="pt-PT" baseline="0" dirty="0" err="1" smtClean="0"/>
              <a:t>Verde-Vouga</a:t>
            </a:r>
            <a:r>
              <a:rPr lang="pt-PT" baseline="0" dirty="0" smtClean="0"/>
              <a:t>, </a:t>
            </a:r>
            <a:r>
              <a:rPr lang="pt-PT" baseline="0" dirty="0" err="1" smtClean="0"/>
              <a:t>Dourado-Minho</a:t>
            </a:r>
            <a:r>
              <a:rPr lang="pt-PT" baseline="0" dirty="0" smtClean="0"/>
              <a:t>, </a:t>
            </a:r>
            <a:r>
              <a:rPr lang="pt-PT" baseline="0" dirty="0" err="1" smtClean="0"/>
              <a:t>Roxo-</a:t>
            </a:r>
            <a:r>
              <a:rPr lang="pt-PT" baseline="0" dirty="0" smtClean="0"/>
              <a:t> Guadiana, </a:t>
            </a:r>
            <a:r>
              <a:rPr lang="pt-PT" baseline="0" dirty="0" err="1" smtClean="0"/>
              <a:t>Amarelo-Mondego</a:t>
            </a:r>
            <a:r>
              <a:rPr lang="pt-PT" baseline="0" dirty="0" smtClean="0"/>
              <a:t>, </a:t>
            </a:r>
            <a:r>
              <a:rPr lang="pt-PT" baseline="0" dirty="0" err="1" smtClean="0"/>
              <a:t>Vermelho-Douro</a:t>
            </a:r>
            <a:r>
              <a:rPr lang="pt-PT" baseline="0" dirty="0" smtClean="0"/>
              <a:t>, Azul </a:t>
            </a:r>
            <a:r>
              <a:rPr lang="pt-PT" baseline="0" dirty="0" err="1" smtClean="0"/>
              <a:t>claro-</a:t>
            </a:r>
            <a:r>
              <a:rPr lang="pt-PT" baseline="0" dirty="0" smtClean="0"/>
              <a:t> </a:t>
            </a:r>
            <a:r>
              <a:rPr lang="pt-PT" baseline="0" dirty="0" err="1" smtClean="0"/>
              <a:t>Cav</a:t>
            </a:r>
            <a:r>
              <a:rPr lang="pt-PT" baseline="0" dirty="0" smtClean="0"/>
              <a:t> e </a:t>
            </a:r>
            <a:r>
              <a:rPr lang="pt-PT" baseline="0" dirty="0" err="1" smtClean="0"/>
              <a:t>Cinzento-Lima</a:t>
            </a:r>
            <a:r>
              <a:rPr lang="pt-PT" baseline="0" dirty="0" smtClean="0"/>
              <a:t>.</a:t>
            </a:r>
          </a:p>
          <a:p>
            <a:r>
              <a:rPr lang="pt-PT" baseline="0" dirty="0" smtClean="0"/>
              <a:t>1-Guadiana 2-Tejo 3-Mondego 4-Vouga 5-Douro 6-Cávado 7-Lima 8-Minho</a:t>
            </a:r>
          </a:p>
          <a:p>
            <a:endParaRPr lang="pt-PT" baseline="0" dirty="0" smtClean="0"/>
          </a:p>
          <a:p>
            <a:r>
              <a:rPr lang="pt-PT" sz="1200" dirty="0" smtClean="0"/>
              <a:t>Elevada sobreposição entre amostras de algumas bacias sendo provável que façam parte de uma única população. (Cávado e Lima)</a:t>
            </a: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11</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indent="0" algn="just">
              <a:lnSpc>
                <a:spcPct val="120000"/>
              </a:lnSpc>
              <a:buNone/>
            </a:pPr>
            <a:r>
              <a:rPr lang="pt-PT" u="sng" dirty="0" smtClean="0">
                <a:solidFill>
                  <a:schemeClr val="accent3">
                    <a:lumMod val="75000"/>
                  </a:schemeClr>
                </a:solidFill>
              </a:rPr>
              <a:t>A escassez de estudos relativamente à fase trófica do ciclo de vida da lampreia marinha passada no oceano, obriga-nos a colocar várias </a:t>
            </a:r>
            <a:r>
              <a:rPr lang="pt-PT" dirty="0" smtClean="0">
                <a:solidFill>
                  <a:schemeClr val="accent3">
                    <a:lumMod val="75000"/>
                  </a:schemeClr>
                </a:solidFill>
              </a:rPr>
              <a:t>hipóteses sobre as diferenças observadas ao nível da composição dos AG no músculo cardíaco da lampreia marinha das várias bacias hidrográficas portuguesas.</a:t>
            </a:r>
          </a:p>
          <a:p>
            <a:pPr marL="0" indent="0" algn="just">
              <a:lnSpc>
                <a:spcPct val="120000"/>
              </a:lnSpc>
              <a:buNone/>
            </a:pPr>
            <a:endParaRPr lang="pt-PT" sz="1200" b="1" dirty="0" smtClean="0">
              <a:solidFill>
                <a:schemeClr val="accent3">
                  <a:lumMod val="75000"/>
                </a:schemeClr>
              </a:solidFill>
            </a:endParaRPr>
          </a:p>
          <a:p>
            <a:pPr marL="0" marR="0" indent="0" algn="just" defTabSz="914400" rtl="0" eaLnBrk="1" fontAlgn="auto" latinLnBrk="0" hangingPunct="1">
              <a:lnSpc>
                <a:spcPct val="120000"/>
              </a:lnSpc>
              <a:spcBef>
                <a:spcPts val="0"/>
              </a:spcBef>
              <a:spcAft>
                <a:spcPts val="0"/>
              </a:spcAft>
              <a:buClrTx/>
              <a:buSzTx/>
              <a:buFontTx/>
              <a:buNone/>
              <a:tabLst/>
              <a:defRPr/>
            </a:pPr>
            <a:r>
              <a:rPr lang="pt-PT" b="1" dirty="0" smtClean="0">
                <a:solidFill>
                  <a:schemeClr val="accent3">
                    <a:lumMod val="75000"/>
                  </a:schemeClr>
                </a:solidFill>
              </a:rPr>
              <a:t>Isolamento reprodutor</a:t>
            </a:r>
            <a:r>
              <a:rPr lang="pt-PT" b="1" baseline="0" dirty="0" smtClean="0">
                <a:solidFill>
                  <a:schemeClr val="accent3">
                    <a:lumMod val="75000"/>
                  </a:schemeClr>
                </a:solidFill>
              </a:rPr>
              <a:t> = </a:t>
            </a:r>
            <a:r>
              <a:rPr lang="pt-PT" b="1" dirty="0" smtClean="0">
                <a:solidFill>
                  <a:schemeClr val="accent2">
                    <a:lumMod val="75000"/>
                  </a:schemeClr>
                </a:solidFill>
              </a:rPr>
              <a:t>como consequência da reduzida troca de indivíduos entre as várias populações</a:t>
            </a:r>
            <a:endParaRPr lang="pt-PT" sz="1200" b="1" dirty="0" smtClean="0">
              <a:solidFill>
                <a:schemeClr val="accent1">
                  <a:lumMod val="75000"/>
                </a:schemeClr>
              </a:solidFill>
            </a:endParaRPr>
          </a:p>
          <a:p>
            <a:endParaRPr lang="pt-PT" dirty="0" smtClean="0"/>
          </a:p>
          <a:p>
            <a:r>
              <a:rPr lang="pt-PT" dirty="0" smtClean="0"/>
              <a:t>EPA=C20:5</a:t>
            </a:r>
            <a:r>
              <a:rPr lang="el-GR" dirty="0" smtClean="0"/>
              <a:t>ω</a:t>
            </a:r>
            <a:r>
              <a:rPr lang="pt-PT" dirty="0" smtClean="0"/>
              <a:t>3               DHA=C22:6</a:t>
            </a:r>
            <a:r>
              <a:rPr lang="el-GR" dirty="0" smtClean="0"/>
              <a:t>ω</a:t>
            </a:r>
            <a:r>
              <a:rPr lang="pt-PT" dirty="0" smtClean="0"/>
              <a:t>3</a:t>
            </a: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12</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13</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algn="l">
              <a:lnSpc>
                <a:spcPct val="120000"/>
              </a:lnSpc>
            </a:pPr>
            <a:r>
              <a:rPr lang="pt-PT" b="1" dirty="0" smtClean="0">
                <a:solidFill>
                  <a:schemeClr val="accent3">
                    <a:lumMod val="75000"/>
                  </a:schemeClr>
                </a:solidFill>
              </a:rPr>
              <a:t>Pouco </a:t>
            </a:r>
            <a:r>
              <a:rPr lang="pt-PT" b="1" dirty="0" err="1" smtClean="0">
                <a:solidFill>
                  <a:schemeClr val="accent3">
                    <a:lumMod val="75000"/>
                  </a:schemeClr>
                </a:solidFill>
              </a:rPr>
              <a:t>plausivel</a:t>
            </a:r>
            <a:endParaRPr lang="pt-PT" dirty="0" smtClean="0">
              <a:solidFill>
                <a:schemeClr val="accent3">
                  <a:lumMod val="75000"/>
                </a:schemeClr>
              </a:solidFill>
            </a:endParaRPr>
          </a:p>
          <a:p>
            <a:pPr algn="l"/>
            <a:endParaRPr lang="pt-PT" sz="1200" b="1" dirty="0" smtClean="0">
              <a:solidFill>
                <a:schemeClr val="accent3">
                  <a:lumMod val="75000"/>
                </a:schemeClr>
              </a:solidFill>
            </a:endParaRPr>
          </a:p>
          <a:p>
            <a:pPr algn="l"/>
            <a:r>
              <a:rPr lang="pt-PT" sz="1200" b="1" dirty="0" smtClean="0">
                <a:solidFill>
                  <a:schemeClr val="accent3">
                    <a:lumMod val="75000"/>
                  </a:schemeClr>
                </a:solidFill>
              </a:rPr>
              <a:t>Isolamento reprodutor</a:t>
            </a:r>
            <a:r>
              <a:rPr lang="pt-PT" sz="1200" b="1" baseline="0" dirty="0" smtClean="0">
                <a:solidFill>
                  <a:schemeClr val="accent3">
                    <a:lumMod val="75000"/>
                  </a:schemeClr>
                </a:solidFill>
              </a:rPr>
              <a:t> </a:t>
            </a:r>
            <a:r>
              <a:rPr lang="pt-PT" sz="1200" dirty="0" smtClean="0">
                <a:solidFill>
                  <a:schemeClr val="accent3">
                    <a:lumMod val="75000"/>
                  </a:schemeClr>
                </a:solidFill>
              </a:rPr>
              <a:t>(caso se repetisse em todas as épocas migratórias)</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1" u="sng" dirty="0" smtClean="0">
                <a:solidFill>
                  <a:schemeClr val="accent3">
                    <a:lumMod val="75000"/>
                  </a:schemeClr>
                </a:solidFill>
                <a:uFill>
                  <a:solidFill>
                    <a:schemeClr val="tx2">
                      <a:lumMod val="75000"/>
                    </a:schemeClr>
                  </a:solidFill>
                </a:uFill>
              </a:rPr>
              <a:t>Teor em gordura visceral e em LT do músculo cardíaco sem correlação para qualquer bacia</a:t>
            </a:r>
          </a:p>
          <a:p>
            <a:pPr algn="l"/>
            <a:endParaRPr lang="pt-PT" sz="1200" dirty="0" smtClean="0">
              <a:solidFill>
                <a:schemeClr val="accent3">
                  <a:lumMod val="75000"/>
                </a:schemeClr>
              </a:solidFill>
            </a:endParaRPr>
          </a:p>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14</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lnSpcReduction="10000"/>
          </a:bodyPr>
          <a:lstStyle/>
          <a:p>
            <a:pPr marL="0" indent="174625" algn="just">
              <a:lnSpc>
                <a:spcPct val="120000"/>
              </a:lnSpc>
              <a:buNone/>
            </a:pPr>
            <a:r>
              <a:rPr lang="pt-PT" sz="1200" dirty="0" err="1" smtClean="0">
                <a:solidFill>
                  <a:schemeClr val="accent2"/>
                </a:solidFill>
              </a:rPr>
              <a:t>Hipotese</a:t>
            </a:r>
            <a:r>
              <a:rPr lang="pt-PT" sz="1200" dirty="0" smtClean="0">
                <a:solidFill>
                  <a:schemeClr val="accent2"/>
                </a:solidFill>
              </a:rPr>
              <a:t> 4: Uma possível explicação poderia estar relacionada com o percurso migratório no oceano seguido por cada um destes grupos, o qual poderia direccionar os animais para a proximidade de uma determinada bacia hidrográfica. </a:t>
            </a:r>
          </a:p>
          <a:p>
            <a:pPr marL="0" indent="182563" algn="just">
              <a:lnSpc>
                <a:spcPct val="120000"/>
              </a:lnSpc>
              <a:buNone/>
            </a:pPr>
            <a:r>
              <a:rPr lang="pt-PT" sz="1200" dirty="0" smtClean="0">
                <a:solidFill>
                  <a:schemeClr val="accent2"/>
                </a:solidFill>
              </a:rPr>
              <a:t>Tendo em consideração que actividades de migração e de natação podem causar alterações  significativas nos perfis em AG de vários tecidos. Este impacto  dar-se-ia ao nível dos lípidos neutros dos tecidos e não dos lípidos estruturais.</a:t>
            </a:r>
          </a:p>
          <a:p>
            <a:endParaRPr lang="pt-PT" dirty="0" smtClean="0"/>
          </a:p>
          <a:p>
            <a:pPr marL="0" indent="174625" algn="just">
              <a:lnSpc>
                <a:spcPct val="120000"/>
              </a:lnSpc>
              <a:buNone/>
            </a:pPr>
            <a:r>
              <a:rPr lang="pt-PT" dirty="0" err="1" smtClean="0"/>
              <a:t>Hipotese</a:t>
            </a:r>
            <a:r>
              <a:rPr lang="pt-PT" baseline="0" dirty="0" smtClean="0"/>
              <a:t> 5: </a:t>
            </a:r>
            <a:r>
              <a:rPr lang="pt-PT" sz="1200" dirty="0" smtClean="0">
                <a:solidFill>
                  <a:schemeClr val="accent2"/>
                </a:solidFill>
              </a:rPr>
              <a:t>Cada um dos ecossistemas estuarinos influenciaria de forma distinta os animais que neles entraram.</a:t>
            </a:r>
          </a:p>
          <a:p>
            <a:pPr marL="0" indent="174625" algn="just">
              <a:lnSpc>
                <a:spcPct val="120000"/>
              </a:lnSpc>
              <a:buNone/>
            </a:pPr>
            <a:r>
              <a:rPr lang="pt-PT" sz="1200" dirty="0" smtClean="0">
                <a:solidFill>
                  <a:schemeClr val="accent2"/>
                </a:solidFill>
              </a:rPr>
              <a:t>A elevada variabilidade dos ecossistemas estuarinos, é pouco provável que os animais capturados em cada uma das bacias hidrográficas tenham sido sujeitos às mesmas condições ambientais durante a sua passagem pelo estuário.</a:t>
            </a:r>
          </a:p>
          <a:p>
            <a:pPr marL="0" indent="174625" algn="just">
              <a:lnSpc>
                <a:spcPct val="120000"/>
              </a:lnSpc>
              <a:buNone/>
            </a:pPr>
            <a:r>
              <a:rPr lang="pt-PT" sz="1200" dirty="0" smtClean="0">
                <a:solidFill>
                  <a:schemeClr val="accent2"/>
                </a:solidFill>
              </a:rPr>
              <a:t>Torna-se difícil explicar o motivo pelo qual não houve uma maior sobreposição das amostras analisadas visto todos os animais estarem na mesma fase do seu ciclo de vida e terem sido capturados à entrada dos estuários.</a:t>
            </a:r>
          </a:p>
          <a:p>
            <a:endParaRPr lang="pt-PT" sz="1200" dirty="0" smtClean="0"/>
          </a:p>
          <a:p>
            <a:r>
              <a:rPr lang="pt-PT" sz="1200" dirty="0" smtClean="0"/>
              <a:t>As amostragens de três bacias (</a:t>
            </a:r>
            <a:r>
              <a:rPr lang="pt-PT" sz="1200" i="1" dirty="0" smtClean="0"/>
              <a:t>e.g.</a:t>
            </a:r>
            <a:r>
              <a:rPr lang="pt-PT" sz="1200" dirty="0" smtClean="0"/>
              <a:t> Minho, Lima e Cávado) foram efectuadas em duas datas distintas, com um intervalo superior a duas semanas (Minho: 3 e 15 de Abril; Lima: 21 de Março e 15 de Abril e Cávado 11de Março e 7 de Abril) e apesar do intervalo de tampo, em cada bacia, o perfil lipídico revelou-se idêntico.</a:t>
            </a:r>
            <a:endParaRPr lang="pt-PT" dirty="0" smtClean="0"/>
          </a:p>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15</a:t>
            </a:fld>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Variabilidade devido à mistura de água salgada com água</a:t>
            </a:r>
            <a:r>
              <a:rPr lang="pt-PT" baseline="0" dirty="0" smtClean="0"/>
              <a:t> doce – salinidade, pH, pressão, temperatura, profundidade</a:t>
            </a: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16</a:t>
            </a:fld>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17</a:t>
            </a:fld>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Investigador coordenador </a:t>
            </a:r>
            <a:r>
              <a:rPr lang="pt-PT" smtClean="0"/>
              <a:t>do projecto</a:t>
            </a:r>
            <a:endParaRPr lang="pt-PT"/>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18</a:t>
            </a:fld>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sz="1200" dirty="0" smtClean="0">
                <a:uFill>
                  <a:solidFill>
                    <a:schemeClr val="tx2">
                      <a:lumMod val="75000"/>
                    </a:schemeClr>
                  </a:solidFill>
                </a:uFill>
              </a:rPr>
              <a:t>(</a:t>
            </a:r>
            <a:r>
              <a:rPr lang="pt-PT" sz="1200" dirty="0" err="1" smtClean="0">
                <a:uFill>
                  <a:solidFill>
                    <a:schemeClr val="tx2">
                      <a:lumMod val="75000"/>
                    </a:schemeClr>
                  </a:solidFill>
                </a:uFill>
              </a:rPr>
              <a:t>Bergstedt</a:t>
            </a:r>
            <a:r>
              <a:rPr lang="pt-PT" sz="1200" dirty="0" smtClean="0">
                <a:uFill>
                  <a:solidFill>
                    <a:schemeClr val="tx2">
                      <a:lumMod val="75000"/>
                    </a:schemeClr>
                  </a:solidFill>
                </a:uFill>
              </a:rPr>
              <a:t> </a:t>
            </a:r>
            <a:r>
              <a:rPr lang="pt-PT" sz="1200" i="1" dirty="0" smtClean="0">
                <a:uFill>
                  <a:solidFill>
                    <a:schemeClr val="tx2">
                      <a:lumMod val="75000"/>
                    </a:schemeClr>
                  </a:solidFill>
                </a:uFill>
              </a:rPr>
              <a:t>et al.</a:t>
            </a:r>
            <a:r>
              <a:rPr lang="pt-PT" sz="1200" dirty="0" smtClean="0">
                <a:uFill>
                  <a:solidFill>
                    <a:schemeClr val="tx2">
                      <a:lumMod val="75000"/>
                    </a:schemeClr>
                  </a:solidFill>
                </a:uFill>
              </a:rPr>
              <a:t>, 1995; </a:t>
            </a:r>
            <a:r>
              <a:rPr lang="pt-PT" sz="1200" dirty="0" err="1" smtClean="0">
                <a:uFill>
                  <a:solidFill>
                    <a:schemeClr val="tx2">
                      <a:lumMod val="75000"/>
                    </a:schemeClr>
                  </a:solidFill>
                </a:uFill>
              </a:rPr>
              <a:t>Waldman</a:t>
            </a:r>
            <a:r>
              <a:rPr lang="pt-PT" sz="1200" dirty="0" smtClean="0">
                <a:uFill>
                  <a:solidFill>
                    <a:schemeClr val="tx2">
                      <a:lumMod val="75000"/>
                    </a:schemeClr>
                  </a:solidFill>
                </a:uFill>
              </a:rPr>
              <a:t> </a:t>
            </a:r>
            <a:r>
              <a:rPr lang="pt-PT" sz="1200" i="1" dirty="0" err="1" smtClean="0">
                <a:uFill>
                  <a:solidFill>
                    <a:schemeClr val="tx2">
                      <a:lumMod val="75000"/>
                    </a:schemeClr>
                  </a:solidFill>
                </a:uFill>
              </a:rPr>
              <a:t>el</a:t>
            </a:r>
            <a:r>
              <a:rPr lang="pt-PT" sz="1200" i="1" dirty="0" smtClean="0">
                <a:uFill>
                  <a:solidFill>
                    <a:schemeClr val="tx2">
                      <a:lumMod val="75000"/>
                    </a:schemeClr>
                  </a:solidFill>
                </a:uFill>
              </a:rPr>
              <a:t> al.</a:t>
            </a:r>
            <a:r>
              <a:rPr lang="pt-PT" sz="1200" dirty="0" smtClean="0">
                <a:uFill>
                  <a:solidFill>
                    <a:schemeClr val="tx2">
                      <a:lumMod val="75000"/>
                    </a:schemeClr>
                  </a:solidFill>
                </a:uFill>
              </a:rPr>
              <a:t>. 2008) </a:t>
            </a: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19</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Os ácidos</a:t>
            </a:r>
            <a:r>
              <a:rPr lang="pt-PT" baseline="0" dirty="0" smtClean="0"/>
              <a:t> gordos de fosfolípidos são menos sensíveis à dieta e são específicos da população ou grupo numa espécie.</a:t>
            </a:r>
          </a:p>
          <a:p>
            <a:endParaRPr lang="pt-P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latin typeface="+mn-lt"/>
                <a:ea typeface="+mn-ea"/>
                <a:cs typeface="+mn-cs"/>
              </a:rPr>
              <a:t>A composição em ácidos gordos de peixes é influenciada pelo metabolismo próprio do organismo, pelo </a:t>
            </a:r>
            <a:r>
              <a:rPr lang="pt-PT" sz="1200" i="1" kern="1200" dirty="0" smtClean="0">
                <a:solidFill>
                  <a:schemeClr val="tx1"/>
                </a:solidFill>
                <a:latin typeface="+mn-lt"/>
                <a:ea typeface="+mn-ea"/>
                <a:cs typeface="+mn-cs"/>
              </a:rPr>
              <a:t>status </a:t>
            </a:r>
            <a:r>
              <a:rPr lang="pt-PT" sz="1200" kern="1200" dirty="0" smtClean="0">
                <a:solidFill>
                  <a:schemeClr val="tx1"/>
                </a:solidFill>
                <a:latin typeface="+mn-lt"/>
                <a:ea typeface="+mn-ea"/>
                <a:cs typeface="+mn-cs"/>
              </a:rPr>
              <a:t>reprodutivo (</a:t>
            </a:r>
            <a:r>
              <a:rPr lang="pt-PT" sz="1200" kern="1200" dirty="0" err="1" smtClean="0">
                <a:solidFill>
                  <a:schemeClr val="tx1"/>
                </a:solidFill>
                <a:latin typeface="+mn-lt"/>
                <a:ea typeface="+mn-ea"/>
                <a:cs typeface="+mn-cs"/>
              </a:rPr>
              <a:t>Sargent</a:t>
            </a:r>
            <a:r>
              <a:rPr lang="pt-PT" sz="1200" kern="1200" dirty="0" smtClean="0">
                <a:solidFill>
                  <a:schemeClr val="tx1"/>
                </a:solidFill>
                <a:latin typeface="+mn-lt"/>
                <a:ea typeface="+mn-ea"/>
                <a:cs typeface="+mn-cs"/>
              </a:rPr>
              <a:t>, 1989, 1995) e dieta (</a:t>
            </a:r>
            <a:r>
              <a:rPr lang="pt-PT" sz="1200" kern="1200" dirty="0" err="1" smtClean="0">
                <a:solidFill>
                  <a:schemeClr val="tx1"/>
                </a:solidFill>
                <a:latin typeface="+mn-lt"/>
                <a:ea typeface="+mn-ea"/>
                <a:cs typeface="+mn-cs"/>
              </a:rPr>
              <a:t>Kirsch</a:t>
            </a:r>
            <a:r>
              <a:rPr lang="pt-PT" sz="1200" i="1" kern="1200" dirty="0" smtClean="0">
                <a:solidFill>
                  <a:schemeClr val="tx1"/>
                </a:solidFill>
                <a:latin typeface="+mn-lt"/>
                <a:ea typeface="+mn-ea"/>
                <a:cs typeface="+mn-cs"/>
              </a:rPr>
              <a:t> et al.</a:t>
            </a:r>
            <a:r>
              <a:rPr lang="pt-PT" sz="1200" kern="1200" dirty="0" smtClean="0">
                <a:solidFill>
                  <a:schemeClr val="tx1"/>
                </a:solidFill>
                <a:latin typeface="+mn-lt"/>
                <a:ea typeface="+mn-ea"/>
                <a:cs typeface="+mn-cs"/>
              </a:rPr>
              <a:t>, 1969). </a:t>
            </a:r>
            <a:endParaRPr lang="pt-PT" dirty="0" smtClean="0"/>
          </a:p>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2</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u="none" dirty="0" smtClean="0">
                <a:solidFill>
                  <a:schemeClr val="accent3">
                    <a:lumMod val="75000"/>
                  </a:schemeClr>
                </a:solidFill>
              </a:rPr>
              <a:t>As lampreias, juntamente com as </a:t>
            </a:r>
            <a:r>
              <a:rPr lang="pt-PT" sz="1200" u="none" dirty="0" err="1" smtClean="0">
                <a:solidFill>
                  <a:schemeClr val="accent3">
                    <a:lumMod val="75000"/>
                  </a:schemeClr>
                </a:solidFill>
              </a:rPr>
              <a:t>mixinas</a:t>
            </a:r>
            <a:r>
              <a:rPr lang="pt-PT" sz="1200" u="none" dirty="0" smtClean="0">
                <a:solidFill>
                  <a:schemeClr val="accent3">
                    <a:lumMod val="75000"/>
                  </a:schemeClr>
                </a:solidFill>
              </a:rPr>
              <a:t>,</a:t>
            </a:r>
            <a:r>
              <a:rPr lang="pt-PT" sz="1200" u="none" baseline="0" dirty="0" smtClean="0">
                <a:solidFill>
                  <a:schemeClr val="accent3">
                    <a:lumMod val="75000"/>
                  </a:schemeClr>
                </a:solidFill>
              </a:rPr>
              <a:t> são de grande </a:t>
            </a:r>
            <a:r>
              <a:rPr lang="pt-PT" sz="1200" u="none" baseline="0" dirty="0" smtClean="0">
                <a:solidFill>
                  <a:srgbClr val="FF0000"/>
                </a:solidFill>
              </a:rPr>
              <a:t>interesse biológico </a:t>
            </a:r>
            <a:r>
              <a:rPr lang="pt-PT" sz="1200" u="none" baseline="0" dirty="0" smtClean="0">
                <a:solidFill>
                  <a:schemeClr val="accent3">
                    <a:lumMod val="75000"/>
                  </a:schemeClr>
                </a:solidFill>
              </a:rPr>
              <a:t>na medida em que representam o grupo mais antigo de vertebrados, os </a:t>
            </a:r>
            <a:r>
              <a:rPr lang="pt-PT" sz="1200" u="none" baseline="0" dirty="0" err="1" smtClean="0">
                <a:solidFill>
                  <a:schemeClr val="accent3">
                    <a:lumMod val="75000"/>
                  </a:schemeClr>
                </a:solidFill>
              </a:rPr>
              <a:t>Agnatha</a:t>
            </a:r>
            <a:r>
              <a:rPr lang="pt-PT" sz="1200" u="none" baseline="0" dirty="0" smtClean="0">
                <a:solidFill>
                  <a:schemeClr val="accent3">
                    <a:lumMod val="75000"/>
                  </a:schemeClr>
                </a:solidFill>
              </a:rPr>
              <a:t>.</a:t>
            </a:r>
            <a:r>
              <a:rPr lang="en-GB" sz="1200" dirty="0" smtClean="0">
                <a:latin typeface="Verdana" pitchFamily="34" charset="0"/>
                <a:cs typeface="Times New Roman" pitchFamily="18" charset="0"/>
              </a:rPr>
              <a:t> (</a:t>
            </a:r>
            <a:r>
              <a:rPr lang="en-GB" sz="1200" dirty="0" err="1" smtClean="0">
                <a:latin typeface="Verdana" pitchFamily="34" charset="0"/>
                <a:cs typeface="Times New Roman" pitchFamily="18" charset="0"/>
              </a:rPr>
              <a:t>Hardisty</a:t>
            </a:r>
            <a:r>
              <a:rPr lang="en-GB" sz="1200" dirty="0" smtClean="0">
                <a:latin typeface="Verdana" pitchFamily="34" charset="0"/>
                <a:cs typeface="Times New Roman" pitchFamily="18" charset="0"/>
              </a:rPr>
              <a:t>, 1982).</a:t>
            </a:r>
            <a:endParaRPr lang="pt-PT" dirty="0" smtClean="0"/>
          </a:p>
          <a:p>
            <a:endParaRPr lang="pt-PT" sz="1200" u="none" dirty="0" smtClean="0">
              <a:solidFill>
                <a:schemeClr val="accent3">
                  <a:lumMod val="75000"/>
                </a:schemeClr>
              </a:solidFill>
            </a:endParaRPr>
          </a:p>
          <a:p>
            <a:endParaRPr lang="pt-PT" sz="1200" u="none" dirty="0" smtClean="0">
              <a:solidFill>
                <a:schemeClr val="accent3">
                  <a:lumMod val="75000"/>
                </a:schemeClr>
              </a:solidFill>
            </a:endParaRPr>
          </a:p>
          <a:p>
            <a:r>
              <a:rPr lang="pt-PT" sz="1200" u="sng" dirty="0" smtClean="0">
                <a:solidFill>
                  <a:schemeClr val="accent3">
                    <a:lumMod val="75000"/>
                  </a:schemeClr>
                </a:solidFill>
              </a:rPr>
              <a:t>América do Norte</a:t>
            </a:r>
          </a:p>
          <a:p>
            <a:pPr defTabSz="180975"/>
            <a:r>
              <a:rPr lang="pt-PT" sz="1200" dirty="0" smtClean="0">
                <a:solidFill>
                  <a:srgbClr val="C00000"/>
                </a:solidFill>
              </a:rPr>
              <a:t>	</a:t>
            </a:r>
            <a:r>
              <a:rPr lang="pt-PT" sz="1200" dirty="0" smtClean="0">
                <a:solidFill>
                  <a:schemeClr val="accent2">
                    <a:lumMod val="75000"/>
                  </a:schemeClr>
                </a:solidFill>
              </a:rPr>
              <a:t>Lavrador </a:t>
            </a:r>
          </a:p>
          <a:p>
            <a:pPr defTabSz="180975"/>
            <a:r>
              <a:rPr lang="pt-PT" sz="1200" dirty="0" smtClean="0">
                <a:solidFill>
                  <a:schemeClr val="accent2">
                    <a:lumMod val="75000"/>
                  </a:schemeClr>
                </a:solidFill>
              </a:rPr>
              <a:t>	Florida</a:t>
            </a:r>
          </a:p>
          <a:p>
            <a:pPr defTabSz="180975"/>
            <a:r>
              <a:rPr lang="pt-PT" sz="1200" dirty="0" smtClean="0">
                <a:solidFill>
                  <a:schemeClr val="accent2">
                    <a:lumMod val="75000"/>
                  </a:schemeClr>
                </a:solidFill>
              </a:rPr>
              <a:t>	Lagos </a:t>
            </a:r>
            <a:r>
              <a:rPr lang="pt-PT" sz="1200" dirty="0" err="1" smtClean="0">
                <a:solidFill>
                  <a:schemeClr val="accent2">
                    <a:lumMod val="75000"/>
                  </a:schemeClr>
                </a:solidFill>
              </a:rPr>
              <a:t>Laurentians</a:t>
            </a:r>
            <a:endParaRPr lang="pt-PT" sz="1200" dirty="0" smtClean="0">
              <a:solidFill>
                <a:schemeClr val="accent2">
                  <a:lumMod val="75000"/>
                </a:schemeClr>
              </a:solidFill>
            </a:endParaRPr>
          </a:p>
          <a:p>
            <a:pPr defTabSz="361950"/>
            <a:r>
              <a:rPr lang="pt-PT" sz="1200" dirty="0" smtClean="0">
                <a:solidFill>
                  <a:schemeClr val="accent2">
                    <a:lumMod val="75000"/>
                  </a:schemeClr>
                </a:solidFill>
              </a:rPr>
              <a:t>		</a:t>
            </a:r>
            <a:r>
              <a:rPr lang="pt-PT" sz="1200" dirty="0" err="1" smtClean="0">
                <a:solidFill>
                  <a:schemeClr val="accent2">
                    <a:lumMod val="75000"/>
                  </a:schemeClr>
                </a:solidFill>
              </a:rPr>
              <a:t>Finger</a:t>
            </a:r>
            <a:endParaRPr lang="pt-PT" sz="1200" dirty="0" smtClean="0">
              <a:solidFill>
                <a:schemeClr val="accent2">
                  <a:lumMod val="75000"/>
                </a:schemeClr>
              </a:solidFill>
            </a:endParaRPr>
          </a:p>
          <a:p>
            <a:pPr defTabSz="361950"/>
            <a:r>
              <a:rPr lang="pt-PT" sz="1200" dirty="0" smtClean="0">
                <a:solidFill>
                  <a:schemeClr val="accent2">
                    <a:lumMod val="75000"/>
                  </a:schemeClr>
                </a:solidFill>
              </a:rPr>
              <a:t>		</a:t>
            </a:r>
            <a:r>
              <a:rPr lang="pt-PT" sz="1200" dirty="0" err="1" smtClean="0">
                <a:solidFill>
                  <a:schemeClr val="accent2">
                    <a:lumMod val="75000"/>
                  </a:schemeClr>
                </a:solidFill>
              </a:rPr>
              <a:t>Gneida</a:t>
            </a:r>
            <a:endParaRPr lang="pt-PT" sz="1200" dirty="0" smtClean="0">
              <a:solidFill>
                <a:schemeClr val="accent2">
                  <a:lumMod val="75000"/>
                </a:schemeClr>
              </a:solidFill>
            </a:endParaRPr>
          </a:p>
          <a:p>
            <a:pPr defTabSz="361950"/>
            <a:r>
              <a:rPr lang="pt-PT" sz="1200" dirty="0" smtClean="0">
                <a:solidFill>
                  <a:schemeClr val="accent2">
                    <a:lumMod val="75000"/>
                  </a:schemeClr>
                </a:solidFill>
              </a:rPr>
              <a:t>		</a:t>
            </a:r>
            <a:r>
              <a:rPr lang="pt-PT" sz="1200" dirty="0" err="1" smtClean="0">
                <a:solidFill>
                  <a:schemeClr val="accent2">
                    <a:lumMod val="75000"/>
                  </a:schemeClr>
                </a:solidFill>
              </a:rPr>
              <a:t>Champlain</a:t>
            </a:r>
            <a:endParaRPr lang="pt-PT" sz="1200" dirty="0" smtClean="0">
              <a:solidFill>
                <a:schemeClr val="accent2">
                  <a:lumMod val="75000"/>
                </a:schemeClr>
              </a:solidFill>
            </a:endParaRPr>
          </a:p>
          <a:p>
            <a:r>
              <a:rPr lang="pt-PT" sz="1200" u="sng" dirty="0" smtClean="0">
                <a:solidFill>
                  <a:schemeClr val="accent3">
                    <a:lumMod val="75000"/>
                  </a:schemeClr>
                </a:solidFill>
              </a:rPr>
              <a:t>Europa</a:t>
            </a:r>
          </a:p>
          <a:p>
            <a:pPr defTabSz="361950"/>
            <a:r>
              <a:rPr lang="pt-PT" sz="1200" dirty="0" smtClean="0">
                <a:solidFill>
                  <a:schemeClr val="accent3">
                    <a:lumMod val="75000"/>
                  </a:schemeClr>
                </a:solidFill>
              </a:rPr>
              <a:t>    </a:t>
            </a:r>
            <a:r>
              <a:rPr lang="pt-PT" sz="1200" dirty="0" smtClean="0">
                <a:solidFill>
                  <a:srgbClr val="C00000"/>
                </a:solidFill>
              </a:rPr>
              <a:t>	</a:t>
            </a:r>
            <a:r>
              <a:rPr lang="pt-PT" sz="1200" dirty="0" smtClean="0">
                <a:solidFill>
                  <a:schemeClr val="accent2">
                    <a:lumMod val="75000"/>
                  </a:schemeClr>
                </a:solidFill>
              </a:rPr>
              <a:t>Mar </a:t>
            </a:r>
            <a:r>
              <a:rPr lang="pt-PT" sz="1200" dirty="0" err="1" smtClean="0">
                <a:solidFill>
                  <a:schemeClr val="accent2">
                    <a:lumMod val="75000"/>
                  </a:schemeClr>
                </a:solidFill>
              </a:rPr>
              <a:t>Barents</a:t>
            </a:r>
            <a:r>
              <a:rPr lang="pt-PT" sz="1200" dirty="0" smtClean="0">
                <a:solidFill>
                  <a:schemeClr val="accent2">
                    <a:lumMod val="75000"/>
                  </a:schemeClr>
                </a:solidFill>
              </a:rPr>
              <a:t>                                                               	</a:t>
            </a:r>
          </a:p>
          <a:p>
            <a:pPr defTabSz="361950"/>
            <a:r>
              <a:rPr lang="pt-PT" sz="1200" dirty="0" smtClean="0">
                <a:solidFill>
                  <a:schemeClr val="accent2">
                    <a:lumMod val="75000"/>
                  </a:schemeClr>
                </a:solidFill>
              </a:rPr>
              <a:t>	Mar Mediterrâneo</a:t>
            </a:r>
          </a:p>
          <a:p>
            <a:pPr defTabSz="361950"/>
            <a:r>
              <a:rPr lang="pt-PT" sz="1200" dirty="0" smtClean="0">
                <a:solidFill>
                  <a:schemeClr val="accent2">
                    <a:lumMod val="75000"/>
                  </a:schemeClr>
                </a:solidFill>
              </a:rPr>
              <a:t>	Rios que drenam para o Atlântico</a:t>
            </a:r>
          </a:p>
          <a:p>
            <a:pPr defTabSz="361950"/>
            <a:endParaRPr lang="pt-PT" sz="1200" dirty="0" smtClean="0">
              <a:solidFill>
                <a:schemeClr val="accent2">
                  <a:lumMod val="75000"/>
                </a:schemeClr>
              </a:solidFill>
              <a:latin typeface="Verdana" pitchFamily="34" charset="0"/>
              <a:cs typeface="Times New Roman" pitchFamily="18" charset="0"/>
            </a:endParaRPr>
          </a:p>
          <a:p>
            <a:pPr defTabSz="361950"/>
            <a:r>
              <a:rPr lang="en-GB" sz="1200" dirty="0" smtClean="0">
                <a:latin typeface="Verdana" pitchFamily="34" charset="0"/>
                <a:cs typeface="Times New Roman" pitchFamily="18" charset="0"/>
              </a:rPr>
              <a:t>Sea lampreys </a:t>
            </a:r>
            <a:r>
              <a:rPr lang="en-GB" sz="1200" i="1" dirty="0" err="1" smtClean="0">
                <a:latin typeface="Verdana" pitchFamily="34" charset="0"/>
              </a:rPr>
              <a:t>Petromyzon</a:t>
            </a:r>
            <a:r>
              <a:rPr lang="en-GB" sz="1200" i="1" dirty="0" smtClean="0">
                <a:latin typeface="Verdana" pitchFamily="34" charset="0"/>
              </a:rPr>
              <a:t> </a:t>
            </a:r>
            <a:r>
              <a:rPr lang="en-GB" sz="1200" i="1" dirty="0" err="1" smtClean="0">
                <a:latin typeface="Verdana" pitchFamily="34" charset="0"/>
              </a:rPr>
              <a:t>marinus</a:t>
            </a:r>
            <a:r>
              <a:rPr lang="en-GB" sz="1200" dirty="0" smtClean="0">
                <a:latin typeface="Verdana" pitchFamily="34" charset="0"/>
              </a:rPr>
              <a:t> L. </a:t>
            </a:r>
            <a:r>
              <a:rPr lang="en-GB" sz="1200" dirty="0" smtClean="0">
                <a:latin typeface="Verdana" pitchFamily="34" charset="0"/>
                <a:cs typeface="Times New Roman" pitchFamily="18" charset="0"/>
              </a:rPr>
              <a:t>can be found in all major Portuguese hydrographical basins being more abundant in the central and northern regions of the country (Almeida et al., 2002; Quintella et al., 2003). </a:t>
            </a:r>
            <a:endParaRPr lang="pt-PT" sz="1200" dirty="0" smtClean="0">
              <a:solidFill>
                <a:schemeClr val="accent3">
                  <a:lumMod val="75000"/>
                </a:schemeClr>
              </a:solidFill>
            </a:endParaRPr>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4</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As larvas permanecem</a:t>
            </a:r>
            <a:r>
              <a:rPr lang="pt-PT" baseline="0" dirty="0" smtClean="0"/>
              <a:t> em sedimento fino durante 4 a 5 anos onde são sujeitas a um d</a:t>
            </a:r>
            <a:r>
              <a:rPr lang="pt-PT" sz="1200" dirty="0" smtClean="0">
                <a:solidFill>
                  <a:schemeClr val="accent2">
                    <a:lumMod val="75000"/>
                  </a:schemeClr>
                </a:solidFill>
              </a:rPr>
              <a:t>esenvolvimento indirecto - estágios metamórficos</a:t>
            </a:r>
          </a:p>
          <a:p>
            <a:r>
              <a:rPr lang="pt-PT" sz="1200" dirty="0" err="1" smtClean="0">
                <a:solidFill>
                  <a:schemeClr val="accent2">
                    <a:lumMod val="75000"/>
                  </a:schemeClr>
                </a:solidFill>
              </a:rPr>
              <a:t>Hematofagia</a:t>
            </a:r>
            <a:r>
              <a:rPr lang="pt-PT" sz="1200" dirty="0" smtClean="0">
                <a:solidFill>
                  <a:schemeClr val="accent2">
                    <a:lumMod val="75000"/>
                  </a:schemeClr>
                </a:solidFill>
              </a:rPr>
              <a:t> (parasitismo pouco selectivo) </a:t>
            </a:r>
          </a:p>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5</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algn="just" defTabSz="180975">
              <a:lnSpc>
                <a:spcPct val="120000"/>
              </a:lnSpc>
            </a:pPr>
            <a:r>
              <a:rPr lang="pt-PT" u="sng" dirty="0" smtClean="0">
                <a:solidFill>
                  <a:schemeClr val="accent3">
                    <a:lumMod val="75000"/>
                  </a:schemeClr>
                </a:solidFill>
              </a:rPr>
              <a:t>Sistema cardiovascular</a:t>
            </a:r>
            <a:r>
              <a:rPr lang="pt-PT" dirty="0" smtClean="0">
                <a:solidFill>
                  <a:schemeClr val="accent3">
                    <a:lumMod val="75000"/>
                  </a:schemeClr>
                </a:solidFill>
              </a:rPr>
              <a:t>: </a:t>
            </a:r>
            <a:r>
              <a:rPr lang="pt-PT" dirty="0" err="1" smtClean="0">
                <a:solidFill>
                  <a:schemeClr val="accent3">
                    <a:lumMod val="75000"/>
                  </a:schemeClr>
                </a:solidFill>
              </a:rPr>
              <a:t>Hemolinfa</a:t>
            </a:r>
            <a:r>
              <a:rPr lang="pt-PT" dirty="0" smtClean="0">
                <a:solidFill>
                  <a:schemeClr val="accent3">
                    <a:lumMod val="75000"/>
                  </a:schemeClr>
                </a:solidFill>
              </a:rPr>
              <a:t> em circuito semi-fechado</a:t>
            </a:r>
          </a:p>
          <a:p>
            <a:pPr algn="just" defTabSz="261938">
              <a:lnSpc>
                <a:spcPct val="120000"/>
              </a:lnSpc>
              <a:buFont typeface="Wingdings" pitchFamily="2" charset="2"/>
              <a:buChar char="ü"/>
              <a:tabLst>
                <a:tab pos="174625" algn="l"/>
              </a:tabLst>
            </a:pPr>
            <a:r>
              <a:rPr lang="pt-PT" dirty="0" smtClean="0">
                <a:solidFill>
                  <a:schemeClr val="accent3">
                    <a:lumMod val="75000"/>
                  </a:schemeClr>
                </a:solidFill>
              </a:rPr>
              <a:t>	Circulação pulmonar em circuito arterial fechado: 1 átrio + 1 ventrículo</a:t>
            </a:r>
          </a:p>
          <a:p>
            <a:pPr algn="just" defTabSz="261938">
              <a:lnSpc>
                <a:spcPct val="120000"/>
              </a:lnSpc>
              <a:buFont typeface="Wingdings" pitchFamily="2" charset="2"/>
              <a:buChar char="ü"/>
              <a:tabLst>
                <a:tab pos="174625" algn="l"/>
              </a:tabLst>
            </a:pPr>
            <a:r>
              <a:rPr lang="pt-PT" dirty="0" smtClean="0">
                <a:solidFill>
                  <a:schemeClr val="accent3">
                    <a:lumMod val="75000"/>
                  </a:schemeClr>
                </a:solidFill>
              </a:rPr>
              <a:t>	Circulação sistémica em circuito aberto</a:t>
            </a:r>
          </a:p>
          <a:p>
            <a:endParaRPr lang="pt-PT" dirty="0" smtClean="0">
              <a:solidFill>
                <a:schemeClr val="accent3">
                  <a:lumMod val="75000"/>
                </a:schemeClr>
              </a:solidFill>
            </a:endParaRPr>
          </a:p>
          <a:p>
            <a:r>
              <a:rPr lang="pt-PT" dirty="0" smtClean="0">
                <a:solidFill>
                  <a:schemeClr val="accent3">
                    <a:lumMod val="75000"/>
                  </a:schemeClr>
                </a:solidFill>
              </a:rPr>
              <a:t>Circulação pulmonar em circuito arterial fechado = hematose</a:t>
            </a:r>
          </a:p>
          <a:p>
            <a:r>
              <a:rPr lang="pt-PT" sz="1200" kern="1200" dirty="0" smtClean="0">
                <a:solidFill>
                  <a:schemeClr val="accent3">
                    <a:lumMod val="75000"/>
                  </a:schemeClr>
                </a:solidFill>
                <a:latin typeface="+mn-lt"/>
                <a:ea typeface="+mn-ea"/>
                <a:cs typeface="+mn-cs"/>
              </a:rPr>
              <a:t>Animal se</a:t>
            </a:r>
            <a:r>
              <a:rPr lang="pt-PT" sz="1200" kern="1200" baseline="0" dirty="0" smtClean="0">
                <a:solidFill>
                  <a:schemeClr val="accent3">
                    <a:lumMod val="75000"/>
                  </a:schemeClr>
                </a:solidFill>
                <a:latin typeface="+mn-lt"/>
                <a:ea typeface="+mn-ea"/>
                <a:cs typeface="+mn-cs"/>
              </a:rPr>
              <a:t> sangue frio – que perifericamente não necessita da separação dos dois tipos de sangue</a:t>
            </a:r>
            <a:endParaRPr lang="pt-PT" sz="1200" kern="1200" dirty="0" smtClean="0">
              <a:solidFill>
                <a:schemeClr val="tx1"/>
              </a:solidFill>
              <a:latin typeface="+mn-lt"/>
              <a:ea typeface="+mn-ea"/>
              <a:cs typeface="+mn-cs"/>
            </a:endParaRPr>
          </a:p>
          <a:p>
            <a:endParaRPr lang="pt-PT" sz="1200" kern="1200" dirty="0" smtClean="0">
              <a:solidFill>
                <a:schemeClr val="tx1"/>
              </a:solidFill>
              <a:latin typeface="+mn-lt"/>
              <a:ea typeface="+mn-ea"/>
              <a:cs typeface="+mn-cs"/>
            </a:endParaRPr>
          </a:p>
          <a:p>
            <a:r>
              <a:rPr lang="pt-PT" sz="1200" kern="1200" dirty="0" smtClean="0">
                <a:solidFill>
                  <a:schemeClr val="tx1"/>
                </a:solidFill>
                <a:latin typeface="+mn-lt"/>
                <a:ea typeface="+mn-ea"/>
                <a:cs typeface="+mn-cs"/>
              </a:rPr>
              <a:t>O elevado teor de AGPI encontrados em peixes está relacionado com a característica poiquilotérmica, isto é, com ausência de um mecanismo interno de regulação de temperatura corporal, ou seja, esta é ajustada em função da temperatura ambiental. Em presença de vários cenários de temperatura, os peixes podem efectivamente explorar uma grande diversidade química de perfis em ácidos gordos, especificamente polinsaturados, na composição das suas membranas de forma a defenderem as propriedades físicas das mesmas, como a fluidez, e darem uma resposta adaptativa ao meio onde se inserem (</a:t>
            </a:r>
            <a:r>
              <a:rPr lang="pt-PT" sz="1200" kern="1200" dirty="0" err="1" smtClean="0">
                <a:solidFill>
                  <a:schemeClr val="tx1"/>
                </a:solidFill>
                <a:latin typeface="+mn-lt"/>
                <a:ea typeface="+mn-ea"/>
                <a:cs typeface="+mn-cs"/>
              </a:rPr>
              <a:t>Henderson</a:t>
            </a:r>
            <a:r>
              <a:rPr lang="pt-PT" sz="1200" i="1" kern="1200" dirty="0" smtClean="0">
                <a:solidFill>
                  <a:schemeClr val="tx1"/>
                </a:solidFill>
                <a:latin typeface="+mn-lt"/>
                <a:ea typeface="+mn-ea"/>
                <a:cs typeface="+mn-cs"/>
              </a:rPr>
              <a:t> et al.</a:t>
            </a:r>
            <a:r>
              <a:rPr lang="pt-PT" sz="1200" kern="1200" dirty="0" smtClean="0">
                <a:solidFill>
                  <a:schemeClr val="tx1"/>
                </a:solidFill>
                <a:latin typeface="+mn-lt"/>
                <a:ea typeface="+mn-ea"/>
                <a:cs typeface="+mn-cs"/>
              </a:rPr>
              <a:t>, 1987; </a:t>
            </a:r>
            <a:r>
              <a:rPr lang="pt-PT" sz="1200" kern="1200" dirty="0" err="1" smtClean="0">
                <a:solidFill>
                  <a:schemeClr val="tx1"/>
                </a:solidFill>
                <a:latin typeface="+mn-lt"/>
                <a:ea typeface="+mn-ea"/>
                <a:cs typeface="+mn-cs"/>
              </a:rPr>
              <a:t>Cossins</a:t>
            </a:r>
            <a:r>
              <a:rPr lang="pt-PT" sz="1200" i="1" kern="1200" dirty="0" smtClean="0">
                <a:solidFill>
                  <a:schemeClr val="tx1"/>
                </a:solidFill>
                <a:latin typeface="+mn-lt"/>
                <a:ea typeface="+mn-ea"/>
                <a:cs typeface="+mn-cs"/>
              </a:rPr>
              <a:t> et al.</a:t>
            </a:r>
            <a:r>
              <a:rPr lang="pt-PT" sz="1200" kern="1200" dirty="0" smtClean="0">
                <a:solidFill>
                  <a:schemeClr val="tx1"/>
                </a:solidFill>
                <a:latin typeface="+mn-lt"/>
                <a:ea typeface="+mn-ea"/>
                <a:cs typeface="+mn-cs"/>
              </a:rPr>
              <a:t>, 1989; </a:t>
            </a:r>
            <a:r>
              <a:rPr lang="pt-PT" sz="1200" kern="1200" dirty="0" err="1" smtClean="0">
                <a:solidFill>
                  <a:schemeClr val="tx1"/>
                </a:solidFill>
                <a:latin typeface="+mn-lt"/>
                <a:ea typeface="+mn-ea"/>
                <a:cs typeface="+mn-cs"/>
              </a:rPr>
              <a:t>Henderson</a:t>
            </a:r>
            <a:r>
              <a:rPr lang="pt-PT" sz="1200" kern="1200" dirty="0" smtClean="0">
                <a:solidFill>
                  <a:schemeClr val="tx1"/>
                </a:solidFill>
                <a:latin typeface="+mn-lt"/>
                <a:ea typeface="+mn-ea"/>
                <a:cs typeface="+mn-cs"/>
              </a:rPr>
              <a:t>, 1996). </a:t>
            </a:r>
          </a:p>
          <a:p>
            <a:endParaRPr lang="pt-P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latin typeface="+mn-lt"/>
                <a:ea typeface="+mn-ea"/>
                <a:cs typeface="+mn-cs"/>
              </a:rPr>
              <a:t>A regulação da renovação da membrana permite que os cardiomiócitos respondam a variações no ambiente </a:t>
            </a:r>
            <a:r>
              <a:rPr lang="pt-PT" sz="1200" kern="1200" dirty="0" err="1" smtClean="0">
                <a:solidFill>
                  <a:schemeClr val="tx1"/>
                </a:solidFill>
                <a:latin typeface="+mn-lt"/>
                <a:ea typeface="+mn-ea"/>
                <a:cs typeface="+mn-cs"/>
              </a:rPr>
              <a:t>extracelular</a:t>
            </a:r>
            <a:r>
              <a:rPr lang="pt-PT" sz="1200" kern="1200" dirty="0" smtClean="0">
                <a:solidFill>
                  <a:schemeClr val="tx1"/>
                </a:solidFill>
                <a:latin typeface="+mn-lt"/>
                <a:ea typeface="+mn-ea"/>
                <a:cs typeface="+mn-cs"/>
              </a:rPr>
              <a:t> alterando propriedades físico-químicas das suas membranas (De </a:t>
            </a:r>
            <a:r>
              <a:rPr lang="pt-PT" sz="1200" kern="1200" dirty="0" err="1" smtClean="0">
                <a:solidFill>
                  <a:schemeClr val="tx1"/>
                </a:solidFill>
                <a:latin typeface="+mn-lt"/>
                <a:ea typeface="+mn-ea"/>
                <a:cs typeface="+mn-cs"/>
              </a:rPr>
              <a:t>Windt</a:t>
            </a:r>
            <a:r>
              <a:rPr lang="pt-PT" sz="1200" i="1" kern="1200" dirty="0" smtClean="0">
                <a:solidFill>
                  <a:schemeClr val="tx1"/>
                </a:solidFill>
                <a:latin typeface="+mn-lt"/>
                <a:ea typeface="+mn-ea"/>
                <a:cs typeface="+mn-cs"/>
              </a:rPr>
              <a:t> et al.</a:t>
            </a:r>
            <a:r>
              <a:rPr lang="pt-PT" sz="1200" kern="1200" dirty="0" smtClean="0">
                <a:solidFill>
                  <a:schemeClr val="tx1"/>
                </a:solidFill>
                <a:latin typeface="+mn-lt"/>
                <a:ea typeface="+mn-ea"/>
                <a:cs typeface="+mn-cs"/>
              </a:rPr>
              <a:t>, 2001),</a:t>
            </a:r>
            <a:r>
              <a:rPr lang="pt-PT" sz="1200" kern="1200" baseline="0" dirty="0" smtClean="0">
                <a:solidFill>
                  <a:schemeClr val="tx1"/>
                </a:solidFill>
                <a:latin typeface="+mn-lt"/>
                <a:ea typeface="+mn-ea"/>
                <a:cs typeface="+mn-cs"/>
              </a:rPr>
              <a:t> ou seja, o</a:t>
            </a:r>
            <a:r>
              <a:rPr lang="pt-PT" dirty="0" smtClean="0"/>
              <a:t>s cardiomiócitos catalisam a hidrólise e a síntese de componentes membranares compostos por AG consoante variações no ambiente </a:t>
            </a:r>
            <a:r>
              <a:rPr lang="pt-PT" dirty="0" err="1" smtClean="0"/>
              <a:t>extracelular</a:t>
            </a:r>
            <a:r>
              <a:rPr lang="pt-PT" dirty="0" smtClean="0"/>
              <a:t>.</a:t>
            </a:r>
          </a:p>
          <a:p>
            <a:endParaRPr lang="pt-PT" sz="1200" dirty="0" smtClean="0">
              <a:solidFill>
                <a:schemeClr val="accent2"/>
              </a:solidFill>
            </a:endParaRPr>
          </a:p>
          <a:p>
            <a:r>
              <a:rPr lang="pt-PT" sz="1200" dirty="0" smtClean="0">
                <a:solidFill>
                  <a:schemeClr val="accent2"/>
                </a:solidFill>
              </a:rPr>
              <a:t>hormonal com acção sobre o tónus – </a:t>
            </a:r>
            <a:r>
              <a:rPr lang="pt-PT" dirty="0" smtClean="0"/>
              <a:t>eicosanóides</a:t>
            </a:r>
          </a:p>
          <a:p>
            <a:endParaRPr lang="pt-P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latin typeface="+mn-lt"/>
                <a:ea typeface="+mn-ea"/>
                <a:cs typeface="+mn-cs"/>
              </a:rPr>
              <a:t>Todavia, o coração é considerado um órgão estável e não sujeito a alterações significativas induzidas pela dieta na medida em que é um órgão com baixo teor de triacilgliceróis relativamente aos fosfolípidos e, consequentemente, menos passivamente afectado pelos lípidos provenientes da dieta (</a:t>
            </a:r>
            <a:r>
              <a:rPr lang="pt-PT" sz="1200" kern="1200" dirty="0" err="1" smtClean="0">
                <a:solidFill>
                  <a:schemeClr val="tx1"/>
                </a:solidFill>
                <a:latin typeface="+mn-lt"/>
                <a:ea typeface="+mn-ea"/>
                <a:cs typeface="+mn-cs"/>
              </a:rPr>
              <a:t>Joensen</a:t>
            </a:r>
            <a:r>
              <a:rPr lang="pt-PT" sz="1200" kern="1200" dirty="0" smtClean="0">
                <a:solidFill>
                  <a:schemeClr val="tx1"/>
                </a:solidFill>
                <a:latin typeface="+mn-lt"/>
                <a:ea typeface="+mn-ea"/>
                <a:cs typeface="+mn-cs"/>
              </a:rPr>
              <a:t> et al., 2000). </a:t>
            </a:r>
          </a:p>
          <a:p>
            <a:endParaRPr lang="pt-PT" dirty="0" smtClean="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6</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a:lnSpc>
                <a:spcPct val="150000"/>
              </a:lnSpc>
            </a:pPr>
            <a:r>
              <a:rPr lang="en-GB" sz="1200" dirty="0" smtClean="0">
                <a:latin typeface="Verdana" pitchFamily="34" charset="0"/>
                <a:cs typeface="Times New Roman" pitchFamily="18" charset="0"/>
              </a:rPr>
              <a:t>Genetic studies, information of </a:t>
            </a:r>
            <a:r>
              <a:rPr lang="en-GB" sz="1200" dirty="0" err="1" smtClean="0">
                <a:latin typeface="Verdana" pitchFamily="34" charset="0"/>
                <a:cs typeface="Times New Roman" pitchFamily="18" charset="0"/>
              </a:rPr>
              <a:t>morphometric</a:t>
            </a:r>
            <a:r>
              <a:rPr lang="en-GB" sz="1200" dirty="0" smtClean="0">
                <a:latin typeface="Verdana" pitchFamily="34" charset="0"/>
                <a:cs typeface="Times New Roman" pitchFamily="18" charset="0"/>
              </a:rPr>
              <a:t> characters and natural markers are tools that could be used  to discriminate between fish stocks. </a:t>
            </a:r>
          </a:p>
          <a:p>
            <a:pPr>
              <a:lnSpc>
                <a:spcPct val="150000"/>
              </a:lnSpc>
            </a:pPr>
            <a:endParaRPr lang="en-GB" sz="1200" dirty="0" smtClean="0">
              <a:latin typeface="Verdana" pitchFamily="34" charset="0"/>
              <a:cs typeface="Times New Roman" pitchFamily="18" charset="0"/>
            </a:endParaRPr>
          </a:p>
          <a:p>
            <a:pPr>
              <a:lnSpc>
                <a:spcPct val="150000"/>
              </a:lnSpc>
            </a:pPr>
            <a:r>
              <a:rPr lang="en-GB" sz="1200" dirty="0" err="1" smtClean="0">
                <a:solidFill>
                  <a:srgbClr val="C00000"/>
                </a:solidFill>
                <a:latin typeface="Verdana" pitchFamily="34" charset="0"/>
                <a:cs typeface="Times New Roman" pitchFamily="18" charset="0"/>
              </a:rPr>
              <a:t>Ponho</a:t>
            </a:r>
            <a:r>
              <a:rPr lang="en-GB" sz="1200" baseline="0" dirty="0" smtClean="0">
                <a:solidFill>
                  <a:srgbClr val="C00000"/>
                </a:solidFill>
                <a:latin typeface="Verdana" pitchFamily="34" charset="0"/>
                <a:cs typeface="Times New Roman" pitchFamily="18" charset="0"/>
              </a:rPr>
              <a:t> o </a:t>
            </a:r>
            <a:r>
              <a:rPr lang="en-GB" sz="1200" baseline="0" dirty="0" err="1" smtClean="0">
                <a:solidFill>
                  <a:srgbClr val="C00000"/>
                </a:solidFill>
                <a:latin typeface="Verdana" pitchFamily="34" charset="0"/>
                <a:cs typeface="Times New Roman" pitchFamily="18" charset="0"/>
              </a:rPr>
              <a:t>nome</a:t>
            </a:r>
            <a:r>
              <a:rPr lang="en-GB" sz="1200" baseline="0" dirty="0" smtClean="0">
                <a:solidFill>
                  <a:srgbClr val="C00000"/>
                </a:solidFill>
                <a:latin typeface="Verdana" pitchFamily="34" charset="0"/>
                <a:cs typeface="Times New Roman" pitchFamily="18" charset="0"/>
              </a:rPr>
              <a:t> dos </a:t>
            </a:r>
            <a:r>
              <a:rPr lang="en-GB" sz="1200" baseline="0" dirty="0" err="1" smtClean="0">
                <a:solidFill>
                  <a:srgbClr val="C00000"/>
                </a:solidFill>
                <a:latin typeface="Verdana" pitchFamily="34" charset="0"/>
                <a:cs typeface="Times New Roman" pitchFamily="18" charset="0"/>
              </a:rPr>
              <a:t>autores</a:t>
            </a:r>
            <a:r>
              <a:rPr lang="en-GB" sz="1200" baseline="0" dirty="0" smtClean="0">
                <a:solidFill>
                  <a:srgbClr val="C00000"/>
                </a:solidFill>
                <a:latin typeface="Verdana" pitchFamily="34" charset="0"/>
                <a:cs typeface="Times New Roman" pitchFamily="18" charset="0"/>
              </a:rPr>
              <a:t> dos </a:t>
            </a:r>
            <a:r>
              <a:rPr lang="en-GB" sz="1200" baseline="0" dirty="0" err="1" smtClean="0">
                <a:solidFill>
                  <a:srgbClr val="C00000"/>
                </a:solidFill>
                <a:latin typeface="Verdana" pitchFamily="34" charset="0"/>
                <a:cs typeface="Times New Roman" pitchFamily="18" charset="0"/>
              </a:rPr>
              <a:t>estudos</a:t>
            </a:r>
            <a:r>
              <a:rPr lang="en-GB" sz="1200" baseline="0" dirty="0" smtClean="0">
                <a:solidFill>
                  <a:srgbClr val="C00000"/>
                </a:solidFill>
                <a:latin typeface="Verdana" pitchFamily="34" charset="0"/>
                <a:cs typeface="Times New Roman" pitchFamily="18" charset="0"/>
              </a:rPr>
              <a:t>?</a:t>
            </a:r>
            <a:endParaRPr lang="pt-PT" dirty="0" smtClean="0">
              <a:solidFill>
                <a:srgbClr val="C00000"/>
              </a:solidFill>
            </a:endParaRPr>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7</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Líquido</a:t>
            </a:r>
            <a:r>
              <a:rPr lang="pt-PT" baseline="0" dirty="0" smtClean="0"/>
              <a:t> pressurizado ou em alta pressão?</a:t>
            </a: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8</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latin typeface="+mn-lt"/>
                <a:ea typeface="+mn-ea"/>
                <a:cs typeface="+mn-cs"/>
              </a:rPr>
              <a:t>No geral uma lampreia marinha apresenta um comprimento médio de 1,2m, e um peso médio de 2,3 </a:t>
            </a:r>
            <a:r>
              <a:rPr lang="pt-PT" sz="1200" kern="1200" dirty="0" err="1" smtClean="0">
                <a:solidFill>
                  <a:schemeClr val="tx1"/>
                </a:solidFill>
                <a:latin typeface="+mn-lt"/>
                <a:ea typeface="+mn-ea"/>
                <a:cs typeface="+mn-cs"/>
              </a:rPr>
              <a:t>Kg</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Hardisty</a:t>
            </a:r>
            <a:r>
              <a:rPr lang="pt-PT" sz="1200" kern="1200" dirty="0" smtClean="0">
                <a:solidFill>
                  <a:schemeClr val="tx1"/>
                </a:solidFill>
                <a:latin typeface="+mn-lt"/>
                <a:ea typeface="+mn-ea"/>
                <a:cs typeface="+mn-cs"/>
              </a:rPr>
              <a:t>, 1986b). </a:t>
            </a:r>
          </a:p>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solidFill>
                  <a:schemeClr val="accent2"/>
                </a:solidFill>
                <a:uFill>
                  <a:solidFill>
                    <a:schemeClr val="tx2">
                      <a:lumMod val="75000"/>
                    </a:schemeClr>
                  </a:solidFill>
                </a:uFill>
              </a:rPr>
              <a:t>O peso do coração e o seu conteúdo lipídico não apresentam correlação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9</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7115895D-2424-4280-ADB0-49EF194F508A}" type="slidenum">
              <a:rPr lang="pt-PT" smtClean="0"/>
              <a:pPr/>
              <a:t>10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2150CCE5-D144-4C75-B864-C29B764FA4FB}" type="datetime1">
              <a:rPr lang="pt-PT" smtClean="0"/>
              <a:pPr/>
              <a:t>03-04-2011</a:t>
            </a:fld>
            <a:endParaRPr lang="pt-PT"/>
          </a:p>
        </p:txBody>
      </p:sp>
      <p:sp>
        <p:nvSpPr>
          <p:cNvPr id="5" name="Marcador de Posição do Rodapé 4"/>
          <p:cNvSpPr>
            <a:spLocks noGrp="1"/>
          </p:cNvSpPr>
          <p:nvPr>
            <p:ph type="ftr" sz="quarter" idx="11"/>
          </p:nvPr>
        </p:nvSpPr>
        <p:spPr/>
        <p:txBody>
          <a:bodyPr/>
          <a:lstStyle/>
          <a:p>
            <a:r>
              <a:rPr lang="pt-PT" smtClean="0"/>
              <a:t>Parte I: Componente teórica</a:t>
            </a:r>
            <a:endParaRPr lang="pt-PT"/>
          </a:p>
        </p:txBody>
      </p:sp>
      <p:sp>
        <p:nvSpPr>
          <p:cNvPr id="6" name="Marcador de Posição do Número do Diapositivo 5"/>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45BF35E1-FEDD-4233-BD49-E6ACC6C4FB37}" type="datetime1">
              <a:rPr lang="pt-PT" smtClean="0"/>
              <a:pPr/>
              <a:t>03-04-2011</a:t>
            </a:fld>
            <a:endParaRPr lang="pt-PT"/>
          </a:p>
        </p:txBody>
      </p:sp>
      <p:sp>
        <p:nvSpPr>
          <p:cNvPr id="5" name="Marcador de Posição do Rodapé 4"/>
          <p:cNvSpPr>
            <a:spLocks noGrp="1"/>
          </p:cNvSpPr>
          <p:nvPr>
            <p:ph type="ftr" sz="quarter" idx="11"/>
          </p:nvPr>
        </p:nvSpPr>
        <p:spPr/>
        <p:txBody>
          <a:bodyPr/>
          <a:lstStyle/>
          <a:p>
            <a:r>
              <a:rPr lang="pt-PT" smtClean="0"/>
              <a:t>Parte I: Componente teórica</a:t>
            </a:r>
            <a:endParaRPr lang="pt-PT"/>
          </a:p>
        </p:txBody>
      </p:sp>
      <p:sp>
        <p:nvSpPr>
          <p:cNvPr id="6" name="Marcador de Posição do Número do Diapositivo 5"/>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6813CF0-D204-432B-9E91-0958E95216F1}" type="datetime1">
              <a:rPr lang="pt-PT" smtClean="0"/>
              <a:pPr/>
              <a:t>03-04-2011</a:t>
            </a:fld>
            <a:endParaRPr lang="pt-PT"/>
          </a:p>
        </p:txBody>
      </p:sp>
      <p:sp>
        <p:nvSpPr>
          <p:cNvPr id="5" name="Marcador de Posição do Rodapé 4"/>
          <p:cNvSpPr>
            <a:spLocks noGrp="1"/>
          </p:cNvSpPr>
          <p:nvPr>
            <p:ph type="ftr" sz="quarter" idx="11"/>
          </p:nvPr>
        </p:nvSpPr>
        <p:spPr/>
        <p:txBody>
          <a:bodyPr/>
          <a:lstStyle/>
          <a:p>
            <a:r>
              <a:rPr lang="pt-PT" smtClean="0"/>
              <a:t>Parte I: Componente teórica</a:t>
            </a:r>
            <a:endParaRPr lang="pt-PT"/>
          </a:p>
        </p:txBody>
      </p:sp>
      <p:sp>
        <p:nvSpPr>
          <p:cNvPr id="6" name="Marcador de Posição do Número do Diapositivo 5"/>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56F6C660-12E0-45E6-8E41-8A041E474487}" type="datetime1">
              <a:rPr lang="pt-PT" smtClean="0"/>
              <a:pPr/>
              <a:t>03-04-2011</a:t>
            </a:fld>
            <a:endParaRPr lang="pt-PT"/>
          </a:p>
        </p:txBody>
      </p:sp>
      <p:sp>
        <p:nvSpPr>
          <p:cNvPr id="5" name="Marcador de Posição do Rodapé 4"/>
          <p:cNvSpPr>
            <a:spLocks noGrp="1"/>
          </p:cNvSpPr>
          <p:nvPr>
            <p:ph type="ftr" sz="quarter" idx="11"/>
          </p:nvPr>
        </p:nvSpPr>
        <p:spPr/>
        <p:txBody>
          <a:bodyPr/>
          <a:lstStyle/>
          <a:p>
            <a:r>
              <a:rPr lang="pt-PT" smtClean="0"/>
              <a:t>Parte I: Componente teórica</a:t>
            </a:r>
            <a:endParaRPr lang="pt-PT"/>
          </a:p>
        </p:txBody>
      </p:sp>
      <p:sp>
        <p:nvSpPr>
          <p:cNvPr id="6" name="Marcador de Posição do Número do Diapositivo 5"/>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49245FD7-7057-438F-B868-36AA193D77AD}" type="datetime1">
              <a:rPr lang="pt-PT" smtClean="0"/>
              <a:pPr/>
              <a:t>03-04-2011</a:t>
            </a:fld>
            <a:endParaRPr lang="pt-PT"/>
          </a:p>
        </p:txBody>
      </p:sp>
      <p:sp>
        <p:nvSpPr>
          <p:cNvPr id="5" name="Marcador de Posição do Rodapé 4"/>
          <p:cNvSpPr>
            <a:spLocks noGrp="1"/>
          </p:cNvSpPr>
          <p:nvPr>
            <p:ph type="ftr" sz="quarter" idx="11"/>
          </p:nvPr>
        </p:nvSpPr>
        <p:spPr/>
        <p:txBody>
          <a:bodyPr/>
          <a:lstStyle/>
          <a:p>
            <a:r>
              <a:rPr lang="pt-PT" smtClean="0"/>
              <a:t>Parte I: Componente teórica</a:t>
            </a:r>
            <a:endParaRPr lang="pt-PT"/>
          </a:p>
        </p:txBody>
      </p:sp>
      <p:sp>
        <p:nvSpPr>
          <p:cNvPr id="6" name="Marcador de Posição do Número do Diapositivo 5"/>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AB9E98C7-967E-4209-9C11-4C4BB3A33846}" type="datetime1">
              <a:rPr lang="pt-PT" smtClean="0"/>
              <a:pPr/>
              <a:t>03-04-2011</a:t>
            </a:fld>
            <a:endParaRPr lang="pt-PT"/>
          </a:p>
        </p:txBody>
      </p:sp>
      <p:sp>
        <p:nvSpPr>
          <p:cNvPr id="6" name="Marcador de Posição do Rodapé 5"/>
          <p:cNvSpPr>
            <a:spLocks noGrp="1"/>
          </p:cNvSpPr>
          <p:nvPr>
            <p:ph type="ftr" sz="quarter" idx="11"/>
          </p:nvPr>
        </p:nvSpPr>
        <p:spPr/>
        <p:txBody>
          <a:bodyPr/>
          <a:lstStyle/>
          <a:p>
            <a:r>
              <a:rPr lang="pt-PT" smtClean="0"/>
              <a:t>Parte I: Componente teórica</a:t>
            </a:r>
            <a:endParaRPr lang="pt-PT"/>
          </a:p>
        </p:txBody>
      </p:sp>
      <p:sp>
        <p:nvSpPr>
          <p:cNvPr id="7" name="Marcador de Posição do Número do Diapositivo 6"/>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F5AF8948-DAFD-4459-9C8E-698894CEFE57}" type="datetime1">
              <a:rPr lang="pt-PT" smtClean="0"/>
              <a:pPr/>
              <a:t>03-04-2011</a:t>
            </a:fld>
            <a:endParaRPr lang="pt-PT"/>
          </a:p>
        </p:txBody>
      </p:sp>
      <p:sp>
        <p:nvSpPr>
          <p:cNvPr id="8" name="Marcador de Posição do Rodapé 7"/>
          <p:cNvSpPr>
            <a:spLocks noGrp="1"/>
          </p:cNvSpPr>
          <p:nvPr>
            <p:ph type="ftr" sz="quarter" idx="11"/>
          </p:nvPr>
        </p:nvSpPr>
        <p:spPr/>
        <p:txBody>
          <a:bodyPr/>
          <a:lstStyle/>
          <a:p>
            <a:r>
              <a:rPr lang="pt-PT" smtClean="0"/>
              <a:t>Parte I: Componente teórica</a:t>
            </a:r>
            <a:endParaRPr lang="pt-PT"/>
          </a:p>
        </p:txBody>
      </p:sp>
      <p:sp>
        <p:nvSpPr>
          <p:cNvPr id="9" name="Marcador de Posição do Número do Diapositivo 8"/>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34CAC5F1-8118-4D0A-BBCA-2A65B4BD8F1E}" type="datetime1">
              <a:rPr lang="pt-PT" smtClean="0"/>
              <a:pPr/>
              <a:t>03-04-2011</a:t>
            </a:fld>
            <a:endParaRPr lang="pt-PT"/>
          </a:p>
        </p:txBody>
      </p:sp>
      <p:sp>
        <p:nvSpPr>
          <p:cNvPr id="4" name="Marcador de Posição do Rodapé 3"/>
          <p:cNvSpPr>
            <a:spLocks noGrp="1"/>
          </p:cNvSpPr>
          <p:nvPr>
            <p:ph type="ftr" sz="quarter" idx="11"/>
          </p:nvPr>
        </p:nvSpPr>
        <p:spPr/>
        <p:txBody>
          <a:bodyPr/>
          <a:lstStyle/>
          <a:p>
            <a:r>
              <a:rPr lang="pt-PT" smtClean="0"/>
              <a:t>Parte I: Componente teórica</a:t>
            </a:r>
            <a:endParaRPr lang="pt-PT"/>
          </a:p>
        </p:txBody>
      </p:sp>
      <p:sp>
        <p:nvSpPr>
          <p:cNvPr id="5" name="Marcador de Posição do Número do Diapositivo 4"/>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38AE1355-2E2F-4270-9268-6F3A9FCE5F20}" type="datetime1">
              <a:rPr lang="pt-PT" smtClean="0"/>
              <a:pPr/>
              <a:t>03-04-2011</a:t>
            </a:fld>
            <a:endParaRPr lang="pt-PT"/>
          </a:p>
        </p:txBody>
      </p:sp>
      <p:sp>
        <p:nvSpPr>
          <p:cNvPr id="3" name="Marcador de Posição do Rodapé 2"/>
          <p:cNvSpPr>
            <a:spLocks noGrp="1"/>
          </p:cNvSpPr>
          <p:nvPr>
            <p:ph type="ftr" sz="quarter" idx="11"/>
          </p:nvPr>
        </p:nvSpPr>
        <p:spPr/>
        <p:txBody>
          <a:bodyPr/>
          <a:lstStyle/>
          <a:p>
            <a:r>
              <a:rPr lang="pt-PT" smtClean="0"/>
              <a:t>Parte I: Componente teórica</a:t>
            </a:r>
            <a:endParaRPr lang="pt-PT"/>
          </a:p>
        </p:txBody>
      </p:sp>
      <p:sp>
        <p:nvSpPr>
          <p:cNvPr id="4" name="Marcador de Posição do Número do Diapositivo 3"/>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87D26F-787B-4C13-BB3D-A182B5E22320}" type="datetime1">
              <a:rPr lang="pt-PT" smtClean="0"/>
              <a:pPr/>
              <a:t>03-04-2011</a:t>
            </a:fld>
            <a:endParaRPr lang="pt-PT"/>
          </a:p>
        </p:txBody>
      </p:sp>
      <p:sp>
        <p:nvSpPr>
          <p:cNvPr id="6" name="Marcador de Posição do Rodapé 5"/>
          <p:cNvSpPr>
            <a:spLocks noGrp="1"/>
          </p:cNvSpPr>
          <p:nvPr>
            <p:ph type="ftr" sz="quarter" idx="11"/>
          </p:nvPr>
        </p:nvSpPr>
        <p:spPr/>
        <p:txBody>
          <a:bodyPr/>
          <a:lstStyle/>
          <a:p>
            <a:r>
              <a:rPr lang="pt-PT" smtClean="0"/>
              <a:t>Parte I: Componente teórica</a:t>
            </a:r>
            <a:endParaRPr lang="pt-PT"/>
          </a:p>
        </p:txBody>
      </p:sp>
      <p:sp>
        <p:nvSpPr>
          <p:cNvPr id="7" name="Marcador de Posição do Número do Diapositivo 6"/>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D49D6A2-6BCB-42E8-A430-DA287CF41C9D}" type="datetime1">
              <a:rPr lang="pt-PT" smtClean="0"/>
              <a:pPr/>
              <a:t>03-04-2011</a:t>
            </a:fld>
            <a:endParaRPr lang="pt-PT"/>
          </a:p>
        </p:txBody>
      </p:sp>
      <p:sp>
        <p:nvSpPr>
          <p:cNvPr id="6" name="Marcador de Posição do Rodapé 5"/>
          <p:cNvSpPr>
            <a:spLocks noGrp="1"/>
          </p:cNvSpPr>
          <p:nvPr>
            <p:ph type="ftr" sz="quarter" idx="11"/>
          </p:nvPr>
        </p:nvSpPr>
        <p:spPr/>
        <p:txBody>
          <a:bodyPr/>
          <a:lstStyle/>
          <a:p>
            <a:r>
              <a:rPr lang="pt-PT" smtClean="0"/>
              <a:t>Parte I: Componente teórica</a:t>
            </a:r>
            <a:endParaRPr lang="pt-PT"/>
          </a:p>
        </p:txBody>
      </p:sp>
      <p:sp>
        <p:nvSpPr>
          <p:cNvPr id="7" name="Marcador de Posição do Número do Diapositivo 6"/>
          <p:cNvSpPr>
            <a:spLocks noGrp="1"/>
          </p:cNvSpPr>
          <p:nvPr>
            <p:ph type="sldNum" sz="quarter" idx="12"/>
          </p:nvPr>
        </p:nvSpPr>
        <p:spPr/>
        <p:txBody>
          <a:bodyPr/>
          <a:lstStyle/>
          <a:p>
            <a:fld id="{42F8E6C2-E5F0-464E-BD1A-3DFC1E1E6482}"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b="70000"/>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D34C9-A00C-4F36-AB90-7EA05E9EBD71}" type="datetime1">
              <a:rPr lang="pt-PT" smtClean="0"/>
              <a:pPr/>
              <a:t>03-04-2011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smtClean="0"/>
              <a:t>Parte I: Componente teórica</a:t>
            </a: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8E6C2-E5F0-464E-BD1A-3DFC1E1E6482}"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aixaDeTexto 5"/>
          <p:cNvSpPr txBox="1"/>
          <p:nvPr/>
        </p:nvSpPr>
        <p:spPr>
          <a:xfrm>
            <a:off x="899592" y="332656"/>
            <a:ext cx="7344816" cy="2308324"/>
          </a:xfrm>
          <a:prstGeom prst="rect">
            <a:avLst/>
          </a:prstGeom>
          <a:noFill/>
        </p:spPr>
        <p:txBody>
          <a:bodyPr wrap="square" rtlCol="0">
            <a:spAutoFit/>
          </a:bodyPr>
          <a:lstStyle/>
          <a:p>
            <a:pPr algn="ctr">
              <a:lnSpc>
                <a:spcPct val="120000"/>
              </a:lnSpc>
            </a:pPr>
            <a:r>
              <a:rPr lang="pt-PT" sz="2400" b="1" dirty="0">
                <a:solidFill>
                  <a:schemeClr val="accent1">
                    <a:lumMod val="75000"/>
                  </a:schemeClr>
                </a:solidFill>
              </a:rPr>
              <a:t>Determinação e utilização do perfil em ácidos gordos dos lípidos totais do músculo cardíaco para caracterização de populações de </a:t>
            </a:r>
            <a:r>
              <a:rPr lang="pt-PT" sz="2400" b="1" i="1" dirty="0">
                <a:solidFill>
                  <a:schemeClr val="accent1">
                    <a:lumMod val="75000"/>
                  </a:schemeClr>
                </a:solidFill>
              </a:rPr>
              <a:t>Petromyzon marinus</a:t>
            </a:r>
            <a:r>
              <a:rPr lang="pt-PT" sz="2400" b="1" dirty="0">
                <a:solidFill>
                  <a:schemeClr val="accent1">
                    <a:lumMod val="75000"/>
                  </a:schemeClr>
                </a:solidFill>
              </a:rPr>
              <a:t>, L. </a:t>
            </a:r>
            <a:r>
              <a:rPr lang="pt-PT" sz="2400" b="1" dirty="0" smtClean="0">
                <a:solidFill>
                  <a:schemeClr val="accent1">
                    <a:lumMod val="75000"/>
                  </a:schemeClr>
                </a:solidFill>
              </a:rPr>
              <a:t>em várias </a:t>
            </a:r>
            <a:r>
              <a:rPr lang="pt-PT" sz="2400" b="1" dirty="0">
                <a:solidFill>
                  <a:schemeClr val="accent1">
                    <a:lumMod val="75000"/>
                  </a:schemeClr>
                </a:solidFill>
              </a:rPr>
              <a:t>bacias hidrográficas </a:t>
            </a:r>
            <a:r>
              <a:rPr lang="pt-PT" sz="2400" b="1" dirty="0" smtClean="0">
                <a:solidFill>
                  <a:schemeClr val="accent1">
                    <a:lumMod val="75000"/>
                  </a:schemeClr>
                </a:solidFill>
              </a:rPr>
              <a:t>portuguesas</a:t>
            </a:r>
          </a:p>
          <a:p>
            <a:pPr algn="ctr">
              <a:lnSpc>
                <a:spcPct val="120000"/>
              </a:lnSpc>
            </a:pPr>
            <a:endParaRPr lang="pt-PT" sz="800" b="1" dirty="0" smtClean="0">
              <a:solidFill>
                <a:schemeClr val="accent1">
                  <a:lumMod val="75000"/>
                </a:schemeClr>
              </a:solidFill>
            </a:endParaRPr>
          </a:p>
          <a:p>
            <a:pPr algn="ctr">
              <a:lnSpc>
                <a:spcPct val="120000"/>
              </a:lnSpc>
            </a:pPr>
            <a:r>
              <a:rPr lang="pt-PT" sz="1600" b="1" dirty="0" smtClean="0">
                <a:solidFill>
                  <a:schemeClr val="accent1">
                    <a:lumMod val="75000"/>
                  </a:schemeClr>
                </a:solidFill>
              </a:rPr>
              <a:t>- Tese de mestrado -</a:t>
            </a:r>
            <a:endParaRPr lang="pt-PT" sz="2400" dirty="0">
              <a:solidFill>
                <a:schemeClr val="accent1">
                  <a:lumMod val="75000"/>
                </a:schemeClr>
              </a:solidFill>
            </a:endParaRPr>
          </a:p>
        </p:txBody>
      </p:sp>
      <p:sp>
        <p:nvSpPr>
          <p:cNvPr id="7" name="CaixaDeTexto 6"/>
          <p:cNvSpPr txBox="1"/>
          <p:nvPr/>
        </p:nvSpPr>
        <p:spPr>
          <a:xfrm>
            <a:off x="2123728" y="3933056"/>
            <a:ext cx="4680520" cy="1254446"/>
          </a:xfrm>
          <a:prstGeom prst="rect">
            <a:avLst/>
          </a:prstGeom>
          <a:noFill/>
        </p:spPr>
        <p:txBody>
          <a:bodyPr wrap="square" rtlCol="0">
            <a:spAutoFit/>
          </a:bodyPr>
          <a:lstStyle/>
          <a:p>
            <a:pPr algn="ctr">
              <a:lnSpc>
                <a:spcPct val="120000"/>
              </a:lnSpc>
            </a:pPr>
            <a:r>
              <a:rPr lang="pt-PT" sz="1600" dirty="0" smtClean="0">
                <a:solidFill>
                  <a:schemeClr val="accent1">
                    <a:lumMod val="75000"/>
                  </a:schemeClr>
                </a:solidFill>
              </a:rPr>
              <a:t>Realizado </a:t>
            </a:r>
            <a:r>
              <a:rPr lang="pt-PT" sz="1600" dirty="0">
                <a:solidFill>
                  <a:schemeClr val="accent1">
                    <a:lumMod val="75000"/>
                  </a:schemeClr>
                </a:solidFill>
              </a:rPr>
              <a:t>por:</a:t>
            </a:r>
          </a:p>
          <a:p>
            <a:pPr algn="ctr">
              <a:lnSpc>
                <a:spcPct val="120000"/>
              </a:lnSpc>
            </a:pPr>
            <a:r>
              <a:rPr lang="pt-PT" sz="1600" b="1" dirty="0">
                <a:solidFill>
                  <a:schemeClr val="accent1">
                    <a:lumMod val="75000"/>
                  </a:schemeClr>
                </a:solidFill>
              </a:rPr>
              <a:t>Maria Ana Potes Amaral Machado</a:t>
            </a:r>
            <a:endParaRPr lang="pt-PT" sz="1600" dirty="0">
              <a:solidFill>
                <a:schemeClr val="accent1">
                  <a:lumMod val="75000"/>
                </a:schemeClr>
              </a:solidFill>
            </a:endParaRPr>
          </a:p>
          <a:p>
            <a:pPr algn="ctr">
              <a:lnSpc>
                <a:spcPct val="120000"/>
              </a:lnSpc>
            </a:pPr>
            <a:r>
              <a:rPr lang="pt-PT" sz="1600" dirty="0">
                <a:solidFill>
                  <a:schemeClr val="accent1">
                    <a:lumMod val="75000"/>
                  </a:schemeClr>
                </a:solidFill>
              </a:rPr>
              <a:t> </a:t>
            </a:r>
            <a:r>
              <a:rPr lang="pt-PT" sz="1600" dirty="0" smtClean="0">
                <a:solidFill>
                  <a:schemeClr val="accent1">
                    <a:lumMod val="75000"/>
                  </a:schemeClr>
                </a:solidFill>
              </a:rPr>
              <a:t>Évora</a:t>
            </a:r>
          </a:p>
          <a:p>
            <a:pPr algn="ctr">
              <a:lnSpc>
                <a:spcPct val="120000"/>
              </a:lnSpc>
            </a:pPr>
            <a:r>
              <a:rPr lang="pt-PT" sz="1600" dirty="0" smtClean="0">
                <a:solidFill>
                  <a:schemeClr val="accent1">
                    <a:lumMod val="75000"/>
                  </a:schemeClr>
                </a:solidFill>
              </a:rPr>
              <a:t>2010</a:t>
            </a:r>
            <a:endParaRPr lang="pt-PT" sz="1600" dirty="0">
              <a:solidFill>
                <a:schemeClr val="accent1">
                  <a:lumMod val="75000"/>
                </a:schemeClr>
              </a:solidFill>
            </a:endParaRPr>
          </a:p>
        </p:txBody>
      </p:sp>
      <p:sp>
        <p:nvSpPr>
          <p:cNvPr id="26625" name="Rectangle 1"/>
          <p:cNvSpPr>
            <a:spLocks noChangeArrowheads="1"/>
          </p:cNvSpPr>
          <p:nvPr/>
        </p:nvSpPr>
        <p:spPr bwMode="auto">
          <a:xfrm>
            <a:off x="1115616" y="5273913"/>
            <a:ext cx="70202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accent1">
                    <a:lumMod val="75000"/>
                  </a:schemeClr>
                </a:solidFill>
                <a:effectLst/>
                <a:ea typeface="Calibri" pitchFamily="34" charset="0"/>
              </a:rPr>
              <a:t>Orientadores:</a:t>
            </a:r>
            <a:endParaRPr kumimoji="0" lang="pt-PT" sz="1600" b="0" i="0" u="none" strike="noStrike" cap="none" normalizeH="0" baseline="0" dirty="0" smtClean="0">
              <a:ln>
                <a:noFill/>
              </a:ln>
              <a:solidFill>
                <a:schemeClr val="accent1">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err="1" smtClean="0">
                <a:ln>
                  <a:noFill/>
                </a:ln>
                <a:solidFill>
                  <a:schemeClr val="accent1">
                    <a:lumMod val="75000"/>
                  </a:schemeClr>
                </a:solidFill>
                <a:effectLst/>
                <a:ea typeface="Calibri" pitchFamily="34" charset="0"/>
              </a:rPr>
              <a:t>Prof</a:t>
            </a:r>
            <a:r>
              <a:rPr lang="pt-PT" sz="1600" dirty="0" err="1" smtClean="0">
                <a:solidFill>
                  <a:schemeClr val="accent1">
                    <a:lumMod val="75000"/>
                  </a:schemeClr>
                </a:solidFill>
                <a:ea typeface="Calibri" pitchFamily="34" charset="0"/>
              </a:rPr>
              <a:t>.ª</a:t>
            </a:r>
            <a:r>
              <a:rPr kumimoji="0" lang="pt-PT" sz="1600" b="0" i="0" u="none" strike="noStrike" cap="none" normalizeH="0" baseline="0" dirty="0" smtClean="0">
                <a:ln>
                  <a:noFill/>
                </a:ln>
                <a:solidFill>
                  <a:schemeClr val="accent1">
                    <a:lumMod val="75000"/>
                  </a:schemeClr>
                </a:solidFill>
                <a:effectLst/>
                <a:ea typeface="Calibri" pitchFamily="34" charset="0"/>
              </a:rPr>
              <a:t> Doutora Maria João Lança</a:t>
            </a:r>
            <a:endParaRPr kumimoji="0" lang="pt-PT" sz="1600" b="0" i="0" u="none" strike="noStrike" cap="none" normalizeH="0" baseline="0" dirty="0" smtClean="0">
              <a:ln>
                <a:noFill/>
              </a:ln>
              <a:solidFill>
                <a:schemeClr val="accent1">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accent1">
                    <a:lumMod val="75000"/>
                  </a:schemeClr>
                </a:solidFill>
                <a:effectLst/>
                <a:ea typeface="Calibri" pitchFamily="34" charset="0"/>
              </a:rPr>
              <a:t>(Departamento de Zootecnia/Universidade de Évora)</a:t>
            </a:r>
            <a:endParaRPr kumimoji="0" lang="pt-PT" sz="1600" b="0" i="0" u="none" strike="noStrike" cap="none" normalizeH="0" baseline="0" dirty="0" smtClean="0">
              <a:ln>
                <a:noFill/>
              </a:ln>
              <a:solidFill>
                <a:schemeClr val="accent1">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accent1">
                    <a:lumMod val="75000"/>
                  </a:schemeClr>
                </a:solidFill>
                <a:effectLst/>
                <a:ea typeface="Calibri" pitchFamily="34" charset="0"/>
              </a:rPr>
              <a:t>Prof. Doutor Rui Ferreira</a:t>
            </a:r>
            <a:endParaRPr kumimoji="0" lang="pt-PT" sz="1600" b="0" i="0" u="none" strike="noStrike" cap="none" normalizeH="0" baseline="0" dirty="0" smtClean="0">
              <a:ln>
                <a:noFill/>
              </a:ln>
              <a:solidFill>
                <a:schemeClr val="accent1">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accent1">
                    <a:lumMod val="75000"/>
                  </a:schemeClr>
                </a:solidFill>
                <a:effectLst/>
                <a:ea typeface="Calibri" pitchFamily="34" charset="0"/>
              </a:rPr>
              <a:t>(Departamento de Química/Universidade de Évora)</a:t>
            </a:r>
            <a:endParaRPr kumimoji="0" lang="pt-PT" sz="1600" b="0" i="0" u="none" strike="noStrike" cap="none" normalizeH="0" baseline="0" dirty="0" smtClean="0">
              <a:ln>
                <a:noFill/>
              </a:ln>
              <a:solidFill>
                <a:schemeClr val="accent1">
                  <a:lumMod val="75000"/>
                </a:schemeClr>
              </a:solidFill>
              <a:effectLst/>
            </a:endParaRPr>
          </a:p>
        </p:txBody>
      </p:sp>
      <p:pic>
        <p:nvPicPr>
          <p:cNvPr id="8" name="Picture 2"/>
          <p:cNvPicPr>
            <a:picLocks noChangeAspect="1" noChangeArrowheads="1"/>
          </p:cNvPicPr>
          <p:nvPr/>
        </p:nvPicPr>
        <p:blipFill>
          <a:blip r:embed="rId3" cstate="print"/>
          <a:srcRect/>
          <a:stretch>
            <a:fillRect/>
          </a:stretch>
        </p:blipFill>
        <p:spPr bwMode="auto">
          <a:xfrm>
            <a:off x="885221" y="2852936"/>
            <a:ext cx="7719227" cy="10801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1000"/>
                                        <p:tgtEl>
                                          <p:spTgt spid="6"/>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1000"/>
                                        <p:tgtEl>
                                          <p:spTgt spid="7"/>
                                        </p:tgtEl>
                                      </p:cBhvr>
                                    </p:animEffect>
                                  </p:childTnLst>
                                </p:cTn>
                              </p:par>
                            </p:childTnLst>
                          </p:cTn>
                        </p:par>
                        <p:par>
                          <p:cTn id="16" fill="hold">
                            <p:stCondLst>
                              <p:cond delay="2000"/>
                            </p:stCondLst>
                            <p:childTnLst>
                              <p:par>
                                <p:cTn id="17" presetID="47" presetClass="entr" presetSubtype="0" fill="hold" grpId="1" nodeType="afterEffect">
                                  <p:stCondLst>
                                    <p:cond delay="0"/>
                                  </p:stCondLst>
                                  <p:childTnLst>
                                    <p:set>
                                      <p:cBhvr>
                                        <p:cTn id="18" dur="1" fill="hold">
                                          <p:stCondLst>
                                            <p:cond delay="0"/>
                                          </p:stCondLst>
                                        </p:cTn>
                                        <p:tgtEl>
                                          <p:spTgt spid="26625"/>
                                        </p:tgtEl>
                                        <p:attrNameLst>
                                          <p:attrName>style.visibility</p:attrName>
                                        </p:attrNameLst>
                                      </p:cBhvr>
                                      <p:to>
                                        <p:strVal val="visible"/>
                                      </p:to>
                                    </p:set>
                                    <p:animEffect transition="in" filter="fade">
                                      <p:cBhvr>
                                        <p:cTn id="19" dur="1000"/>
                                        <p:tgtEl>
                                          <p:spTgt spid="26625"/>
                                        </p:tgtEl>
                                      </p:cBhvr>
                                    </p:animEffect>
                                    <p:anim calcmode="lin" valueType="num">
                                      <p:cBhvr>
                                        <p:cTn id="20" dur="1000" fill="hold"/>
                                        <p:tgtEl>
                                          <p:spTgt spid="26625"/>
                                        </p:tgtEl>
                                        <p:attrNameLst>
                                          <p:attrName>ppt_x</p:attrName>
                                        </p:attrNameLst>
                                      </p:cBhvr>
                                      <p:tavLst>
                                        <p:tav tm="0">
                                          <p:val>
                                            <p:strVal val="#ppt_x"/>
                                          </p:val>
                                        </p:tav>
                                        <p:tav tm="100000">
                                          <p:val>
                                            <p:strVal val="#ppt_x"/>
                                          </p:val>
                                        </p:tav>
                                      </p:tavLst>
                                    </p:anim>
                                    <p:anim calcmode="lin" valueType="num">
                                      <p:cBhvr>
                                        <p:cTn id="21"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662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pic>
        <p:nvPicPr>
          <p:cNvPr id="5" name="Imagem 4" descr="C:\Documents and Settings\Admin\Os meus documentos\As minhas imagens\crom.png"/>
          <p:cNvPicPr>
            <a:picLocks noChangeAspect="1"/>
          </p:cNvPicPr>
          <p:nvPr/>
        </p:nvPicPr>
        <p:blipFill>
          <a:blip r:embed="rId4" cstate="print"/>
          <a:srcRect l="1970" t="729"/>
          <a:stretch>
            <a:fillRect/>
          </a:stretch>
        </p:blipFill>
        <p:spPr bwMode="auto">
          <a:xfrm>
            <a:off x="251522" y="3501008"/>
            <a:ext cx="5280054" cy="1980000"/>
          </a:xfrm>
          <a:prstGeom prst="rect">
            <a:avLst/>
          </a:prstGeom>
          <a:noFill/>
          <a:ln w="9525">
            <a:noFill/>
            <a:miter lim="800000"/>
            <a:headEnd/>
            <a:tailEnd/>
          </a:ln>
        </p:spPr>
      </p:pic>
      <p:sp>
        <p:nvSpPr>
          <p:cNvPr id="6" name="Rectângulo 5"/>
          <p:cNvSpPr/>
          <p:nvPr/>
        </p:nvSpPr>
        <p:spPr>
          <a:xfrm>
            <a:off x="216024" y="5912230"/>
            <a:ext cx="7452320" cy="757130"/>
          </a:xfrm>
          <a:prstGeom prst="rect">
            <a:avLst/>
          </a:prstGeom>
        </p:spPr>
        <p:txBody>
          <a:bodyPr wrap="square">
            <a:spAutoFit/>
          </a:bodyPr>
          <a:lstStyle/>
          <a:p>
            <a:pPr algn="just">
              <a:lnSpc>
                <a:spcPct val="120000"/>
              </a:lnSpc>
            </a:pPr>
            <a:r>
              <a:rPr lang="pt-PT" b="1" dirty="0" smtClean="0">
                <a:solidFill>
                  <a:schemeClr val="accent2"/>
                </a:solidFill>
                <a:uFill>
                  <a:solidFill>
                    <a:schemeClr val="tx2">
                      <a:lumMod val="75000"/>
                    </a:schemeClr>
                  </a:solidFill>
                </a:uFill>
              </a:rPr>
              <a:t>Predominância:  AGS &gt; AGMI &gt; AGPI</a:t>
            </a:r>
          </a:p>
          <a:p>
            <a:pPr algn="just">
              <a:lnSpc>
                <a:spcPct val="120000"/>
              </a:lnSpc>
            </a:pPr>
            <a:r>
              <a:rPr lang="pt-PT" b="1" dirty="0" smtClean="0">
                <a:solidFill>
                  <a:schemeClr val="accent2"/>
                </a:solidFill>
                <a:uFill>
                  <a:solidFill>
                    <a:schemeClr val="tx2">
                      <a:lumMod val="75000"/>
                    </a:schemeClr>
                  </a:solidFill>
                </a:uFill>
              </a:rPr>
              <a:t>Poder discriminante:  C17:0, C20:1ω9, C16:0, C20:4ω6,  C18:1ω9 e C14:0</a:t>
            </a:r>
          </a:p>
        </p:txBody>
      </p:sp>
      <p:pic>
        <p:nvPicPr>
          <p:cNvPr id="1027" name="Picture 3"/>
          <p:cNvPicPr>
            <a:picLocks noChangeAspect="1" noChangeArrowheads="1"/>
          </p:cNvPicPr>
          <p:nvPr/>
        </p:nvPicPr>
        <p:blipFill>
          <a:blip r:embed="rId5" cstate="print"/>
          <a:srcRect l="1194" t="3068" r="9550"/>
          <a:stretch>
            <a:fillRect/>
          </a:stretch>
        </p:blipFill>
        <p:spPr bwMode="auto">
          <a:xfrm>
            <a:off x="173303" y="944944"/>
            <a:ext cx="5280000" cy="1980000"/>
          </a:xfrm>
          <a:prstGeom prst="rect">
            <a:avLst/>
          </a:prstGeom>
          <a:noFill/>
          <a:ln w="9525">
            <a:noFill/>
            <a:miter lim="800000"/>
            <a:headEnd/>
            <a:tailEnd/>
          </a:ln>
          <a:effectLst/>
        </p:spPr>
      </p:pic>
      <p:sp>
        <p:nvSpPr>
          <p:cNvPr id="1028" name="Rectangle 4"/>
          <p:cNvSpPr>
            <a:spLocks noChangeArrowheads="1"/>
          </p:cNvSpPr>
          <p:nvPr/>
        </p:nvSpPr>
        <p:spPr bwMode="auto">
          <a:xfrm>
            <a:off x="179512" y="5445224"/>
            <a:ext cx="5328592" cy="49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20000"/>
              </a:lnSpc>
              <a:spcBef>
                <a:spcPct val="0"/>
              </a:spcBef>
              <a:spcAft>
                <a:spcPct val="0"/>
              </a:spcAft>
              <a:buClrTx/>
              <a:buSzTx/>
              <a:buFontTx/>
              <a:buNone/>
              <a:tabLst/>
            </a:pPr>
            <a:r>
              <a:rPr kumimoji="0" lang="pt-PT" sz="1100" i="0" u="none" strike="noStrike" cap="none" normalizeH="0" baseline="0" dirty="0" err="1" smtClean="0">
                <a:ln>
                  <a:noFill/>
                </a:ln>
                <a:solidFill>
                  <a:schemeClr val="accent1"/>
                </a:solidFill>
                <a:effectLst/>
                <a:latin typeface="Calibri" pitchFamily="34" charset="0"/>
                <a:ea typeface="Calibri" pitchFamily="34" charset="0"/>
                <a:cs typeface="Times New Roman" pitchFamily="18" charset="0"/>
              </a:rPr>
              <a:t>Cromatograma</a:t>
            </a:r>
            <a:r>
              <a:rPr kumimoji="0" lang="pt-PT" sz="1100" i="0" u="none" strike="noStrike" cap="none" normalizeH="0" baseline="0" dirty="0" smtClean="0">
                <a:ln>
                  <a:noFill/>
                </a:ln>
                <a:solidFill>
                  <a:schemeClr val="accent1"/>
                </a:solidFill>
                <a:effectLst/>
                <a:latin typeface="Calibri" pitchFamily="34" charset="0"/>
                <a:ea typeface="Calibri" pitchFamily="34" charset="0"/>
                <a:cs typeface="Times New Roman" pitchFamily="18" charset="0"/>
              </a:rPr>
              <a:t> dos ésteres metílicos dos AG dos LT do MC de uma lampreia marinha da bacia do Tejo</a:t>
            </a:r>
            <a:r>
              <a:rPr kumimoji="0" lang="pt-PT" sz="1100" i="0" u="none" strike="noStrike" cap="none" normalizeH="0" dirty="0" smtClean="0">
                <a:ln>
                  <a:noFill/>
                </a:ln>
                <a:solidFill>
                  <a:schemeClr val="accent1"/>
                </a:solidFill>
                <a:effectLst/>
                <a:latin typeface="Calibri" pitchFamily="34" charset="0"/>
                <a:ea typeface="Calibri" pitchFamily="34" charset="0"/>
                <a:cs typeface="Times New Roman" pitchFamily="18" charset="0"/>
              </a:rPr>
              <a:t> e do</a:t>
            </a:r>
            <a:r>
              <a:rPr kumimoji="0" lang="pt-PT" sz="1100" i="0" u="none" strike="noStrike" cap="none" normalizeH="0" baseline="0" dirty="0" smtClean="0">
                <a:ln>
                  <a:noFill/>
                </a:ln>
                <a:solidFill>
                  <a:schemeClr val="accent1"/>
                </a:solidFill>
                <a:effectLst/>
                <a:latin typeface="Calibri" pitchFamily="34" charset="0"/>
                <a:ea typeface="Calibri" pitchFamily="34" charset="0"/>
                <a:cs typeface="Times New Roman" pitchFamily="18" charset="0"/>
              </a:rPr>
              <a:t> padrão interno C19:0.</a:t>
            </a:r>
            <a:endParaRPr kumimoji="0" lang="pt-PT" sz="1100" i="0" u="none" strike="noStrike" cap="none" normalizeH="0" baseline="0" dirty="0" smtClean="0">
              <a:ln>
                <a:noFill/>
              </a:ln>
              <a:solidFill>
                <a:schemeClr val="accent1"/>
              </a:solidFill>
              <a:effectLst/>
              <a:latin typeface="Arial" pitchFamily="34" charset="0"/>
            </a:endParaRPr>
          </a:p>
        </p:txBody>
      </p:sp>
      <p:sp>
        <p:nvSpPr>
          <p:cNvPr id="45" name="Rectângulo 44"/>
          <p:cNvSpPr/>
          <p:nvPr/>
        </p:nvSpPr>
        <p:spPr>
          <a:xfrm>
            <a:off x="179512" y="2924944"/>
            <a:ext cx="5256584" cy="295466"/>
          </a:xfrm>
          <a:prstGeom prst="rect">
            <a:avLst/>
          </a:prstGeom>
        </p:spPr>
        <p:txBody>
          <a:bodyPr wrap="square">
            <a:spAutoFit/>
          </a:bodyPr>
          <a:lstStyle/>
          <a:p>
            <a:pPr>
              <a:lnSpc>
                <a:spcPct val="120000"/>
              </a:lnSpc>
            </a:pPr>
            <a:r>
              <a:rPr lang="pt-PT" sz="1100" dirty="0" smtClean="0">
                <a:solidFill>
                  <a:schemeClr val="accent1"/>
                </a:solidFill>
              </a:rPr>
              <a:t>Cromatograma dos AG do padrão FAME MIX 37 e do padrão interno C19:0.</a:t>
            </a:r>
            <a:endParaRPr lang="pt-PT" sz="1100" dirty="0">
              <a:solidFill>
                <a:schemeClr val="accent1"/>
              </a:solidFill>
            </a:endParaRPr>
          </a:p>
        </p:txBody>
      </p:sp>
      <p:sp>
        <p:nvSpPr>
          <p:cNvPr id="46" name="CaixaDeTexto 45"/>
          <p:cNvSpPr txBox="1"/>
          <p:nvPr/>
        </p:nvSpPr>
        <p:spPr>
          <a:xfrm>
            <a:off x="251520" y="116632"/>
            <a:ext cx="6336704" cy="867930"/>
          </a:xfrm>
          <a:prstGeom prst="rect">
            <a:avLst/>
          </a:prstGeom>
          <a:noFill/>
        </p:spPr>
        <p:txBody>
          <a:bodyPr wrap="square" rtlCol="0">
            <a:spAutoFit/>
          </a:bodyPr>
          <a:lstStyle/>
          <a:p>
            <a:pPr algn="just">
              <a:lnSpc>
                <a:spcPct val="120000"/>
              </a:lnSpc>
            </a:pPr>
            <a:r>
              <a:rPr lang="pt-PT" b="1" u="sng" dirty="0" smtClean="0">
                <a:solidFill>
                  <a:schemeClr val="accent1">
                    <a:lumMod val="75000"/>
                  </a:schemeClr>
                </a:solidFill>
              </a:rPr>
              <a:t>Resultados</a:t>
            </a:r>
          </a:p>
          <a:p>
            <a:pPr marL="180975" algn="just">
              <a:lnSpc>
                <a:spcPct val="120000"/>
              </a:lnSpc>
            </a:pPr>
            <a:endParaRPr lang="pt-PT" sz="800" u="sng" dirty="0" smtClean="0">
              <a:solidFill>
                <a:schemeClr val="accent3">
                  <a:lumMod val="75000"/>
                </a:schemeClr>
              </a:solidFill>
            </a:endParaRPr>
          </a:p>
          <a:p>
            <a:pPr marL="180975" algn="just">
              <a:lnSpc>
                <a:spcPct val="120000"/>
              </a:lnSpc>
            </a:pPr>
            <a:r>
              <a:rPr lang="pt-PT" sz="1600" u="sng" dirty="0" smtClean="0">
                <a:solidFill>
                  <a:schemeClr val="accent3">
                    <a:lumMod val="75000"/>
                  </a:schemeClr>
                </a:solidFill>
              </a:rPr>
              <a:t>Perfil dos AG dos LT do MC</a:t>
            </a:r>
            <a:endParaRPr lang="pt-PT" sz="1600" u="sng" dirty="0">
              <a:solidFill>
                <a:schemeClr val="accent3">
                  <a:lumMod val="75000"/>
                </a:schemeClr>
              </a:solidFill>
            </a:endParaRPr>
          </a:p>
        </p:txBody>
      </p:sp>
      <p:sp>
        <p:nvSpPr>
          <p:cNvPr id="49" name="CaixaDeTexto 48"/>
          <p:cNvSpPr txBox="1"/>
          <p:nvPr/>
        </p:nvSpPr>
        <p:spPr>
          <a:xfrm>
            <a:off x="5004048" y="260648"/>
            <a:ext cx="3960440" cy="1131079"/>
          </a:xfrm>
          <a:prstGeom prst="rect">
            <a:avLst/>
          </a:prstGeom>
          <a:noFill/>
        </p:spPr>
        <p:txBody>
          <a:bodyPr wrap="square" rtlCol="0">
            <a:spAutoFit/>
          </a:bodyPr>
          <a:lstStyle/>
          <a:p>
            <a:pPr algn="just">
              <a:lnSpc>
                <a:spcPct val="125000"/>
              </a:lnSpc>
            </a:pPr>
            <a:r>
              <a:rPr lang="pt-PT" b="1" dirty="0" smtClean="0">
                <a:solidFill>
                  <a:schemeClr val="accent3">
                    <a:lumMod val="75000"/>
                  </a:schemeClr>
                </a:solidFill>
              </a:rPr>
              <a:t>Identificação dos ésteres de metílicos dos AG </a:t>
            </a:r>
            <a:r>
              <a:rPr lang="pt-PT" dirty="0" smtClean="0">
                <a:solidFill>
                  <a:schemeClr val="accent3">
                    <a:lumMod val="75000"/>
                  </a:schemeClr>
                </a:solidFill>
              </a:rPr>
              <a:t>→ comparação dos tempos de retenção com os do padrão externo</a:t>
            </a:r>
            <a:endParaRPr lang="pt-PT" dirty="0">
              <a:solidFill>
                <a:schemeClr val="accent3">
                  <a:lumMod val="75000"/>
                </a:schemeClr>
              </a:solidFill>
            </a:endParaRPr>
          </a:p>
        </p:txBody>
      </p:sp>
      <p:sp>
        <p:nvSpPr>
          <p:cNvPr id="50" name="CaixaDeTexto 49"/>
          <p:cNvSpPr txBox="1"/>
          <p:nvPr/>
        </p:nvSpPr>
        <p:spPr>
          <a:xfrm>
            <a:off x="5652520" y="3429000"/>
            <a:ext cx="2951928" cy="424732"/>
          </a:xfrm>
          <a:prstGeom prst="rect">
            <a:avLst/>
          </a:prstGeom>
          <a:noFill/>
        </p:spPr>
        <p:txBody>
          <a:bodyPr wrap="square" rtlCol="0">
            <a:spAutoFit/>
          </a:bodyPr>
          <a:lstStyle/>
          <a:p>
            <a:pPr algn="just">
              <a:lnSpc>
                <a:spcPct val="120000"/>
              </a:lnSpc>
            </a:pPr>
            <a:r>
              <a:rPr lang="pt-PT" b="1" dirty="0" smtClean="0">
                <a:solidFill>
                  <a:schemeClr val="accent3">
                    <a:lumMod val="75000"/>
                  </a:schemeClr>
                </a:solidFill>
              </a:rPr>
              <a:t>Quantificação dos AG</a:t>
            </a:r>
            <a:endParaRPr lang="pt-PT" u="sng" dirty="0">
              <a:solidFill>
                <a:schemeClr val="accent3">
                  <a:lumMod val="75000"/>
                </a:schemeClr>
              </a:solidFill>
            </a:endParaRPr>
          </a:p>
        </p:txBody>
      </p:sp>
      <p:sp>
        <p:nvSpPr>
          <p:cNvPr id="11" name="CaixaDeTexto 10"/>
          <p:cNvSpPr txBox="1"/>
          <p:nvPr/>
        </p:nvSpPr>
        <p:spPr>
          <a:xfrm>
            <a:off x="6156176" y="5229200"/>
            <a:ext cx="2448272" cy="402546"/>
          </a:xfrm>
          <a:prstGeom prst="rect">
            <a:avLst/>
          </a:prstGeom>
          <a:noFill/>
        </p:spPr>
        <p:txBody>
          <a:bodyPr wrap="square" rtlCol="0">
            <a:spAutoFit/>
          </a:bodyPr>
          <a:lstStyle/>
          <a:p>
            <a:pPr>
              <a:lnSpc>
                <a:spcPct val="120000"/>
              </a:lnSpc>
            </a:pPr>
            <a:r>
              <a:rPr lang="pt-PT" dirty="0" smtClean="0">
                <a:solidFill>
                  <a:schemeClr val="accent3">
                    <a:lumMod val="50000"/>
                  </a:schemeClr>
                </a:solidFill>
              </a:rPr>
              <a:t>Área % = (Ai/</a:t>
            </a:r>
            <a:r>
              <a:rPr lang="el-GR" dirty="0" smtClean="0">
                <a:solidFill>
                  <a:schemeClr val="accent3">
                    <a:lumMod val="50000"/>
                  </a:schemeClr>
                </a:solidFill>
              </a:rPr>
              <a:t>Σ</a:t>
            </a:r>
            <a:r>
              <a:rPr lang="pt-PT" dirty="0" smtClean="0">
                <a:solidFill>
                  <a:schemeClr val="accent3">
                    <a:lumMod val="50000"/>
                  </a:schemeClr>
                </a:solidFill>
              </a:rPr>
              <a:t>A)*100</a:t>
            </a:r>
            <a:endParaRPr lang="pt-PT" dirty="0">
              <a:solidFill>
                <a:schemeClr val="accent3">
                  <a:lumMod val="50000"/>
                </a:schemeClr>
              </a:solidFill>
            </a:endParaRPr>
          </a:p>
        </p:txBody>
      </p:sp>
      <p:sp>
        <p:nvSpPr>
          <p:cNvPr id="22" name="CaixaDeTexto 21"/>
          <p:cNvSpPr txBox="1"/>
          <p:nvPr/>
        </p:nvSpPr>
        <p:spPr>
          <a:xfrm>
            <a:off x="5652120" y="1412776"/>
            <a:ext cx="3384376" cy="1823576"/>
          </a:xfrm>
          <a:prstGeom prst="rect">
            <a:avLst/>
          </a:prstGeom>
          <a:noFill/>
        </p:spPr>
        <p:txBody>
          <a:bodyPr wrap="square" rtlCol="0">
            <a:spAutoFit/>
          </a:bodyPr>
          <a:lstStyle/>
          <a:p>
            <a:pPr>
              <a:lnSpc>
                <a:spcPct val="125000"/>
              </a:lnSpc>
            </a:pPr>
            <a:r>
              <a:rPr lang="pt-PT" b="1" dirty="0" smtClean="0">
                <a:solidFill>
                  <a:schemeClr val="accent3">
                    <a:lumMod val="75000"/>
                  </a:schemeClr>
                </a:solidFill>
              </a:rPr>
              <a:t>Identificados 30 AG!</a:t>
            </a:r>
          </a:p>
          <a:p>
            <a:pPr>
              <a:lnSpc>
                <a:spcPct val="125000"/>
              </a:lnSpc>
              <a:buFont typeface="Wingdings" pitchFamily="2" charset="2"/>
              <a:buChar char="ü"/>
            </a:pPr>
            <a:r>
              <a:rPr lang="pt-PT" dirty="0" smtClean="0">
                <a:solidFill>
                  <a:schemeClr val="accent3"/>
                </a:solidFill>
              </a:rPr>
              <a:t>AGS: C16:0&gt;C18:0&gt;C13:0&gt;C14:0&gt;C20:0</a:t>
            </a:r>
          </a:p>
          <a:p>
            <a:pPr>
              <a:lnSpc>
                <a:spcPct val="125000"/>
              </a:lnSpc>
              <a:buFont typeface="Wingdings" pitchFamily="2" charset="2"/>
              <a:buChar char="ü"/>
            </a:pPr>
            <a:r>
              <a:rPr lang="pt-PT" dirty="0" smtClean="0">
                <a:solidFill>
                  <a:schemeClr val="accent3"/>
                </a:solidFill>
              </a:rPr>
              <a:t>AGMI: C18:1</a:t>
            </a:r>
            <a:r>
              <a:rPr lang="el-GR" dirty="0" smtClean="0">
                <a:solidFill>
                  <a:schemeClr val="accent3"/>
                </a:solidFill>
              </a:rPr>
              <a:t>ω</a:t>
            </a:r>
            <a:r>
              <a:rPr lang="pt-PT" dirty="0" smtClean="0">
                <a:solidFill>
                  <a:schemeClr val="accent3"/>
                </a:solidFill>
              </a:rPr>
              <a:t>9&gt;C16:1</a:t>
            </a:r>
          </a:p>
          <a:p>
            <a:pPr>
              <a:lnSpc>
                <a:spcPct val="125000"/>
              </a:lnSpc>
              <a:buFont typeface="Wingdings" pitchFamily="2" charset="2"/>
              <a:buChar char="ü"/>
            </a:pPr>
            <a:r>
              <a:rPr lang="pt-PT" dirty="0" smtClean="0">
                <a:solidFill>
                  <a:schemeClr val="accent3"/>
                </a:solidFill>
              </a:rPr>
              <a:t>AGPI: C22:6</a:t>
            </a:r>
            <a:r>
              <a:rPr lang="el-GR" dirty="0" smtClean="0">
                <a:solidFill>
                  <a:schemeClr val="accent3"/>
                </a:solidFill>
              </a:rPr>
              <a:t>ω</a:t>
            </a:r>
            <a:r>
              <a:rPr lang="pt-PT" dirty="0" smtClean="0">
                <a:solidFill>
                  <a:schemeClr val="accent3"/>
                </a:solidFill>
              </a:rPr>
              <a:t>3&gt;C20:5</a:t>
            </a:r>
            <a:r>
              <a:rPr lang="el-GR" dirty="0" smtClean="0">
                <a:solidFill>
                  <a:schemeClr val="accent3"/>
                </a:solidFill>
              </a:rPr>
              <a:t>ω</a:t>
            </a:r>
            <a:r>
              <a:rPr lang="pt-PT" dirty="0" smtClean="0">
                <a:solidFill>
                  <a:schemeClr val="accent3"/>
                </a:solidFill>
              </a:rPr>
              <a:t>3</a:t>
            </a:r>
            <a:endParaRPr lang="pt-PT" dirty="0">
              <a:solidFill>
                <a:schemeClr val="accent3"/>
              </a:solidFill>
            </a:endParaRPr>
          </a:p>
        </p:txBody>
      </p:sp>
      <p:sp>
        <p:nvSpPr>
          <p:cNvPr id="12" name="Rectângulo 11"/>
          <p:cNvSpPr/>
          <p:nvPr/>
        </p:nvSpPr>
        <p:spPr>
          <a:xfrm>
            <a:off x="6588224" y="5589240"/>
            <a:ext cx="2376264" cy="642484"/>
          </a:xfrm>
          <a:prstGeom prst="rect">
            <a:avLst/>
          </a:prstGeom>
        </p:spPr>
        <p:txBody>
          <a:bodyPr wrap="square">
            <a:spAutoFit/>
          </a:bodyPr>
          <a:lstStyle/>
          <a:p>
            <a:pPr>
              <a:lnSpc>
                <a:spcPct val="125000"/>
              </a:lnSpc>
            </a:pPr>
            <a:r>
              <a:rPr lang="pt-PT" sz="1100" dirty="0" smtClean="0">
                <a:solidFill>
                  <a:schemeClr val="accent3">
                    <a:lumMod val="75000"/>
                  </a:schemeClr>
                </a:solidFill>
              </a:rPr>
              <a:t>Onde:</a:t>
            </a:r>
          </a:p>
          <a:p>
            <a:r>
              <a:rPr lang="pt-PT" sz="1100" dirty="0" smtClean="0">
                <a:solidFill>
                  <a:schemeClr val="accent3">
                    <a:lumMod val="75000"/>
                  </a:schemeClr>
                </a:solidFill>
              </a:rPr>
              <a:t>Ai = área do pico individual</a:t>
            </a:r>
          </a:p>
          <a:p>
            <a:r>
              <a:rPr lang="el-GR" sz="1100" dirty="0" smtClean="0">
                <a:solidFill>
                  <a:schemeClr val="accent3">
                    <a:lumMod val="75000"/>
                  </a:schemeClr>
                </a:solidFill>
              </a:rPr>
              <a:t>Σ</a:t>
            </a:r>
            <a:r>
              <a:rPr lang="pt-PT" sz="1100" dirty="0" smtClean="0">
                <a:solidFill>
                  <a:schemeClr val="accent3">
                    <a:lumMod val="75000"/>
                  </a:schemeClr>
                </a:solidFill>
              </a:rPr>
              <a:t>A = soma de todas as áreas dos picos</a:t>
            </a:r>
            <a:endParaRPr lang="pt-PT" sz="1100" dirty="0">
              <a:solidFill>
                <a:schemeClr val="accent3">
                  <a:lumMod val="75000"/>
                </a:schemeClr>
              </a:solidFill>
            </a:endParaRPr>
          </a:p>
        </p:txBody>
      </p:sp>
      <p:sp>
        <p:nvSpPr>
          <p:cNvPr id="13" name="Rectângulo 12"/>
          <p:cNvSpPr/>
          <p:nvPr/>
        </p:nvSpPr>
        <p:spPr>
          <a:xfrm>
            <a:off x="5652120" y="3823880"/>
            <a:ext cx="3312368" cy="1477328"/>
          </a:xfrm>
          <a:prstGeom prst="rect">
            <a:avLst/>
          </a:prstGeom>
        </p:spPr>
        <p:txBody>
          <a:bodyPr wrap="square">
            <a:spAutoFit/>
          </a:bodyPr>
          <a:lstStyle/>
          <a:p>
            <a:pPr algn="just">
              <a:lnSpc>
                <a:spcPct val="125000"/>
              </a:lnSpc>
            </a:pPr>
            <a:r>
              <a:rPr lang="pt-PT" dirty="0" smtClean="0">
                <a:solidFill>
                  <a:schemeClr val="accent3"/>
                </a:solidFill>
              </a:rPr>
              <a:t>Área do pico (%)  = quantidade de componente em relação aos componentes identificados na amostra</a:t>
            </a:r>
            <a:endParaRPr lang="pt-PT" dirty="0">
              <a:solidFill>
                <a:schemeClr val="accent3"/>
              </a:solidFill>
            </a:endParaRPr>
          </a:p>
        </p:txBody>
      </p:sp>
      <p:sp>
        <p:nvSpPr>
          <p:cNvPr id="15" name="Marcador de Posição do Rodapé 14"/>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cxnSp>
        <p:nvCxnSpPr>
          <p:cNvPr id="17" name="Conexão recta unidireccional 16"/>
          <p:cNvCxnSpPr/>
          <p:nvPr/>
        </p:nvCxnSpPr>
        <p:spPr>
          <a:xfrm rot="5400000">
            <a:off x="1623349" y="1880034"/>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xão recta unidireccional 17"/>
          <p:cNvCxnSpPr/>
          <p:nvPr/>
        </p:nvCxnSpPr>
        <p:spPr>
          <a:xfrm rot="5400000">
            <a:off x="1656470" y="3824250"/>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xão recta unidireccional 18"/>
          <p:cNvCxnSpPr/>
          <p:nvPr/>
        </p:nvCxnSpPr>
        <p:spPr>
          <a:xfrm rot="5400000">
            <a:off x="1944502" y="1632478"/>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xão recta unidireccional 19"/>
          <p:cNvCxnSpPr/>
          <p:nvPr/>
        </p:nvCxnSpPr>
        <p:spPr>
          <a:xfrm rot="5400000">
            <a:off x="1967624" y="4456556"/>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xão recta unidireccional 20"/>
          <p:cNvCxnSpPr/>
          <p:nvPr/>
        </p:nvCxnSpPr>
        <p:spPr>
          <a:xfrm rot="5400000">
            <a:off x="2599930" y="1231962"/>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xão recta unidireccional 22"/>
          <p:cNvCxnSpPr/>
          <p:nvPr/>
        </p:nvCxnSpPr>
        <p:spPr>
          <a:xfrm rot="5400000">
            <a:off x="2647228" y="3248186"/>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xão recta unidireccional 23"/>
          <p:cNvCxnSpPr/>
          <p:nvPr/>
        </p:nvCxnSpPr>
        <p:spPr>
          <a:xfrm rot="5400000">
            <a:off x="3281122" y="1432220"/>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recta unidireccional 24"/>
          <p:cNvCxnSpPr/>
          <p:nvPr/>
        </p:nvCxnSpPr>
        <p:spPr>
          <a:xfrm rot="5400000">
            <a:off x="3344186" y="3320194"/>
            <a:ext cx="50405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46">
                                            <p:txEl>
                                              <p:pRg st="2" end="2"/>
                                            </p:txEl>
                                          </p:spTgt>
                                        </p:tgtEl>
                                        <p:attrNameLst>
                                          <p:attrName>style.visibility</p:attrName>
                                        </p:attrNameLst>
                                      </p:cBhvr>
                                      <p:to>
                                        <p:strVal val="visible"/>
                                      </p:to>
                                    </p:set>
                                    <p:animEffect transition="in" filter="strips(downRight)">
                                      <p:cBhvr>
                                        <p:cTn id="11" dur="500"/>
                                        <p:tgtEl>
                                          <p:spTgt spid="4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anim calcmode="lin" valueType="num">
                                      <p:cBhvr>
                                        <p:cTn id="23" dur="500" fill="hold"/>
                                        <p:tgtEl>
                                          <p:spTgt spid="45"/>
                                        </p:tgtEl>
                                        <p:attrNameLst>
                                          <p:attrName>ppt_x</p:attrName>
                                        </p:attrNameLst>
                                      </p:cBhvr>
                                      <p:tavLst>
                                        <p:tav tm="0">
                                          <p:val>
                                            <p:strVal val="#ppt_x"/>
                                          </p:val>
                                        </p:tav>
                                        <p:tav tm="100000">
                                          <p:val>
                                            <p:strVal val="#ppt_x"/>
                                          </p:val>
                                        </p:tav>
                                      </p:tavLst>
                                    </p:anim>
                                    <p:anim calcmode="lin" valueType="num">
                                      <p:cBhvr>
                                        <p:cTn id="24" dur="50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anim calcmode="lin" valueType="num">
                                      <p:cBhvr>
                                        <p:cTn id="35" dur="500" fill="hold"/>
                                        <p:tgtEl>
                                          <p:spTgt spid="1028"/>
                                        </p:tgtEl>
                                        <p:attrNameLst>
                                          <p:attrName>ppt_x</p:attrName>
                                        </p:attrNameLst>
                                      </p:cBhvr>
                                      <p:tavLst>
                                        <p:tav tm="0">
                                          <p:val>
                                            <p:strVal val="#ppt_x"/>
                                          </p:val>
                                        </p:tav>
                                        <p:tav tm="100000">
                                          <p:val>
                                            <p:strVal val="#ppt_x"/>
                                          </p:val>
                                        </p:tav>
                                      </p:tavLst>
                                    </p:anim>
                                    <p:anim calcmode="lin" valueType="num">
                                      <p:cBhvr>
                                        <p:cTn id="36"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strips(downRight)">
                                      <p:cBhvr>
                                        <p:cTn id="41" dur="2000"/>
                                        <p:tgtEl>
                                          <p:spTgt spid="49"/>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7"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7"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par>
                          <p:cTn id="75" fill="hold">
                            <p:stCondLst>
                              <p:cond delay="5000"/>
                            </p:stCondLst>
                            <p:childTnLst>
                              <p:par>
                                <p:cTn id="76" presetID="47"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6000"/>
                            </p:stCondLst>
                            <p:childTnLst>
                              <p:par>
                                <p:cTn id="87" presetID="18" presetClass="entr" presetSubtype="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strips(downRight)">
                                      <p:cBhvr>
                                        <p:cTn id="89" dur="1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2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8"/>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9"/>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2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4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8" presetClass="entr" presetSubtype="6" fill="hold"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strips(downRight)">
                                      <p:cBhvr>
                                        <p:cTn id="116" dur="500"/>
                                        <p:tgtEl>
                                          <p:spTgt spid="50"/>
                                        </p:tgtEl>
                                      </p:cBhvr>
                                    </p:animEffect>
                                  </p:childTnLst>
                                </p:cTn>
                              </p:par>
                            </p:childTnLst>
                          </p:cTn>
                        </p:par>
                        <p:par>
                          <p:cTn id="117" fill="hold">
                            <p:stCondLst>
                              <p:cond delay="500"/>
                            </p:stCondLst>
                            <p:childTnLst>
                              <p:par>
                                <p:cTn id="118" presetID="18" presetClass="entr" presetSubtype="6" fill="hold" nodeType="after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strips(downRight)">
                                      <p:cBhvr>
                                        <p:cTn id="120" dur="500"/>
                                        <p:tgtEl>
                                          <p:spTgt spid="13"/>
                                        </p:tgtEl>
                                      </p:cBhvr>
                                    </p:animEffect>
                                  </p:childTnLst>
                                </p:cTn>
                              </p:par>
                            </p:childTnLst>
                          </p:cTn>
                        </p:par>
                        <p:par>
                          <p:cTn id="121" fill="hold">
                            <p:stCondLst>
                              <p:cond delay="1000"/>
                            </p:stCondLst>
                            <p:childTnLst>
                              <p:par>
                                <p:cTn id="122" presetID="18" presetClass="entr" presetSubtype="6" fill="hold" grpId="0" nodeType="after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strips(downRight)">
                                      <p:cBhvr>
                                        <p:cTn id="124" dur="500"/>
                                        <p:tgtEl>
                                          <p:spTgt spid="11"/>
                                        </p:tgtEl>
                                      </p:cBhvr>
                                    </p:animEffect>
                                  </p:childTnLst>
                                </p:cTn>
                              </p:par>
                              <p:par>
                                <p:cTn id="125" presetID="18" presetClass="entr" presetSubtype="6"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strips(downRight)">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8" grpId="0"/>
      <p:bldP spid="45" grpId="0"/>
      <p:bldP spid="49" grpId="0"/>
      <p:bldP spid="49" grpId="1"/>
      <p:bldP spid="11" grpId="0"/>
      <p:bldP spid="2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1115616" y="1301904"/>
          <a:ext cx="6912768" cy="2199104"/>
        </p:xfrm>
        <a:graphic>
          <a:graphicData uri="http://schemas.openxmlformats.org/drawingml/2006/table">
            <a:tbl>
              <a:tblPr firstRow="1" firstCol="1" lastRow="1" lastCol="1" bandRow="1" bandCol="1">
                <a:tableStyleId>{5C22544A-7EE6-4342-B048-85BDC9FD1C3A}</a:tableStyleId>
              </a:tblPr>
              <a:tblGrid>
                <a:gridCol w="723212"/>
                <a:gridCol w="413263"/>
                <a:gridCol w="879749"/>
                <a:gridCol w="576064"/>
                <a:gridCol w="576064"/>
                <a:gridCol w="648072"/>
                <a:gridCol w="648072"/>
                <a:gridCol w="576064"/>
                <a:gridCol w="648072"/>
                <a:gridCol w="576064"/>
                <a:gridCol w="648072"/>
              </a:tblGrid>
              <a:tr h="302548">
                <a:tc>
                  <a:txBody>
                    <a:bodyPr/>
                    <a:lstStyle/>
                    <a:p>
                      <a:pPr marL="0" marR="0" indent="0" algn="ctr" defTabSz="900000" rtl="0" eaLnBrk="1" fontAlgn="auto" latinLnBrk="0" hangingPunct="1">
                        <a:lnSpc>
                          <a:spcPct val="100000"/>
                        </a:lnSpc>
                        <a:spcBef>
                          <a:spcPts val="0"/>
                        </a:spcBef>
                        <a:spcAft>
                          <a:spcPts val="0"/>
                        </a:spcAft>
                        <a:buClrTx/>
                        <a:buSzTx/>
                        <a:buFontTx/>
                        <a:buNone/>
                        <a:tabLst/>
                        <a:defRPr/>
                      </a:pPr>
                      <a:r>
                        <a:rPr lang="pt-PT" sz="1200" dirty="0" smtClean="0">
                          <a:solidFill>
                            <a:schemeClr val="accent3">
                              <a:lumMod val="75000"/>
                            </a:schemeClr>
                          </a:solidFill>
                          <a:latin typeface="+mn-lt"/>
                          <a:ea typeface="Calibri"/>
                          <a:cs typeface="Times New Roman"/>
                        </a:rPr>
                        <a:t>Grupos</a:t>
                      </a: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N</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 </a:t>
                      </a:r>
                      <a:r>
                        <a:rPr lang="pt-PT" sz="1200" dirty="0" err="1" smtClean="0">
                          <a:solidFill>
                            <a:schemeClr val="accent3">
                              <a:lumMod val="75000"/>
                            </a:schemeClr>
                          </a:solidFill>
                          <a:latin typeface="+mn-lt"/>
                          <a:ea typeface="Calibri"/>
                          <a:cs typeface="Times New Roman"/>
                        </a:rPr>
                        <a:t>Correcta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Minho</a:t>
                      </a: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Lima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Cávado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Douro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indent="0" algn="ctr" defTabSz="900000">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Vouga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60000"/>
                        <a:lumOff val="40000"/>
                      </a:schemeClr>
                    </a:solidFill>
                  </a:tcPr>
                </a:tc>
                <a:tc>
                  <a:txBody>
                    <a:bodyPr/>
                    <a:lstStyle/>
                    <a:p>
                      <a:pPr marL="0" marR="0" indent="0" algn="ctr" defTabSz="900000" rtl="0" eaLnBrk="1" fontAlgn="auto" latinLnBrk="0" hangingPunct="1">
                        <a:lnSpc>
                          <a:spcPct val="100000"/>
                        </a:lnSpc>
                        <a:spcBef>
                          <a:spcPts val="0"/>
                        </a:spcBef>
                        <a:spcAft>
                          <a:spcPts val="0"/>
                        </a:spcAft>
                        <a:buClrTx/>
                        <a:buSzTx/>
                        <a:buFontTx/>
                        <a:buNone/>
                        <a:tabLst/>
                        <a:defRPr/>
                      </a:pPr>
                      <a:r>
                        <a:rPr lang="pt-PT" sz="1200" dirty="0" smtClean="0">
                          <a:solidFill>
                            <a:schemeClr val="accent3">
                              <a:lumMod val="75000"/>
                            </a:schemeClr>
                          </a:solidFill>
                          <a:latin typeface="+mn-lt"/>
                          <a:ea typeface="Calibri"/>
                          <a:cs typeface="Times New Roman"/>
                        </a:rPr>
                        <a:t>Mondego</a:t>
                      </a:r>
                    </a:p>
                  </a:txBody>
                  <a:tcPr marL="0" marR="0" marT="0" marB="0" anchor="ctr">
                    <a:solidFill>
                      <a:schemeClr val="accent3">
                        <a:lumMod val="60000"/>
                        <a:lumOff val="40000"/>
                      </a:schemeClr>
                    </a:solidFill>
                  </a:tcPr>
                </a:tc>
                <a:tc>
                  <a:txBody>
                    <a:bodyPr/>
                    <a:lstStyle/>
                    <a:p>
                      <a:pPr marL="0" marR="0" indent="0" algn="ctr" defTabSz="900000" rtl="0" eaLnBrk="1" fontAlgn="auto" latinLnBrk="0" hangingPunct="1">
                        <a:lnSpc>
                          <a:spcPct val="100000"/>
                        </a:lnSpc>
                        <a:spcBef>
                          <a:spcPts val="0"/>
                        </a:spcBef>
                        <a:spcAft>
                          <a:spcPts val="0"/>
                        </a:spcAft>
                        <a:buClrTx/>
                        <a:buSzTx/>
                        <a:buFontTx/>
                        <a:buNone/>
                        <a:tabLst/>
                        <a:defRPr/>
                      </a:pPr>
                      <a:r>
                        <a:rPr lang="pt-PT" sz="1200" dirty="0" smtClean="0">
                          <a:solidFill>
                            <a:schemeClr val="accent3">
                              <a:lumMod val="75000"/>
                            </a:schemeClr>
                          </a:solidFill>
                          <a:latin typeface="+mn-lt"/>
                          <a:ea typeface="Calibri"/>
                          <a:cs typeface="Times New Roman"/>
                        </a:rPr>
                        <a:t>Tejo</a:t>
                      </a:r>
                    </a:p>
                  </a:txBody>
                  <a:tcPr marL="0" marR="0" marT="0" marB="0" anchor="ctr">
                    <a:solidFill>
                      <a:schemeClr val="accent3">
                        <a:lumMod val="60000"/>
                        <a:lumOff val="40000"/>
                      </a:schemeClr>
                    </a:solidFill>
                  </a:tcPr>
                </a:tc>
                <a:tc>
                  <a:txBody>
                    <a:bodyPr/>
                    <a:lstStyle/>
                    <a:p>
                      <a:pPr marL="0" marR="0" indent="0" algn="ctr" defTabSz="900000" rtl="0" eaLnBrk="1" fontAlgn="auto" latinLnBrk="0" hangingPunct="1">
                        <a:lnSpc>
                          <a:spcPct val="100000"/>
                        </a:lnSpc>
                        <a:spcBef>
                          <a:spcPts val="0"/>
                        </a:spcBef>
                        <a:spcAft>
                          <a:spcPts val="0"/>
                        </a:spcAft>
                        <a:buClrTx/>
                        <a:buSzTx/>
                        <a:buFontTx/>
                        <a:buNone/>
                        <a:tabLst/>
                        <a:defRPr/>
                      </a:pPr>
                      <a:r>
                        <a:rPr lang="pt-PT" sz="1200" dirty="0" smtClean="0">
                          <a:solidFill>
                            <a:schemeClr val="accent3">
                              <a:lumMod val="75000"/>
                            </a:schemeClr>
                          </a:solidFill>
                          <a:latin typeface="+mn-lt"/>
                          <a:ea typeface="Calibri"/>
                          <a:cs typeface="Times New Roman"/>
                        </a:rPr>
                        <a:t>Guadiana</a:t>
                      </a:r>
                    </a:p>
                  </a:txBody>
                  <a:tcPr marL="0" marR="0" marT="0" marB="0" anchor="ctr">
                    <a:solidFill>
                      <a:schemeClr val="accent3">
                        <a:lumMod val="60000"/>
                        <a:lumOff val="40000"/>
                      </a:schemeClr>
                    </a:solidFill>
                  </a:tcPr>
                </a:tc>
              </a:tr>
              <a:tr h="194320">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Minho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18</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78,9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15</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3</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r>
              <a:tr h="216024">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Lima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63,2</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12</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6</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r>
              <a:tr h="216024">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Cávado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84,2</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3</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16</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r>
              <a:tr h="249168">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Douro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78,9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3</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15</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r>
              <a:tr h="190068">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Vouga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89,5</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17</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r>
              <a:tr h="216024">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Mondego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73,7</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14</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4</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r>
              <a:tr h="138296">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Tejo</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100,0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r>
              <a:tr h="249168">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Guadiana</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100,0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0</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19</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40000"/>
                        <a:lumOff val="60000"/>
                      </a:schemeClr>
                    </a:solidFill>
                  </a:tcPr>
                </a:tc>
              </a:tr>
              <a:tr h="132576">
                <a:tc>
                  <a:txBody>
                    <a:bodyPr/>
                    <a:lstStyle/>
                    <a:p>
                      <a:pPr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Total</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152</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a:solidFill>
                            <a:schemeClr val="accent3">
                              <a:lumMod val="75000"/>
                            </a:schemeClr>
                          </a:solidFill>
                          <a:latin typeface="+mn-lt"/>
                          <a:ea typeface="Calibri"/>
                          <a:cs typeface="Times New Roman"/>
                        </a:rPr>
                        <a:t>-</a:t>
                      </a:r>
                    </a:p>
                  </a:txBody>
                  <a:tcPr marL="0" marR="0" marT="0" marB="0" anchor="ctr">
                    <a:solidFill>
                      <a:schemeClr val="accent3">
                        <a:lumMod val="20000"/>
                        <a:lumOff val="80000"/>
                      </a:schemeClr>
                    </a:solidFill>
                  </a:tcPr>
                </a:tc>
                <a:tc>
                  <a:txBody>
                    <a:bodyPr/>
                    <a:lstStyle/>
                    <a:p>
                      <a:pPr marL="0" indent="0" algn="ctr">
                        <a:lnSpc>
                          <a:spcPct val="100000"/>
                        </a:lnSpc>
                        <a:spcBef>
                          <a:spcPts val="0"/>
                        </a:spcBef>
                        <a:spcAft>
                          <a:spcPts val="0"/>
                        </a:spcAft>
                        <a:tabLst/>
                      </a:pPr>
                      <a:r>
                        <a:rPr lang="pt-PT" sz="1200" dirty="0" smtClean="0">
                          <a:solidFill>
                            <a:schemeClr val="accent3">
                              <a:lumMod val="75000"/>
                            </a:schemeClr>
                          </a:solidFill>
                          <a:latin typeface="+mn-lt"/>
                          <a:ea typeface="Calibri"/>
                          <a:cs typeface="Times New Roman"/>
                        </a:rPr>
                        <a:t>-</a:t>
                      </a:r>
                      <a:endParaRPr lang="pt-PT" sz="1200" dirty="0">
                        <a:solidFill>
                          <a:schemeClr val="accent3">
                            <a:lumMod val="75000"/>
                          </a:schemeClr>
                        </a:solidFill>
                        <a:latin typeface="+mn-lt"/>
                        <a:ea typeface="Calibri"/>
                        <a:cs typeface="Times New Roman"/>
                      </a:endParaRPr>
                    </a:p>
                  </a:txBody>
                  <a:tcPr marL="0" marR="0" marT="0" marB="0" anchor="ctr">
                    <a:solidFill>
                      <a:schemeClr val="accent3">
                        <a:lumMod val="20000"/>
                        <a:lumOff val="80000"/>
                      </a:schemeClr>
                    </a:solidFill>
                  </a:tcPr>
                </a:tc>
              </a:tr>
            </a:tbl>
          </a:graphicData>
        </a:graphic>
      </p:graphicFrame>
      <p:sp>
        <p:nvSpPr>
          <p:cNvPr id="16" name="Oval 15"/>
          <p:cNvSpPr/>
          <p:nvPr/>
        </p:nvSpPr>
        <p:spPr>
          <a:xfrm>
            <a:off x="827584" y="1561470"/>
            <a:ext cx="144016" cy="144016"/>
          </a:xfrm>
          <a:prstGeom prst="ellipse">
            <a:avLst/>
          </a:prstGeom>
          <a:noFill/>
          <a:ln w="508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Oval 16"/>
          <p:cNvSpPr/>
          <p:nvPr/>
        </p:nvSpPr>
        <p:spPr>
          <a:xfrm>
            <a:off x="827584" y="1776932"/>
            <a:ext cx="144016" cy="144016"/>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Oval 17"/>
          <p:cNvSpPr/>
          <p:nvPr/>
        </p:nvSpPr>
        <p:spPr>
          <a:xfrm>
            <a:off x="827584" y="2021984"/>
            <a:ext cx="144016" cy="144016"/>
          </a:xfrm>
          <a:prstGeom prst="ellipse">
            <a:avLst/>
          </a:prstGeom>
          <a:noFill/>
          <a:ln w="508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Oval 18"/>
          <p:cNvSpPr/>
          <p:nvPr/>
        </p:nvSpPr>
        <p:spPr>
          <a:xfrm>
            <a:off x="827584" y="2238008"/>
            <a:ext cx="144016" cy="14401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Oval 19"/>
          <p:cNvSpPr/>
          <p:nvPr/>
        </p:nvSpPr>
        <p:spPr>
          <a:xfrm>
            <a:off x="827584" y="2454032"/>
            <a:ext cx="144016" cy="144016"/>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val 20"/>
          <p:cNvSpPr/>
          <p:nvPr/>
        </p:nvSpPr>
        <p:spPr>
          <a:xfrm>
            <a:off x="827584" y="2670056"/>
            <a:ext cx="144016" cy="144016"/>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Oval 21"/>
          <p:cNvSpPr/>
          <p:nvPr/>
        </p:nvSpPr>
        <p:spPr>
          <a:xfrm>
            <a:off x="827584" y="2886080"/>
            <a:ext cx="144016" cy="144016"/>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Oval 27"/>
          <p:cNvSpPr/>
          <p:nvPr/>
        </p:nvSpPr>
        <p:spPr>
          <a:xfrm>
            <a:off x="827584" y="3102104"/>
            <a:ext cx="144016" cy="144016"/>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CaixaDeTexto 28"/>
          <p:cNvSpPr txBox="1"/>
          <p:nvPr/>
        </p:nvSpPr>
        <p:spPr>
          <a:xfrm>
            <a:off x="179512" y="116632"/>
            <a:ext cx="8892480" cy="1163395"/>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Resultados</a:t>
            </a:r>
          </a:p>
          <a:p>
            <a:pPr marL="180975">
              <a:lnSpc>
                <a:spcPct val="120000"/>
              </a:lnSpc>
            </a:pPr>
            <a:endParaRPr lang="pt-PT" sz="800" u="sng" dirty="0" smtClean="0">
              <a:solidFill>
                <a:schemeClr val="accent3">
                  <a:lumMod val="75000"/>
                </a:schemeClr>
              </a:solidFill>
            </a:endParaRPr>
          </a:p>
          <a:p>
            <a:pPr marL="180975">
              <a:lnSpc>
                <a:spcPct val="120000"/>
              </a:lnSpc>
            </a:pPr>
            <a:r>
              <a:rPr lang="pt-PT" sz="1600" u="sng" dirty="0" smtClean="0">
                <a:solidFill>
                  <a:schemeClr val="accent3">
                    <a:lumMod val="75000"/>
                  </a:schemeClr>
                </a:solidFill>
              </a:rPr>
              <a:t>Análise de variância </a:t>
            </a:r>
            <a:r>
              <a:rPr lang="pt-PT" sz="1600" u="sng" dirty="0" err="1" smtClean="0">
                <a:solidFill>
                  <a:schemeClr val="accent3">
                    <a:lumMod val="75000"/>
                  </a:schemeClr>
                </a:solidFill>
              </a:rPr>
              <a:t>multivariada</a:t>
            </a:r>
            <a:r>
              <a:rPr lang="pt-PT" sz="1600" u="sng" dirty="0" smtClean="0">
                <a:solidFill>
                  <a:schemeClr val="accent3">
                    <a:lumMod val="75000"/>
                  </a:schemeClr>
                </a:solidFill>
              </a:rPr>
              <a:t> (MANOVA)</a:t>
            </a:r>
            <a:r>
              <a:rPr lang="pt-PT" sz="1600" dirty="0" smtClean="0">
                <a:solidFill>
                  <a:schemeClr val="accent3">
                    <a:lumMod val="75000"/>
                  </a:schemeClr>
                </a:solidFill>
              </a:rPr>
              <a:t> – Modelo geral linear </a:t>
            </a:r>
            <a:r>
              <a:rPr lang="pt-PT" sz="1600" dirty="0" err="1" smtClean="0">
                <a:solidFill>
                  <a:schemeClr val="accent3">
                    <a:lumMod val="75000"/>
                  </a:schemeClr>
                </a:solidFill>
              </a:rPr>
              <a:t>multivariado</a:t>
            </a:r>
            <a:r>
              <a:rPr lang="pt-PT" sz="1600" dirty="0" smtClean="0">
                <a:solidFill>
                  <a:schemeClr val="accent3">
                    <a:lumMod val="75000"/>
                  </a:schemeClr>
                </a:solidFill>
              </a:rPr>
              <a:t> (GLM)</a:t>
            </a:r>
          </a:p>
          <a:p>
            <a:pPr marL="180975">
              <a:lnSpc>
                <a:spcPct val="120000"/>
              </a:lnSpc>
            </a:pPr>
            <a:r>
              <a:rPr lang="pt-PT" sz="1600" u="sng" dirty="0" smtClean="0">
                <a:solidFill>
                  <a:schemeClr val="accent3">
                    <a:lumMod val="75000"/>
                  </a:schemeClr>
                </a:solidFill>
              </a:rPr>
              <a:t>Análise discriminante múltipla (MDA) através do SPSS 17</a:t>
            </a:r>
            <a:endParaRPr lang="pt-PT" sz="1600" u="sng" dirty="0">
              <a:solidFill>
                <a:schemeClr val="accent3">
                  <a:lumMod val="75000"/>
                </a:schemeClr>
              </a:solidFill>
            </a:endParaRPr>
          </a:p>
        </p:txBody>
      </p:sp>
      <p:sp>
        <p:nvSpPr>
          <p:cNvPr id="23" name="Rectângulo 22"/>
          <p:cNvSpPr/>
          <p:nvPr/>
        </p:nvSpPr>
        <p:spPr>
          <a:xfrm>
            <a:off x="251520" y="3789040"/>
            <a:ext cx="5400600" cy="2751522"/>
          </a:xfrm>
          <a:prstGeom prst="rect">
            <a:avLst/>
          </a:prstGeom>
        </p:spPr>
        <p:txBody>
          <a:bodyPr wrap="square">
            <a:spAutoFit/>
          </a:bodyPr>
          <a:lstStyle/>
          <a:p>
            <a:pPr algn="just">
              <a:lnSpc>
                <a:spcPct val="120000"/>
              </a:lnSpc>
              <a:tabLst>
                <a:tab pos="363538" algn="l"/>
              </a:tabLst>
            </a:pPr>
            <a:r>
              <a:rPr lang="pt-PT" b="1" dirty="0" smtClean="0">
                <a:solidFill>
                  <a:schemeClr val="accent2"/>
                </a:solidFill>
                <a:uFill>
                  <a:solidFill>
                    <a:schemeClr val="tx2">
                      <a:lumMod val="75000"/>
                    </a:schemeClr>
                  </a:solidFill>
                </a:uFill>
              </a:rPr>
              <a:t>Verifica-se uma segregação significativa das amostras das 8 bacias hidrográficas</a:t>
            </a:r>
          </a:p>
          <a:p>
            <a:pPr algn="just">
              <a:lnSpc>
                <a:spcPct val="120000"/>
              </a:lnSpc>
              <a:tabLst>
                <a:tab pos="363538" algn="l"/>
              </a:tabLst>
            </a:pPr>
            <a:endParaRPr lang="pt-PT" b="1" dirty="0" smtClean="0">
              <a:solidFill>
                <a:schemeClr val="accent2"/>
              </a:solidFill>
              <a:uFill>
                <a:solidFill>
                  <a:schemeClr val="tx2">
                    <a:lumMod val="75000"/>
                  </a:schemeClr>
                </a:solidFill>
              </a:uFill>
            </a:endParaRPr>
          </a:p>
          <a:p>
            <a:pPr algn="just">
              <a:lnSpc>
                <a:spcPct val="120000"/>
              </a:lnSpc>
              <a:tabLst>
                <a:tab pos="363538" algn="l"/>
              </a:tabLst>
            </a:pPr>
            <a:r>
              <a:rPr lang="pt-PT" b="1" dirty="0" smtClean="0">
                <a:solidFill>
                  <a:schemeClr val="accent2"/>
                </a:solidFill>
                <a:uFill>
                  <a:solidFill>
                    <a:schemeClr val="tx2">
                      <a:lumMod val="75000"/>
                    </a:schemeClr>
                  </a:solidFill>
                </a:uFill>
              </a:rPr>
              <a:t>Apesar de:</a:t>
            </a:r>
          </a:p>
          <a:p>
            <a:pPr algn="just">
              <a:lnSpc>
                <a:spcPct val="120000"/>
              </a:lnSpc>
              <a:tabLst>
                <a:tab pos="363538" algn="l"/>
              </a:tabLst>
            </a:pPr>
            <a:r>
              <a:rPr lang="pt-PT" b="1" dirty="0" smtClean="0">
                <a:solidFill>
                  <a:schemeClr val="accent2"/>
                </a:solidFill>
                <a:uFill>
                  <a:solidFill>
                    <a:schemeClr val="tx2">
                      <a:lumMod val="75000"/>
                    </a:schemeClr>
                  </a:solidFill>
                </a:uFill>
              </a:rPr>
              <a:t>-Isolamento não ser total para todas as bacias hidrográficas</a:t>
            </a:r>
          </a:p>
          <a:p>
            <a:pPr algn="just">
              <a:lnSpc>
                <a:spcPct val="120000"/>
              </a:lnSpc>
              <a:tabLst>
                <a:tab pos="363538" algn="l"/>
              </a:tabLst>
            </a:pPr>
            <a:r>
              <a:rPr lang="pt-PT" b="1" dirty="0" smtClean="0">
                <a:solidFill>
                  <a:schemeClr val="accent2"/>
                </a:solidFill>
                <a:uFill>
                  <a:solidFill>
                    <a:schemeClr val="tx2">
                      <a:lumMod val="75000"/>
                    </a:schemeClr>
                  </a:solidFill>
                </a:uFill>
              </a:rPr>
              <a:t>-Elevada sobreposição das amostras provenientes das bacias hidrográficas do norte do Tejo</a:t>
            </a:r>
          </a:p>
        </p:txBody>
      </p:sp>
      <p:sp>
        <p:nvSpPr>
          <p:cNvPr id="32" name="Marcador de Posição do Rodapé 31"/>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grpSp>
        <p:nvGrpSpPr>
          <p:cNvPr id="33" name="Grupo 32"/>
          <p:cNvGrpSpPr>
            <a:grpSpLocks/>
          </p:cNvGrpSpPr>
          <p:nvPr/>
        </p:nvGrpSpPr>
        <p:grpSpPr>
          <a:xfrm>
            <a:off x="5611343" y="3573017"/>
            <a:ext cx="3465630" cy="3152586"/>
            <a:chOff x="5391890" y="3499024"/>
            <a:chExt cx="3757092" cy="3303272"/>
          </a:xfrm>
        </p:grpSpPr>
        <p:grpSp>
          <p:nvGrpSpPr>
            <p:cNvPr id="34" name="Grupo 33"/>
            <p:cNvGrpSpPr/>
            <p:nvPr/>
          </p:nvGrpSpPr>
          <p:grpSpPr>
            <a:xfrm>
              <a:off x="5508104" y="3499024"/>
              <a:ext cx="3640878" cy="3244343"/>
              <a:chOff x="5508104" y="3356992"/>
              <a:chExt cx="3640878" cy="3244343"/>
            </a:xfrm>
          </p:grpSpPr>
          <p:pic>
            <p:nvPicPr>
              <p:cNvPr id="7" name="Imagem 6"/>
              <p:cNvPicPr/>
              <p:nvPr/>
            </p:nvPicPr>
            <p:blipFill>
              <a:blip r:embed="rId4" cstate="print"/>
              <a:srcRect l="9040" t="18630" r="29832" b="3387"/>
              <a:stretch>
                <a:fillRect/>
              </a:stretch>
            </p:blipFill>
            <p:spPr bwMode="auto">
              <a:xfrm>
                <a:off x="5508104" y="3356992"/>
                <a:ext cx="3528392" cy="3168352"/>
              </a:xfrm>
              <a:prstGeom prst="rect">
                <a:avLst/>
              </a:prstGeom>
              <a:noFill/>
              <a:ln w="9525">
                <a:noFill/>
                <a:miter lim="800000"/>
                <a:headEnd/>
                <a:tailEnd/>
              </a:ln>
            </p:spPr>
          </p:pic>
          <p:grpSp>
            <p:nvGrpSpPr>
              <p:cNvPr id="26" name="Grupo 25"/>
              <p:cNvGrpSpPr/>
              <p:nvPr/>
            </p:nvGrpSpPr>
            <p:grpSpPr>
              <a:xfrm>
                <a:off x="8251990" y="6383327"/>
                <a:ext cx="896992" cy="218008"/>
                <a:chOff x="6768418" y="3315849"/>
                <a:chExt cx="1002521" cy="261610"/>
              </a:xfrm>
            </p:grpSpPr>
            <p:sp>
              <p:nvSpPr>
                <p:cNvPr id="24" name="CaixaDeTexto 23"/>
                <p:cNvSpPr txBox="1"/>
                <p:nvPr/>
              </p:nvSpPr>
              <p:spPr>
                <a:xfrm>
                  <a:off x="6834835" y="3315849"/>
                  <a:ext cx="936104" cy="261610"/>
                </a:xfrm>
                <a:prstGeom prst="rect">
                  <a:avLst/>
                </a:prstGeom>
                <a:noFill/>
              </p:spPr>
              <p:txBody>
                <a:bodyPr wrap="square" rtlCol="0">
                  <a:spAutoFit/>
                </a:bodyPr>
                <a:lstStyle/>
                <a:p>
                  <a:r>
                    <a:rPr lang="pt-PT" sz="1100" b="1" dirty="0" err="1" smtClean="0">
                      <a:solidFill>
                        <a:schemeClr val="accent3"/>
                      </a:solidFill>
                    </a:rPr>
                    <a:t>Centróide</a:t>
                  </a:r>
                  <a:endParaRPr lang="pt-PT" sz="1100" b="1" dirty="0">
                    <a:solidFill>
                      <a:schemeClr val="accent3"/>
                    </a:solidFill>
                  </a:endParaRPr>
                </a:p>
              </p:txBody>
            </p:sp>
            <p:sp>
              <p:nvSpPr>
                <p:cNvPr id="25" name="Rectângulo 24"/>
                <p:cNvSpPr/>
                <p:nvPr/>
              </p:nvSpPr>
              <p:spPr>
                <a:xfrm>
                  <a:off x="6768418" y="3414907"/>
                  <a:ext cx="72008" cy="7200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100">
                    <a:solidFill>
                      <a:schemeClr val="accent2"/>
                    </a:solidFill>
                  </a:endParaRPr>
                </a:p>
              </p:txBody>
            </p:sp>
          </p:grpSp>
        </p:grpSp>
        <p:sp>
          <p:nvSpPr>
            <p:cNvPr id="30" name="CaixaDeTexto 29"/>
            <p:cNvSpPr txBox="1"/>
            <p:nvPr/>
          </p:nvSpPr>
          <p:spPr>
            <a:xfrm rot="16200000">
              <a:off x="5110380" y="4836830"/>
              <a:ext cx="829948" cy="266928"/>
            </a:xfrm>
            <a:prstGeom prst="rect">
              <a:avLst/>
            </a:prstGeom>
            <a:solidFill>
              <a:schemeClr val="bg1"/>
            </a:solidFill>
          </p:spPr>
          <p:txBody>
            <a:bodyPr wrap="square" rtlCol="0">
              <a:spAutoFit/>
            </a:bodyPr>
            <a:lstStyle/>
            <a:p>
              <a:r>
                <a:rPr lang="pt-PT" sz="1000" b="1" dirty="0" smtClean="0"/>
                <a:t>Função </a:t>
              </a:r>
              <a:r>
                <a:rPr lang="pt-PT" sz="1000" b="1" dirty="0" smtClean="0"/>
                <a:t>2</a:t>
              </a:r>
              <a:endParaRPr lang="pt-PT" sz="1000" b="1" dirty="0"/>
            </a:p>
          </p:txBody>
        </p:sp>
        <p:sp>
          <p:nvSpPr>
            <p:cNvPr id="31" name="CaixaDeTexto 30"/>
            <p:cNvSpPr txBox="1"/>
            <p:nvPr/>
          </p:nvSpPr>
          <p:spPr>
            <a:xfrm>
              <a:off x="7048651" y="6544306"/>
              <a:ext cx="885491" cy="257990"/>
            </a:xfrm>
            <a:prstGeom prst="rect">
              <a:avLst/>
            </a:prstGeom>
            <a:solidFill>
              <a:schemeClr val="bg1"/>
            </a:solidFill>
          </p:spPr>
          <p:txBody>
            <a:bodyPr wrap="square" rtlCol="0">
              <a:spAutoFit/>
            </a:bodyPr>
            <a:lstStyle/>
            <a:p>
              <a:r>
                <a:rPr lang="pt-PT" sz="1000" b="1" dirty="0" smtClean="0"/>
                <a:t>Função </a:t>
              </a:r>
              <a:r>
                <a:rPr lang="pt-PT" sz="1000" b="1" dirty="0" smtClean="0"/>
                <a:t>1</a:t>
              </a:r>
              <a:endParaRPr lang="pt-PT" sz="1000" b="1" dirty="0"/>
            </a:p>
          </p:txBody>
        </p:sp>
      </p:grpSp>
      <p:sp>
        <p:nvSpPr>
          <p:cNvPr id="42" name="Rectangle 18"/>
          <p:cNvSpPr/>
          <p:nvPr/>
        </p:nvSpPr>
        <p:spPr>
          <a:xfrm rot="5400000">
            <a:off x="7608262" y="2432815"/>
            <a:ext cx="192171"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ctangle 18"/>
          <p:cNvSpPr/>
          <p:nvPr/>
        </p:nvSpPr>
        <p:spPr>
          <a:xfrm rot="5400000">
            <a:off x="7596336" y="2036546"/>
            <a:ext cx="216024"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Rectangle 18"/>
          <p:cNvSpPr/>
          <p:nvPr/>
        </p:nvSpPr>
        <p:spPr>
          <a:xfrm rot="5400000">
            <a:off x="6984268" y="2280623"/>
            <a:ext cx="216024"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ctangle 18"/>
          <p:cNvSpPr/>
          <p:nvPr/>
        </p:nvSpPr>
        <p:spPr>
          <a:xfrm rot="5400000">
            <a:off x="6984268" y="1409025"/>
            <a:ext cx="216024"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Rectangle 18"/>
          <p:cNvSpPr/>
          <p:nvPr/>
        </p:nvSpPr>
        <p:spPr>
          <a:xfrm rot="5400000">
            <a:off x="7596336" y="2852936"/>
            <a:ext cx="216024"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Rectangle 18"/>
          <p:cNvSpPr/>
          <p:nvPr/>
        </p:nvSpPr>
        <p:spPr>
          <a:xfrm rot="5400000">
            <a:off x="6984268" y="2672916"/>
            <a:ext cx="216024"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Rectangle 18"/>
          <p:cNvSpPr/>
          <p:nvPr/>
        </p:nvSpPr>
        <p:spPr>
          <a:xfrm rot="5400000">
            <a:off x="2580560" y="2761754"/>
            <a:ext cx="216024"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Rectangle 18"/>
          <p:cNvSpPr/>
          <p:nvPr/>
        </p:nvSpPr>
        <p:spPr>
          <a:xfrm rot="5400000">
            <a:off x="2580560" y="2534510"/>
            <a:ext cx="216024"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Rectangle 18"/>
          <p:cNvSpPr/>
          <p:nvPr/>
        </p:nvSpPr>
        <p:spPr>
          <a:xfrm rot="5400000">
            <a:off x="4499992" y="1588324"/>
            <a:ext cx="216024"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Rectangle 18"/>
          <p:cNvSpPr/>
          <p:nvPr/>
        </p:nvSpPr>
        <p:spPr>
          <a:xfrm rot="5400000">
            <a:off x="3887924" y="1832673"/>
            <a:ext cx="216024"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8" name="Rectangle 18"/>
          <p:cNvSpPr/>
          <p:nvPr/>
        </p:nvSpPr>
        <p:spPr>
          <a:xfrm rot="5400000">
            <a:off x="4499992" y="2029316"/>
            <a:ext cx="216024"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Oval 34"/>
          <p:cNvSpPr/>
          <p:nvPr/>
        </p:nvSpPr>
        <p:spPr>
          <a:xfrm>
            <a:off x="7884368" y="4365104"/>
            <a:ext cx="936104" cy="100811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Oval 35"/>
          <p:cNvSpPr/>
          <p:nvPr/>
        </p:nvSpPr>
        <p:spPr>
          <a:xfrm>
            <a:off x="7020272" y="4797152"/>
            <a:ext cx="936104" cy="100811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animEffect transition="in" filter="strips(downRight)">
                                      <p:cBhvr>
                                        <p:cTn id="11" dur="500"/>
                                        <p:tgtEl>
                                          <p:spTgt spid="29">
                                            <p:txEl>
                                              <p:pRg st="2" end="2"/>
                                            </p:txEl>
                                          </p:spTgt>
                                        </p:tgtEl>
                                      </p:cBhvr>
                                    </p:animEffect>
                                  </p:childTnLst>
                                </p:cTn>
                              </p:par>
                            </p:childTnLst>
                          </p:cTn>
                        </p:par>
                        <p:par>
                          <p:cTn id="12" fill="hold">
                            <p:stCondLst>
                              <p:cond delay="500"/>
                            </p:stCondLst>
                            <p:childTnLst>
                              <p:par>
                                <p:cTn id="13" presetID="18" presetClass="entr" presetSubtype="6" fill="hold" nodeType="after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animEffect transition="in" filter="strips(downRight)">
                                      <p:cBhvr>
                                        <p:cTn id="15" dur="500"/>
                                        <p:tgtEl>
                                          <p:spTgt spid="2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strips(downRight)">
                                      <p:cBhvr>
                                        <p:cTn id="70" dur="500"/>
                                        <p:tgtEl>
                                          <p:spTgt spid="23">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23">
                                            <p:txEl>
                                              <p:pRg st="3" end="3"/>
                                            </p:txEl>
                                          </p:spTgt>
                                        </p:tgtEl>
                                        <p:attrNameLst>
                                          <p:attrName>style.visibility</p:attrName>
                                        </p:attrNameLst>
                                      </p:cBhvr>
                                      <p:to>
                                        <p:strVal val="visible"/>
                                      </p:to>
                                    </p:set>
                                    <p:animEffect transition="in" filter="strips(downRight)">
                                      <p:cBhvr>
                                        <p:cTn id="79" dur="500"/>
                                        <p:tgtEl>
                                          <p:spTgt spid="23">
                                            <p:txEl>
                                              <p:pRg st="3" end="3"/>
                                            </p:txEl>
                                          </p:spTgt>
                                        </p:tgtEl>
                                      </p:cBhvr>
                                    </p:animEffect>
                                  </p:childTnLst>
                                </p:cTn>
                              </p:par>
                            </p:childTnLst>
                          </p:cTn>
                        </p:par>
                        <p:par>
                          <p:cTn id="80" fill="hold">
                            <p:stCondLst>
                              <p:cond delay="500"/>
                            </p:stCondLst>
                            <p:childTnLst>
                              <p:par>
                                <p:cTn id="81" presetID="1" presetClass="entr" presetSubtype="0" fill="hold" grpId="0" nodeType="afterEffect">
                                  <p:stCondLst>
                                    <p:cond delay="50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50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500"/>
                                  </p:stCondLst>
                                  <p:childTnLst>
                                    <p:set>
                                      <p:cBhvr>
                                        <p:cTn id="88" dur="1" fill="hold">
                                          <p:stCondLst>
                                            <p:cond delay="0"/>
                                          </p:stCondLst>
                                        </p:cTn>
                                        <p:tgtEl>
                                          <p:spTgt spid="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8" presetClass="entr" presetSubtype="6" fill="hold" nodeType="clickEffect">
                                  <p:stCondLst>
                                    <p:cond delay="0"/>
                                  </p:stCondLst>
                                  <p:childTnLst>
                                    <p:set>
                                      <p:cBhvr>
                                        <p:cTn id="104" dur="1" fill="hold">
                                          <p:stCondLst>
                                            <p:cond delay="0"/>
                                          </p:stCondLst>
                                        </p:cTn>
                                        <p:tgtEl>
                                          <p:spTgt spid="23">
                                            <p:txEl>
                                              <p:pRg st="4" end="4"/>
                                            </p:txEl>
                                          </p:spTgt>
                                        </p:tgtEl>
                                        <p:attrNameLst>
                                          <p:attrName>style.visibility</p:attrName>
                                        </p:attrNameLst>
                                      </p:cBhvr>
                                      <p:to>
                                        <p:strVal val="visible"/>
                                      </p:to>
                                    </p:set>
                                    <p:animEffect transition="in" filter="strips(downRight)">
                                      <p:cBhvr>
                                        <p:cTn id="105" dur="500"/>
                                        <p:tgtEl>
                                          <p:spTgt spid="23">
                                            <p:txEl>
                                              <p:pRg st="4" end="4"/>
                                            </p:txEl>
                                          </p:spTgt>
                                        </p:tgtEl>
                                      </p:cBhvr>
                                    </p:animEffect>
                                  </p:childTnLst>
                                </p:cTn>
                              </p:par>
                              <p:par>
                                <p:cTn id="106" presetID="1" presetClass="exit" presetSubtype="0" fill="hold" grpId="1" nodeType="withEffect">
                                  <p:stCondLst>
                                    <p:cond delay="0"/>
                                  </p:stCondLst>
                                  <p:childTnLst>
                                    <p:set>
                                      <p:cBhvr>
                                        <p:cTn id="107" dur="1" fill="hold">
                                          <p:stCondLst>
                                            <p:cond delay="0"/>
                                          </p:stCondLst>
                                        </p:cTn>
                                        <p:tgtEl>
                                          <p:spTgt spid="50"/>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52"/>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49"/>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47"/>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45"/>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6"/>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42"/>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8" grpId="0" animBg="1"/>
      <p:bldP spid="42" grpId="0" animBg="1"/>
      <p:bldP spid="42"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2" grpId="1" animBg="1"/>
      <p:bldP spid="53" grpId="0" animBg="1"/>
      <p:bldP spid="54" grpId="0" animBg="1"/>
      <p:bldP spid="58" grpId="0" animBg="1"/>
      <p:bldP spid="35" grpId="0" animBg="1"/>
      <p:bldP spid="35" grpId="1"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251520" y="476672"/>
            <a:ext cx="8568952" cy="757130"/>
          </a:xfrm>
          <a:prstGeom prst="rect">
            <a:avLst/>
          </a:prstGeom>
          <a:noFill/>
        </p:spPr>
        <p:txBody>
          <a:bodyPr wrap="square" rtlCol="0">
            <a:spAutoFit/>
          </a:bodyPr>
          <a:lstStyle/>
          <a:p>
            <a:pPr algn="just" defTabSz="261938">
              <a:lnSpc>
                <a:spcPct val="120000"/>
              </a:lnSpc>
            </a:pPr>
            <a:r>
              <a:rPr lang="pt-PT" dirty="0" smtClean="0">
                <a:solidFill>
                  <a:schemeClr val="accent3">
                    <a:lumMod val="75000"/>
                  </a:schemeClr>
                </a:solidFill>
              </a:rPr>
              <a:t>	A escassez de estudos relativamente à </a:t>
            </a:r>
            <a:r>
              <a:rPr lang="pt-PT" b="1" dirty="0" smtClean="0">
                <a:solidFill>
                  <a:schemeClr val="accent3">
                    <a:lumMod val="75000"/>
                  </a:schemeClr>
                </a:solidFill>
              </a:rPr>
              <a:t>fase trófica oceânica do ciclo de vida </a:t>
            </a:r>
            <a:r>
              <a:rPr lang="pt-PT" dirty="0" smtClean="0">
                <a:solidFill>
                  <a:schemeClr val="accent3">
                    <a:lumMod val="75000"/>
                  </a:schemeClr>
                </a:solidFill>
              </a:rPr>
              <a:t>da lampreia marinha, obriga-nos a colocar várias hipóteses…</a:t>
            </a:r>
            <a:endParaRPr lang="pt-PT" dirty="0">
              <a:solidFill>
                <a:schemeClr val="accent3">
                  <a:lumMod val="75000"/>
                </a:schemeClr>
              </a:solidFill>
            </a:endParaRPr>
          </a:p>
        </p:txBody>
      </p:sp>
      <p:sp>
        <p:nvSpPr>
          <p:cNvPr id="9" name="CaixaDeTexto 8"/>
          <p:cNvSpPr txBox="1"/>
          <p:nvPr/>
        </p:nvSpPr>
        <p:spPr>
          <a:xfrm>
            <a:off x="251520" y="116632"/>
            <a:ext cx="5112568" cy="402546"/>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Discussão</a:t>
            </a:r>
          </a:p>
        </p:txBody>
      </p:sp>
      <p:pic>
        <p:nvPicPr>
          <p:cNvPr id="1026" name="Picture 2"/>
          <p:cNvPicPr>
            <a:picLocks noChangeAspect="1" noChangeArrowheads="1"/>
          </p:cNvPicPr>
          <p:nvPr/>
        </p:nvPicPr>
        <p:blipFill>
          <a:blip r:embed="rId4" cstate="print"/>
          <a:srcRect l="880" r="1320"/>
          <a:stretch>
            <a:fillRect/>
          </a:stretch>
        </p:blipFill>
        <p:spPr bwMode="auto">
          <a:xfrm>
            <a:off x="4356456" y="2204864"/>
            <a:ext cx="4464016" cy="2952328"/>
          </a:xfrm>
          <a:prstGeom prst="rect">
            <a:avLst/>
          </a:prstGeom>
          <a:noFill/>
          <a:ln w="9525">
            <a:noFill/>
            <a:miter lim="800000"/>
            <a:headEnd/>
            <a:tailEnd/>
          </a:ln>
          <a:effectLst/>
        </p:spPr>
      </p:pic>
      <p:sp>
        <p:nvSpPr>
          <p:cNvPr id="15" name="CaixaDeTexto 14"/>
          <p:cNvSpPr txBox="1"/>
          <p:nvPr/>
        </p:nvSpPr>
        <p:spPr>
          <a:xfrm>
            <a:off x="467544" y="3068960"/>
            <a:ext cx="3240360" cy="1754326"/>
          </a:xfrm>
          <a:prstGeom prst="rect">
            <a:avLst/>
          </a:prstGeom>
          <a:noFill/>
        </p:spPr>
        <p:txBody>
          <a:bodyPr wrap="square" rtlCol="0">
            <a:spAutoFit/>
          </a:bodyPr>
          <a:lstStyle/>
          <a:p>
            <a:pPr algn="ctr">
              <a:lnSpc>
                <a:spcPct val="120000"/>
              </a:lnSpc>
            </a:pPr>
            <a:r>
              <a:rPr lang="pt-PT" dirty="0" smtClean="0">
                <a:solidFill>
                  <a:schemeClr val="accent3">
                    <a:lumMod val="75000"/>
                  </a:schemeClr>
                </a:solidFill>
              </a:rPr>
              <a:t>Marcado comportamento de </a:t>
            </a:r>
            <a:r>
              <a:rPr lang="pt-PT" b="1" i="1" dirty="0" err="1" smtClean="0">
                <a:solidFill>
                  <a:schemeClr val="accent3">
                    <a:lumMod val="75000"/>
                  </a:schemeClr>
                </a:solidFill>
              </a:rPr>
              <a:t>homing</a:t>
            </a:r>
            <a:r>
              <a:rPr lang="pt-PT" dirty="0" smtClean="0">
                <a:solidFill>
                  <a:schemeClr val="accent3">
                    <a:lumMod val="75000"/>
                  </a:schemeClr>
                </a:solidFill>
              </a:rPr>
              <a:t> </a:t>
            </a:r>
            <a:endParaRPr lang="pt-PT" b="1" i="1" dirty="0" smtClean="0">
              <a:solidFill>
                <a:schemeClr val="accent3">
                  <a:lumMod val="75000"/>
                </a:schemeClr>
              </a:solidFill>
            </a:endParaRPr>
          </a:p>
          <a:p>
            <a:pPr algn="ctr">
              <a:lnSpc>
                <a:spcPct val="120000"/>
              </a:lnSpc>
            </a:pPr>
            <a:r>
              <a:rPr lang="pt-PT" b="1" dirty="0" smtClean="0">
                <a:solidFill>
                  <a:schemeClr val="accent3">
                    <a:lumMod val="75000"/>
                  </a:schemeClr>
                </a:solidFill>
              </a:rPr>
              <a:t>+</a:t>
            </a:r>
          </a:p>
          <a:p>
            <a:pPr algn="ctr">
              <a:lnSpc>
                <a:spcPct val="120000"/>
              </a:lnSpc>
            </a:pPr>
            <a:r>
              <a:rPr lang="pt-PT" dirty="0" smtClean="0">
                <a:solidFill>
                  <a:schemeClr val="accent3">
                    <a:lumMod val="75000"/>
                  </a:schemeClr>
                </a:solidFill>
              </a:rPr>
              <a:t> Marcado c</a:t>
            </a:r>
            <a:r>
              <a:rPr lang="pt-PT" b="1" dirty="0" smtClean="0">
                <a:solidFill>
                  <a:schemeClr val="accent3">
                    <a:lumMod val="75000"/>
                  </a:schemeClr>
                </a:solidFill>
              </a:rPr>
              <a:t>ontrolo genético </a:t>
            </a:r>
            <a:r>
              <a:rPr lang="pt-PT" dirty="0" smtClean="0">
                <a:solidFill>
                  <a:schemeClr val="accent3">
                    <a:lumMod val="75000"/>
                  </a:schemeClr>
                </a:solidFill>
              </a:rPr>
              <a:t>da composição em AG do MC</a:t>
            </a:r>
          </a:p>
        </p:txBody>
      </p:sp>
      <p:sp>
        <p:nvSpPr>
          <p:cNvPr id="11" name="Rectângulo 10"/>
          <p:cNvSpPr/>
          <p:nvPr/>
        </p:nvSpPr>
        <p:spPr>
          <a:xfrm>
            <a:off x="251520" y="5507823"/>
            <a:ext cx="8640960" cy="1089529"/>
          </a:xfrm>
          <a:prstGeom prst="rect">
            <a:avLst/>
          </a:prstGeom>
        </p:spPr>
        <p:txBody>
          <a:bodyPr wrap="square">
            <a:spAutoFit/>
          </a:bodyPr>
          <a:lstStyle/>
          <a:p>
            <a:pPr algn="just">
              <a:lnSpc>
                <a:spcPct val="120000"/>
              </a:lnSpc>
              <a:buFont typeface="Wingdings" pitchFamily="2" charset="2"/>
              <a:buChar char="ü"/>
            </a:pPr>
            <a:r>
              <a:rPr lang="pt-PT" dirty="0" smtClean="0">
                <a:solidFill>
                  <a:schemeClr val="accent2"/>
                </a:solidFill>
                <a:uFill>
                  <a:solidFill>
                    <a:schemeClr val="tx2">
                      <a:lumMod val="75000"/>
                    </a:schemeClr>
                  </a:solidFill>
                </a:uFill>
              </a:rPr>
              <a:t>Comportamento de </a:t>
            </a:r>
            <a:r>
              <a:rPr lang="pt-PT" i="1" dirty="0" err="1" smtClean="0">
                <a:solidFill>
                  <a:schemeClr val="accent2"/>
                </a:solidFill>
                <a:uFill>
                  <a:solidFill>
                    <a:schemeClr val="tx2">
                      <a:lumMod val="75000"/>
                    </a:schemeClr>
                  </a:solidFill>
                </a:uFill>
              </a:rPr>
              <a:t>homing</a:t>
            </a:r>
            <a:r>
              <a:rPr lang="pt-PT" i="1" dirty="0" smtClean="0">
                <a:solidFill>
                  <a:schemeClr val="accent2"/>
                </a:solidFill>
                <a:uFill>
                  <a:solidFill>
                    <a:schemeClr val="tx2">
                      <a:lumMod val="75000"/>
                    </a:schemeClr>
                  </a:solidFill>
                </a:uFill>
              </a:rPr>
              <a:t> </a:t>
            </a:r>
            <a:r>
              <a:rPr lang="pt-PT" dirty="0" smtClean="0">
                <a:solidFill>
                  <a:schemeClr val="accent2"/>
                </a:solidFill>
                <a:uFill>
                  <a:solidFill>
                    <a:schemeClr val="tx2">
                      <a:lumMod val="75000"/>
                    </a:schemeClr>
                  </a:solidFill>
                </a:uFill>
              </a:rPr>
              <a:t>sem confirmação para a espécie </a:t>
            </a:r>
            <a:r>
              <a:rPr lang="pt-PT" sz="1000" dirty="0" smtClean="0">
                <a:uFill>
                  <a:solidFill>
                    <a:schemeClr val="tx2">
                      <a:lumMod val="75000"/>
                    </a:schemeClr>
                  </a:solidFill>
                </a:uFill>
              </a:rPr>
              <a:t>(</a:t>
            </a:r>
            <a:r>
              <a:rPr lang="pt-PT" sz="1000" dirty="0" err="1" smtClean="0">
                <a:uFill>
                  <a:solidFill>
                    <a:schemeClr val="tx2">
                      <a:lumMod val="75000"/>
                    </a:schemeClr>
                  </a:solidFill>
                </a:uFill>
              </a:rPr>
              <a:t>Bergstedt</a:t>
            </a:r>
            <a:r>
              <a:rPr lang="pt-PT" sz="1000" dirty="0" smtClean="0">
                <a:uFill>
                  <a:solidFill>
                    <a:schemeClr val="tx2">
                      <a:lumMod val="75000"/>
                    </a:schemeClr>
                  </a:solidFill>
                </a:uFill>
              </a:rPr>
              <a:t> </a:t>
            </a:r>
            <a:r>
              <a:rPr lang="pt-PT" sz="1000" i="1" dirty="0" smtClean="0">
                <a:uFill>
                  <a:solidFill>
                    <a:schemeClr val="tx2">
                      <a:lumMod val="75000"/>
                    </a:schemeClr>
                  </a:solidFill>
                </a:uFill>
              </a:rPr>
              <a:t>et al.</a:t>
            </a:r>
            <a:r>
              <a:rPr lang="pt-PT" sz="1000" dirty="0" smtClean="0">
                <a:uFill>
                  <a:solidFill>
                    <a:schemeClr val="tx2">
                      <a:lumMod val="75000"/>
                    </a:schemeClr>
                  </a:solidFill>
                </a:uFill>
              </a:rPr>
              <a:t>, 1995; </a:t>
            </a:r>
            <a:r>
              <a:rPr lang="pt-PT" sz="1000" dirty="0" err="1" smtClean="0">
                <a:uFill>
                  <a:solidFill>
                    <a:schemeClr val="tx2">
                      <a:lumMod val="75000"/>
                    </a:schemeClr>
                  </a:solidFill>
                </a:uFill>
              </a:rPr>
              <a:t>Waldman</a:t>
            </a:r>
            <a:r>
              <a:rPr lang="pt-PT" sz="1000" dirty="0" smtClean="0">
                <a:uFill>
                  <a:solidFill>
                    <a:schemeClr val="tx2">
                      <a:lumMod val="75000"/>
                    </a:schemeClr>
                  </a:solidFill>
                </a:uFill>
              </a:rPr>
              <a:t> </a:t>
            </a:r>
            <a:r>
              <a:rPr lang="pt-PT" sz="1000" i="1" dirty="0" err="1" smtClean="0">
                <a:uFill>
                  <a:solidFill>
                    <a:schemeClr val="tx2">
                      <a:lumMod val="75000"/>
                    </a:schemeClr>
                  </a:solidFill>
                </a:uFill>
              </a:rPr>
              <a:t>el</a:t>
            </a:r>
            <a:r>
              <a:rPr lang="pt-PT" sz="1000" i="1" dirty="0" smtClean="0">
                <a:uFill>
                  <a:solidFill>
                    <a:schemeClr val="tx2">
                      <a:lumMod val="75000"/>
                    </a:schemeClr>
                  </a:solidFill>
                </a:uFill>
              </a:rPr>
              <a:t> al.</a:t>
            </a:r>
            <a:r>
              <a:rPr lang="pt-PT" sz="1000" dirty="0" smtClean="0">
                <a:uFill>
                  <a:solidFill>
                    <a:schemeClr val="tx2">
                      <a:lumMod val="75000"/>
                    </a:schemeClr>
                  </a:solidFill>
                </a:uFill>
              </a:rPr>
              <a:t>. 2008)</a:t>
            </a:r>
            <a:endParaRPr lang="pt-PT" sz="800" dirty="0" smtClean="0">
              <a:uFill>
                <a:solidFill>
                  <a:schemeClr val="tx2">
                    <a:lumMod val="75000"/>
                  </a:schemeClr>
                </a:solidFill>
              </a:uFill>
            </a:endParaRPr>
          </a:p>
          <a:p>
            <a:pPr marL="173038" indent="-173038" algn="just">
              <a:lnSpc>
                <a:spcPct val="120000"/>
              </a:lnSpc>
              <a:buFont typeface="Wingdings" pitchFamily="2" charset="2"/>
              <a:buChar char="ü"/>
            </a:pPr>
            <a:r>
              <a:rPr lang="pt-PT" dirty="0" smtClean="0">
                <a:solidFill>
                  <a:schemeClr val="accent2"/>
                </a:solidFill>
                <a:uFill>
                  <a:solidFill>
                    <a:schemeClr val="tx2">
                      <a:lumMod val="75000"/>
                    </a:schemeClr>
                  </a:solidFill>
                </a:uFill>
              </a:rPr>
              <a:t>AG e </a:t>
            </a:r>
            <a:r>
              <a:rPr lang="pt-PT" i="1" dirty="0" smtClean="0">
                <a:solidFill>
                  <a:schemeClr val="accent2"/>
                </a:solidFill>
                <a:uFill>
                  <a:solidFill>
                    <a:schemeClr val="tx2">
                      <a:lumMod val="75000"/>
                    </a:schemeClr>
                  </a:solidFill>
                </a:uFill>
              </a:rPr>
              <a:t>ratios</a:t>
            </a:r>
            <a:r>
              <a:rPr lang="pt-PT" dirty="0" smtClean="0">
                <a:solidFill>
                  <a:schemeClr val="accent2"/>
                </a:solidFill>
                <a:uFill>
                  <a:solidFill>
                    <a:schemeClr val="tx2">
                      <a:lumMod val="75000"/>
                    </a:schemeClr>
                  </a:solidFill>
                </a:uFill>
              </a:rPr>
              <a:t> de lípidos polares com importância estrutural e funcional não apresentaram uma forte demarcação nos vários grupos: </a:t>
            </a:r>
            <a:r>
              <a:rPr lang="pt-PT" b="1" dirty="0" smtClean="0">
                <a:solidFill>
                  <a:schemeClr val="accent2"/>
                </a:solidFill>
              </a:rPr>
              <a:t>20:5</a:t>
            </a:r>
            <a:r>
              <a:rPr lang="el-GR" b="1" dirty="0" smtClean="0">
                <a:solidFill>
                  <a:schemeClr val="accent2"/>
                </a:solidFill>
              </a:rPr>
              <a:t>ω</a:t>
            </a:r>
            <a:r>
              <a:rPr lang="pt-PT" b="1" dirty="0" smtClean="0">
                <a:solidFill>
                  <a:schemeClr val="accent2"/>
                </a:solidFill>
              </a:rPr>
              <a:t>3</a:t>
            </a:r>
            <a:r>
              <a:rPr lang="pt-PT" b="1" dirty="0" smtClean="0">
                <a:solidFill>
                  <a:schemeClr val="accent2"/>
                </a:solidFill>
                <a:uFill>
                  <a:solidFill>
                    <a:schemeClr val="tx2">
                      <a:lumMod val="75000"/>
                    </a:schemeClr>
                  </a:solidFill>
                </a:uFill>
              </a:rPr>
              <a:t>, </a:t>
            </a:r>
            <a:r>
              <a:rPr lang="pt-PT" b="1" dirty="0" smtClean="0">
                <a:solidFill>
                  <a:schemeClr val="accent2"/>
                </a:solidFill>
              </a:rPr>
              <a:t>C22:6</a:t>
            </a:r>
            <a:r>
              <a:rPr lang="el-GR" b="1" dirty="0" smtClean="0">
                <a:solidFill>
                  <a:schemeClr val="accent2"/>
                </a:solidFill>
              </a:rPr>
              <a:t>ω</a:t>
            </a:r>
            <a:r>
              <a:rPr lang="pt-PT" b="1" dirty="0" smtClean="0">
                <a:solidFill>
                  <a:schemeClr val="accent2"/>
                </a:solidFill>
              </a:rPr>
              <a:t>3</a:t>
            </a:r>
            <a:r>
              <a:rPr lang="pt-PT" b="1" dirty="0" smtClean="0">
                <a:solidFill>
                  <a:schemeClr val="accent2"/>
                </a:solidFill>
                <a:uFill>
                  <a:solidFill>
                    <a:schemeClr val="tx2">
                      <a:lumMod val="75000"/>
                    </a:schemeClr>
                  </a:solidFill>
                </a:uFill>
              </a:rPr>
              <a:t>, </a:t>
            </a:r>
            <a:r>
              <a:rPr lang="pt-PT" b="1" dirty="0" smtClean="0">
                <a:solidFill>
                  <a:schemeClr val="accent2"/>
                </a:solidFill>
                <a:uFill>
                  <a:solidFill>
                    <a:schemeClr val="tx2">
                      <a:lumMod val="75000"/>
                    </a:schemeClr>
                  </a:solidFill>
                </a:uFill>
                <a:sym typeface="Symbol"/>
              </a:rPr>
              <a:t></a:t>
            </a:r>
            <a:r>
              <a:rPr lang="pt-PT" b="1" dirty="0" smtClean="0">
                <a:solidFill>
                  <a:schemeClr val="accent2"/>
                </a:solidFill>
                <a:uFill>
                  <a:solidFill>
                    <a:schemeClr val="tx2">
                      <a:lumMod val="75000"/>
                    </a:schemeClr>
                  </a:solidFill>
                </a:uFill>
              </a:rPr>
              <a:t>3/</a:t>
            </a:r>
            <a:r>
              <a:rPr lang="pt-PT" b="1" dirty="0" smtClean="0">
                <a:solidFill>
                  <a:schemeClr val="accent2"/>
                </a:solidFill>
                <a:uFill>
                  <a:solidFill>
                    <a:schemeClr val="tx2">
                      <a:lumMod val="75000"/>
                    </a:schemeClr>
                  </a:solidFill>
                </a:uFill>
                <a:sym typeface="Symbol"/>
              </a:rPr>
              <a:t></a:t>
            </a:r>
            <a:r>
              <a:rPr lang="pt-PT" b="1" dirty="0" smtClean="0">
                <a:solidFill>
                  <a:schemeClr val="accent2"/>
                </a:solidFill>
                <a:uFill>
                  <a:solidFill>
                    <a:schemeClr val="tx2">
                      <a:lumMod val="75000"/>
                    </a:schemeClr>
                  </a:solidFill>
                </a:uFill>
              </a:rPr>
              <a:t>6 e </a:t>
            </a:r>
            <a:r>
              <a:rPr lang="pt-PT" b="1" dirty="0" smtClean="0">
                <a:solidFill>
                  <a:schemeClr val="accent2"/>
                </a:solidFill>
              </a:rPr>
              <a:t>C22:6</a:t>
            </a:r>
            <a:r>
              <a:rPr lang="el-GR" b="1" dirty="0" smtClean="0">
                <a:solidFill>
                  <a:schemeClr val="accent2"/>
                </a:solidFill>
              </a:rPr>
              <a:t>ω</a:t>
            </a:r>
            <a:r>
              <a:rPr lang="pt-PT" b="1" dirty="0" smtClean="0">
                <a:solidFill>
                  <a:schemeClr val="accent2"/>
                </a:solidFill>
              </a:rPr>
              <a:t>3</a:t>
            </a:r>
            <a:r>
              <a:rPr lang="pt-PT" b="1" dirty="0" smtClean="0">
                <a:solidFill>
                  <a:schemeClr val="accent2"/>
                </a:solidFill>
                <a:uFill>
                  <a:solidFill>
                    <a:schemeClr val="tx2">
                      <a:lumMod val="75000"/>
                    </a:schemeClr>
                  </a:solidFill>
                </a:uFill>
              </a:rPr>
              <a:t>/</a:t>
            </a:r>
            <a:r>
              <a:rPr lang="pt-PT" b="1" dirty="0" smtClean="0">
                <a:solidFill>
                  <a:schemeClr val="accent2"/>
                </a:solidFill>
              </a:rPr>
              <a:t> C20:5</a:t>
            </a:r>
            <a:r>
              <a:rPr lang="el-GR" b="1" dirty="0" smtClean="0">
                <a:solidFill>
                  <a:schemeClr val="accent2"/>
                </a:solidFill>
              </a:rPr>
              <a:t>ω</a:t>
            </a:r>
            <a:r>
              <a:rPr lang="pt-PT" b="1" dirty="0" smtClean="0">
                <a:solidFill>
                  <a:schemeClr val="accent2"/>
                </a:solidFill>
              </a:rPr>
              <a:t>3</a:t>
            </a:r>
            <a:endParaRPr lang="pt-PT" b="1" dirty="0">
              <a:solidFill>
                <a:schemeClr val="accent2"/>
              </a:solidFill>
              <a:uFill>
                <a:solidFill>
                  <a:schemeClr val="tx2">
                    <a:lumMod val="75000"/>
                  </a:schemeClr>
                </a:solidFill>
              </a:uFill>
            </a:endParaRPr>
          </a:p>
        </p:txBody>
      </p:sp>
      <p:sp>
        <p:nvSpPr>
          <p:cNvPr id="13" name="Seta para a direita 12"/>
          <p:cNvSpPr/>
          <p:nvPr/>
        </p:nvSpPr>
        <p:spPr>
          <a:xfrm rot="5400000">
            <a:off x="1853768" y="4815224"/>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18" name="Rectângulo 17"/>
          <p:cNvSpPr/>
          <p:nvPr/>
        </p:nvSpPr>
        <p:spPr>
          <a:xfrm>
            <a:off x="827584" y="2276872"/>
            <a:ext cx="2520280" cy="369332"/>
          </a:xfrm>
          <a:prstGeom prst="rect">
            <a:avLst/>
          </a:prstGeom>
        </p:spPr>
        <p:txBody>
          <a:bodyPr wrap="square">
            <a:spAutoFit/>
          </a:bodyPr>
          <a:lstStyle/>
          <a:p>
            <a:pPr algn="ctr"/>
            <a:r>
              <a:rPr lang="pt-PT" b="1" dirty="0" smtClean="0">
                <a:solidFill>
                  <a:schemeClr val="accent3">
                    <a:lumMod val="75000"/>
                  </a:schemeClr>
                </a:solidFill>
              </a:rPr>
              <a:t>Isolamento reprodutor</a:t>
            </a:r>
          </a:p>
        </p:txBody>
      </p:sp>
      <p:sp>
        <p:nvSpPr>
          <p:cNvPr id="19" name="Seta para a direita 18"/>
          <p:cNvSpPr/>
          <p:nvPr/>
        </p:nvSpPr>
        <p:spPr>
          <a:xfrm rot="5400000">
            <a:off x="1907744" y="2780928"/>
            <a:ext cx="360000" cy="36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12" name="Rectângulo 11"/>
          <p:cNvSpPr/>
          <p:nvPr/>
        </p:nvSpPr>
        <p:spPr>
          <a:xfrm>
            <a:off x="251520" y="1412776"/>
            <a:ext cx="8640960" cy="757130"/>
          </a:xfrm>
          <a:prstGeom prst="rect">
            <a:avLst/>
          </a:prstGeom>
        </p:spPr>
        <p:txBody>
          <a:bodyPr wrap="square">
            <a:spAutoFit/>
          </a:bodyPr>
          <a:lstStyle/>
          <a:p>
            <a:pPr algn="just">
              <a:lnSpc>
                <a:spcPct val="120000"/>
              </a:lnSpc>
            </a:pPr>
            <a:r>
              <a:rPr lang="pt-PT" b="1" dirty="0" smtClean="0">
                <a:solidFill>
                  <a:schemeClr val="accent1">
                    <a:lumMod val="75000"/>
                  </a:schemeClr>
                </a:solidFill>
              </a:rPr>
              <a:t>Hipótese 1:</a:t>
            </a:r>
            <a:endParaRPr lang="pt-PT" dirty="0" smtClean="0">
              <a:solidFill>
                <a:schemeClr val="accent1">
                  <a:lumMod val="75000"/>
                </a:schemeClr>
              </a:solidFill>
            </a:endParaRPr>
          </a:p>
          <a:p>
            <a:pPr indent="182563" algn="just">
              <a:lnSpc>
                <a:spcPct val="120000"/>
              </a:lnSpc>
            </a:pPr>
            <a:r>
              <a:rPr lang="pt-PT" b="1" dirty="0" smtClean="0">
                <a:solidFill>
                  <a:schemeClr val="accent2">
                    <a:lumMod val="75000"/>
                  </a:schemeClr>
                </a:solidFill>
              </a:rPr>
              <a:t>O perfil de AG reflecte diferenças ao nível genético?</a:t>
            </a:r>
          </a:p>
        </p:txBody>
      </p:sp>
      <p:sp>
        <p:nvSpPr>
          <p:cNvPr id="14" name="Marcador de Posição do Rodapé 13"/>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500"/>
                                        <p:tgtEl>
                                          <p:spTgt spid="12"/>
                                        </p:tgtEl>
                                      </p:cBhvr>
                                    </p:animEffect>
                                  </p:childTnLst>
                                </p:cTn>
                              </p:par>
                              <p:par>
                                <p:cTn id="17" presetID="18" presetClass="entr" presetSubtype="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Right)">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strips(downRight)">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strips(downRight)">
                                      <p:cBhvr>
                                        <p:cTn id="5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3" grpId="0" animBg="1"/>
      <p:bldP spid="18" grpId="0"/>
      <p:bldP spid="19"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pic>
        <p:nvPicPr>
          <p:cNvPr id="6146" name="Picture 2" descr="C:\Documents and Settings\Admin\Os meus documentos\Universidade\Bolsa-lampreias\Plat_3D_v2.jpg"/>
          <p:cNvPicPr>
            <a:picLocks noChangeAspect="1" noChangeArrowheads="1"/>
          </p:cNvPicPr>
          <p:nvPr/>
        </p:nvPicPr>
        <p:blipFill>
          <a:blip r:embed="rId4" cstate="print"/>
          <a:srcRect/>
          <a:stretch>
            <a:fillRect/>
          </a:stretch>
        </p:blipFill>
        <p:spPr bwMode="auto">
          <a:xfrm>
            <a:off x="323528" y="1340768"/>
            <a:ext cx="5079276" cy="2952328"/>
          </a:xfrm>
          <a:prstGeom prst="rect">
            <a:avLst/>
          </a:prstGeom>
          <a:noFill/>
        </p:spPr>
      </p:pic>
      <p:sp>
        <p:nvSpPr>
          <p:cNvPr id="3" name="Marcador de Posição de Conteúdo 2"/>
          <p:cNvSpPr>
            <a:spLocks noGrp="1"/>
          </p:cNvSpPr>
          <p:nvPr>
            <p:ph idx="1"/>
          </p:nvPr>
        </p:nvSpPr>
        <p:spPr>
          <a:xfrm>
            <a:off x="251520" y="498622"/>
            <a:ext cx="8892480" cy="1080119"/>
          </a:xfrm>
        </p:spPr>
        <p:txBody>
          <a:bodyPr>
            <a:noAutofit/>
          </a:bodyPr>
          <a:lstStyle/>
          <a:p>
            <a:pPr marL="0" indent="0">
              <a:lnSpc>
                <a:spcPct val="120000"/>
              </a:lnSpc>
              <a:buNone/>
            </a:pPr>
            <a:r>
              <a:rPr lang="pt-PT" sz="1800" b="1" dirty="0" smtClean="0">
                <a:solidFill>
                  <a:schemeClr val="accent1">
                    <a:lumMod val="75000"/>
                  </a:schemeClr>
                </a:solidFill>
              </a:rPr>
              <a:t>Hipótese 2:</a:t>
            </a:r>
          </a:p>
          <a:p>
            <a:pPr marL="0" indent="174625">
              <a:lnSpc>
                <a:spcPct val="120000"/>
              </a:lnSpc>
              <a:buNone/>
            </a:pPr>
            <a:r>
              <a:rPr lang="pt-PT" sz="1800" b="1" dirty="0" smtClean="0">
                <a:solidFill>
                  <a:schemeClr val="accent2">
                    <a:lumMod val="75000"/>
                  </a:schemeClr>
                </a:solidFill>
              </a:rPr>
              <a:t>O perfil de AG reflecte os parâmetros ambientais durante a fase oceânica do ciclo de vida?</a:t>
            </a:r>
          </a:p>
        </p:txBody>
      </p:sp>
      <p:sp>
        <p:nvSpPr>
          <p:cNvPr id="29" name="CaixaDeTexto 28"/>
          <p:cNvSpPr txBox="1"/>
          <p:nvPr/>
        </p:nvSpPr>
        <p:spPr>
          <a:xfrm>
            <a:off x="251520" y="116632"/>
            <a:ext cx="5112568" cy="402546"/>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Discussão</a:t>
            </a:r>
          </a:p>
        </p:txBody>
      </p:sp>
      <p:sp>
        <p:nvSpPr>
          <p:cNvPr id="19" name="Rectângulo 18"/>
          <p:cNvSpPr/>
          <p:nvPr/>
        </p:nvSpPr>
        <p:spPr>
          <a:xfrm>
            <a:off x="251520" y="5059050"/>
            <a:ext cx="8568952" cy="1754326"/>
          </a:xfrm>
          <a:prstGeom prst="rect">
            <a:avLst/>
          </a:prstGeom>
        </p:spPr>
        <p:txBody>
          <a:bodyPr wrap="square">
            <a:spAutoFit/>
          </a:bodyPr>
          <a:lstStyle/>
          <a:p>
            <a:pPr marL="173038" indent="-173038" algn="just">
              <a:lnSpc>
                <a:spcPct val="120000"/>
              </a:lnSpc>
              <a:buFont typeface="Wingdings" pitchFamily="2" charset="2"/>
              <a:buChar char="ü"/>
            </a:pPr>
            <a:r>
              <a:rPr lang="pt-PT" dirty="0" smtClean="0">
                <a:solidFill>
                  <a:schemeClr val="accent3">
                    <a:lumMod val="75000"/>
                  </a:schemeClr>
                </a:solidFill>
                <a:uFill>
                  <a:solidFill>
                    <a:schemeClr val="tx2"/>
                  </a:solidFill>
                </a:uFill>
              </a:rPr>
              <a:t>AG de lípidos polares com importância estrutural e funcional discriminaram na MDA: </a:t>
            </a:r>
            <a:r>
              <a:rPr lang="pt-PT" b="1" dirty="0" smtClean="0">
                <a:solidFill>
                  <a:schemeClr val="accent3">
                    <a:lumMod val="75000"/>
                  </a:schemeClr>
                </a:solidFill>
                <a:uFill>
                  <a:solidFill>
                    <a:schemeClr val="tx2"/>
                  </a:solidFill>
                </a:uFill>
              </a:rPr>
              <a:t>C20:5ω3, C22:6ω3, C20:4</a:t>
            </a:r>
            <a:r>
              <a:rPr lang="pt-PT" b="1" dirty="0" smtClean="0">
                <a:solidFill>
                  <a:schemeClr val="accent3">
                    <a:lumMod val="75000"/>
                  </a:schemeClr>
                </a:solidFill>
                <a:uFill>
                  <a:solidFill>
                    <a:schemeClr val="tx2"/>
                  </a:solidFill>
                </a:uFill>
                <a:sym typeface="Symbol"/>
              </a:rPr>
              <a:t></a:t>
            </a:r>
            <a:r>
              <a:rPr lang="pt-PT" b="1" dirty="0" smtClean="0">
                <a:solidFill>
                  <a:schemeClr val="accent3">
                    <a:lumMod val="75000"/>
                  </a:schemeClr>
                </a:solidFill>
                <a:uFill>
                  <a:solidFill>
                    <a:schemeClr val="tx2"/>
                  </a:solidFill>
                </a:uFill>
              </a:rPr>
              <a:t>6 e AGPI de cadeia longa (≥C20)</a:t>
            </a:r>
          </a:p>
          <a:p>
            <a:pPr marL="173038" indent="-173038" algn="just">
              <a:lnSpc>
                <a:spcPct val="120000"/>
              </a:lnSpc>
              <a:buFont typeface="Wingdings" pitchFamily="2" charset="2"/>
              <a:buChar char="ü"/>
            </a:pPr>
            <a:r>
              <a:rPr lang="pt-PT" dirty="0" smtClean="0">
                <a:solidFill>
                  <a:schemeClr val="accent2"/>
                </a:solidFill>
                <a:uFill>
                  <a:solidFill>
                    <a:schemeClr val="tx2"/>
                  </a:solidFill>
                </a:uFill>
              </a:rPr>
              <a:t>A notória segregação das amostras das 8 bacias hidrográficas parece contrariar esta hipótese, a menos que se repita o percurso entre cada bacia e zona oceânica em todas as épocas migratórias</a:t>
            </a:r>
          </a:p>
        </p:txBody>
      </p:sp>
      <p:sp>
        <p:nvSpPr>
          <p:cNvPr id="46" name="Seta para a direita 45"/>
          <p:cNvSpPr/>
          <p:nvPr/>
        </p:nvSpPr>
        <p:spPr>
          <a:xfrm rot="5400000">
            <a:off x="6966336" y="4491128"/>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22" name="Seta para a direita 21"/>
          <p:cNvSpPr/>
          <p:nvPr/>
        </p:nvSpPr>
        <p:spPr>
          <a:xfrm rot="5400000">
            <a:off x="7020312" y="2780968"/>
            <a:ext cx="360000" cy="36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25" name="Rectângulo 24"/>
          <p:cNvSpPr/>
          <p:nvPr/>
        </p:nvSpPr>
        <p:spPr>
          <a:xfrm>
            <a:off x="4932040" y="3140968"/>
            <a:ext cx="4032448" cy="1421928"/>
          </a:xfrm>
          <a:prstGeom prst="rect">
            <a:avLst/>
          </a:prstGeom>
        </p:spPr>
        <p:txBody>
          <a:bodyPr wrap="square">
            <a:spAutoFit/>
          </a:bodyPr>
          <a:lstStyle/>
          <a:p>
            <a:pPr algn="ctr">
              <a:lnSpc>
                <a:spcPct val="120000"/>
              </a:lnSpc>
              <a:tabLst>
                <a:tab pos="355600" algn="l"/>
                <a:tab pos="1071563" algn="l"/>
              </a:tabLst>
            </a:pPr>
            <a:r>
              <a:rPr lang="pt-PT" dirty="0" smtClean="0">
                <a:solidFill>
                  <a:schemeClr val="accent3">
                    <a:lumMod val="75000"/>
                  </a:schemeClr>
                </a:solidFill>
              </a:rPr>
              <a:t>Diversidade do perfil em AG do MC resulta da resposta adaptativa a diferentes factores ambientais:  </a:t>
            </a:r>
            <a:r>
              <a:rPr lang="pt-PT" b="1" dirty="0" smtClean="0">
                <a:solidFill>
                  <a:schemeClr val="accent3">
                    <a:lumMod val="75000"/>
                  </a:schemeClr>
                </a:solidFill>
              </a:rPr>
              <a:t>temperatura e pressão</a:t>
            </a:r>
          </a:p>
        </p:txBody>
      </p:sp>
      <p:sp>
        <p:nvSpPr>
          <p:cNvPr id="20" name="Marcador de Posição do Rodapé 19"/>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17" name="Rectângulo 16"/>
          <p:cNvSpPr/>
          <p:nvPr/>
        </p:nvSpPr>
        <p:spPr>
          <a:xfrm>
            <a:off x="5724128" y="1286992"/>
            <a:ext cx="2880320" cy="1421928"/>
          </a:xfrm>
          <a:prstGeom prst="rect">
            <a:avLst/>
          </a:prstGeom>
        </p:spPr>
        <p:txBody>
          <a:bodyPr wrap="square">
            <a:spAutoFit/>
          </a:bodyPr>
          <a:lstStyle/>
          <a:p>
            <a:pPr algn="just">
              <a:lnSpc>
                <a:spcPct val="120000"/>
              </a:lnSpc>
            </a:pPr>
            <a:r>
              <a:rPr lang="pt-PT" b="1" dirty="0" smtClean="0">
                <a:solidFill>
                  <a:schemeClr val="accent3">
                    <a:lumMod val="75000"/>
                  </a:schemeClr>
                </a:solidFill>
              </a:rPr>
              <a:t>Segregação espacial:</a:t>
            </a:r>
          </a:p>
          <a:p>
            <a:pPr marL="355600" algn="just">
              <a:lnSpc>
                <a:spcPct val="120000"/>
              </a:lnSpc>
            </a:pPr>
            <a:r>
              <a:rPr lang="pt-PT" b="1" dirty="0" smtClean="0">
                <a:solidFill>
                  <a:schemeClr val="accent3">
                    <a:lumMod val="75000"/>
                  </a:schemeClr>
                </a:solidFill>
              </a:rPr>
              <a:t> </a:t>
            </a:r>
            <a:r>
              <a:rPr lang="pt-PT" dirty="0" smtClean="0">
                <a:solidFill>
                  <a:schemeClr val="accent3">
                    <a:lumMod val="75000"/>
                  </a:schemeClr>
                </a:solidFill>
              </a:rPr>
              <a:t>≥ oito zonas oceânicas</a:t>
            </a:r>
          </a:p>
          <a:p>
            <a:pPr algn="ctr">
              <a:lnSpc>
                <a:spcPct val="120000"/>
              </a:lnSpc>
            </a:pPr>
            <a:r>
              <a:rPr lang="pt-PT" dirty="0" smtClean="0">
                <a:solidFill>
                  <a:schemeClr val="accent3">
                    <a:lumMod val="75000"/>
                  </a:schemeClr>
                </a:solidFill>
              </a:rPr>
              <a:t>+</a:t>
            </a:r>
          </a:p>
          <a:p>
            <a:pPr marL="355600" algn="just">
              <a:lnSpc>
                <a:spcPct val="120000"/>
              </a:lnSpc>
            </a:pPr>
            <a:r>
              <a:rPr lang="pt-PT" dirty="0" smtClean="0">
                <a:solidFill>
                  <a:schemeClr val="accent3">
                    <a:lumMod val="75000"/>
                  </a:schemeClr>
                </a:solidFill>
              </a:rPr>
              <a:t>Hospedeiros distintos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Right)">
                                      <p:cBhvr>
                                        <p:cTn id="16" dur="500"/>
                                        <p:tgtEl>
                                          <p:spTgt spid="3">
                                            <p:txEl>
                                              <p:pRg st="1" end="1"/>
                                            </p:txEl>
                                          </p:spTgt>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strips(downRigh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9" grpId="0"/>
      <p:bldP spid="19" grpId="0"/>
      <p:bldP spid="46" grpId="0" animBg="1"/>
      <p:bldP spid="22" grpId="0" animBg="1"/>
      <p:bldP spid="2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pic>
        <p:nvPicPr>
          <p:cNvPr id="6146" name="Picture 2" descr="C:\Documents and Settings\Admin\Os meus documentos\Universidade\Bolsa-lampreias\Plat_3D_v2.jpg"/>
          <p:cNvPicPr>
            <a:picLocks noChangeAspect="1" noChangeArrowheads="1"/>
          </p:cNvPicPr>
          <p:nvPr/>
        </p:nvPicPr>
        <p:blipFill>
          <a:blip r:embed="rId4" cstate="print"/>
          <a:srcRect/>
          <a:stretch>
            <a:fillRect/>
          </a:stretch>
        </p:blipFill>
        <p:spPr bwMode="auto">
          <a:xfrm>
            <a:off x="3389676" y="1484784"/>
            <a:ext cx="5574812" cy="3240360"/>
          </a:xfrm>
          <a:prstGeom prst="rect">
            <a:avLst/>
          </a:prstGeom>
          <a:noFill/>
        </p:spPr>
      </p:pic>
      <p:sp>
        <p:nvSpPr>
          <p:cNvPr id="15" name="Rectângulo 14"/>
          <p:cNvSpPr/>
          <p:nvPr/>
        </p:nvSpPr>
        <p:spPr>
          <a:xfrm>
            <a:off x="251520" y="655646"/>
            <a:ext cx="8496944" cy="757130"/>
          </a:xfrm>
          <a:prstGeom prst="rect">
            <a:avLst/>
          </a:prstGeom>
        </p:spPr>
        <p:txBody>
          <a:bodyPr wrap="square">
            <a:spAutoFit/>
          </a:bodyPr>
          <a:lstStyle/>
          <a:p>
            <a:pPr algn="just">
              <a:lnSpc>
                <a:spcPct val="120000"/>
              </a:lnSpc>
            </a:pPr>
            <a:r>
              <a:rPr lang="pt-PT" b="1" dirty="0" smtClean="0">
                <a:solidFill>
                  <a:schemeClr val="accent1">
                    <a:lumMod val="75000"/>
                  </a:schemeClr>
                </a:solidFill>
              </a:rPr>
              <a:t>Hipótese 3:</a:t>
            </a:r>
          </a:p>
          <a:p>
            <a:pPr indent="174625" algn="just">
              <a:lnSpc>
                <a:spcPct val="120000"/>
              </a:lnSpc>
            </a:pPr>
            <a:r>
              <a:rPr lang="pt-PT" b="1" dirty="0" smtClean="0">
                <a:solidFill>
                  <a:schemeClr val="accent2">
                    <a:lumMod val="75000"/>
                  </a:schemeClr>
                </a:solidFill>
              </a:rPr>
              <a:t>O perfil de AG reflecte a influência da dieta durante a fase trófica no oceano?</a:t>
            </a:r>
          </a:p>
        </p:txBody>
      </p:sp>
      <p:sp>
        <p:nvSpPr>
          <p:cNvPr id="24" name="Rectângulo 23"/>
          <p:cNvSpPr/>
          <p:nvPr/>
        </p:nvSpPr>
        <p:spPr>
          <a:xfrm>
            <a:off x="251520" y="3563607"/>
            <a:ext cx="2952328" cy="1089529"/>
          </a:xfrm>
          <a:prstGeom prst="rect">
            <a:avLst/>
          </a:prstGeom>
        </p:spPr>
        <p:txBody>
          <a:bodyPr wrap="square">
            <a:spAutoFit/>
          </a:bodyPr>
          <a:lstStyle/>
          <a:p>
            <a:pPr algn="ctr">
              <a:lnSpc>
                <a:spcPct val="120000"/>
              </a:lnSpc>
            </a:pPr>
            <a:r>
              <a:rPr lang="pt-PT" dirty="0" smtClean="0">
                <a:solidFill>
                  <a:schemeClr val="accent3">
                    <a:lumMod val="75000"/>
                  </a:schemeClr>
                </a:solidFill>
              </a:rPr>
              <a:t>O impacto da dieta far-se-ia ao nível dos lípidos neutros          (triacilgliceróis)</a:t>
            </a:r>
            <a:endParaRPr lang="pt-PT" dirty="0">
              <a:solidFill>
                <a:schemeClr val="accent3">
                  <a:lumMod val="75000"/>
                </a:schemeClr>
              </a:solidFill>
            </a:endParaRPr>
          </a:p>
        </p:txBody>
      </p:sp>
      <p:sp>
        <p:nvSpPr>
          <p:cNvPr id="29" name="CaixaDeTexto 28"/>
          <p:cNvSpPr txBox="1"/>
          <p:nvPr/>
        </p:nvSpPr>
        <p:spPr>
          <a:xfrm>
            <a:off x="251520" y="116632"/>
            <a:ext cx="5112568" cy="402546"/>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Discussão</a:t>
            </a:r>
          </a:p>
        </p:txBody>
      </p:sp>
      <p:sp>
        <p:nvSpPr>
          <p:cNvPr id="26" name="Rectângulo 25"/>
          <p:cNvSpPr/>
          <p:nvPr/>
        </p:nvSpPr>
        <p:spPr>
          <a:xfrm>
            <a:off x="179512" y="5517232"/>
            <a:ext cx="8712968" cy="1089529"/>
          </a:xfrm>
          <a:prstGeom prst="rect">
            <a:avLst/>
          </a:prstGeom>
        </p:spPr>
        <p:txBody>
          <a:bodyPr wrap="square">
            <a:spAutoFit/>
          </a:bodyPr>
          <a:lstStyle/>
          <a:p>
            <a:pPr algn="just">
              <a:lnSpc>
                <a:spcPct val="120000"/>
              </a:lnSpc>
              <a:buFont typeface="Wingdings" pitchFamily="2" charset="2"/>
              <a:buChar char="ü"/>
            </a:pPr>
            <a:r>
              <a:rPr lang="pt-PT" dirty="0" smtClean="0">
                <a:solidFill>
                  <a:schemeClr val="accent2"/>
                </a:solidFill>
                <a:uFill>
                  <a:solidFill>
                    <a:schemeClr val="tx2">
                      <a:lumMod val="75000"/>
                    </a:schemeClr>
                  </a:solidFill>
                </a:uFill>
              </a:rPr>
              <a:t>Constituição do MC:  lípidos polares&gt;&gt;lípidos neutros</a:t>
            </a:r>
          </a:p>
          <a:p>
            <a:pPr algn="just">
              <a:lnSpc>
                <a:spcPct val="120000"/>
              </a:lnSpc>
              <a:buFont typeface="Wingdings" pitchFamily="2" charset="2"/>
              <a:buChar char="ü"/>
            </a:pPr>
            <a:r>
              <a:rPr lang="pt-PT" dirty="0" smtClean="0">
                <a:solidFill>
                  <a:schemeClr val="accent2"/>
                </a:solidFill>
                <a:uFill>
                  <a:solidFill>
                    <a:schemeClr val="tx2">
                      <a:lumMod val="75000"/>
                    </a:schemeClr>
                  </a:solidFill>
                </a:uFill>
              </a:rPr>
              <a:t>O teor em gordura visceral e o conteúdo em LT do MC, bem como o peso do coração e o seu conteúdo lipídico não apresentaram correlação significativa</a:t>
            </a:r>
          </a:p>
        </p:txBody>
      </p:sp>
      <p:sp>
        <p:nvSpPr>
          <p:cNvPr id="47" name="Seta para a direita 46"/>
          <p:cNvSpPr/>
          <p:nvPr/>
        </p:nvSpPr>
        <p:spPr>
          <a:xfrm rot="5400000">
            <a:off x="1493648" y="4707152"/>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20" name="Marcador de Posição do Rodapé 19"/>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18" name="Seta para a direita 17"/>
          <p:cNvSpPr/>
          <p:nvPr/>
        </p:nvSpPr>
        <p:spPr>
          <a:xfrm rot="5400000">
            <a:off x="1619672" y="2996952"/>
            <a:ext cx="360000" cy="36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27" name="Rectângulo 26"/>
          <p:cNvSpPr/>
          <p:nvPr/>
        </p:nvSpPr>
        <p:spPr>
          <a:xfrm>
            <a:off x="323528" y="1484784"/>
            <a:ext cx="2880320" cy="1421928"/>
          </a:xfrm>
          <a:prstGeom prst="rect">
            <a:avLst/>
          </a:prstGeom>
        </p:spPr>
        <p:txBody>
          <a:bodyPr wrap="square">
            <a:spAutoFit/>
          </a:bodyPr>
          <a:lstStyle/>
          <a:p>
            <a:pPr algn="just">
              <a:lnSpc>
                <a:spcPct val="120000"/>
              </a:lnSpc>
            </a:pPr>
            <a:r>
              <a:rPr lang="pt-PT" b="1" dirty="0" smtClean="0">
                <a:solidFill>
                  <a:schemeClr val="accent3">
                    <a:lumMod val="75000"/>
                  </a:schemeClr>
                </a:solidFill>
              </a:rPr>
              <a:t>Segregação espacial:</a:t>
            </a:r>
          </a:p>
          <a:p>
            <a:pPr marL="355600" algn="just">
              <a:lnSpc>
                <a:spcPct val="120000"/>
              </a:lnSpc>
            </a:pPr>
            <a:r>
              <a:rPr lang="pt-PT" dirty="0" smtClean="0">
                <a:solidFill>
                  <a:schemeClr val="accent3">
                    <a:lumMod val="75000"/>
                  </a:schemeClr>
                </a:solidFill>
              </a:rPr>
              <a:t>≥ oito zonas oceânicas</a:t>
            </a:r>
          </a:p>
          <a:p>
            <a:pPr algn="ctr">
              <a:lnSpc>
                <a:spcPct val="120000"/>
              </a:lnSpc>
            </a:pPr>
            <a:r>
              <a:rPr lang="pt-PT" dirty="0" smtClean="0">
                <a:solidFill>
                  <a:schemeClr val="accent3">
                    <a:lumMod val="75000"/>
                  </a:schemeClr>
                </a:solidFill>
              </a:rPr>
              <a:t>+</a:t>
            </a:r>
          </a:p>
          <a:p>
            <a:pPr marL="355600" algn="just">
              <a:lnSpc>
                <a:spcPct val="120000"/>
              </a:lnSpc>
            </a:pPr>
            <a:r>
              <a:rPr lang="pt-PT" dirty="0" smtClean="0">
                <a:solidFill>
                  <a:schemeClr val="accent3">
                    <a:lumMod val="75000"/>
                  </a:schemeClr>
                </a:solidFill>
              </a:rPr>
              <a:t>Hospedeiros distintos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500"/>
                                        <p:tgtEl>
                                          <p:spTgt spid="1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9" grpId="0"/>
      <p:bldP spid="26" grpId="0"/>
      <p:bldP spid="47" grpId="0" animBg="1"/>
      <p:bldP spid="18"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7504" y="476673"/>
            <a:ext cx="9036496" cy="1008112"/>
          </a:xfrm>
        </p:spPr>
        <p:txBody>
          <a:bodyPr>
            <a:noAutofit/>
          </a:bodyPr>
          <a:lstStyle/>
          <a:p>
            <a:pPr marL="0" indent="0">
              <a:lnSpc>
                <a:spcPct val="120000"/>
              </a:lnSpc>
              <a:buNone/>
            </a:pPr>
            <a:r>
              <a:rPr lang="pt-PT" sz="1800" b="1" dirty="0" smtClean="0">
                <a:solidFill>
                  <a:schemeClr val="accent1">
                    <a:lumMod val="75000"/>
                  </a:schemeClr>
                </a:solidFill>
              </a:rPr>
              <a:t>Hipótese 4:</a:t>
            </a:r>
          </a:p>
          <a:p>
            <a:pPr marL="0" indent="174625">
              <a:lnSpc>
                <a:spcPct val="120000"/>
              </a:lnSpc>
              <a:buNone/>
            </a:pPr>
            <a:r>
              <a:rPr lang="pt-PT" sz="1800" b="1" dirty="0" smtClean="0">
                <a:solidFill>
                  <a:schemeClr val="accent2">
                    <a:lumMod val="75000"/>
                  </a:schemeClr>
                </a:solidFill>
              </a:rPr>
              <a:t>O perfil de AG reflecte a influência do esforço dispendido durante a migração reprodutora?</a:t>
            </a:r>
          </a:p>
        </p:txBody>
      </p:sp>
      <p:sp>
        <p:nvSpPr>
          <p:cNvPr id="5" name="Rectângulo 4"/>
          <p:cNvSpPr/>
          <p:nvPr/>
        </p:nvSpPr>
        <p:spPr>
          <a:xfrm>
            <a:off x="251520" y="5229200"/>
            <a:ext cx="8640960" cy="1421928"/>
          </a:xfrm>
          <a:prstGeom prst="rect">
            <a:avLst/>
          </a:prstGeom>
        </p:spPr>
        <p:txBody>
          <a:bodyPr wrap="square">
            <a:spAutoFit/>
          </a:bodyPr>
          <a:lstStyle/>
          <a:p>
            <a:pPr algn="just">
              <a:lnSpc>
                <a:spcPct val="120000"/>
              </a:lnSpc>
            </a:pPr>
            <a:r>
              <a:rPr lang="pt-PT" dirty="0" smtClean="0">
                <a:solidFill>
                  <a:schemeClr val="accent2"/>
                </a:solidFill>
              </a:rPr>
              <a:t>O impacto destas actividades far-se-ia ao nível</a:t>
            </a:r>
          </a:p>
          <a:p>
            <a:pPr lvl="1" algn="just">
              <a:lnSpc>
                <a:spcPct val="120000"/>
              </a:lnSpc>
              <a:buFont typeface="Wingdings" pitchFamily="2" charset="2"/>
              <a:buChar char="ü"/>
            </a:pPr>
            <a:r>
              <a:rPr lang="pt-PT" dirty="0" smtClean="0">
                <a:solidFill>
                  <a:schemeClr val="accent2"/>
                </a:solidFill>
              </a:rPr>
              <a:t>dos lípidos neutros e não dos lípidos estruturais</a:t>
            </a:r>
          </a:p>
          <a:p>
            <a:pPr lvl="1" algn="just">
              <a:lnSpc>
                <a:spcPct val="120000"/>
              </a:lnSpc>
              <a:buFont typeface="Wingdings" pitchFamily="2" charset="2"/>
              <a:buChar char="ü"/>
            </a:pPr>
            <a:r>
              <a:rPr lang="pt-PT" dirty="0" smtClean="0">
                <a:solidFill>
                  <a:schemeClr val="accent2"/>
                </a:solidFill>
              </a:rPr>
              <a:t>dos AG de cadeia de curta a média (principais a sofrer </a:t>
            </a:r>
            <a:r>
              <a:rPr lang="el-GR" dirty="0" smtClean="0">
                <a:solidFill>
                  <a:schemeClr val="accent2"/>
                </a:solidFill>
              </a:rPr>
              <a:t>β</a:t>
            </a:r>
            <a:r>
              <a:rPr lang="pt-PT" dirty="0" smtClean="0">
                <a:solidFill>
                  <a:schemeClr val="accent2"/>
                </a:solidFill>
              </a:rPr>
              <a:t>-oxidação no MC para obtenção de energia) – não detectado na MDA</a:t>
            </a:r>
          </a:p>
        </p:txBody>
      </p:sp>
      <p:sp>
        <p:nvSpPr>
          <p:cNvPr id="6" name="Rectângulo 5"/>
          <p:cNvSpPr/>
          <p:nvPr/>
        </p:nvSpPr>
        <p:spPr>
          <a:xfrm>
            <a:off x="323528" y="1340768"/>
            <a:ext cx="4176464" cy="424732"/>
          </a:xfrm>
          <a:prstGeom prst="rect">
            <a:avLst/>
          </a:prstGeom>
        </p:spPr>
        <p:txBody>
          <a:bodyPr wrap="square">
            <a:spAutoFit/>
          </a:bodyPr>
          <a:lstStyle/>
          <a:p>
            <a:pPr algn="ctr">
              <a:lnSpc>
                <a:spcPct val="120000"/>
              </a:lnSpc>
            </a:pPr>
            <a:r>
              <a:rPr lang="pt-PT" b="1" dirty="0" smtClean="0">
                <a:solidFill>
                  <a:schemeClr val="accent3">
                    <a:lumMod val="75000"/>
                  </a:schemeClr>
                </a:solidFill>
              </a:rPr>
              <a:t>Percursos migratórios no oceano distintos</a:t>
            </a:r>
            <a:endParaRPr lang="pt-PT" dirty="0" smtClean="0">
              <a:solidFill>
                <a:schemeClr val="accent2"/>
              </a:solidFill>
            </a:endParaRPr>
          </a:p>
        </p:txBody>
      </p:sp>
      <p:sp>
        <p:nvSpPr>
          <p:cNvPr id="7" name="Seta para a direita 6"/>
          <p:cNvSpPr/>
          <p:nvPr/>
        </p:nvSpPr>
        <p:spPr>
          <a:xfrm rot="5400000">
            <a:off x="1421640" y="4563136"/>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8" name="CaixaDeTexto 7"/>
          <p:cNvSpPr txBox="1"/>
          <p:nvPr/>
        </p:nvSpPr>
        <p:spPr>
          <a:xfrm>
            <a:off x="251520" y="116632"/>
            <a:ext cx="5112568" cy="402546"/>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Discussão</a:t>
            </a:r>
          </a:p>
        </p:txBody>
      </p:sp>
      <p:pic>
        <p:nvPicPr>
          <p:cNvPr id="14" name="Picture 2" descr="C:\Documents and Settings\Admin\Os meus documentos\Universidade\Bolsa-lampreias\Plat_3D_v2.jpg"/>
          <p:cNvPicPr>
            <a:picLocks noChangeAspect="1" noChangeArrowheads="1"/>
          </p:cNvPicPr>
          <p:nvPr/>
        </p:nvPicPr>
        <p:blipFill>
          <a:blip r:embed="rId4" cstate="print"/>
          <a:srcRect/>
          <a:stretch>
            <a:fillRect/>
          </a:stretch>
        </p:blipFill>
        <p:spPr bwMode="auto">
          <a:xfrm>
            <a:off x="4067944" y="1772816"/>
            <a:ext cx="4707621" cy="2736304"/>
          </a:xfrm>
          <a:prstGeom prst="rect">
            <a:avLst/>
          </a:prstGeom>
          <a:noFill/>
        </p:spPr>
      </p:pic>
      <p:sp>
        <p:nvSpPr>
          <p:cNvPr id="15" name="Rectângulo 14"/>
          <p:cNvSpPr/>
          <p:nvPr/>
        </p:nvSpPr>
        <p:spPr>
          <a:xfrm>
            <a:off x="467544" y="2420888"/>
            <a:ext cx="2736304" cy="369332"/>
          </a:xfrm>
          <a:prstGeom prst="rect">
            <a:avLst/>
          </a:prstGeom>
        </p:spPr>
        <p:txBody>
          <a:bodyPr wrap="square">
            <a:spAutoFit/>
          </a:bodyPr>
          <a:lstStyle/>
          <a:p>
            <a:pPr algn="ctr"/>
            <a:r>
              <a:rPr lang="pt-PT" dirty="0" smtClean="0">
                <a:solidFill>
                  <a:schemeClr val="accent3">
                    <a:lumMod val="75000"/>
                  </a:schemeClr>
                </a:solidFill>
              </a:rPr>
              <a:t>Segregação geográfica</a:t>
            </a:r>
            <a:endParaRPr lang="pt-PT" dirty="0">
              <a:solidFill>
                <a:schemeClr val="accent3">
                  <a:lumMod val="75000"/>
                </a:schemeClr>
              </a:solidFill>
            </a:endParaRPr>
          </a:p>
        </p:txBody>
      </p:sp>
      <p:sp>
        <p:nvSpPr>
          <p:cNvPr id="16" name="Seta para a direita 15"/>
          <p:cNvSpPr/>
          <p:nvPr/>
        </p:nvSpPr>
        <p:spPr>
          <a:xfrm rot="5400000">
            <a:off x="1547704" y="1916832"/>
            <a:ext cx="360000" cy="360000"/>
          </a:xfrm>
          <a:prstGeom prst="rightArrow">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10" name="Marcador de Posição do Rodapé 9"/>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11" name="Seta para a direita 10"/>
          <p:cNvSpPr/>
          <p:nvPr/>
        </p:nvSpPr>
        <p:spPr>
          <a:xfrm rot="5400000">
            <a:off x="1547664" y="2924944"/>
            <a:ext cx="360000" cy="360000"/>
          </a:xfrm>
          <a:prstGeom prst="rightArrow">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13" name="Rectângulo 12"/>
          <p:cNvSpPr/>
          <p:nvPr/>
        </p:nvSpPr>
        <p:spPr>
          <a:xfrm>
            <a:off x="251520" y="3284984"/>
            <a:ext cx="3528392" cy="1274195"/>
          </a:xfrm>
          <a:prstGeom prst="rect">
            <a:avLst/>
          </a:prstGeom>
        </p:spPr>
        <p:txBody>
          <a:bodyPr wrap="square">
            <a:spAutoFit/>
          </a:bodyPr>
          <a:lstStyle/>
          <a:p>
            <a:pPr algn="just">
              <a:lnSpc>
                <a:spcPct val="120000"/>
              </a:lnSpc>
            </a:pPr>
            <a:r>
              <a:rPr lang="pt-PT" dirty="0" smtClean="0">
                <a:solidFill>
                  <a:schemeClr val="accent3">
                    <a:lumMod val="75000"/>
                  </a:schemeClr>
                </a:solidFill>
              </a:rPr>
              <a:t>Diversidade do perfil em AG do MC resulta da resposta adaptativa às actividades de migração e natação </a:t>
            </a:r>
            <a:r>
              <a:rPr lang="pt-PT" sz="1000" dirty="0" smtClean="0"/>
              <a:t>(</a:t>
            </a:r>
            <a:r>
              <a:rPr lang="pt-PT" sz="1000" dirty="0" err="1" smtClean="0"/>
              <a:t>Joensen</a:t>
            </a:r>
            <a:r>
              <a:rPr lang="pt-PT" sz="1000" dirty="0" smtClean="0"/>
              <a:t> </a:t>
            </a:r>
            <a:r>
              <a:rPr lang="pt-PT" sz="1000" dirty="0" err="1" smtClean="0"/>
              <a:t>and</a:t>
            </a:r>
            <a:r>
              <a:rPr lang="pt-PT" sz="1000" dirty="0" smtClean="0"/>
              <a:t> </a:t>
            </a:r>
            <a:r>
              <a:rPr lang="pt-PT" sz="1000" dirty="0" err="1" smtClean="0"/>
              <a:t>Grahl-Nielsen</a:t>
            </a:r>
            <a:r>
              <a:rPr lang="pt-PT" sz="1000" dirty="0" smtClean="0"/>
              <a:t>, 2000)</a:t>
            </a:r>
            <a:endParaRPr lang="pt-PT" dirty="0" smtClean="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Right)">
                                      <p:cBhvr>
                                        <p:cTn id="16" dur="500"/>
                                        <p:tgtEl>
                                          <p:spTgt spid="3">
                                            <p:txEl>
                                              <p:pRg st="1" end="1"/>
                                            </p:txEl>
                                          </p:spTgt>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strips(downRight)">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p:bldP spid="15" grpId="0"/>
      <p:bldP spid="16"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srcRect l="880" r="1320"/>
          <a:stretch>
            <a:fillRect/>
          </a:stretch>
        </p:blipFill>
        <p:spPr bwMode="auto">
          <a:xfrm>
            <a:off x="1979712" y="1481028"/>
            <a:ext cx="3816424" cy="2524036"/>
          </a:xfrm>
          <a:prstGeom prst="rect">
            <a:avLst/>
          </a:prstGeom>
          <a:noFill/>
          <a:ln w="9525">
            <a:noFill/>
            <a:miter lim="800000"/>
            <a:headEnd/>
            <a:tailEnd/>
          </a:ln>
          <a:effectLst/>
        </p:spPr>
      </p:pic>
      <p:sp>
        <p:nvSpPr>
          <p:cNvPr id="4" name="Marcador de Posição de Conteúdo 2"/>
          <p:cNvSpPr txBox="1">
            <a:spLocks/>
          </p:cNvSpPr>
          <p:nvPr/>
        </p:nvSpPr>
        <p:spPr>
          <a:xfrm>
            <a:off x="251520" y="487213"/>
            <a:ext cx="8640960" cy="1069579"/>
          </a:xfrm>
          <a:prstGeom prst="rect">
            <a:avLst/>
          </a:prstGeom>
        </p:spPr>
        <p:txBody>
          <a:bodyPr vert="horz" lIns="91440" tIns="45720" rIns="91440" bIns="45720" rtlCol="0">
            <a:noAutofit/>
          </a:bodyPr>
          <a:lstStyle/>
          <a:p>
            <a:pPr marR="0" lvl="0" algn="just" defTabSz="914400" rtl="0" eaLnBrk="1" fontAlgn="auto" latinLnBrk="0" hangingPunct="1">
              <a:lnSpc>
                <a:spcPct val="120000"/>
              </a:lnSpc>
              <a:spcBef>
                <a:spcPct val="20000"/>
              </a:spcBef>
              <a:spcAft>
                <a:spcPts val="0"/>
              </a:spcAft>
              <a:buClrTx/>
              <a:buSzTx/>
              <a:buFont typeface="Arial" pitchFamily="34" charset="0"/>
              <a:buNone/>
              <a:tabLst/>
              <a:defRPr/>
            </a:pPr>
            <a:r>
              <a:rPr kumimoji="0" lang="pt-PT" b="1" i="0" u="none" strike="noStrike" kern="1200" cap="none" spc="0" normalizeH="0" baseline="0" noProof="0" dirty="0" smtClean="0">
                <a:ln>
                  <a:noFill/>
                </a:ln>
                <a:solidFill>
                  <a:schemeClr val="accent1">
                    <a:lumMod val="75000"/>
                  </a:schemeClr>
                </a:solidFill>
                <a:effectLst/>
                <a:uLnTx/>
                <a:uFillTx/>
                <a:latin typeface="+mn-lt"/>
                <a:ea typeface="+mn-ea"/>
                <a:cs typeface="+mn-cs"/>
              </a:rPr>
              <a:t>Hipótese 5:</a:t>
            </a:r>
          </a:p>
          <a:p>
            <a:pPr lvl="0" indent="174625" algn="just">
              <a:lnSpc>
                <a:spcPct val="120000"/>
              </a:lnSpc>
              <a:spcBef>
                <a:spcPct val="20000"/>
              </a:spcBef>
              <a:defRPr/>
            </a:pPr>
            <a:r>
              <a:rPr lang="pt-PT" b="1" dirty="0" smtClean="0">
                <a:solidFill>
                  <a:schemeClr val="accent2">
                    <a:lumMod val="75000"/>
                  </a:schemeClr>
                </a:solidFill>
              </a:rPr>
              <a:t>O perfil de AG reflecte a influência</a:t>
            </a:r>
            <a:r>
              <a:rPr kumimoji="0" lang="pt-PT" b="1" i="0" strike="noStrike" kern="1200" cap="none" spc="0" normalizeH="0" baseline="0" noProof="0" dirty="0" smtClean="0">
                <a:ln>
                  <a:noFill/>
                </a:ln>
                <a:solidFill>
                  <a:schemeClr val="accent2">
                    <a:lumMod val="75000"/>
                  </a:schemeClr>
                </a:solidFill>
                <a:effectLst/>
                <a:uLnTx/>
                <a:uFillTx/>
                <a:latin typeface="+mn-lt"/>
                <a:ea typeface="+mn-ea"/>
                <a:cs typeface="+mn-cs"/>
              </a:rPr>
              <a:t> dos factores ambientais durante a fase estuarina da migração reprodutora?</a:t>
            </a:r>
          </a:p>
        </p:txBody>
      </p:sp>
      <p:sp>
        <p:nvSpPr>
          <p:cNvPr id="6" name="CaixaDeTexto 5"/>
          <p:cNvSpPr txBox="1"/>
          <p:nvPr/>
        </p:nvSpPr>
        <p:spPr>
          <a:xfrm>
            <a:off x="251520" y="4139437"/>
            <a:ext cx="8640960" cy="2529923"/>
          </a:xfrm>
          <a:prstGeom prst="rect">
            <a:avLst/>
          </a:prstGeom>
          <a:noFill/>
        </p:spPr>
        <p:txBody>
          <a:bodyPr wrap="square" rtlCol="0">
            <a:spAutoFit/>
          </a:bodyPr>
          <a:lstStyle/>
          <a:p>
            <a:pPr lvl="0" algn="just">
              <a:lnSpc>
                <a:spcPct val="120000"/>
              </a:lnSpc>
              <a:spcBef>
                <a:spcPct val="20000"/>
              </a:spcBef>
              <a:buFont typeface="Wingdings" pitchFamily="2" charset="2"/>
              <a:buChar char="ü"/>
              <a:defRPr/>
            </a:pPr>
            <a:r>
              <a:rPr lang="pt-PT" dirty="0" smtClean="0">
                <a:solidFill>
                  <a:schemeClr val="accent2"/>
                </a:solidFill>
              </a:rPr>
              <a:t>É pouco provável que os animais capturados em cada bacia hidrográfica tenham sido sujeitos às mesmas condições ambientais durante a sua passagem pelo estuário</a:t>
            </a:r>
          </a:p>
          <a:p>
            <a:pPr lvl="0" algn="just">
              <a:lnSpc>
                <a:spcPct val="120000"/>
              </a:lnSpc>
              <a:spcBef>
                <a:spcPct val="20000"/>
              </a:spcBef>
              <a:buFont typeface="Wingdings" pitchFamily="2" charset="2"/>
              <a:buChar char="ü"/>
              <a:defRPr/>
            </a:pPr>
            <a:r>
              <a:rPr lang="pt-PT" dirty="0" smtClean="0">
                <a:solidFill>
                  <a:schemeClr val="accent2"/>
                </a:solidFill>
              </a:rPr>
              <a:t>Não explica a fraca sobreposição das amostras analisadas visto que todos os animais foram capturados à entrada dos estuários e se encontravam na mesma fase do ciclo de vida </a:t>
            </a:r>
          </a:p>
          <a:p>
            <a:pPr algn="just">
              <a:lnSpc>
                <a:spcPct val="120000"/>
              </a:lnSpc>
              <a:spcBef>
                <a:spcPct val="20000"/>
              </a:spcBef>
              <a:buFont typeface="Wingdings" pitchFamily="2" charset="2"/>
              <a:buChar char="ü"/>
              <a:defRPr/>
            </a:pPr>
            <a:r>
              <a:rPr lang="pt-PT" dirty="0" smtClean="0">
                <a:solidFill>
                  <a:schemeClr val="accent2"/>
                </a:solidFill>
              </a:rPr>
              <a:t>Não explica a semelhança no perfil lipídico de animais capturados em datas distintas na mesma bacia </a:t>
            </a:r>
            <a:endParaRPr lang="pt-PT" dirty="0">
              <a:solidFill>
                <a:schemeClr val="accent2"/>
              </a:solidFill>
            </a:endParaRPr>
          </a:p>
        </p:txBody>
      </p:sp>
      <p:sp>
        <p:nvSpPr>
          <p:cNvPr id="7" name="Rectângulo 6"/>
          <p:cNvSpPr/>
          <p:nvPr/>
        </p:nvSpPr>
        <p:spPr>
          <a:xfrm>
            <a:off x="5868144" y="1556792"/>
            <a:ext cx="2880320" cy="1089529"/>
          </a:xfrm>
          <a:prstGeom prst="rect">
            <a:avLst/>
          </a:prstGeom>
        </p:spPr>
        <p:txBody>
          <a:bodyPr wrap="square">
            <a:spAutoFit/>
          </a:bodyPr>
          <a:lstStyle/>
          <a:p>
            <a:pPr lvl="0" algn="just">
              <a:lnSpc>
                <a:spcPct val="120000"/>
              </a:lnSpc>
              <a:spcBef>
                <a:spcPct val="20000"/>
              </a:spcBef>
              <a:defRPr/>
            </a:pPr>
            <a:r>
              <a:rPr lang="pt-PT" dirty="0" smtClean="0">
                <a:solidFill>
                  <a:schemeClr val="accent3">
                    <a:lumMod val="75000"/>
                  </a:schemeClr>
                </a:solidFill>
                <a:latin typeface="Calibri"/>
              </a:rPr>
              <a:t>C</a:t>
            </a:r>
            <a:r>
              <a:rPr lang="pt-PT" dirty="0" smtClean="0">
                <a:solidFill>
                  <a:schemeClr val="accent3">
                    <a:lumMod val="75000"/>
                  </a:schemeClr>
                </a:solidFill>
              </a:rPr>
              <a:t>ada ecossistema estuarino influencia de forma distinta os animais que nele entram</a:t>
            </a:r>
          </a:p>
        </p:txBody>
      </p:sp>
      <p:sp>
        <p:nvSpPr>
          <p:cNvPr id="8" name="Seta para a direita 7"/>
          <p:cNvSpPr/>
          <p:nvPr/>
        </p:nvSpPr>
        <p:spPr>
          <a:xfrm rot="5400000">
            <a:off x="7110352" y="2871008"/>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solidFill>
            </a:endParaRPr>
          </a:p>
        </p:txBody>
      </p:sp>
      <p:sp>
        <p:nvSpPr>
          <p:cNvPr id="10" name="Marcador de Posição do Rodapé 9"/>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11" name="CaixaDeTexto 10"/>
          <p:cNvSpPr txBox="1"/>
          <p:nvPr/>
        </p:nvSpPr>
        <p:spPr>
          <a:xfrm>
            <a:off x="251520" y="116632"/>
            <a:ext cx="5112568" cy="402546"/>
          </a:xfrm>
          <a:prstGeom prst="rect">
            <a:avLst/>
          </a:prstGeom>
          <a:noFill/>
        </p:spPr>
        <p:txBody>
          <a:bodyPr wrap="square" rtlCol="0">
            <a:spAutoFit/>
          </a:bodyPr>
          <a:lstStyle/>
          <a:p>
            <a:pPr>
              <a:lnSpc>
                <a:spcPct val="120000"/>
              </a:lnSpc>
            </a:pPr>
            <a:r>
              <a:rPr lang="pt-PT" b="1" u="sng" dirty="0" smtClean="0">
                <a:solidFill>
                  <a:schemeClr val="accent1">
                    <a:lumMod val="75000"/>
                  </a:schemeClr>
                </a:solidFill>
              </a:rPr>
              <a:t>Discussão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strips(downRigh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strips(downRigh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strips(downRight)">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51520" y="775245"/>
            <a:ext cx="8640960" cy="3949899"/>
          </a:xfrm>
        </p:spPr>
        <p:txBody>
          <a:bodyPr>
            <a:noAutofit/>
          </a:bodyPr>
          <a:lstStyle/>
          <a:p>
            <a:pPr marL="0" indent="0" algn="just" defTabSz="261938">
              <a:lnSpc>
                <a:spcPct val="120000"/>
              </a:lnSpc>
              <a:buNone/>
            </a:pPr>
            <a:r>
              <a:rPr lang="pt-PT" sz="2400" dirty="0" smtClean="0">
                <a:solidFill>
                  <a:schemeClr val="accent2">
                    <a:lumMod val="75000"/>
                  </a:schemeClr>
                </a:solidFill>
              </a:rPr>
              <a:t>	</a:t>
            </a:r>
            <a:r>
              <a:rPr lang="pt-PT" sz="2400" dirty="0" smtClean="0">
                <a:solidFill>
                  <a:schemeClr val="accent2"/>
                </a:solidFill>
              </a:rPr>
              <a:t>O perfil em ácidos gordos do músculo cardíaco poderá ser utilizado como ferramenta para discriminar </a:t>
            </a:r>
            <a:r>
              <a:rPr lang="pt-PT" sz="2400" b="1" dirty="0" smtClean="0">
                <a:solidFill>
                  <a:schemeClr val="accent2"/>
                </a:solidFill>
              </a:rPr>
              <a:t>grupos populacionais</a:t>
            </a:r>
          </a:p>
          <a:p>
            <a:pPr marL="0" indent="0" algn="just" defTabSz="261938">
              <a:lnSpc>
                <a:spcPct val="120000"/>
              </a:lnSpc>
              <a:buNone/>
            </a:pPr>
            <a:endParaRPr lang="pt-PT" sz="2400" b="1" dirty="0" smtClean="0">
              <a:solidFill>
                <a:schemeClr val="accent2"/>
              </a:solidFill>
            </a:endParaRPr>
          </a:p>
          <a:p>
            <a:pPr marL="0" indent="0" algn="just" defTabSz="261938">
              <a:lnSpc>
                <a:spcPct val="120000"/>
              </a:lnSpc>
              <a:buNone/>
            </a:pPr>
            <a:r>
              <a:rPr lang="pt-PT" sz="2400" dirty="0" smtClean="0">
                <a:solidFill>
                  <a:schemeClr val="accent3">
                    <a:lumMod val="75000"/>
                  </a:schemeClr>
                </a:solidFill>
              </a:rPr>
              <a:t>É necessário:</a:t>
            </a:r>
          </a:p>
          <a:p>
            <a:pPr marL="0" indent="0" algn="just" defTabSz="261938">
              <a:lnSpc>
                <a:spcPct val="120000"/>
              </a:lnSpc>
              <a:buNone/>
            </a:pPr>
            <a:r>
              <a:rPr lang="pt-PT" sz="2400" dirty="0" smtClean="0">
                <a:solidFill>
                  <a:schemeClr val="accent3">
                    <a:lumMod val="75000"/>
                  </a:schemeClr>
                </a:solidFill>
              </a:rPr>
              <a:t> 		Verificar a utilidade da análise do perfil em ácidos gordos no músculo cardíaco na </a:t>
            </a:r>
            <a:r>
              <a:rPr lang="pt-PT" sz="2400" b="1" dirty="0" smtClean="0">
                <a:solidFill>
                  <a:schemeClr val="accent3">
                    <a:lumMod val="75000"/>
                  </a:schemeClr>
                </a:solidFill>
              </a:rPr>
              <a:t>discriminação de populações </a:t>
            </a:r>
            <a:r>
              <a:rPr lang="pt-PT" sz="2400" dirty="0" smtClean="0">
                <a:solidFill>
                  <a:schemeClr val="accent3">
                    <a:lumMod val="75000"/>
                  </a:schemeClr>
                </a:solidFill>
              </a:rPr>
              <a:t>de lampreias marinhas em bacias hidrográficas nacionais complementado com </a:t>
            </a:r>
            <a:r>
              <a:rPr lang="pt-PT" sz="2400" b="1" dirty="0" smtClean="0">
                <a:solidFill>
                  <a:schemeClr val="accent3">
                    <a:lumMod val="75000"/>
                  </a:schemeClr>
                </a:solidFill>
              </a:rPr>
              <a:t>estudos genéticos e metabólicos</a:t>
            </a:r>
            <a:endParaRPr lang="pt-PT" sz="2400" dirty="0" smtClean="0">
              <a:solidFill>
                <a:schemeClr val="accent3">
                  <a:lumMod val="75000"/>
                </a:schemeClr>
              </a:solidFill>
            </a:endParaRPr>
          </a:p>
        </p:txBody>
      </p:sp>
      <p:sp>
        <p:nvSpPr>
          <p:cNvPr id="4" name="CaixaDeTexto 3"/>
          <p:cNvSpPr txBox="1"/>
          <p:nvPr/>
        </p:nvSpPr>
        <p:spPr>
          <a:xfrm>
            <a:off x="251520" y="164834"/>
            <a:ext cx="6336704" cy="369332"/>
          </a:xfrm>
          <a:prstGeom prst="rect">
            <a:avLst/>
          </a:prstGeom>
          <a:noFill/>
        </p:spPr>
        <p:txBody>
          <a:bodyPr wrap="square" rtlCol="0">
            <a:spAutoFit/>
          </a:bodyPr>
          <a:lstStyle/>
          <a:p>
            <a:pPr algn="just"/>
            <a:r>
              <a:rPr lang="pt-PT" b="1" u="sng" dirty="0" smtClean="0">
                <a:solidFill>
                  <a:schemeClr val="accent1">
                    <a:lumMod val="75000"/>
                  </a:schemeClr>
                </a:solidFill>
              </a:rPr>
              <a:t>Conclusão</a:t>
            </a:r>
          </a:p>
        </p:txBody>
      </p:sp>
      <p:sp>
        <p:nvSpPr>
          <p:cNvPr id="5" name="Marcador de Posição do Rodapé 4"/>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Righ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251520" y="179348"/>
            <a:ext cx="6336704" cy="369332"/>
          </a:xfrm>
          <a:prstGeom prst="rect">
            <a:avLst/>
          </a:prstGeom>
          <a:noFill/>
        </p:spPr>
        <p:txBody>
          <a:bodyPr wrap="square" rtlCol="0">
            <a:spAutoFit/>
          </a:bodyPr>
          <a:lstStyle/>
          <a:p>
            <a:pPr algn="just"/>
            <a:r>
              <a:rPr lang="pt-PT" b="1" u="sng" dirty="0" smtClean="0">
                <a:solidFill>
                  <a:schemeClr val="accent1">
                    <a:lumMod val="75000"/>
                  </a:schemeClr>
                </a:solidFill>
              </a:rPr>
              <a:t>Agradecimentos</a:t>
            </a:r>
          </a:p>
        </p:txBody>
      </p:sp>
      <p:sp>
        <p:nvSpPr>
          <p:cNvPr id="3" name="CaixaDeTexto 2"/>
          <p:cNvSpPr txBox="1"/>
          <p:nvPr/>
        </p:nvSpPr>
        <p:spPr>
          <a:xfrm>
            <a:off x="251520" y="1340768"/>
            <a:ext cx="5976664" cy="5410712"/>
          </a:xfrm>
          <a:prstGeom prst="rect">
            <a:avLst/>
          </a:prstGeom>
          <a:noFill/>
        </p:spPr>
        <p:txBody>
          <a:bodyPr wrap="square" rtlCol="0">
            <a:spAutoFit/>
          </a:bodyPr>
          <a:lstStyle/>
          <a:p>
            <a:pPr>
              <a:lnSpc>
                <a:spcPct val="120000"/>
              </a:lnSpc>
            </a:pPr>
            <a:r>
              <a:rPr lang="pt-PT" sz="1600" dirty="0" smtClean="0">
                <a:solidFill>
                  <a:schemeClr val="accent3">
                    <a:lumMod val="75000"/>
                  </a:schemeClr>
                </a:solidFill>
              </a:rPr>
              <a:t>Professor Doutor Pedro Raposo de Almeida</a:t>
            </a:r>
          </a:p>
          <a:p>
            <a:pPr>
              <a:lnSpc>
                <a:spcPct val="120000"/>
              </a:lnSpc>
            </a:pPr>
            <a:r>
              <a:rPr lang="pt-PT" sz="1600" dirty="0" smtClean="0">
                <a:solidFill>
                  <a:schemeClr val="accent3">
                    <a:lumMod val="75000"/>
                  </a:schemeClr>
                </a:solidFill>
              </a:rPr>
              <a:t>Professora Doutora Maria João Lança</a:t>
            </a:r>
          </a:p>
          <a:p>
            <a:pPr>
              <a:lnSpc>
                <a:spcPct val="120000"/>
              </a:lnSpc>
            </a:pPr>
            <a:r>
              <a:rPr lang="pt-PT" sz="1600" dirty="0" smtClean="0">
                <a:solidFill>
                  <a:schemeClr val="accent3">
                    <a:lumMod val="75000"/>
                  </a:schemeClr>
                </a:solidFill>
              </a:rPr>
              <a:t>Professor Doutor Rui Ferreira</a:t>
            </a:r>
          </a:p>
          <a:p>
            <a:pPr>
              <a:lnSpc>
                <a:spcPct val="120000"/>
              </a:lnSpc>
            </a:pPr>
            <a:r>
              <a:rPr lang="pt-PT" sz="1600" dirty="0" smtClean="0">
                <a:solidFill>
                  <a:schemeClr val="accent3">
                    <a:lumMod val="75000"/>
                  </a:schemeClr>
                </a:solidFill>
              </a:rPr>
              <a:t>Professora Doutora Isabel Ferreira</a:t>
            </a:r>
          </a:p>
          <a:p>
            <a:pPr>
              <a:lnSpc>
                <a:spcPct val="120000"/>
              </a:lnSpc>
            </a:pPr>
            <a:r>
              <a:rPr lang="pt-PT" sz="1600" dirty="0" smtClean="0">
                <a:solidFill>
                  <a:schemeClr val="accent3">
                    <a:lumMod val="75000"/>
                  </a:schemeClr>
                </a:solidFill>
              </a:rPr>
              <a:t>Doutor Bernardo </a:t>
            </a:r>
            <a:r>
              <a:rPr lang="pt-PT" sz="1600" dirty="0" err="1" smtClean="0">
                <a:solidFill>
                  <a:schemeClr val="accent3">
                    <a:lumMod val="75000"/>
                  </a:schemeClr>
                </a:solidFill>
              </a:rPr>
              <a:t>Quintella</a:t>
            </a:r>
            <a:endParaRPr lang="pt-PT" sz="1600" dirty="0" smtClean="0">
              <a:solidFill>
                <a:schemeClr val="accent3">
                  <a:lumMod val="75000"/>
                </a:schemeClr>
              </a:solidFill>
            </a:endParaRPr>
          </a:p>
          <a:p>
            <a:pPr>
              <a:lnSpc>
                <a:spcPct val="120000"/>
              </a:lnSpc>
            </a:pPr>
            <a:r>
              <a:rPr lang="pt-PT" sz="1600" dirty="0" smtClean="0">
                <a:solidFill>
                  <a:schemeClr val="accent3">
                    <a:lumMod val="75000"/>
                  </a:schemeClr>
                </a:solidFill>
              </a:rPr>
              <a:t>Professora Doutora Maria João Cabrita</a:t>
            </a:r>
          </a:p>
          <a:p>
            <a:pPr>
              <a:lnSpc>
                <a:spcPct val="120000"/>
              </a:lnSpc>
            </a:pPr>
            <a:r>
              <a:rPr lang="pt-PT" sz="1600" dirty="0" smtClean="0">
                <a:solidFill>
                  <a:schemeClr val="accent3">
                    <a:lumMod val="75000"/>
                  </a:schemeClr>
                </a:solidFill>
              </a:rPr>
              <a:t>Professor Doutor Alfredo Pereira</a:t>
            </a:r>
          </a:p>
          <a:p>
            <a:pPr>
              <a:lnSpc>
                <a:spcPct val="120000"/>
              </a:lnSpc>
            </a:pPr>
            <a:r>
              <a:rPr lang="pt-PT" sz="1600" dirty="0" smtClean="0">
                <a:solidFill>
                  <a:schemeClr val="accent3">
                    <a:lumMod val="75000"/>
                  </a:schemeClr>
                </a:solidFill>
              </a:rPr>
              <a:t>Professor Doutor José Alberto Potes</a:t>
            </a:r>
          </a:p>
          <a:p>
            <a:pPr>
              <a:lnSpc>
                <a:spcPct val="120000"/>
              </a:lnSpc>
            </a:pPr>
            <a:r>
              <a:rPr lang="pt-PT" sz="1600" dirty="0" smtClean="0">
                <a:solidFill>
                  <a:schemeClr val="accent3">
                    <a:lumMod val="75000"/>
                  </a:schemeClr>
                </a:solidFill>
              </a:rPr>
              <a:t>Engenheira Antónia Oliveira</a:t>
            </a:r>
          </a:p>
          <a:p>
            <a:pPr>
              <a:lnSpc>
                <a:spcPct val="120000"/>
              </a:lnSpc>
            </a:pPr>
            <a:r>
              <a:rPr lang="pt-PT" sz="1600" dirty="0" smtClean="0">
                <a:solidFill>
                  <a:schemeClr val="accent3">
                    <a:lumMod val="75000"/>
                  </a:schemeClr>
                </a:solidFill>
              </a:rPr>
              <a:t>Engenheira Graça Machado</a:t>
            </a:r>
          </a:p>
          <a:p>
            <a:pPr>
              <a:lnSpc>
                <a:spcPct val="120000"/>
              </a:lnSpc>
            </a:pPr>
            <a:r>
              <a:rPr lang="pt-PT" sz="1600" dirty="0" smtClean="0">
                <a:solidFill>
                  <a:schemeClr val="accent3">
                    <a:lumMod val="75000"/>
                  </a:schemeClr>
                </a:solidFill>
              </a:rPr>
              <a:t>Catarina Mateus</a:t>
            </a:r>
          </a:p>
          <a:p>
            <a:pPr>
              <a:lnSpc>
                <a:spcPct val="120000"/>
              </a:lnSpc>
            </a:pPr>
            <a:r>
              <a:rPr lang="pt-PT" sz="1600" dirty="0" smtClean="0">
                <a:solidFill>
                  <a:schemeClr val="accent3">
                    <a:lumMod val="75000"/>
                  </a:schemeClr>
                </a:solidFill>
              </a:rPr>
              <a:t>Felipe Neves</a:t>
            </a:r>
          </a:p>
          <a:p>
            <a:pPr>
              <a:lnSpc>
                <a:spcPct val="120000"/>
              </a:lnSpc>
            </a:pPr>
            <a:r>
              <a:rPr lang="pt-PT" sz="1600" dirty="0" smtClean="0">
                <a:solidFill>
                  <a:schemeClr val="accent3">
                    <a:lumMod val="75000"/>
                  </a:schemeClr>
                </a:solidFill>
              </a:rPr>
              <a:t>Vera Veloso</a:t>
            </a:r>
          </a:p>
          <a:p>
            <a:pPr>
              <a:lnSpc>
                <a:spcPct val="120000"/>
              </a:lnSpc>
            </a:pPr>
            <a:r>
              <a:rPr lang="pt-PT" sz="1600" dirty="0" smtClean="0">
                <a:solidFill>
                  <a:schemeClr val="accent3">
                    <a:lumMod val="75000"/>
                  </a:schemeClr>
                </a:solidFill>
              </a:rPr>
              <a:t>Carlos Alexandre</a:t>
            </a:r>
          </a:p>
          <a:p>
            <a:pPr>
              <a:lnSpc>
                <a:spcPct val="120000"/>
              </a:lnSpc>
            </a:pPr>
            <a:r>
              <a:rPr lang="pt-PT" sz="1600" dirty="0" smtClean="0">
                <a:solidFill>
                  <a:schemeClr val="accent3">
                    <a:lumMod val="75000"/>
                  </a:schemeClr>
                </a:solidFill>
              </a:rPr>
              <a:t>Sílvia Pedro</a:t>
            </a:r>
          </a:p>
          <a:p>
            <a:pPr>
              <a:lnSpc>
                <a:spcPct val="120000"/>
              </a:lnSpc>
            </a:pPr>
            <a:r>
              <a:rPr lang="pt-PT" sz="1600" dirty="0" smtClean="0">
                <a:solidFill>
                  <a:schemeClr val="accent3">
                    <a:lumMod val="75000"/>
                  </a:schemeClr>
                </a:solidFill>
              </a:rPr>
              <a:t>Carla Rosado</a:t>
            </a:r>
          </a:p>
          <a:p>
            <a:pPr>
              <a:lnSpc>
                <a:spcPct val="120000"/>
              </a:lnSpc>
            </a:pPr>
            <a:r>
              <a:rPr lang="pt-PT" sz="1600" dirty="0" smtClean="0">
                <a:solidFill>
                  <a:schemeClr val="accent3">
                    <a:lumMod val="75000"/>
                  </a:schemeClr>
                </a:solidFill>
              </a:rPr>
              <a:t>Brígida Machado</a:t>
            </a:r>
          </a:p>
          <a:p>
            <a:pPr>
              <a:lnSpc>
                <a:spcPct val="120000"/>
              </a:lnSpc>
            </a:pPr>
            <a:r>
              <a:rPr lang="pt-PT" sz="1600" dirty="0" smtClean="0">
                <a:solidFill>
                  <a:schemeClr val="accent3">
                    <a:lumMod val="75000"/>
                  </a:schemeClr>
                </a:solidFill>
              </a:rPr>
              <a:t>João Oliveira</a:t>
            </a:r>
          </a:p>
        </p:txBody>
      </p:sp>
      <p:sp>
        <p:nvSpPr>
          <p:cNvPr id="6" name="CaixaDeTexto 5"/>
          <p:cNvSpPr txBox="1"/>
          <p:nvPr/>
        </p:nvSpPr>
        <p:spPr>
          <a:xfrm>
            <a:off x="251520" y="548680"/>
            <a:ext cx="7848872" cy="734945"/>
          </a:xfrm>
          <a:prstGeom prst="rect">
            <a:avLst/>
          </a:prstGeom>
          <a:noFill/>
        </p:spPr>
        <p:txBody>
          <a:bodyPr wrap="square" rtlCol="0">
            <a:spAutoFit/>
          </a:bodyPr>
          <a:lstStyle/>
          <a:p>
            <a:pPr>
              <a:lnSpc>
                <a:spcPct val="120000"/>
              </a:lnSpc>
            </a:pPr>
            <a:r>
              <a:rPr lang="pt-PT" dirty="0" smtClean="0">
                <a:solidFill>
                  <a:schemeClr val="accent2"/>
                </a:solidFill>
              </a:rPr>
              <a:t>Fundação da Ciência e Tecnologia (PTDC/BIA-BDE/71826/2006)</a:t>
            </a:r>
          </a:p>
          <a:p>
            <a:pPr>
              <a:lnSpc>
                <a:spcPct val="120000"/>
              </a:lnSpc>
            </a:pPr>
            <a:r>
              <a:rPr lang="pt-PT" dirty="0" smtClean="0">
                <a:solidFill>
                  <a:schemeClr val="accent2"/>
                </a:solidFill>
              </a:rPr>
              <a:t>Instituto de Ciências Agrárias e Ambientais Mediterrânicas  </a:t>
            </a:r>
            <a:endParaRPr lang="pt-PT"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5" name="CaixaDeTexto 4"/>
          <p:cNvSpPr txBox="1"/>
          <p:nvPr/>
        </p:nvSpPr>
        <p:spPr>
          <a:xfrm>
            <a:off x="251520" y="164834"/>
            <a:ext cx="6336704" cy="369332"/>
          </a:xfrm>
          <a:prstGeom prst="rect">
            <a:avLst/>
          </a:prstGeom>
          <a:noFill/>
        </p:spPr>
        <p:txBody>
          <a:bodyPr wrap="square" rtlCol="0">
            <a:spAutoFit/>
          </a:bodyPr>
          <a:lstStyle/>
          <a:p>
            <a:pPr algn="just"/>
            <a:r>
              <a:rPr lang="pt-PT" b="1" u="sng" dirty="0" smtClean="0">
                <a:solidFill>
                  <a:schemeClr val="accent1">
                    <a:lumMod val="75000"/>
                  </a:schemeClr>
                </a:solidFill>
              </a:rPr>
              <a:t>Bibliografia</a:t>
            </a:r>
          </a:p>
        </p:txBody>
      </p:sp>
      <p:sp>
        <p:nvSpPr>
          <p:cNvPr id="44033" name="Rectangle 1"/>
          <p:cNvSpPr>
            <a:spLocks noChangeArrowheads="1"/>
          </p:cNvSpPr>
          <p:nvPr/>
        </p:nvSpPr>
        <p:spPr bwMode="auto">
          <a:xfrm>
            <a:off x="179512" y="549251"/>
            <a:ext cx="8712968" cy="588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3538" algn="just" defTabSz="363538" fontAlgn="base">
              <a:lnSpc>
                <a:spcPct val="120000"/>
              </a:lnSpc>
              <a:spcBef>
                <a:spcPct val="0"/>
              </a:spcBef>
              <a:spcAft>
                <a:spcPct val="0"/>
              </a:spcAft>
            </a:pPr>
            <a:r>
              <a:rPr lang="en-US" sz="950" dirty="0" smtClean="0">
                <a:solidFill>
                  <a:schemeClr val="accent3">
                    <a:lumMod val="75000"/>
                  </a:schemeClr>
                </a:solidFill>
              </a:rPr>
              <a:t>Almeida, P.R., Silva, H.T. and Quintella, B.R. (2002) - "The spawning migration of the sea lamprey (</a:t>
            </a:r>
            <a:r>
              <a:rPr lang="en-US" sz="950" i="1" dirty="0" err="1" smtClean="0">
                <a:solidFill>
                  <a:schemeClr val="accent3">
                    <a:lumMod val="75000"/>
                  </a:schemeClr>
                </a:solidFill>
              </a:rPr>
              <a:t>Petromyzon</a:t>
            </a:r>
            <a:r>
              <a:rPr lang="en-US" sz="950" i="1" dirty="0" smtClean="0">
                <a:solidFill>
                  <a:schemeClr val="accent3">
                    <a:lumMod val="75000"/>
                  </a:schemeClr>
                </a:solidFill>
              </a:rPr>
              <a:t> </a:t>
            </a:r>
            <a:r>
              <a:rPr lang="en-US" sz="950" i="1" dirty="0" err="1" smtClean="0">
                <a:solidFill>
                  <a:schemeClr val="accent3">
                    <a:lumMod val="75000"/>
                  </a:schemeClr>
                </a:solidFill>
              </a:rPr>
              <a:t>marinus</a:t>
            </a:r>
            <a:r>
              <a:rPr lang="en-US" sz="950" i="1" dirty="0" smtClean="0">
                <a:solidFill>
                  <a:schemeClr val="accent3">
                    <a:lumMod val="75000"/>
                  </a:schemeClr>
                </a:solidFill>
              </a:rPr>
              <a:t> </a:t>
            </a:r>
            <a:r>
              <a:rPr lang="en-US" sz="950" dirty="0" smtClean="0">
                <a:solidFill>
                  <a:schemeClr val="accent3">
                    <a:lumMod val="75000"/>
                  </a:schemeClr>
                </a:solidFill>
              </a:rPr>
              <a:t>L.), in the River Mondego (Portugal)", </a:t>
            </a:r>
            <a:r>
              <a:rPr lang="en-US" sz="950" i="1" dirty="0" smtClean="0">
                <a:solidFill>
                  <a:schemeClr val="accent3">
                    <a:lumMod val="75000"/>
                  </a:schemeClr>
                </a:solidFill>
              </a:rPr>
              <a:t>Aquatic ecology of the Mondego river basin. </a:t>
            </a:r>
            <a:r>
              <a:rPr lang="pt-PT" sz="950" i="1" dirty="0" smtClean="0">
                <a:solidFill>
                  <a:schemeClr val="accent3">
                    <a:lumMod val="75000"/>
                  </a:schemeClr>
                </a:solidFill>
              </a:rPr>
              <a:t>Global </a:t>
            </a:r>
            <a:r>
              <a:rPr lang="pt-PT" sz="950" i="1" dirty="0" err="1" smtClean="0">
                <a:solidFill>
                  <a:schemeClr val="accent3">
                    <a:lumMod val="75000"/>
                  </a:schemeClr>
                </a:solidFill>
              </a:rPr>
              <a:t>importance</a:t>
            </a:r>
            <a:r>
              <a:rPr lang="pt-PT" sz="950" i="1" dirty="0" smtClean="0">
                <a:solidFill>
                  <a:schemeClr val="accent3">
                    <a:lumMod val="75000"/>
                  </a:schemeClr>
                </a:solidFill>
              </a:rPr>
              <a:t> </a:t>
            </a:r>
            <a:r>
              <a:rPr lang="pt-PT" sz="950" i="1" dirty="0" err="1" smtClean="0">
                <a:solidFill>
                  <a:schemeClr val="accent3">
                    <a:lumMod val="75000"/>
                  </a:schemeClr>
                </a:solidFill>
              </a:rPr>
              <a:t>of</a:t>
            </a:r>
            <a:r>
              <a:rPr lang="pt-PT" sz="950" i="1" dirty="0" smtClean="0">
                <a:solidFill>
                  <a:schemeClr val="accent3">
                    <a:lumMod val="75000"/>
                  </a:schemeClr>
                </a:solidFill>
              </a:rPr>
              <a:t> local </a:t>
            </a:r>
            <a:r>
              <a:rPr lang="pt-PT" sz="950" i="1" dirty="0" err="1" smtClean="0">
                <a:solidFill>
                  <a:schemeClr val="accent3">
                    <a:lumMod val="75000"/>
                  </a:schemeClr>
                </a:solidFill>
              </a:rPr>
              <a:t>experience</a:t>
            </a:r>
            <a:r>
              <a:rPr lang="pt-PT" sz="950" dirty="0" smtClean="0">
                <a:solidFill>
                  <a:schemeClr val="accent3">
                    <a:lumMod val="75000"/>
                  </a:schemeClr>
                </a:solidFill>
              </a:rPr>
              <a:t>, Pardal, M.A., Marques, J.C. </a:t>
            </a:r>
            <a:r>
              <a:rPr lang="pt-PT" sz="950" dirty="0" err="1" smtClean="0">
                <a:solidFill>
                  <a:schemeClr val="accent3">
                    <a:lumMod val="75000"/>
                  </a:schemeClr>
                </a:solidFill>
              </a:rPr>
              <a:t>and</a:t>
            </a:r>
            <a:r>
              <a:rPr lang="pt-PT" sz="950" dirty="0" smtClean="0">
                <a:solidFill>
                  <a:schemeClr val="accent3">
                    <a:lumMod val="75000"/>
                  </a:schemeClr>
                </a:solidFill>
              </a:rPr>
              <a:t> Graça, M.A., Coimbra, Imprensa da Universidade de Coimbra: 381-386.</a:t>
            </a:r>
          </a:p>
          <a:p>
            <a:pPr marR="0" lvl="0" indent="363538" algn="just" defTabSz="363538" rtl="0" eaLnBrk="1" fontAlgn="base" latinLnBrk="0" hangingPunct="1">
              <a:lnSpc>
                <a:spcPct val="120000"/>
              </a:lnSpc>
              <a:spcBef>
                <a:spcPct val="0"/>
              </a:spcBef>
              <a:spcAft>
                <a:spcPct val="0"/>
              </a:spcAft>
              <a:buClrTx/>
              <a:buSzTx/>
              <a:buFontTx/>
              <a:buNone/>
              <a:tabLst/>
            </a:pPr>
            <a:r>
              <a:rPr kumimoji="0" lang="en-US" sz="950" b="0" i="0" u="none" strike="noStrike" cap="none" normalizeH="0" baseline="0" dirty="0" smtClean="0">
                <a:ln>
                  <a:noFill/>
                </a:ln>
                <a:solidFill>
                  <a:schemeClr val="accent3">
                    <a:lumMod val="75000"/>
                  </a:schemeClr>
                </a:solidFill>
                <a:effectLst/>
                <a:ea typeface="Calibri" pitchFamily="34" charset="0"/>
                <a:cs typeface="Times New Roman" pitchFamily="18" charset="0"/>
              </a:rPr>
              <a:t>Beamish, F.W.H. (1980) - "Biology of the North American </a:t>
            </a:r>
            <a:r>
              <a:rPr kumimoji="0" lang="en-US" sz="950" b="0" i="0" u="none" strike="noStrike" cap="none" normalizeH="0" baseline="0" dirty="0" err="1" smtClean="0">
                <a:ln>
                  <a:noFill/>
                </a:ln>
                <a:solidFill>
                  <a:schemeClr val="accent3">
                    <a:lumMod val="75000"/>
                  </a:schemeClr>
                </a:solidFill>
                <a:effectLst/>
                <a:ea typeface="Calibri" pitchFamily="34" charset="0"/>
                <a:cs typeface="Times New Roman" pitchFamily="18" charset="0"/>
              </a:rPr>
              <a:t>anadromous</a:t>
            </a:r>
            <a:r>
              <a:rPr kumimoji="0" lang="en-US" sz="950" b="0" i="0" u="none" strike="noStrike" cap="none" normalizeH="0" baseline="0" dirty="0" smtClean="0">
                <a:ln>
                  <a:noFill/>
                </a:ln>
                <a:solidFill>
                  <a:schemeClr val="accent3">
                    <a:lumMod val="75000"/>
                  </a:schemeClr>
                </a:solidFill>
                <a:effectLst/>
                <a:ea typeface="Calibri" pitchFamily="34" charset="0"/>
                <a:cs typeface="Times New Roman" pitchFamily="18" charset="0"/>
              </a:rPr>
              <a:t> sea lamprey, </a:t>
            </a:r>
            <a:r>
              <a:rPr kumimoji="0" lang="en-US" sz="950" b="0" i="1" u="none" strike="noStrike" cap="none" normalizeH="0" baseline="0" dirty="0" err="1" smtClean="0">
                <a:ln>
                  <a:noFill/>
                </a:ln>
                <a:solidFill>
                  <a:schemeClr val="accent3">
                    <a:lumMod val="75000"/>
                  </a:schemeClr>
                </a:solidFill>
                <a:effectLst/>
                <a:ea typeface="Calibri" pitchFamily="34" charset="0"/>
                <a:cs typeface="Times New Roman" pitchFamily="18" charset="0"/>
              </a:rPr>
              <a:t>Petromyzon</a:t>
            </a:r>
            <a:r>
              <a:rPr kumimoji="0" lang="en-US" sz="950" b="0" i="1" u="none" strike="noStrike" cap="none" normalizeH="0" baseline="0" dirty="0" smtClean="0">
                <a:ln>
                  <a:noFill/>
                </a:ln>
                <a:solidFill>
                  <a:schemeClr val="accent3">
                    <a:lumMod val="75000"/>
                  </a:schemeClr>
                </a:solidFill>
                <a:effectLst/>
                <a:ea typeface="Calibri" pitchFamily="34" charset="0"/>
                <a:cs typeface="Times New Roman" pitchFamily="18" charset="0"/>
              </a:rPr>
              <a:t> </a:t>
            </a:r>
            <a:r>
              <a:rPr kumimoji="0" lang="en-US" sz="950" b="0" i="1" u="none" strike="noStrike" cap="none" normalizeH="0" baseline="0" dirty="0" err="1" smtClean="0">
                <a:ln>
                  <a:noFill/>
                </a:ln>
                <a:solidFill>
                  <a:schemeClr val="accent3">
                    <a:lumMod val="75000"/>
                  </a:schemeClr>
                </a:solidFill>
                <a:effectLst/>
                <a:ea typeface="Calibri" pitchFamily="34" charset="0"/>
                <a:cs typeface="Times New Roman" pitchFamily="18" charset="0"/>
              </a:rPr>
              <a:t>marinus</a:t>
            </a:r>
            <a:r>
              <a:rPr kumimoji="0" lang="en-US" sz="950" b="0" i="0" u="none" strike="noStrike" cap="none" normalizeH="0" baseline="0" dirty="0" smtClean="0">
                <a:ln>
                  <a:noFill/>
                </a:ln>
                <a:solidFill>
                  <a:schemeClr val="accent3">
                    <a:lumMod val="75000"/>
                  </a:schemeClr>
                </a:solidFill>
                <a:effectLst/>
                <a:ea typeface="Calibri" pitchFamily="34" charset="0"/>
                <a:cs typeface="Times New Roman" pitchFamily="18" charset="0"/>
              </a:rPr>
              <a:t>", </a:t>
            </a:r>
            <a:r>
              <a:rPr kumimoji="0" lang="en-US" sz="950" b="0" i="1" u="none" strike="noStrike" cap="none" normalizeH="0" baseline="0" dirty="0" smtClean="0">
                <a:ln>
                  <a:noFill/>
                </a:ln>
                <a:solidFill>
                  <a:schemeClr val="accent3">
                    <a:lumMod val="75000"/>
                  </a:schemeClr>
                </a:solidFill>
                <a:effectLst/>
                <a:ea typeface="Calibri" pitchFamily="34" charset="0"/>
                <a:cs typeface="Times New Roman" pitchFamily="18" charset="0"/>
              </a:rPr>
              <a:t>Canadian Journal of Fisheries and Aquatic Sciences</a:t>
            </a:r>
            <a:r>
              <a:rPr kumimoji="0" lang="en-US" sz="950" b="0" i="0" u="none" strike="noStrike" cap="none" normalizeH="0" baseline="0" dirty="0" smtClean="0">
                <a:ln>
                  <a:noFill/>
                </a:ln>
                <a:solidFill>
                  <a:schemeClr val="accent3">
                    <a:lumMod val="75000"/>
                  </a:schemeClr>
                </a:solidFill>
                <a:effectLst/>
                <a:ea typeface="Calibri" pitchFamily="34" charset="0"/>
                <a:cs typeface="Times New Roman" pitchFamily="18" charset="0"/>
              </a:rPr>
              <a:t>, 37: 1924-1943.</a:t>
            </a:r>
          </a:p>
          <a:p>
            <a:pPr indent="363538" algn="just" defTabSz="363538" fontAlgn="base">
              <a:lnSpc>
                <a:spcPct val="120000"/>
              </a:lnSpc>
              <a:spcBef>
                <a:spcPct val="0"/>
              </a:spcBef>
              <a:spcAft>
                <a:spcPct val="0"/>
              </a:spcAft>
            </a:pPr>
            <a:r>
              <a:rPr lang="en-US" sz="950" dirty="0" err="1" smtClean="0">
                <a:solidFill>
                  <a:schemeClr val="accent3">
                    <a:lumMod val="75000"/>
                  </a:schemeClr>
                </a:solidFill>
              </a:rPr>
              <a:t>Bergstedt</a:t>
            </a:r>
            <a:r>
              <a:rPr lang="en-US" sz="950" dirty="0" smtClean="0">
                <a:solidFill>
                  <a:schemeClr val="accent3">
                    <a:lumMod val="75000"/>
                  </a:schemeClr>
                </a:solidFill>
              </a:rPr>
              <a:t>, R.A. and </a:t>
            </a:r>
            <a:r>
              <a:rPr lang="en-US" sz="950" dirty="0" err="1" smtClean="0">
                <a:solidFill>
                  <a:schemeClr val="accent3">
                    <a:lumMod val="75000"/>
                  </a:schemeClr>
                </a:solidFill>
              </a:rPr>
              <a:t>Seelye</a:t>
            </a:r>
            <a:r>
              <a:rPr lang="en-US" sz="950" dirty="0" smtClean="0">
                <a:solidFill>
                  <a:schemeClr val="accent3">
                    <a:lumMod val="75000"/>
                  </a:schemeClr>
                </a:solidFill>
              </a:rPr>
              <a:t>, J.G. (1995) - "Evidence for lack of homing by sea lampreys", </a:t>
            </a:r>
            <a:r>
              <a:rPr lang="en-US" sz="950" i="1" dirty="0" smtClean="0">
                <a:solidFill>
                  <a:schemeClr val="accent3">
                    <a:lumMod val="75000"/>
                  </a:schemeClr>
                </a:solidFill>
              </a:rPr>
              <a:t>Transactions of the American Fisheries Society</a:t>
            </a:r>
            <a:r>
              <a:rPr lang="en-US" sz="950" dirty="0" smtClean="0">
                <a:solidFill>
                  <a:schemeClr val="accent3">
                    <a:lumMod val="75000"/>
                  </a:schemeClr>
                </a:solidFill>
              </a:rPr>
              <a:t>, 124: 235-239.</a:t>
            </a:r>
            <a:endParaRPr lang="pt-PT" sz="950" dirty="0" smtClean="0">
              <a:solidFill>
                <a:schemeClr val="accent3">
                  <a:lumMod val="75000"/>
                </a:schemeClr>
              </a:solidFill>
            </a:endParaRPr>
          </a:p>
          <a:p>
            <a:pPr indent="363538" algn="just" defTabSz="363538" fontAlgn="base">
              <a:lnSpc>
                <a:spcPct val="120000"/>
              </a:lnSpc>
              <a:spcBef>
                <a:spcPct val="0"/>
              </a:spcBef>
              <a:spcAft>
                <a:spcPct val="0"/>
              </a:spcAft>
            </a:pPr>
            <a:r>
              <a:rPr lang="en-US" sz="950" dirty="0" err="1" smtClean="0">
                <a:solidFill>
                  <a:schemeClr val="accent3">
                    <a:lumMod val="75000"/>
                  </a:schemeClr>
                </a:solidFill>
                <a:ea typeface="Calibri" pitchFamily="34" charset="0"/>
                <a:cs typeface="Times New Roman" pitchFamily="18" charset="0"/>
              </a:rPr>
              <a:t>Dempson</a:t>
            </a:r>
            <a:r>
              <a:rPr lang="en-US" sz="950" dirty="0" smtClean="0">
                <a:solidFill>
                  <a:schemeClr val="accent3">
                    <a:lumMod val="75000"/>
                  </a:schemeClr>
                </a:solidFill>
                <a:ea typeface="Calibri" pitchFamily="34" charset="0"/>
                <a:cs typeface="Times New Roman" pitchFamily="18" charset="0"/>
              </a:rPr>
              <a:t>, J.B. and Potter , T.R. (1993) - "</a:t>
            </a:r>
            <a:r>
              <a:rPr lang="en-US" sz="950" dirty="0" err="1" smtClean="0">
                <a:solidFill>
                  <a:schemeClr val="accent3">
                    <a:lumMod val="75000"/>
                  </a:schemeClr>
                </a:solidFill>
                <a:ea typeface="Calibri" pitchFamily="34" charset="0"/>
                <a:cs typeface="Times New Roman" pitchFamily="18" charset="0"/>
              </a:rPr>
              <a:t>Ocurrence</a:t>
            </a:r>
            <a:r>
              <a:rPr lang="en-US" sz="950" dirty="0" smtClean="0">
                <a:solidFill>
                  <a:schemeClr val="accent3">
                    <a:lumMod val="75000"/>
                  </a:schemeClr>
                </a:solidFill>
                <a:ea typeface="Calibri" pitchFamily="34" charset="0"/>
                <a:cs typeface="Times New Roman" pitchFamily="18" charset="0"/>
              </a:rPr>
              <a:t> of sea lamprey, </a:t>
            </a:r>
            <a:r>
              <a:rPr lang="en-US" sz="950" i="1" dirty="0" err="1" smtClean="0">
                <a:solidFill>
                  <a:schemeClr val="accent3">
                    <a:lumMod val="75000"/>
                  </a:schemeClr>
                </a:solidFill>
                <a:ea typeface="Calibri" pitchFamily="34" charset="0"/>
                <a:cs typeface="Times New Roman" pitchFamily="18" charset="0"/>
              </a:rPr>
              <a:t>Petromyzon</a:t>
            </a:r>
            <a:r>
              <a:rPr lang="en-US" sz="950" i="1" dirty="0" smtClean="0">
                <a:solidFill>
                  <a:schemeClr val="accent3">
                    <a:lumMod val="75000"/>
                  </a:schemeClr>
                </a:solidFill>
                <a:ea typeface="Calibri" pitchFamily="34" charset="0"/>
                <a:cs typeface="Times New Roman" pitchFamily="18" charset="0"/>
              </a:rPr>
              <a:t> </a:t>
            </a:r>
            <a:r>
              <a:rPr lang="en-US" sz="950" i="1" dirty="0" err="1" smtClean="0">
                <a:solidFill>
                  <a:schemeClr val="accent3">
                    <a:lumMod val="75000"/>
                  </a:schemeClr>
                </a:solidFill>
                <a:ea typeface="Calibri" pitchFamily="34" charset="0"/>
                <a:cs typeface="Times New Roman" pitchFamily="18" charset="0"/>
              </a:rPr>
              <a:t>marinus</a:t>
            </a:r>
            <a:r>
              <a:rPr lang="en-US" sz="950" dirty="0" smtClean="0">
                <a:solidFill>
                  <a:schemeClr val="accent3">
                    <a:lumMod val="75000"/>
                  </a:schemeClr>
                </a:solidFill>
                <a:ea typeface="Calibri" pitchFamily="34" charset="0"/>
                <a:cs typeface="Times New Roman" pitchFamily="18" charset="0"/>
              </a:rPr>
              <a:t>, in Newfoundland river, with additional records from the northwest Atlantic", </a:t>
            </a:r>
            <a:r>
              <a:rPr lang="en-US" sz="950" i="1" dirty="0" smtClean="0">
                <a:solidFill>
                  <a:schemeClr val="accent3">
                    <a:lumMod val="75000"/>
                  </a:schemeClr>
                </a:solidFill>
                <a:ea typeface="Calibri" pitchFamily="34" charset="0"/>
                <a:cs typeface="Times New Roman" pitchFamily="18" charset="0"/>
              </a:rPr>
              <a:t>Canadian Journal of Fisheries and Aquatic Sciences</a:t>
            </a:r>
            <a:r>
              <a:rPr lang="en-US" sz="950" dirty="0" smtClean="0">
                <a:solidFill>
                  <a:schemeClr val="accent3">
                    <a:lumMod val="75000"/>
                  </a:schemeClr>
                </a:solidFill>
                <a:ea typeface="Calibri" pitchFamily="34" charset="0"/>
                <a:cs typeface="Times New Roman" pitchFamily="18" charset="0"/>
              </a:rPr>
              <a:t>, 50: 1265-1269.</a:t>
            </a:r>
          </a:p>
          <a:p>
            <a:pPr lvl="0" indent="363538" algn="just" defTabSz="363538" fontAlgn="base">
              <a:lnSpc>
                <a:spcPct val="120000"/>
              </a:lnSpc>
              <a:spcBef>
                <a:spcPct val="0"/>
              </a:spcBef>
              <a:spcAft>
                <a:spcPct val="0"/>
              </a:spcAft>
            </a:pPr>
            <a:r>
              <a:rPr lang="en-US" sz="950" dirty="0" err="1" smtClean="0">
                <a:solidFill>
                  <a:schemeClr val="accent3">
                    <a:lumMod val="75000"/>
                  </a:schemeClr>
                </a:solidFill>
                <a:ea typeface="Calibri" pitchFamily="34" charset="0"/>
                <a:cs typeface="Times New Roman" pitchFamily="18" charset="0"/>
              </a:rPr>
              <a:t>Hardisty</a:t>
            </a:r>
            <a:r>
              <a:rPr lang="en-US" sz="950" dirty="0" smtClean="0">
                <a:solidFill>
                  <a:schemeClr val="accent3">
                    <a:lumMod val="75000"/>
                  </a:schemeClr>
                </a:solidFill>
                <a:ea typeface="Calibri" pitchFamily="34" charset="0"/>
                <a:cs typeface="Times New Roman" pitchFamily="18" charset="0"/>
              </a:rPr>
              <a:t>, M.W. (1986) - "</a:t>
            </a:r>
            <a:r>
              <a:rPr lang="en-US" sz="950" i="1" dirty="0" err="1" smtClean="0">
                <a:solidFill>
                  <a:schemeClr val="accent3">
                    <a:lumMod val="75000"/>
                  </a:schemeClr>
                </a:solidFill>
                <a:ea typeface="Calibri" pitchFamily="34" charset="0"/>
                <a:cs typeface="Times New Roman" pitchFamily="18" charset="0"/>
              </a:rPr>
              <a:t>Petromyzon</a:t>
            </a:r>
            <a:r>
              <a:rPr lang="en-US" sz="950" i="1" dirty="0" smtClean="0">
                <a:solidFill>
                  <a:schemeClr val="accent3">
                    <a:lumMod val="75000"/>
                  </a:schemeClr>
                </a:solidFill>
                <a:ea typeface="Calibri" pitchFamily="34" charset="0"/>
                <a:cs typeface="Times New Roman" pitchFamily="18" charset="0"/>
              </a:rPr>
              <a:t> </a:t>
            </a:r>
            <a:r>
              <a:rPr lang="en-US" sz="950" i="1" dirty="0" err="1" smtClean="0">
                <a:solidFill>
                  <a:schemeClr val="accent3">
                    <a:lumMod val="75000"/>
                  </a:schemeClr>
                </a:solidFill>
                <a:ea typeface="Calibri" pitchFamily="34" charset="0"/>
                <a:cs typeface="Times New Roman" pitchFamily="18" charset="0"/>
              </a:rPr>
              <a:t>marinus</a:t>
            </a:r>
            <a:r>
              <a:rPr lang="en-US" sz="950" dirty="0" smtClean="0">
                <a:solidFill>
                  <a:schemeClr val="accent3">
                    <a:lumMod val="75000"/>
                  </a:schemeClr>
                </a:solidFill>
                <a:ea typeface="Calibri" pitchFamily="34" charset="0"/>
                <a:cs typeface="Times New Roman" pitchFamily="18" charset="0"/>
              </a:rPr>
              <a:t> Linnaeus, 1758", </a:t>
            </a:r>
            <a:r>
              <a:rPr lang="en-US" sz="950" i="1" dirty="0" smtClean="0">
                <a:solidFill>
                  <a:schemeClr val="accent3">
                    <a:lumMod val="75000"/>
                  </a:schemeClr>
                </a:solidFill>
                <a:ea typeface="Calibri" pitchFamily="34" charset="0"/>
                <a:cs typeface="Times New Roman" pitchFamily="18" charset="0"/>
              </a:rPr>
              <a:t>The freshwater fishes of Europe. </a:t>
            </a:r>
            <a:r>
              <a:rPr lang="en-US" sz="950" i="1" dirty="0" err="1" smtClean="0">
                <a:solidFill>
                  <a:schemeClr val="accent3">
                    <a:lumMod val="75000"/>
                  </a:schemeClr>
                </a:solidFill>
                <a:ea typeface="Calibri" pitchFamily="34" charset="0"/>
                <a:cs typeface="Times New Roman" pitchFamily="18" charset="0"/>
              </a:rPr>
              <a:t>Petromyzontiformes</a:t>
            </a:r>
            <a:r>
              <a:rPr lang="en-US" sz="950" dirty="0" smtClean="0">
                <a:solidFill>
                  <a:schemeClr val="accent3">
                    <a:lumMod val="75000"/>
                  </a:schemeClr>
                </a:solidFill>
                <a:ea typeface="Calibri" pitchFamily="34" charset="0"/>
                <a:cs typeface="Times New Roman" pitchFamily="18" charset="0"/>
              </a:rPr>
              <a:t>, </a:t>
            </a:r>
            <a:r>
              <a:rPr lang="en-US" sz="950" dirty="0" err="1" smtClean="0">
                <a:solidFill>
                  <a:schemeClr val="accent3">
                    <a:lumMod val="75000"/>
                  </a:schemeClr>
                </a:solidFill>
                <a:ea typeface="Calibri" pitchFamily="34" charset="0"/>
                <a:cs typeface="Times New Roman" pitchFamily="18" charset="0"/>
              </a:rPr>
              <a:t>Holčík</a:t>
            </a:r>
            <a:r>
              <a:rPr lang="en-US" sz="950" dirty="0" smtClean="0">
                <a:solidFill>
                  <a:schemeClr val="accent3">
                    <a:lumMod val="75000"/>
                  </a:schemeClr>
                </a:solidFill>
                <a:ea typeface="Calibri" pitchFamily="34" charset="0"/>
                <a:cs typeface="Times New Roman" pitchFamily="18" charset="0"/>
              </a:rPr>
              <a:t>, J.,, Aula-</a:t>
            </a:r>
            <a:r>
              <a:rPr lang="en-US" sz="950" dirty="0" err="1" smtClean="0">
                <a:solidFill>
                  <a:schemeClr val="accent3">
                    <a:lumMod val="75000"/>
                  </a:schemeClr>
                </a:solidFill>
                <a:ea typeface="Calibri" pitchFamily="34" charset="0"/>
                <a:cs typeface="Times New Roman" pitchFamily="18" charset="0"/>
              </a:rPr>
              <a:t>Verlag</a:t>
            </a:r>
            <a:r>
              <a:rPr lang="en-US" sz="950" dirty="0" smtClean="0">
                <a:solidFill>
                  <a:schemeClr val="accent3">
                    <a:lumMod val="75000"/>
                  </a:schemeClr>
                </a:solidFill>
                <a:ea typeface="Calibri" pitchFamily="34" charset="0"/>
                <a:cs typeface="Times New Roman" pitchFamily="18" charset="0"/>
              </a:rPr>
              <a:t> Wiesbaden.</a:t>
            </a:r>
          </a:p>
          <a:p>
            <a:pPr lvl="0" indent="363538" algn="just" defTabSz="363538" fontAlgn="base">
              <a:lnSpc>
                <a:spcPct val="120000"/>
              </a:lnSpc>
              <a:spcBef>
                <a:spcPct val="0"/>
              </a:spcBef>
              <a:spcAft>
                <a:spcPct val="0"/>
              </a:spcAft>
            </a:pPr>
            <a:r>
              <a:rPr lang="en-US" sz="950" dirty="0" err="1" smtClean="0">
                <a:solidFill>
                  <a:schemeClr val="accent3">
                    <a:lumMod val="75000"/>
                  </a:schemeClr>
                </a:solidFill>
                <a:ea typeface="Calibri" pitchFamily="34" charset="0"/>
                <a:cs typeface="Times New Roman" pitchFamily="18" charset="0"/>
              </a:rPr>
              <a:t>Holčík</a:t>
            </a:r>
            <a:r>
              <a:rPr lang="en-US" sz="950" dirty="0" smtClean="0">
                <a:solidFill>
                  <a:schemeClr val="accent3">
                    <a:lumMod val="75000"/>
                  </a:schemeClr>
                </a:solidFill>
                <a:ea typeface="Calibri" pitchFamily="34" charset="0"/>
                <a:cs typeface="Times New Roman" pitchFamily="18" charset="0"/>
              </a:rPr>
              <a:t>, J., </a:t>
            </a:r>
            <a:r>
              <a:rPr lang="en-US" sz="950" dirty="0" err="1" smtClean="0">
                <a:solidFill>
                  <a:schemeClr val="accent3">
                    <a:lumMod val="75000"/>
                  </a:schemeClr>
                </a:solidFill>
                <a:ea typeface="Calibri" pitchFamily="34" charset="0"/>
                <a:cs typeface="Times New Roman" pitchFamily="18" charset="0"/>
              </a:rPr>
              <a:t>Delic</a:t>
            </a:r>
            <a:r>
              <a:rPr lang="en-US" sz="950" dirty="0" smtClean="0">
                <a:solidFill>
                  <a:schemeClr val="accent3">
                    <a:lumMod val="75000"/>
                  </a:schemeClr>
                </a:solidFill>
                <a:ea typeface="Calibri" pitchFamily="34" charset="0"/>
                <a:cs typeface="Times New Roman" pitchFamily="18" charset="0"/>
              </a:rPr>
              <a:t>, A., </a:t>
            </a:r>
            <a:r>
              <a:rPr lang="en-US" sz="950" dirty="0" err="1" smtClean="0">
                <a:solidFill>
                  <a:schemeClr val="accent3">
                    <a:lumMod val="75000"/>
                  </a:schemeClr>
                </a:solidFill>
                <a:ea typeface="Calibri" pitchFamily="34" charset="0"/>
                <a:cs typeface="Times New Roman" pitchFamily="18" charset="0"/>
              </a:rPr>
              <a:t>Kucinic</a:t>
            </a:r>
            <a:r>
              <a:rPr lang="en-US" sz="950" dirty="0" smtClean="0">
                <a:solidFill>
                  <a:schemeClr val="accent3">
                    <a:lumMod val="75000"/>
                  </a:schemeClr>
                </a:solidFill>
                <a:ea typeface="Calibri" pitchFamily="34" charset="0"/>
                <a:cs typeface="Times New Roman" pitchFamily="18" charset="0"/>
              </a:rPr>
              <a:t>, M., </a:t>
            </a:r>
            <a:r>
              <a:rPr lang="en-US" sz="950" dirty="0" err="1" smtClean="0">
                <a:solidFill>
                  <a:schemeClr val="accent3">
                    <a:lumMod val="75000"/>
                  </a:schemeClr>
                </a:solidFill>
                <a:ea typeface="Calibri" pitchFamily="34" charset="0"/>
                <a:cs typeface="Times New Roman" pitchFamily="18" charset="0"/>
              </a:rPr>
              <a:t>Buhvic</a:t>
            </a:r>
            <a:r>
              <a:rPr lang="en-US" sz="950" dirty="0" smtClean="0">
                <a:solidFill>
                  <a:schemeClr val="accent3">
                    <a:lumMod val="75000"/>
                  </a:schemeClr>
                </a:solidFill>
                <a:ea typeface="Calibri" pitchFamily="34" charset="0"/>
                <a:cs typeface="Times New Roman" pitchFamily="18" charset="0"/>
              </a:rPr>
              <a:t>, V. and </a:t>
            </a:r>
            <a:r>
              <a:rPr lang="en-US" sz="950" dirty="0" err="1" smtClean="0">
                <a:solidFill>
                  <a:schemeClr val="accent3">
                    <a:lumMod val="75000"/>
                  </a:schemeClr>
                </a:solidFill>
                <a:ea typeface="Calibri" pitchFamily="34" charset="0"/>
                <a:cs typeface="Times New Roman" pitchFamily="18" charset="0"/>
              </a:rPr>
              <a:t>Vater</a:t>
            </a:r>
            <a:r>
              <a:rPr lang="en-US" sz="950" dirty="0" smtClean="0">
                <a:solidFill>
                  <a:schemeClr val="accent3">
                    <a:lumMod val="75000"/>
                  </a:schemeClr>
                </a:solidFill>
                <a:ea typeface="Calibri" pitchFamily="34" charset="0"/>
                <a:cs typeface="Times New Roman" pitchFamily="18" charset="0"/>
              </a:rPr>
              <a:t>, M. (2004) - "Distribution and morphology of the sea lamprey from the Balkan coast of the Adriatic Sea", </a:t>
            </a:r>
            <a:r>
              <a:rPr lang="en-US" sz="950" i="1" dirty="0" smtClean="0">
                <a:solidFill>
                  <a:schemeClr val="accent3">
                    <a:lumMod val="75000"/>
                  </a:schemeClr>
                </a:solidFill>
                <a:ea typeface="Calibri" pitchFamily="34" charset="0"/>
                <a:cs typeface="Times New Roman" pitchFamily="18" charset="0"/>
              </a:rPr>
              <a:t>Journal of Fish Biology</a:t>
            </a:r>
            <a:r>
              <a:rPr lang="en-US" sz="950" dirty="0" smtClean="0">
                <a:solidFill>
                  <a:schemeClr val="accent3">
                    <a:lumMod val="75000"/>
                  </a:schemeClr>
                </a:solidFill>
                <a:ea typeface="Calibri" pitchFamily="34" charset="0"/>
                <a:cs typeface="Times New Roman" pitchFamily="18" charset="0"/>
              </a:rPr>
              <a:t>, 64: 514-527.</a:t>
            </a:r>
            <a:endParaRPr lang="en-US" sz="950" dirty="0" smtClean="0">
              <a:solidFill>
                <a:schemeClr val="accent3">
                  <a:lumMod val="75000"/>
                </a:schemeClr>
              </a:solidFill>
            </a:endParaRPr>
          </a:p>
          <a:p>
            <a:pPr indent="363538" algn="just" fontAlgn="base">
              <a:lnSpc>
                <a:spcPct val="120000"/>
              </a:lnSpc>
              <a:spcBef>
                <a:spcPct val="0"/>
              </a:spcBef>
              <a:spcAft>
                <a:spcPct val="0"/>
              </a:spcAft>
            </a:pPr>
            <a:r>
              <a:rPr lang="pt-PT" sz="950" dirty="0" err="1" smtClean="0">
                <a:solidFill>
                  <a:schemeClr val="accent3">
                    <a:lumMod val="75000"/>
                  </a:schemeClr>
                </a:solidFill>
                <a:ea typeface="Calibri" pitchFamily="34" charset="0"/>
                <a:cs typeface="Times New Roman" pitchFamily="18" charset="0"/>
              </a:rPr>
              <a:t>Economidis</a:t>
            </a:r>
            <a:r>
              <a:rPr lang="pt-PT" sz="950" dirty="0" smtClean="0">
                <a:solidFill>
                  <a:schemeClr val="accent3">
                    <a:lumMod val="75000"/>
                  </a:schemeClr>
                </a:solidFill>
                <a:ea typeface="Calibri" pitchFamily="34" charset="0"/>
                <a:cs typeface="Times New Roman" pitchFamily="18" charset="0"/>
              </a:rPr>
              <a:t>, P.S., </a:t>
            </a:r>
            <a:r>
              <a:rPr lang="pt-PT" sz="950" dirty="0" err="1" smtClean="0">
                <a:solidFill>
                  <a:schemeClr val="accent3">
                    <a:lumMod val="75000"/>
                  </a:schemeClr>
                </a:solidFill>
                <a:ea typeface="Calibri" pitchFamily="34" charset="0"/>
                <a:cs typeface="Times New Roman" pitchFamily="18" charset="0"/>
              </a:rPr>
              <a:t>Kallianiotis</a:t>
            </a:r>
            <a:r>
              <a:rPr lang="pt-PT" sz="950" dirty="0" smtClean="0">
                <a:solidFill>
                  <a:schemeClr val="accent3">
                    <a:lumMod val="75000"/>
                  </a:schemeClr>
                </a:solidFill>
                <a:ea typeface="Calibri" pitchFamily="34" charset="0"/>
                <a:cs typeface="Times New Roman" pitchFamily="18" charset="0"/>
              </a:rPr>
              <a:t>, A. </a:t>
            </a:r>
            <a:r>
              <a:rPr lang="pt-PT" sz="950" dirty="0" err="1" smtClean="0">
                <a:solidFill>
                  <a:schemeClr val="accent3">
                    <a:lumMod val="75000"/>
                  </a:schemeClr>
                </a:solidFill>
                <a:ea typeface="Calibri" pitchFamily="34" charset="0"/>
                <a:cs typeface="Times New Roman" pitchFamily="18" charset="0"/>
              </a:rPr>
              <a:t>and</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Psaltopoulou</a:t>
            </a:r>
            <a:r>
              <a:rPr lang="pt-PT" sz="950" dirty="0" smtClean="0">
                <a:solidFill>
                  <a:schemeClr val="accent3">
                    <a:lumMod val="75000"/>
                  </a:schemeClr>
                </a:solidFill>
                <a:ea typeface="Calibri" pitchFamily="34" charset="0"/>
                <a:cs typeface="Times New Roman" pitchFamily="18" charset="0"/>
              </a:rPr>
              <a:t>, H. (1999) - "</a:t>
            </a:r>
            <a:r>
              <a:rPr lang="pt-PT" sz="950" dirty="0" err="1" smtClean="0">
                <a:solidFill>
                  <a:schemeClr val="accent3">
                    <a:lumMod val="75000"/>
                  </a:schemeClr>
                </a:solidFill>
                <a:ea typeface="Calibri" pitchFamily="34" charset="0"/>
                <a:cs typeface="Times New Roman" pitchFamily="18" charset="0"/>
              </a:rPr>
              <a:t>Two</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records</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of</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sea</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lamprey</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from</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the</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north</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Aegean</a:t>
            </a:r>
            <a:r>
              <a:rPr lang="pt-PT" sz="950" dirty="0" smtClean="0">
                <a:solidFill>
                  <a:schemeClr val="accent3">
                    <a:lumMod val="75000"/>
                  </a:schemeClr>
                </a:solidFill>
                <a:ea typeface="Calibri" pitchFamily="34" charset="0"/>
                <a:cs typeface="Times New Roman" pitchFamily="18" charset="0"/>
              </a:rPr>
              <a:t> </a:t>
            </a:r>
            <a:r>
              <a:rPr lang="pt-PT" sz="950" dirty="0" err="1" smtClean="0">
                <a:solidFill>
                  <a:schemeClr val="accent3">
                    <a:lumMod val="75000"/>
                  </a:schemeClr>
                </a:solidFill>
                <a:ea typeface="Calibri" pitchFamily="34" charset="0"/>
                <a:cs typeface="Times New Roman" pitchFamily="18" charset="0"/>
              </a:rPr>
              <a:t>sea</a:t>
            </a:r>
            <a:r>
              <a:rPr lang="pt-PT" sz="950"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Journal</a:t>
            </a:r>
            <a:r>
              <a:rPr lang="pt-PT" sz="950" i="1"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of</a:t>
            </a:r>
            <a:r>
              <a:rPr lang="pt-PT" sz="950" i="1"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Fish</a:t>
            </a:r>
            <a:r>
              <a:rPr lang="pt-PT" sz="950" i="1"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Biology</a:t>
            </a:r>
            <a:r>
              <a:rPr lang="pt-PT" sz="950" dirty="0" smtClean="0">
                <a:solidFill>
                  <a:schemeClr val="accent3">
                    <a:lumMod val="75000"/>
                  </a:schemeClr>
                </a:solidFill>
                <a:ea typeface="Calibri" pitchFamily="34" charset="0"/>
                <a:cs typeface="Times New Roman" pitchFamily="18" charset="0"/>
              </a:rPr>
              <a:t>, 55: 1114-1118.</a:t>
            </a:r>
          </a:p>
          <a:p>
            <a:pPr indent="363538" algn="just" fontAlgn="base">
              <a:lnSpc>
                <a:spcPct val="120000"/>
              </a:lnSpc>
              <a:spcBef>
                <a:spcPct val="0"/>
              </a:spcBef>
              <a:spcAft>
                <a:spcPct val="0"/>
              </a:spcAft>
            </a:pPr>
            <a:r>
              <a:rPr lang="en-US" sz="950" dirty="0" err="1" smtClean="0">
                <a:solidFill>
                  <a:schemeClr val="accent3">
                    <a:lumMod val="75000"/>
                  </a:schemeClr>
                </a:solidFill>
              </a:rPr>
              <a:t>Grahl</a:t>
            </a:r>
            <a:r>
              <a:rPr lang="en-US" sz="950" dirty="0" smtClean="0">
                <a:solidFill>
                  <a:schemeClr val="accent3">
                    <a:lumMod val="75000"/>
                  </a:schemeClr>
                </a:solidFill>
              </a:rPr>
              <a:t>-Nielsen, O. and </a:t>
            </a:r>
            <a:r>
              <a:rPr lang="en-US" sz="950" dirty="0" err="1" smtClean="0">
                <a:solidFill>
                  <a:schemeClr val="accent3">
                    <a:lumMod val="75000"/>
                  </a:schemeClr>
                </a:solidFill>
              </a:rPr>
              <a:t>Ulvund</a:t>
            </a:r>
            <a:r>
              <a:rPr lang="en-US" sz="950" dirty="0" smtClean="0">
                <a:solidFill>
                  <a:schemeClr val="accent3">
                    <a:lumMod val="75000"/>
                  </a:schemeClr>
                </a:solidFill>
              </a:rPr>
              <a:t>, K.A. (1990) - "Distinguishing populations of herring by </a:t>
            </a:r>
            <a:r>
              <a:rPr lang="en-US" sz="950" dirty="0" err="1" smtClean="0">
                <a:solidFill>
                  <a:schemeClr val="accent3">
                    <a:lumMod val="75000"/>
                  </a:schemeClr>
                </a:solidFill>
              </a:rPr>
              <a:t>chemometry</a:t>
            </a:r>
            <a:r>
              <a:rPr lang="en-US" sz="950" dirty="0" smtClean="0">
                <a:solidFill>
                  <a:schemeClr val="accent3">
                    <a:lumMod val="75000"/>
                  </a:schemeClr>
                </a:solidFill>
              </a:rPr>
              <a:t> of fatty acids", </a:t>
            </a:r>
            <a:r>
              <a:rPr lang="en-US" sz="950" i="1" dirty="0" smtClean="0">
                <a:solidFill>
                  <a:schemeClr val="accent3">
                    <a:lumMod val="75000"/>
                  </a:schemeClr>
                </a:solidFill>
              </a:rPr>
              <a:t>American Fisheries Society Symposium</a:t>
            </a:r>
            <a:r>
              <a:rPr lang="en-US" sz="950" dirty="0" smtClean="0">
                <a:solidFill>
                  <a:schemeClr val="accent3">
                    <a:lumMod val="75000"/>
                  </a:schemeClr>
                </a:solidFill>
              </a:rPr>
              <a:t>, 7: 566-571.</a:t>
            </a:r>
          </a:p>
          <a:p>
            <a:pPr indent="363538" algn="just" fontAlgn="base">
              <a:lnSpc>
                <a:spcPct val="120000"/>
              </a:lnSpc>
              <a:spcBef>
                <a:spcPct val="0"/>
              </a:spcBef>
              <a:spcAft>
                <a:spcPct val="0"/>
              </a:spcAft>
            </a:pPr>
            <a:r>
              <a:rPr lang="en-US" sz="950" dirty="0" err="1" smtClean="0">
                <a:solidFill>
                  <a:schemeClr val="accent3">
                    <a:lumMod val="75000"/>
                  </a:schemeClr>
                </a:solidFill>
              </a:rPr>
              <a:t>Joensen</a:t>
            </a:r>
            <a:r>
              <a:rPr lang="en-US" sz="950" dirty="0" smtClean="0">
                <a:solidFill>
                  <a:schemeClr val="accent3">
                    <a:lumMod val="75000"/>
                  </a:schemeClr>
                </a:solidFill>
              </a:rPr>
              <a:t>, H. and </a:t>
            </a:r>
            <a:r>
              <a:rPr lang="en-US" sz="950" dirty="0" err="1" smtClean="0">
                <a:solidFill>
                  <a:schemeClr val="accent3">
                    <a:lumMod val="75000"/>
                  </a:schemeClr>
                </a:solidFill>
              </a:rPr>
              <a:t>Grahl</a:t>
            </a:r>
            <a:r>
              <a:rPr lang="en-US" sz="950" dirty="0" smtClean="0">
                <a:solidFill>
                  <a:schemeClr val="accent3">
                    <a:lumMod val="75000"/>
                  </a:schemeClr>
                </a:solidFill>
              </a:rPr>
              <a:t>-Nielsen, O. (2004) - "</a:t>
            </a:r>
            <a:r>
              <a:rPr lang="en-US" sz="950" dirty="0" err="1" smtClean="0">
                <a:solidFill>
                  <a:schemeClr val="accent3">
                    <a:lumMod val="75000"/>
                  </a:schemeClr>
                </a:solidFill>
              </a:rPr>
              <a:t>Sytock</a:t>
            </a:r>
            <a:r>
              <a:rPr lang="en-US" sz="950" dirty="0" smtClean="0">
                <a:solidFill>
                  <a:schemeClr val="accent3">
                    <a:lumMod val="75000"/>
                  </a:schemeClr>
                </a:solidFill>
              </a:rPr>
              <a:t> structure of </a:t>
            </a:r>
            <a:r>
              <a:rPr lang="en-US" sz="950" i="1" dirty="0" err="1" smtClean="0">
                <a:solidFill>
                  <a:schemeClr val="accent3">
                    <a:lumMod val="75000"/>
                  </a:schemeClr>
                </a:solidFill>
              </a:rPr>
              <a:t>Sebastes</a:t>
            </a:r>
            <a:r>
              <a:rPr lang="en-US" sz="950" i="1" dirty="0" smtClean="0">
                <a:solidFill>
                  <a:schemeClr val="accent3">
                    <a:lumMod val="75000"/>
                  </a:schemeClr>
                </a:solidFill>
              </a:rPr>
              <a:t> </a:t>
            </a:r>
            <a:r>
              <a:rPr lang="en-US" sz="950" i="1" dirty="0" err="1" smtClean="0">
                <a:solidFill>
                  <a:schemeClr val="accent3">
                    <a:lumMod val="75000"/>
                  </a:schemeClr>
                </a:solidFill>
              </a:rPr>
              <a:t>mentella</a:t>
            </a:r>
            <a:r>
              <a:rPr lang="en-US" sz="950" dirty="0" smtClean="0">
                <a:solidFill>
                  <a:schemeClr val="accent3">
                    <a:lumMod val="75000"/>
                  </a:schemeClr>
                </a:solidFill>
              </a:rPr>
              <a:t> in the North Atlantic revealed by </a:t>
            </a:r>
            <a:r>
              <a:rPr lang="en-US" sz="950" dirty="0" err="1" smtClean="0">
                <a:solidFill>
                  <a:schemeClr val="accent3">
                    <a:lumMod val="75000"/>
                  </a:schemeClr>
                </a:solidFill>
              </a:rPr>
              <a:t>chemometry</a:t>
            </a:r>
            <a:r>
              <a:rPr lang="en-US" sz="950" dirty="0" smtClean="0">
                <a:solidFill>
                  <a:schemeClr val="accent3">
                    <a:lumMod val="75000"/>
                  </a:schemeClr>
                </a:solidFill>
              </a:rPr>
              <a:t> of the fatty acid profile in heart tissue", </a:t>
            </a:r>
            <a:r>
              <a:rPr lang="en-US" sz="950" i="1" dirty="0" smtClean="0">
                <a:solidFill>
                  <a:schemeClr val="accent3">
                    <a:lumMod val="75000"/>
                  </a:schemeClr>
                </a:solidFill>
              </a:rPr>
              <a:t>Journal of Marine Science</a:t>
            </a:r>
            <a:r>
              <a:rPr lang="en-US" sz="950" dirty="0" smtClean="0">
                <a:solidFill>
                  <a:schemeClr val="accent3">
                    <a:lumMod val="75000"/>
                  </a:schemeClr>
                </a:solidFill>
              </a:rPr>
              <a:t>, 61: 113-126.</a:t>
            </a:r>
            <a:endParaRPr lang="pt-PT" sz="950" dirty="0" smtClean="0">
              <a:solidFill>
                <a:schemeClr val="accent3">
                  <a:lumMod val="75000"/>
                </a:schemeClr>
              </a:solidFill>
            </a:endParaRPr>
          </a:p>
          <a:p>
            <a:pPr indent="363538" algn="just" fontAlgn="base">
              <a:lnSpc>
                <a:spcPct val="120000"/>
              </a:lnSpc>
              <a:spcBef>
                <a:spcPct val="0"/>
              </a:spcBef>
              <a:spcAft>
                <a:spcPct val="0"/>
              </a:spcAft>
            </a:pPr>
            <a:r>
              <a:rPr lang="en-US" sz="950" dirty="0" err="1" smtClean="0">
                <a:solidFill>
                  <a:schemeClr val="accent3">
                    <a:lumMod val="75000"/>
                  </a:schemeClr>
                </a:solidFill>
              </a:rPr>
              <a:t>Joensen</a:t>
            </a:r>
            <a:r>
              <a:rPr lang="en-US" sz="950" dirty="0" smtClean="0">
                <a:solidFill>
                  <a:schemeClr val="accent3">
                    <a:lumMod val="75000"/>
                  </a:schemeClr>
                </a:solidFill>
              </a:rPr>
              <a:t>, H. and </a:t>
            </a:r>
            <a:r>
              <a:rPr lang="en-US" sz="950" dirty="0" err="1" smtClean="0">
                <a:solidFill>
                  <a:schemeClr val="accent3">
                    <a:lumMod val="75000"/>
                  </a:schemeClr>
                </a:solidFill>
              </a:rPr>
              <a:t>Grahl</a:t>
            </a:r>
            <a:r>
              <a:rPr lang="en-US" sz="950" dirty="0" smtClean="0">
                <a:solidFill>
                  <a:schemeClr val="accent3">
                    <a:lumMod val="75000"/>
                  </a:schemeClr>
                </a:solidFill>
              </a:rPr>
              <a:t>-Nielsen, O. (2000) - "Discrimination of </a:t>
            </a:r>
            <a:r>
              <a:rPr lang="en-US" sz="950" dirty="0" err="1" smtClean="0">
                <a:solidFill>
                  <a:schemeClr val="accent3">
                    <a:lumMod val="75000"/>
                  </a:schemeClr>
                </a:solidFill>
              </a:rPr>
              <a:t>Sebastes</a:t>
            </a:r>
            <a:r>
              <a:rPr lang="en-US" sz="950" dirty="0" smtClean="0">
                <a:solidFill>
                  <a:schemeClr val="accent3">
                    <a:lumMod val="75000"/>
                  </a:schemeClr>
                </a:solidFill>
              </a:rPr>
              <a:t> </a:t>
            </a:r>
            <a:r>
              <a:rPr lang="en-US" sz="950" dirty="0" err="1" smtClean="0">
                <a:solidFill>
                  <a:schemeClr val="accent3">
                    <a:lumMod val="75000"/>
                  </a:schemeClr>
                </a:solidFill>
              </a:rPr>
              <a:t>viviparus</a:t>
            </a:r>
            <a:r>
              <a:rPr lang="en-US" sz="950" dirty="0" smtClean="0">
                <a:solidFill>
                  <a:schemeClr val="accent3">
                    <a:lumMod val="75000"/>
                  </a:schemeClr>
                </a:solidFill>
              </a:rPr>
              <a:t>, </a:t>
            </a:r>
            <a:r>
              <a:rPr lang="en-US" sz="950" dirty="0" err="1" smtClean="0">
                <a:solidFill>
                  <a:schemeClr val="accent3">
                    <a:lumMod val="75000"/>
                  </a:schemeClr>
                </a:solidFill>
              </a:rPr>
              <a:t>Sebastes</a:t>
            </a:r>
            <a:r>
              <a:rPr lang="en-US" sz="950" dirty="0" smtClean="0">
                <a:solidFill>
                  <a:schemeClr val="accent3">
                    <a:lumMod val="75000"/>
                  </a:schemeClr>
                </a:solidFill>
              </a:rPr>
              <a:t> </a:t>
            </a:r>
            <a:r>
              <a:rPr lang="en-US" sz="950" dirty="0" err="1" smtClean="0">
                <a:solidFill>
                  <a:schemeClr val="accent3">
                    <a:lumMod val="75000"/>
                  </a:schemeClr>
                </a:solidFill>
              </a:rPr>
              <a:t>marinus</a:t>
            </a:r>
            <a:r>
              <a:rPr lang="en-US" sz="950" dirty="0" smtClean="0">
                <a:solidFill>
                  <a:schemeClr val="accent3">
                    <a:lumMod val="75000"/>
                  </a:schemeClr>
                </a:solidFill>
              </a:rPr>
              <a:t>, and </a:t>
            </a:r>
            <a:r>
              <a:rPr lang="en-US" sz="950" dirty="0" err="1" smtClean="0">
                <a:solidFill>
                  <a:schemeClr val="accent3">
                    <a:lumMod val="75000"/>
                  </a:schemeClr>
                </a:solidFill>
              </a:rPr>
              <a:t>Sebastes</a:t>
            </a:r>
            <a:r>
              <a:rPr lang="en-US" sz="950" dirty="0" smtClean="0">
                <a:solidFill>
                  <a:schemeClr val="accent3">
                    <a:lumMod val="75000"/>
                  </a:schemeClr>
                </a:solidFill>
              </a:rPr>
              <a:t> </a:t>
            </a:r>
            <a:r>
              <a:rPr lang="en-US" sz="950" dirty="0" err="1" smtClean="0">
                <a:solidFill>
                  <a:schemeClr val="accent3">
                    <a:lumMod val="75000"/>
                  </a:schemeClr>
                </a:solidFill>
              </a:rPr>
              <a:t>mentella</a:t>
            </a:r>
            <a:r>
              <a:rPr lang="en-US" sz="950" dirty="0" smtClean="0">
                <a:solidFill>
                  <a:schemeClr val="accent3">
                    <a:lumMod val="75000"/>
                  </a:schemeClr>
                </a:solidFill>
              </a:rPr>
              <a:t> from Faroe Islands by </a:t>
            </a:r>
            <a:r>
              <a:rPr lang="en-US" sz="950" dirty="0" err="1" smtClean="0">
                <a:solidFill>
                  <a:schemeClr val="accent3">
                    <a:lumMod val="75000"/>
                  </a:schemeClr>
                </a:solidFill>
              </a:rPr>
              <a:t>chemometry</a:t>
            </a:r>
            <a:r>
              <a:rPr lang="en-US" sz="950" dirty="0" smtClean="0">
                <a:solidFill>
                  <a:schemeClr val="accent3">
                    <a:lumMod val="75000"/>
                  </a:schemeClr>
                </a:solidFill>
              </a:rPr>
              <a:t> of the fatty acid profile in the heart and gill tissues and in the skull oil", </a:t>
            </a:r>
            <a:r>
              <a:rPr lang="en-US" sz="950" i="1" dirty="0" smtClean="0">
                <a:solidFill>
                  <a:schemeClr val="accent3">
                    <a:lumMod val="75000"/>
                  </a:schemeClr>
                </a:solidFill>
              </a:rPr>
              <a:t>Comparative Biochemistry and Physiology</a:t>
            </a:r>
            <a:r>
              <a:rPr lang="en-US" sz="950" dirty="0" smtClean="0">
                <a:solidFill>
                  <a:schemeClr val="accent3">
                    <a:lumMod val="75000"/>
                  </a:schemeClr>
                </a:solidFill>
              </a:rPr>
              <a:t>, 126: 69-79.</a:t>
            </a:r>
          </a:p>
          <a:p>
            <a:pPr indent="363538" algn="just" fontAlgn="base">
              <a:lnSpc>
                <a:spcPct val="120000"/>
              </a:lnSpc>
              <a:spcBef>
                <a:spcPct val="0"/>
              </a:spcBef>
              <a:spcAft>
                <a:spcPct val="0"/>
              </a:spcAft>
            </a:pPr>
            <a:r>
              <a:rPr lang="en-US" sz="950" dirty="0" smtClean="0">
                <a:solidFill>
                  <a:schemeClr val="accent3">
                    <a:lumMod val="75000"/>
                  </a:schemeClr>
                </a:solidFill>
              </a:rPr>
              <a:t>Kirsch, P.E., Iverson, W.D., Bowen, W.D., Kerr, S.R. and </a:t>
            </a:r>
            <a:r>
              <a:rPr lang="en-US" sz="950" dirty="0" err="1" smtClean="0">
                <a:solidFill>
                  <a:schemeClr val="accent3">
                    <a:lumMod val="75000"/>
                  </a:schemeClr>
                </a:solidFill>
              </a:rPr>
              <a:t>Ackman</a:t>
            </a:r>
            <a:r>
              <a:rPr lang="en-US" sz="950" dirty="0" smtClean="0">
                <a:solidFill>
                  <a:schemeClr val="accent3">
                    <a:lumMod val="75000"/>
                  </a:schemeClr>
                </a:solidFill>
              </a:rPr>
              <a:t>, R.G. (1969) - "Fatty acid composition of the brain and body phospholipids of the </a:t>
            </a:r>
            <a:r>
              <a:rPr lang="en-US" sz="950" dirty="0" err="1" smtClean="0">
                <a:solidFill>
                  <a:schemeClr val="accent3">
                    <a:lumMod val="75000"/>
                  </a:schemeClr>
                </a:solidFill>
              </a:rPr>
              <a:t>anadronous</a:t>
            </a:r>
            <a:r>
              <a:rPr lang="en-US" sz="950" dirty="0" smtClean="0">
                <a:solidFill>
                  <a:schemeClr val="accent3">
                    <a:lumMod val="75000"/>
                  </a:schemeClr>
                </a:solidFill>
              </a:rPr>
              <a:t> salmon, </a:t>
            </a:r>
            <a:r>
              <a:rPr lang="en-US" sz="950" i="1" dirty="0" err="1" smtClean="0">
                <a:solidFill>
                  <a:schemeClr val="accent3">
                    <a:lumMod val="75000"/>
                  </a:schemeClr>
                </a:solidFill>
              </a:rPr>
              <a:t>Oncorhynchus</a:t>
            </a:r>
            <a:r>
              <a:rPr lang="en-US" sz="950" i="1" dirty="0" smtClean="0">
                <a:solidFill>
                  <a:schemeClr val="accent3">
                    <a:lumMod val="75000"/>
                  </a:schemeClr>
                </a:solidFill>
              </a:rPr>
              <a:t> </a:t>
            </a:r>
            <a:r>
              <a:rPr lang="en-US" sz="950" i="1" dirty="0" err="1" smtClean="0">
                <a:solidFill>
                  <a:schemeClr val="accent3">
                    <a:lumMod val="75000"/>
                  </a:schemeClr>
                </a:solidFill>
              </a:rPr>
              <a:t>nerka</a:t>
            </a:r>
            <a:r>
              <a:rPr lang="en-US" sz="950" dirty="0" smtClean="0">
                <a:solidFill>
                  <a:schemeClr val="accent3">
                    <a:lumMod val="75000"/>
                  </a:schemeClr>
                </a:solidFill>
              </a:rPr>
              <a:t>, from fresh-water and the marine habitat", </a:t>
            </a:r>
            <a:r>
              <a:rPr lang="en-US" sz="950" i="1" dirty="0" smtClean="0">
                <a:solidFill>
                  <a:schemeClr val="accent3">
                    <a:lumMod val="75000"/>
                  </a:schemeClr>
                </a:solidFill>
              </a:rPr>
              <a:t>Comparative Biochemistry and Physiology</a:t>
            </a:r>
            <a:r>
              <a:rPr lang="en-US" sz="950" dirty="0" smtClean="0">
                <a:solidFill>
                  <a:schemeClr val="accent3">
                    <a:lumMod val="75000"/>
                  </a:schemeClr>
                </a:solidFill>
              </a:rPr>
              <a:t>, 31: 419-430.</a:t>
            </a:r>
            <a:endParaRPr lang="pt-PT" sz="950" dirty="0" smtClean="0">
              <a:solidFill>
                <a:schemeClr val="accent3">
                  <a:lumMod val="75000"/>
                </a:schemeClr>
              </a:solidFill>
            </a:endParaRPr>
          </a:p>
          <a:p>
            <a:pPr lvl="0" indent="363538" algn="just" fontAlgn="base">
              <a:lnSpc>
                <a:spcPct val="120000"/>
              </a:lnSpc>
              <a:spcBef>
                <a:spcPct val="0"/>
              </a:spcBef>
              <a:spcAft>
                <a:spcPct val="0"/>
              </a:spcAft>
            </a:pPr>
            <a:r>
              <a:rPr lang="en-US" sz="950" dirty="0" smtClean="0">
                <a:solidFill>
                  <a:schemeClr val="accent3">
                    <a:lumMod val="75000"/>
                  </a:schemeClr>
                </a:solidFill>
                <a:ea typeface="Calibri" pitchFamily="34" charset="0"/>
                <a:cs typeface="Times New Roman" pitchFamily="18" charset="0"/>
              </a:rPr>
              <a:t>Maitland, P.S. (1980) - "Review of the ecology of lampreys in </a:t>
            </a:r>
            <a:r>
              <a:rPr lang="en-US" sz="950" dirty="0" err="1" smtClean="0">
                <a:solidFill>
                  <a:schemeClr val="accent3">
                    <a:lumMod val="75000"/>
                  </a:schemeClr>
                </a:solidFill>
                <a:ea typeface="Calibri" pitchFamily="34" charset="0"/>
                <a:cs typeface="Times New Roman" pitchFamily="18" charset="0"/>
              </a:rPr>
              <a:t>northerm</a:t>
            </a:r>
            <a:r>
              <a:rPr lang="en-US" sz="950" dirty="0" smtClean="0">
                <a:solidFill>
                  <a:schemeClr val="accent3">
                    <a:lumMod val="75000"/>
                  </a:schemeClr>
                </a:solidFill>
                <a:ea typeface="Calibri" pitchFamily="34" charset="0"/>
                <a:cs typeface="Times New Roman" pitchFamily="18" charset="0"/>
              </a:rPr>
              <a:t> Europe", </a:t>
            </a:r>
            <a:r>
              <a:rPr lang="en-US" sz="950" i="1" dirty="0" smtClean="0">
                <a:solidFill>
                  <a:schemeClr val="accent3">
                    <a:lumMod val="75000"/>
                  </a:schemeClr>
                </a:solidFill>
                <a:ea typeface="Calibri" pitchFamily="34" charset="0"/>
                <a:cs typeface="Times New Roman" pitchFamily="18" charset="0"/>
              </a:rPr>
              <a:t>Canadian Journal of Fisheries and Aquatic Sciences</a:t>
            </a:r>
            <a:r>
              <a:rPr lang="en-US" sz="950" dirty="0" smtClean="0">
                <a:solidFill>
                  <a:schemeClr val="accent3">
                    <a:lumMod val="75000"/>
                  </a:schemeClr>
                </a:solidFill>
                <a:ea typeface="Calibri" pitchFamily="34" charset="0"/>
                <a:cs typeface="Times New Roman" pitchFamily="18" charset="0"/>
              </a:rPr>
              <a:t>, 37: 1944-1952.</a:t>
            </a:r>
          </a:p>
          <a:p>
            <a:pPr>
              <a:lnSpc>
                <a:spcPct val="120000"/>
              </a:lnSpc>
            </a:pPr>
            <a:r>
              <a:rPr lang="en-US" sz="950" dirty="0" err="1" smtClean="0">
                <a:solidFill>
                  <a:schemeClr val="accent3">
                    <a:lumMod val="75000"/>
                  </a:schemeClr>
                </a:solidFill>
              </a:rPr>
              <a:t>Pinela</a:t>
            </a:r>
            <a:r>
              <a:rPr lang="en-US" sz="950" dirty="0" smtClean="0">
                <a:solidFill>
                  <a:schemeClr val="accent3">
                    <a:lumMod val="75000"/>
                  </a:schemeClr>
                </a:solidFill>
              </a:rPr>
              <a:t>, S., Quintella, B.R., Almeida, P.R. and </a:t>
            </a:r>
            <a:r>
              <a:rPr lang="en-US" sz="950" dirty="0" err="1" smtClean="0">
                <a:solidFill>
                  <a:schemeClr val="accent3">
                    <a:lumMod val="75000"/>
                  </a:schemeClr>
                </a:solidFill>
              </a:rPr>
              <a:t>Lança</a:t>
            </a:r>
            <a:r>
              <a:rPr lang="en-US" sz="950" dirty="0" smtClean="0">
                <a:solidFill>
                  <a:schemeClr val="accent3">
                    <a:lumMod val="75000"/>
                  </a:schemeClr>
                </a:solidFill>
              </a:rPr>
              <a:t>, M.J. (2009) - "Comparison of the fatty acid profile of muscle neutral lipids and </a:t>
            </a:r>
            <a:r>
              <a:rPr lang="en-US" sz="950" dirty="0" err="1" smtClean="0">
                <a:solidFill>
                  <a:schemeClr val="accent3">
                    <a:lumMod val="75000"/>
                  </a:schemeClr>
                </a:solidFill>
              </a:rPr>
              <a:t>phospolipids</a:t>
            </a:r>
            <a:r>
              <a:rPr lang="en-US" sz="950" dirty="0" smtClean="0">
                <a:solidFill>
                  <a:schemeClr val="accent3">
                    <a:lumMod val="75000"/>
                  </a:schemeClr>
                </a:solidFill>
              </a:rPr>
              <a:t> of up-river </a:t>
            </a:r>
            <a:r>
              <a:rPr lang="en-US" sz="950" dirty="0" err="1" smtClean="0">
                <a:solidFill>
                  <a:schemeClr val="accent3">
                    <a:lumMod val="75000"/>
                  </a:schemeClr>
                </a:solidFill>
              </a:rPr>
              <a:t>anadromos</a:t>
            </a:r>
            <a:r>
              <a:rPr lang="en-US" sz="950" dirty="0" smtClean="0">
                <a:solidFill>
                  <a:schemeClr val="accent3">
                    <a:lumMod val="75000"/>
                  </a:schemeClr>
                </a:solidFill>
              </a:rPr>
              <a:t> sea lamprey (</a:t>
            </a:r>
            <a:r>
              <a:rPr lang="en-US" sz="950" i="1" dirty="0" err="1" smtClean="0">
                <a:solidFill>
                  <a:schemeClr val="accent3">
                    <a:lumMod val="75000"/>
                  </a:schemeClr>
                </a:solidFill>
              </a:rPr>
              <a:t>Petromyzon</a:t>
            </a:r>
            <a:r>
              <a:rPr lang="en-US" sz="950" i="1" dirty="0" smtClean="0">
                <a:solidFill>
                  <a:schemeClr val="accent3">
                    <a:lumMod val="75000"/>
                  </a:schemeClr>
                </a:solidFill>
              </a:rPr>
              <a:t> </a:t>
            </a:r>
            <a:r>
              <a:rPr lang="en-US" sz="950" i="1" dirty="0" err="1" smtClean="0">
                <a:solidFill>
                  <a:schemeClr val="accent3">
                    <a:lumMod val="75000"/>
                  </a:schemeClr>
                </a:solidFill>
              </a:rPr>
              <a:t>marinus</a:t>
            </a:r>
            <a:r>
              <a:rPr lang="en-US" sz="950" i="1" dirty="0" smtClean="0">
                <a:solidFill>
                  <a:schemeClr val="accent3">
                    <a:lumMod val="75000"/>
                  </a:schemeClr>
                </a:solidFill>
              </a:rPr>
              <a:t> </a:t>
            </a:r>
            <a:r>
              <a:rPr lang="en-US" sz="950" dirty="0" smtClean="0">
                <a:solidFill>
                  <a:schemeClr val="accent3">
                    <a:lumMod val="75000"/>
                  </a:schemeClr>
                </a:solidFill>
              </a:rPr>
              <a:t>L.) from three </a:t>
            </a:r>
            <a:r>
              <a:rPr lang="en-US" sz="950" dirty="0" err="1" smtClean="0">
                <a:solidFill>
                  <a:schemeClr val="accent3">
                    <a:lumMod val="75000"/>
                  </a:schemeClr>
                </a:solidFill>
              </a:rPr>
              <a:t>Portugues</a:t>
            </a:r>
            <a:r>
              <a:rPr lang="en-US" sz="950" dirty="0" smtClean="0">
                <a:solidFill>
                  <a:schemeClr val="accent3">
                    <a:lumMod val="75000"/>
                  </a:schemeClr>
                </a:solidFill>
              </a:rPr>
              <a:t> river basins", </a:t>
            </a:r>
            <a:r>
              <a:rPr lang="en-US" sz="950" i="1" dirty="0" err="1" smtClean="0">
                <a:solidFill>
                  <a:schemeClr val="accent3">
                    <a:lumMod val="75000"/>
                  </a:schemeClr>
                </a:solidFill>
              </a:rPr>
              <a:t>Scientia</a:t>
            </a:r>
            <a:r>
              <a:rPr lang="en-US" sz="950" i="1" dirty="0" smtClean="0">
                <a:solidFill>
                  <a:schemeClr val="accent3">
                    <a:lumMod val="75000"/>
                  </a:schemeClr>
                </a:solidFill>
              </a:rPr>
              <a:t> Marina</a:t>
            </a:r>
            <a:r>
              <a:rPr lang="en-US" sz="950" dirty="0" smtClean="0">
                <a:solidFill>
                  <a:schemeClr val="accent3">
                    <a:lumMod val="75000"/>
                  </a:schemeClr>
                </a:solidFill>
              </a:rPr>
              <a:t>: 785-795.</a:t>
            </a:r>
            <a:endParaRPr lang="pt-PT" sz="950" dirty="0" smtClean="0">
              <a:solidFill>
                <a:schemeClr val="accent3">
                  <a:lumMod val="75000"/>
                </a:schemeClr>
              </a:solidFill>
            </a:endParaRPr>
          </a:p>
          <a:p>
            <a:pPr indent="363538" algn="just" fontAlgn="base">
              <a:lnSpc>
                <a:spcPct val="120000"/>
              </a:lnSpc>
              <a:spcBef>
                <a:spcPct val="0"/>
              </a:spcBef>
              <a:spcAft>
                <a:spcPct val="0"/>
              </a:spcAft>
            </a:pPr>
            <a:r>
              <a:rPr lang="pt-PT" sz="950" dirty="0" smtClean="0">
                <a:solidFill>
                  <a:schemeClr val="accent3">
                    <a:lumMod val="75000"/>
                  </a:schemeClr>
                </a:solidFill>
                <a:ea typeface="Calibri" pitchFamily="34" charset="0"/>
                <a:cs typeface="Times New Roman" pitchFamily="18" charset="0"/>
              </a:rPr>
              <a:t>Quintella, B.R. (2006). Biologia e conservação da </a:t>
            </a:r>
            <a:r>
              <a:rPr lang="pt-PT" sz="950" dirty="0" err="1" smtClean="0">
                <a:solidFill>
                  <a:schemeClr val="accent3">
                    <a:lumMod val="75000"/>
                  </a:schemeClr>
                </a:solidFill>
                <a:ea typeface="Calibri" pitchFamily="34" charset="0"/>
                <a:cs typeface="Times New Roman" pitchFamily="18" charset="0"/>
              </a:rPr>
              <a:t>lampreia-marinha</a:t>
            </a:r>
            <a:r>
              <a:rPr lang="pt-PT" sz="950"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Petromyzon</a:t>
            </a:r>
            <a:r>
              <a:rPr lang="pt-PT" sz="950" i="1" dirty="0" smtClean="0">
                <a:solidFill>
                  <a:schemeClr val="accent3">
                    <a:lumMod val="75000"/>
                  </a:schemeClr>
                </a:solidFill>
                <a:ea typeface="Calibri" pitchFamily="34" charset="0"/>
                <a:cs typeface="Times New Roman" pitchFamily="18" charset="0"/>
              </a:rPr>
              <a:t> </a:t>
            </a:r>
            <a:r>
              <a:rPr lang="pt-PT" sz="950" i="1" dirty="0" err="1" smtClean="0">
                <a:solidFill>
                  <a:schemeClr val="accent3">
                    <a:lumMod val="75000"/>
                  </a:schemeClr>
                </a:solidFill>
                <a:ea typeface="Calibri" pitchFamily="34" charset="0"/>
                <a:cs typeface="Times New Roman" pitchFamily="18" charset="0"/>
              </a:rPr>
              <a:t>marinus</a:t>
            </a:r>
            <a:r>
              <a:rPr lang="pt-PT" sz="950" i="1" dirty="0" smtClean="0">
                <a:solidFill>
                  <a:schemeClr val="accent3">
                    <a:lumMod val="75000"/>
                  </a:schemeClr>
                </a:solidFill>
                <a:ea typeface="Calibri" pitchFamily="34" charset="0"/>
                <a:cs typeface="Times New Roman" pitchFamily="18" charset="0"/>
              </a:rPr>
              <a:t> </a:t>
            </a:r>
            <a:r>
              <a:rPr lang="pt-PT" sz="950" dirty="0" smtClean="0">
                <a:solidFill>
                  <a:schemeClr val="accent3">
                    <a:lumMod val="75000"/>
                  </a:schemeClr>
                </a:solidFill>
                <a:ea typeface="Calibri" pitchFamily="34" charset="0"/>
                <a:cs typeface="Times New Roman" pitchFamily="18" charset="0"/>
              </a:rPr>
              <a:t>L.). Departamento de Biologia Animal. Lisboa, Universidade de Lisboa, Faculdade de Ciências. </a:t>
            </a:r>
            <a:r>
              <a:rPr lang="en-US" sz="950" dirty="0" err="1" smtClean="0">
                <a:solidFill>
                  <a:schemeClr val="accent3">
                    <a:lumMod val="75000"/>
                  </a:schemeClr>
                </a:solidFill>
                <a:ea typeface="Calibri" pitchFamily="34" charset="0"/>
                <a:cs typeface="Times New Roman" pitchFamily="18" charset="0"/>
              </a:rPr>
              <a:t>Doutoramento</a:t>
            </a:r>
            <a:r>
              <a:rPr lang="en-US" sz="950" dirty="0" smtClean="0">
                <a:solidFill>
                  <a:schemeClr val="accent3">
                    <a:lumMod val="75000"/>
                  </a:schemeClr>
                </a:solidFill>
                <a:ea typeface="Calibri" pitchFamily="34" charset="0"/>
                <a:cs typeface="Times New Roman" pitchFamily="18" charset="0"/>
              </a:rPr>
              <a:t>:</a:t>
            </a:r>
            <a:r>
              <a:rPr lang="en-US" sz="950" b="1" dirty="0" smtClean="0">
                <a:solidFill>
                  <a:schemeClr val="accent3">
                    <a:lumMod val="75000"/>
                  </a:schemeClr>
                </a:solidFill>
                <a:ea typeface="Calibri" pitchFamily="34" charset="0"/>
                <a:cs typeface="Times New Roman" pitchFamily="18" charset="0"/>
              </a:rPr>
              <a:t> </a:t>
            </a:r>
            <a:r>
              <a:rPr lang="en-US" sz="950" dirty="0" smtClean="0">
                <a:solidFill>
                  <a:schemeClr val="accent3">
                    <a:lumMod val="75000"/>
                  </a:schemeClr>
                </a:solidFill>
                <a:ea typeface="Calibri" pitchFamily="34" charset="0"/>
                <a:cs typeface="Times New Roman" pitchFamily="18" charset="0"/>
              </a:rPr>
              <a:t>281.</a:t>
            </a:r>
          </a:p>
          <a:p>
            <a:pPr indent="363538" algn="just" fontAlgn="base">
              <a:lnSpc>
                <a:spcPct val="120000"/>
              </a:lnSpc>
              <a:spcBef>
                <a:spcPct val="0"/>
              </a:spcBef>
              <a:spcAft>
                <a:spcPct val="0"/>
              </a:spcAft>
            </a:pPr>
            <a:r>
              <a:rPr lang="en-US" sz="950" dirty="0" smtClean="0">
                <a:solidFill>
                  <a:schemeClr val="accent3">
                    <a:lumMod val="75000"/>
                  </a:schemeClr>
                </a:solidFill>
              </a:rPr>
              <a:t>Quintella, B.R., Andrade, N.O. and Almeida, P.R. (2003) - "Distribution, larval stage duration and growth of the sea lamprey </a:t>
            </a:r>
            <a:r>
              <a:rPr lang="en-US" sz="950" dirty="0" err="1" smtClean="0">
                <a:solidFill>
                  <a:schemeClr val="accent3">
                    <a:lumMod val="75000"/>
                  </a:schemeClr>
                </a:solidFill>
              </a:rPr>
              <a:t>ammocoetes</a:t>
            </a:r>
            <a:r>
              <a:rPr lang="en-US" sz="950" dirty="0" smtClean="0">
                <a:solidFill>
                  <a:schemeClr val="accent3">
                    <a:lumMod val="75000"/>
                  </a:schemeClr>
                </a:solidFill>
              </a:rPr>
              <a:t>, </a:t>
            </a:r>
            <a:r>
              <a:rPr lang="en-US" sz="950" i="1" dirty="0" err="1" smtClean="0">
                <a:solidFill>
                  <a:schemeClr val="accent3">
                    <a:lumMod val="75000"/>
                  </a:schemeClr>
                </a:solidFill>
              </a:rPr>
              <a:t>Petromyzon</a:t>
            </a:r>
            <a:r>
              <a:rPr lang="en-US" sz="950" i="1" dirty="0" smtClean="0">
                <a:solidFill>
                  <a:schemeClr val="accent3">
                    <a:lumMod val="75000"/>
                  </a:schemeClr>
                </a:solidFill>
              </a:rPr>
              <a:t> </a:t>
            </a:r>
            <a:r>
              <a:rPr lang="en-US" sz="950" i="1" dirty="0" err="1" smtClean="0">
                <a:solidFill>
                  <a:schemeClr val="accent3">
                    <a:lumMod val="75000"/>
                  </a:schemeClr>
                </a:solidFill>
              </a:rPr>
              <a:t>marinus</a:t>
            </a:r>
            <a:r>
              <a:rPr lang="en-US" sz="950" dirty="0" smtClean="0">
                <a:solidFill>
                  <a:schemeClr val="accent3">
                    <a:lumMod val="75000"/>
                  </a:schemeClr>
                </a:solidFill>
              </a:rPr>
              <a:t> L., in a highly modified river basin", </a:t>
            </a:r>
            <a:r>
              <a:rPr lang="en-US" sz="950" i="1" dirty="0" smtClean="0">
                <a:solidFill>
                  <a:schemeClr val="accent3">
                    <a:lumMod val="75000"/>
                  </a:schemeClr>
                </a:solidFill>
              </a:rPr>
              <a:t>Ecology of Freshwater Fish</a:t>
            </a:r>
            <a:r>
              <a:rPr lang="en-US" sz="950" dirty="0" smtClean="0">
                <a:solidFill>
                  <a:schemeClr val="accent3">
                    <a:lumMod val="75000"/>
                  </a:schemeClr>
                </a:solidFill>
              </a:rPr>
              <a:t>, 12: 1-8.</a:t>
            </a:r>
          </a:p>
          <a:p>
            <a:pPr algn="just" defTabSz="361950">
              <a:lnSpc>
                <a:spcPct val="120000"/>
              </a:lnSpc>
            </a:pPr>
            <a:r>
              <a:rPr lang="en-US" sz="950" dirty="0" smtClean="0">
                <a:solidFill>
                  <a:schemeClr val="accent3">
                    <a:lumMod val="75000"/>
                  </a:schemeClr>
                </a:solidFill>
              </a:rPr>
              <a:t>	</a:t>
            </a:r>
            <a:r>
              <a:rPr lang="en-US" sz="950" dirty="0" err="1" smtClean="0">
                <a:solidFill>
                  <a:schemeClr val="accent3">
                    <a:lumMod val="75000"/>
                  </a:schemeClr>
                </a:solidFill>
              </a:rPr>
              <a:t>Sargent</a:t>
            </a:r>
            <a:r>
              <a:rPr lang="en-US" sz="950" dirty="0" smtClean="0">
                <a:solidFill>
                  <a:schemeClr val="accent3">
                    <a:lumMod val="75000"/>
                  </a:schemeClr>
                </a:solidFill>
              </a:rPr>
              <a:t>, J.R. (1989) - "Ether-linked </a:t>
            </a:r>
            <a:r>
              <a:rPr lang="en-US" sz="950" dirty="0" err="1" smtClean="0">
                <a:solidFill>
                  <a:schemeClr val="accent3">
                    <a:lumMod val="75000"/>
                  </a:schemeClr>
                </a:solidFill>
              </a:rPr>
              <a:t>glycerides</a:t>
            </a:r>
            <a:r>
              <a:rPr lang="en-US" sz="950" dirty="0" smtClean="0">
                <a:solidFill>
                  <a:schemeClr val="accent3">
                    <a:lumMod val="75000"/>
                  </a:schemeClr>
                </a:solidFill>
              </a:rPr>
              <a:t> in marine animals",  CRC Press, Bacon Raton, Florida, </a:t>
            </a:r>
            <a:endParaRPr lang="pt-PT" sz="950" dirty="0" smtClean="0">
              <a:solidFill>
                <a:schemeClr val="accent3">
                  <a:lumMod val="75000"/>
                </a:schemeClr>
              </a:solidFill>
            </a:endParaRPr>
          </a:p>
          <a:p>
            <a:pPr algn="just" defTabSz="361950">
              <a:lnSpc>
                <a:spcPct val="120000"/>
              </a:lnSpc>
            </a:pPr>
            <a:r>
              <a:rPr lang="en-US" sz="950" dirty="0" smtClean="0">
                <a:solidFill>
                  <a:schemeClr val="accent3">
                    <a:lumMod val="75000"/>
                  </a:schemeClr>
                </a:solidFill>
              </a:rPr>
              <a:t>	</a:t>
            </a:r>
            <a:r>
              <a:rPr lang="en-US" sz="950" dirty="0" err="1" smtClean="0">
                <a:solidFill>
                  <a:schemeClr val="accent3">
                    <a:lumMod val="75000"/>
                  </a:schemeClr>
                </a:solidFill>
              </a:rPr>
              <a:t>Sargent</a:t>
            </a:r>
            <a:r>
              <a:rPr lang="en-US" sz="950" dirty="0" smtClean="0">
                <a:solidFill>
                  <a:schemeClr val="accent3">
                    <a:lumMod val="75000"/>
                  </a:schemeClr>
                </a:solidFill>
              </a:rPr>
              <a:t>, J.R. (1995) - "(n-3) Polyunsaturated fatty acids and farmed fish", </a:t>
            </a:r>
            <a:r>
              <a:rPr lang="en-US" sz="950" i="1" dirty="0" smtClean="0">
                <a:solidFill>
                  <a:schemeClr val="accent3">
                    <a:lumMod val="75000"/>
                  </a:schemeClr>
                </a:solidFill>
              </a:rPr>
              <a:t>Fish </a:t>
            </a:r>
            <a:r>
              <a:rPr lang="en-US" sz="950" i="1" dirty="0" err="1" smtClean="0">
                <a:solidFill>
                  <a:schemeClr val="accent3">
                    <a:lumMod val="75000"/>
                  </a:schemeClr>
                </a:solidFill>
              </a:rPr>
              <a:t>Oil:Technology</a:t>
            </a:r>
            <a:r>
              <a:rPr lang="en-US" sz="950" i="1" dirty="0" smtClean="0">
                <a:solidFill>
                  <a:schemeClr val="accent3">
                    <a:lumMod val="75000"/>
                  </a:schemeClr>
                </a:solidFill>
              </a:rPr>
              <a:t>, Nutrition and Marketing</a:t>
            </a:r>
            <a:r>
              <a:rPr lang="en-US" sz="950" dirty="0" smtClean="0">
                <a:solidFill>
                  <a:schemeClr val="accent3">
                    <a:lumMod val="75000"/>
                  </a:schemeClr>
                </a:solidFill>
              </a:rPr>
              <a:t>, Hamilton, R.J. and Rice, R.D., High Wycombe, England, Barnes &amp; Associates: 67-94.</a:t>
            </a:r>
          </a:p>
          <a:p>
            <a:pPr algn="just" defTabSz="361950">
              <a:lnSpc>
                <a:spcPct val="120000"/>
              </a:lnSpc>
            </a:pPr>
            <a:r>
              <a:rPr lang="en-US" sz="950" dirty="0" smtClean="0">
                <a:solidFill>
                  <a:schemeClr val="accent3">
                    <a:lumMod val="75000"/>
                  </a:schemeClr>
                </a:solidFill>
              </a:rPr>
              <a:t>	Van </a:t>
            </a:r>
            <a:r>
              <a:rPr lang="en-US" sz="950" dirty="0" err="1" smtClean="0">
                <a:solidFill>
                  <a:schemeClr val="accent3">
                    <a:lumMod val="75000"/>
                  </a:schemeClr>
                </a:solidFill>
              </a:rPr>
              <a:t>der</a:t>
            </a:r>
            <a:r>
              <a:rPr lang="en-US" sz="950" dirty="0" smtClean="0">
                <a:solidFill>
                  <a:schemeClr val="accent3">
                    <a:lumMod val="75000"/>
                  </a:schemeClr>
                </a:solidFill>
              </a:rPr>
              <a:t> </a:t>
            </a:r>
            <a:r>
              <a:rPr lang="en-US" sz="950" dirty="0" err="1" smtClean="0">
                <a:solidFill>
                  <a:schemeClr val="accent3">
                    <a:lumMod val="75000"/>
                  </a:schemeClr>
                </a:solidFill>
              </a:rPr>
              <a:t>Vusse</a:t>
            </a:r>
            <a:r>
              <a:rPr lang="en-US" sz="950" dirty="0" smtClean="0">
                <a:solidFill>
                  <a:schemeClr val="accent3">
                    <a:lumMod val="75000"/>
                  </a:schemeClr>
                </a:solidFill>
              </a:rPr>
              <a:t>, G.J., </a:t>
            </a:r>
            <a:r>
              <a:rPr lang="en-US" sz="950" dirty="0" err="1" smtClean="0">
                <a:solidFill>
                  <a:schemeClr val="accent3">
                    <a:lumMod val="75000"/>
                  </a:schemeClr>
                </a:solidFill>
              </a:rPr>
              <a:t>Glatz</a:t>
            </a:r>
            <a:r>
              <a:rPr lang="en-US" sz="950" dirty="0" smtClean="0">
                <a:solidFill>
                  <a:schemeClr val="accent3">
                    <a:lumMod val="75000"/>
                  </a:schemeClr>
                </a:solidFill>
              </a:rPr>
              <a:t>, J.F.C., </a:t>
            </a:r>
            <a:r>
              <a:rPr lang="en-US" sz="950" dirty="0" err="1" smtClean="0">
                <a:solidFill>
                  <a:schemeClr val="accent3">
                    <a:lumMod val="75000"/>
                  </a:schemeClr>
                </a:solidFill>
              </a:rPr>
              <a:t>Stam</a:t>
            </a:r>
            <a:r>
              <a:rPr lang="en-US" sz="950" dirty="0" smtClean="0">
                <a:solidFill>
                  <a:schemeClr val="accent3">
                    <a:lumMod val="75000"/>
                  </a:schemeClr>
                </a:solidFill>
              </a:rPr>
              <a:t>, H.C.G. and </a:t>
            </a:r>
            <a:r>
              <a:rPr lang="en-US" sz="950" dirty="0" err="1" smtClean="0">
                <a:solidFill>
                  <a:schemeClr val="accent3">
                    <a:lumMod val="75000"/>
                  </a:schemeClr>
                </a:solidFill>
              </a:rPr>
              <a:t>Reneman</a:t>
            </a:r>
            <a:r>
              <a:rPr lang="en-US" sz="950" dirty="0" smtClean="0">
                <a:solidFill>
                  <a:schemeClr val="accent3">
                    <a:lumMod val="75000"/>
                  </a:schemeClr>
                </a:solidFill>
              </a:rPr>
              <a:t>, R.S. (1992) - "Fatty acid homeostasis in the </a:t>
            </a:r>
            <a:r>
              <a:rPr lang="en-US" sz="950" dirty="0" err="1" smtClean="0">
                <a:solidFill>
                  <a:schemeClr val="accent3">
                    <a:lumMod val="75000"/>
                  </a:schemeClr>
                </a:solidFill>
              </a:rPr>
              <a:t>normoxic</a:t>
            </a:r>
            <a:r>
              <a:rPr lang="en-US" sz="950" dirty="0" smtClean="0">
                <a:solidFill>
                  <a:schemeClr val="accent3">
                    <a:lumMod val="75000"/>
                  </a:schemeClr>
                </a:solidFill>
              </a:rPr>
              <a:t> and </a:t>
            </a:r>
            <a:r>
              <a:rPr lang="en-US" sz="950" dirty="0" err="1" smtClean="0">
                <a:solidFill>
                  <a:schemeClr val="accent3">
                    <a:lumMod val="75000"/>
                  </a:schemeClr>
                </a:solidFill>
              </a:rPr>
              <a:t>isquémic</a:t>
            </a:r>
            <a:r>
              <a:rPr lang="en-US" sz="950" dirty="0" smtClean="0">
                <a:solidFill>
                  <a:schemeClr val="accent3">
                    <a:lumMod val="75000"/>
                  </a:schemeClr>
                </a:solidFill>
              </a:rPr>
              <a:t> heart", </a:t>
            </a:r>
            <a:r>
              <a:rPr lang="en-US" sz="950" i="1" dirty="0" smtClean="0">
                <a:solidFill>
                  <a:schemeClr val="accent3">
                    <a:lumMod val="75000"/>
                  </a:schemeClr>
                </a:solidFill>
              </a:rPr>
              <a:t>Physiological Reviews</a:t>
            </a:r>
            <a:r>
              <a:rPr lang="en-US" sz="950" dirty="0" smtClean="0">
                <a:solidFill>
                  <a:schemeClr val="accent3">
                    <a:lumMod val="75000"/>
                  </a:schemeClr>
                </a:solidFill>
              </a:rPr>
              <a:t>, 72: 881-940.</a:t>
            </a:r>
          </a:p>
          <a:p>
            <a:pPr algn="just" defTabSz="361950">
              <a:lnSpc>
                <a:spcPct val="120000"/>
              </a:lnSpc>
            </a:pPr>
            <a:r>
              <a:rPr lang="en-US" sz="950" dirty="0" smtClean="0">
                <a:solidFill>
                  <a:schemeClr val="accent3">
                    <a:lumMod val="75000"/>
                  </a:schemeClr>
                </a:solidFill>
              </a:rPr>
              <a:t>	Waldman, J., </a:t>
            </a:r>
            <a:r>
              <a:rPr lang="en-US" sz="950" dirty="0" err="1" smtClean="0">
                <a:solidFill>
                  <a:schemeClr val="accent3">
                    <a:lumMod val="75000"/>
                  </a:schemeClr>
                </a:solidFill>
              </a:rPr>
              <a:t>Grunwald</a:t>
            </a:r>
            <a:r>
              <a:rPr lang="en-US" sz="950" dirty="0" smtClean="0">
                <a:solidFill>
                  <a:schemeClr val="accent3">
                    <a:lumMod val="75000"/>
                  </a:schemeClr>
                </a:solidFill>
              </a:rPr>
              <a:t>, C. and </a:t>
            </a:r>
            <a:r>
              <a:rPr lang="en-US" sz="950" dirty="0" err="1" smtClean="0">
                <a:solidFill>
                  <a:schemeClr val="accent3">
                    <a:lumMod val="75000"/>
                  </a:schemeClr>
                </a:solidFill>
              </a:rPr>
              <a:t>Wirgin</a:t>
            </a:r>
            <a:r>
              <a:rPr lang="en-US" sz="950" dirty="0" smtClean="0">
                <a:solidFill>
                  <a:schemeClr val="accent3">
                    <a:lumMod val="75000"/>
                  </a:schemeClr>
                </a:solidFill>
              </a:rPr>
              <a:t>, I. (2008) - "Sea lamprey </a:t>
            </a:r>
            <a:r>
              <a:rPr lang="en-US" sz="950" dirty="0" err="1" smtClean="0">
                <a:solidFill>
                  <a:schemeClr val="accent3">
                    <a:lumMod val="75000"/>
                  </a:schemeClr>
                </a:solidFill>
              </a:rPr>
              <a:t>Petromyzon</a:t>
            </a:r>
            <a:r>
              <a:rPr lang="en-US" sz="950" dirty="0" smtClean="0">
                <a:solidFill>
                  <a:schemeClr val="accent3">
                    <a:lumMod val="75000"/>
                  </a:schemeClr>
                </a:solidFill>
              </a:rPr>
              <a:t> </a:t>
            </a:r>
            <a:r>
              <a:rPr lang="en-US" sz="950" dirty="0" err="1" smtClean="0">
                <a:solidFill>
                  <a:schemeClr val="accent3">
                    <a:lumMod val="75000"/>
                  </a:schemeClr>
                </a:solidFill>
              </a:rPr>
              <a:t>marinus</a:t>
            </a:r>
            <a:r>
              <a:rPr lang="en-US" sz="950" dirty="0" smtClean="0">
                <a:solidFill>
                  <a:schemeClr val="accent3">
                    <a:lumMod val="75000"/>
                  </a:schemeClr>
                </a:solidFill>
              </a:rPr>
              <a:t>: an exception to the rule of homing in </a:t>
            </a:r>
            <a:r>
              <a:rPr lang="en-US" sz="950" dirty="0" err="1" smtClean="0">
                <a:solidFill>
                  <a:schemeClr val="accent3">
                    <a:lumMod val="75000"/>
                  </a:schemeClr>
                </a:solidFill>
              </a:rPr>
              <a:t>anadromous</a:t>
            </a:r>
            <a:r>
              <a:rPr lang="en-US" sz="950" dirty="0" smtClean="0">
                <a:solidFill>
                  <a:schemeClr val="accent3">
                    <a:lumMod val="75000"/>
                  </a:schemeClr>
                </a:solidFill>
              </a:rPr>
              <a:t> fishes", </a:t>
            </a:r>
            <a:r>
              <a:rPr lang="en-US" sz="950" i="1" dirty="0" smtClean="0">
                <a:solidFill>
                  <a:schemeClr val="accent3">
                    <a:lumMod val="75000"/>
                  </a:schemeClr>
                </a:solidFill>
              </a:rPr>
              <a:t>Biology Letters</a:t>
            </a:r>
            <a:r>
              <a:rPr lang="en-US" sz="950" dirty="0" smtClean="0">
                <a:solidFill>
                  <a:schemeClr val="accent3">
                    <a:lumMod val="75000"/>
                  </a:schemeClr>
                </a:solidFill>
              </a:rPr>
              <a:t>, 4: 659-662.</a:t>
            </a:r>
            <a:endParaRPr lang="pt-PT" sz="950" dirty="0" smtClean="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44033"/>
                                        </p:tgtEl>
                                        <p:attrNameLst>
                                          <p:attrName>style.visibility</p:attrName>
                                        </p:attrNameLst>
                                      </p:cBhvr>
                                      <p:to>
                                        <p:strVal val="visible"/>
                                      </p:to>
                                    </p:set>
                                    <p:animEffect transition="in" filter="fade">
                                      <p:cBhvr>
                                        <p:cTn id="11" dur="1000"/>
                                        <p:tgtEl>
                                          <p:spTgt spid="44033"/>
                                        </p:tgtEl>
                                      </p:cBhvr>
                                    </p:animEffect>
                                    <p:anim calcmode="lin" valueType="num">
                                      <p:cBhvr>
                                        <p:cTn id="12" dur="1000" fill="hold"/>
                                        <p:tgtEl>
                                          <p:spTgt spid="44033"/>
                                        </p:tgtEl>
                                        <p:attrNameLst>
                                          <p:attrName>ppt_x</p:attrName>
                                        </p:attrNameLst>
                                      </p:cBhvr>
                                      <p:tavLst>
                                        <p:tav tm="0">
                                          <p:val>
                                            <p:strVal val="#ppt_x"/>
                                          </p:val>
                                        </p:tav>
                                        <p:tav tm="100000">
                                          <p:val>
                                            <p:strVal val="#ppt_x"/>
                                          </p:val>
                                        </p:tav>
                                      </p:tavLst>
                                    </p:anim>
                                    <p:anim calcmode="lin" valueType="num">
                                      <p:cBhvr>
                                        <p:cTn id="13" dur="1000" fill="hold"/>
                                        <p:tgtEl>
                                          <p:spTgt spid="44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0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a:blip>
          <a:srcRect/>
          <a:stretch>
            <a:fillRect/>
          </a:stretch>
        </p:blipFill>
        <p:spPr bwMode="auto">
          <a:xfrm>
            <a:off x="107504" y="116632"/>
            <a:ext cx="8975040" cy="1255841"/>
          </a:xfrm>
          <a:prstGeom prst="rect">
            <a:avLst/>
          </a:prstGeom>
          <a:noFill/>
          <a:ln w="9525">
            <a:noFill/>
            <a:miter lim="800000"/>
            <a:headEnd/>
            <a:tailEnd/>
          </a:ln>
          <a:effectLst/>
        </p:spPr>
      </p:pic>
      <p:sp>
        <p:nvSpPr>
          <p:cNvPr id="10" name="Rectângulo 9"/>
          <p:cNvSpPr/>
          <p:nvPr/>
        </p:nvSpPr>
        <p:spPr>
          <a:xfrm>
            <a:off x="5543600" y="1196752"/>
            <a:ext cx="3600400" cy="246221"/>
          </a:xfrm>
          <a:prstGeom prst="rect">
            <a:avLst/>
          </a:prstGeom>
        </p:spPr>
        <p:txBody>
          <a:bodyPr wrap="square">
            <a:spAutoFit/>
          </a:bodyPr>
          <a:lstStyle/>
          <a:p>
            <a:r>
              <a:rPr lang="pt-PT" sz="1000" dirty="0" smtClean="0"/>
              <a:t>Ilustração da lampreia marinha (autoria de Brígida Machado).</a:t>
            </a:r>
            <a:endParaRPr lang="pt-PT" sz="1000" dirty="0"/>
          </a:p>
        </p:txBody>
      </p:sp>
      <p:sp>
        <p:nvSpPr>
          <p:cNvPr id="12" name="CaixaDeTexto 11"/>
          <p:cNvSpPr txBox="1"/>
          <p:nvPr/>
        </p:nvSpPr>
        <p:spPr>
          <a:xfrm>
            <a:off x="-36512" y="1340768"/>
            <a:ext cx="2016224" cy="424732"/>
          </a:xfrm>
          <a:prstGeom prst="rect">
            <a:avLst/>
          </a:prstGeom>
          <a:noFill/>
        </p:spPr>
        <p:txBody>
          <a:bodyPr wrap="square" rtlCol="0">
            <a:spAutoFit/>
          </a:bodyPr>
          <a:lstStyle/>
          <a:p>
            <a:pPr algn="ctr">
              <a:lnSpc>
                <a:spcPct val="120000"/>
              </a:lnSpc>
            </a:pPr>
            <a:r>
              <a:rPr lang="pt-PT" b="1" u="sng" dirty="0" smtClean="0">
                <a:solidFill>
                  <a:schemeClr val="accent1">
                    <a:lumMod val="75000"/>
                  </a:schemeClr>
                </a:solidFill>
              </a:rPr>
              <a:t>Pressupostos</a:t>
            </a:r>
            <a:endParaRPr lang="pt-PT" u="sng" dirty="0">
              <a:solidFill>
                <a:schemeClr val="accent1">
                  <a:lumMod val="75000"/>
                </a:schemeClr>
              </a:solidFill>
            </a:endParaRPr>
          </a:p>
        </p:txBody>
      </p:sp>
      <p:sp>
        <p:nvSpPr>
          <p:cNvPr id="13" name="CaixaDeTexto 12"/>
          <p:cNvSpPr txBox="1"/>
          <p:nvPr/>
        </p:nvSpPr>
        <p:spPr>
          <a:xfrm>
            <a:off x="251520" y="1916832"/>
            <a:ext cx="2160240" cy="1754326"/>
          </a:xfrm>
          <a:prstGeom prst="rect">
            <a:avLst/>
          </a:prstGeom>
          <a:noFill/>
        </p:spPr>
        <p:txBody>
          <a:bodyPr wrap="square" rtlCol="0">
            <a:spAutoFit/>
          </a:bodyPr>
          <a:lstStyle/>
          <a:p>
            <a:pPr>
              <a:lnSpc>
                <a:spcPct val="120000"/>
              </a:lnSpc>
            </a:pPr>
            <a:r>
              <a:rPr lang="pt-PT" b="1" dirty="0" smtClean="0">
                <a:solidFill>
                  <a:schemeClr val="accent3">
                    <a:lumMod val="75000"/>
                  </a:schemeClr>
                </a:solidFill>
              </a:rPr>
              <a:t>Necessidade de identificar e discriminar espécies e/ou populações de peixes </a:t>
            </a:r>
            <a:r>
              <a:rPr lang="pt-PT" sz="1000" dirty="0" smtClean="0"/>
              <a:t>(</a:t>
            </a:r>
            <a:r>
              <a:rPr lang="pt-PT" sz="1000" dirty="0" err="1" smtClean="0"/>
              <a:t>Joensen</a:t>
            </a:r>
            <a:r>
              <a:rPr lang="pt-PT" sz="1000" dirty="0" smtClean="0"/>
              <a:t> </a:t>
            </a:r>
            <a:r>
              <a:rPr lang="pt-PT" sz="1000" i="1" dirty="0" err="1" smtClean="0"/>
              <a:t>ey</a:t>
            </a:r>
            <a:r>
              <a:rPr lang="pt-PT" sz="1000" i="1" dirty="0" smtClean="0"/>
              <a:t> </a:t>
            </a:r>
            <a:r>
              <a:rPr lang="pt-PT" sz="1000" i="1" dirty="0" err="1" smtClean="0"/>
              <a:t>al</a:t>
            </a:r>
            <a:r>
              <a:rPr lang="pt-PT" sz="1000" dirty="0" smtClean="0"/>
              <a:t>, 2000)</a:t>
            </a:r>
            <a:endParaRPr lang="pt-PT" b="1" dirty="0" smtClean="0">
              <a:solidFill>
                <a:schemeClr val="accent2"/>
              </a:solidFill>
            </a:endParaRPr>
          </a:p>
        </p:txBody>
      </p:sp>
      <p:sp>
        <p:nvSpPr>
          <p:cNvPr id="14" name="Rectângulo 13"/>
          <p:cNvSpPr/>
          <p:nvPr/>
        </p:nvSpPr>
        <p:spPr>
          <a:xfrm>
            <a:off x="2843808" y="1774323"/>
            <a:ext cx="3312368" cy="1754326"/>
          </a:xfrm>
          <a:prstGeom prst="rect">
            <a:avLst/>
          </a:prstGeom>
        </p:spPr>
        <p:txBody>
          <a:bodyPr wrap="square">
            <a:spAutoFit/>
          </a:bodyPr>
          <a:lstStyle/>
          <a:p>
            <a:pPr defTabSz="361950">
              <a:lnSpc>
                <a:spcPct val="120000"/>
              </a:lnSpc>
              <a:buFont typeface="Wingdings" pitchFamily="2" charset="2"/>
              <a:buChar char="ü"/>
            </a:pPr>
            <a:r>
              <a:rPr lang="pt-PT" dirty="0" smtClean="0">
                <a:solidFill>
                  <a:schemeClr val="accent3"/>
                </a:solidFill>
              </a:rPr>
              <a:t>Estudos morfológicos</a:t>
            </a:r>
          </a:p>
          <a:p>
            <a:pPr defTabSz="361950">
              <a:lnSpc>
                <a:spcPct val="120000"/>
              </a:lnSpc>
              <a:buFont typeface="Wingdings" pitchFamily="2" charset="2"/>
              <a:buChar char="ü"/>
            </a:pPr>
            <a:r>
              <a:rPr lang="pt-PT" dirty="0" smtClean="0">
                <a:solidFill>
                  <a:schemeClr val="accent3"/>
                </a:solidFill>
              </a:rPr>
              <a:t>Análise de otólitos </a:t>
            </a:r>
          </a:p>
          <a:p>
            <a:pPr defTabSz="361950">
              <a:lnSpc>
                <a:spcPct val="120000"/>
              </a:lnSpc>
              <a:buFont typeface="Wingdings" pitchFamily="2" charset="2"/>
              <a:buChar char="ü"/>
            </a:pPr>
            <a:r>
              <a:rPr lang="pt-PT" dirty="0" smtClean="0">
                <a:solidFill>
                  <a:schemeClr val="accent3"/>
                </a:solidFill>
              </a:rPr>
              <a:t>Análise genómicas</a:t>
            </a:r>
          </a:p>
          <a:p>
            <a:pPr defTabSz="361950">
              <a:lnSpc>
                <a:spcPct val="120000"/>
              </a:lnSpc>
              <a:buFont typeface="Wingdings" pitchFamily="2" charset="2"/>
              <a:buChar char="ü"/>
            </a:pPr>
            <a:r>
              <a:rPr lang="pt-PT" dirty="0" smtClean="0">
                <a:solidFill>
                  <a:schemeClr val="accent3"/>
                </a:solidFill>
              </a:rPr>
              <a:t>Electroforese</a:t>
            </a:r>
          </a:p>
          <a:p>
            <a:pPr defTabSz="361950">
              <a:lnSpc>
                <a:spcPct val="120000"/>
              </a:lnSpc>
              <a:buFont typeface="Wingdings" pitchFamily="2" charset="2"/>
              <a:buChar char="ü"/>
            </a:pPr>
            <a:r>
              <a:rPr lang="pt-PT" dirty="0" err="1" smtClean="0">
                <a:solidFill>
                  <a:schemeClr val="accent3"/>
                </a:solidFill>
              </a:rPr>
              <a:t>Electrofocalização</a:t>
            </a:r>
            <a:r>
              <a:rPr lang="pt-PT" dirty="0" smtClean="0">
                <a:solidFill>
                  <a:schemeClr val="accent3"/>
                </a:solidFill>
              </a:rPr>
              <a:t> de enzimas</a:t>
            </a:r>
          </a:p>
        </p:txBody>
      </p:sp>
      <p:sp>
        <p:nvSpPr>
          <p:cNvPr id="15" name="CaixaDeTexto 14"/>
          <p:cNvSpPr txBox="1"/>
          <p:nvPr/>
        </p:nvSpPr>
        <p:spPr>
          <a:xfrm>
            <a:off x="2843808" y="3501008"/>
            <a:ext cx="3024336" cy="369332"/>
          </a:xfrm>
          <a:prstGeom prst="rect">
            <a:avLst/>
          </a:prstGeom>
          <a:noFill/>
        </p:spPr>
        <p:txBody>
          <a:bodyPr wrap="square" rtlCol="0">
            <a:spAutoFit/>
          </a:bodyPr>
          <a:lstStyle/>
          <a:p>
            <a:pPr>
              <a:buFont typeface="Wingdings" pitchFamily="2" charset="2"/>
              <a:buChar char="ü"/>
            </a:pPr>
            <a:r>
              <a:rPr lang="pt-PT" b="1" dirty="0" err="1" smtClean="0">
                <a:solidFill>
                  <a:schemeClr val="accent3">
                    <a:lumMod val="75000"/>
                  </a:schemeClr>
                </a:solidFill>
              </a:rPr>
              <a:t>Biomarcadores</a:t>
            </a:r>
            <a:r>
              <a:rPr lang="pt-PT" b="1" dirty="0" smtClean="0">
                <a:solidFill>
                  <a:schemeClr val="accent3">
                    <a:lumMod val="75000"/>
                  </a:schemeClr>
                </a:solidFill>
              </a:rPr>
              <a:t> bioquímicos</a:t>
            </a:r>
          </a:p>
        </p:txBody>
      </p:sp>
      <p:sp>
        <p:nvSpPr>
          <p:cNvPr id="17" name="CaixaDeTexto 16"/>
          <p:cNvSpPr txBox="1"/>
          <p:nvPr/>
        </p:nvSpPr>
        <p:spPr>
          <a:xfrm>
            <a:off x="6516216" y="2204864"/>
            <a:ext cx="2555776" cy="1131079"/>
          </a:xfrm>
          <a:prstGeom prst="rect">
            <a:avLst/>
          </a:prstGeom>
          <a:noFill/>
        </p:spPr>
        <p:txBody>
          <a:bodyPr wrap="square" rtlCol="0">
            <a:spAutoFit/>
          </a:bodyPr>
          <a:lstStyle/>
          <a:p>
            <a:pPr algn="ctr">
              <a:lnSpc>
                <a:spcPct val="125000"/>
              </a:lnSpc>
            </a:pPr>
            <a:r>
              <a:rPr lang="pt-PT" b="1" dirty="0" smtClean="0">
                <a:solidFill>
                  <a:schemeClr val="accent2"/>
                </a:solidFill>
                <a:uFill>
                  <a:solidFill>
                    <a:schemeClr val="tx2">
                      <a:lumMod val="75000"/>
                    </a:schemeClr>
                  </a:solidFill>
                </a:uFill>
              </a:rPr>
              <a:t>Caracterização de perfis lipídicos de tecidos e/ou órgãos</a:t>
            </a:r>
            <a:endParaRPr lang="pt-PT" dirty="0"/>
          </a:p>
        </p:txBody>
      </p:sp>
      <p:sp>
        <p:nvSpPr>
          <p:cNvPr id="18" name="CaixaDeTexto 17"/>
          <p:cNvSpPr txBox="1"/>
          <p:nvPr/>
        </p:nvSpPr>
        <p:spPr>
          <a:xfrm>
            <a:off x="251520" y="1556792"/>
            <a:ext cx="8640960" cy="1311128"/>
          </a:xfrm>
          <a:prstGeom prst="rect">
            <a:avLst/>
          </a:prstGeom>
          <a:noFill/>
        </p:spPr>
        <p:txBody>
          <a:bodyPr wrap="square" rtlCol="0">
            <a:spAutoFit/>
          </a:bodyPr>
          <a:lstStyle/>
          <a:p>
            <a:pPr algn="ctr" defTabSz="3175">
              <a:lnSpc>
                <a:spcPct val="120000"/>
              </a:lnSpc>
            </a:pPr>
            <a:r>
              <a:rPr lang="pt-PT" sz="2400" dirty="0" smtClean="0">
                <a:solidFill>
                  <a:schemeClr val="accent3">
                    <a:lumMod val="75000"/>
                  </a:schemeClr>
                </a:solidFill>
              </a:rPr>
              <a:t>			“Estrutura Genética e Filogenética das Lampreias (</a:t>
            </a:r>
            <a:r>
              <a:rPr lang="pt-PT" sz="2400" dirty="0" err="1" smtClean="0">
                <a:solidFill>
                  <a:schemeClr val="accent3">
                    <a:lumMod val="75000"/>
                  </a:schemeClr>
                </a:solidFill>
              </a:rPr>
              <a:t>Petromyzontidae</a:t>
            </a:r>
            <a:r>
              <a:rPr lang="pt-PT" sz="2400" dirty="0" smtClean="0">
                <a:solidFill>
                  <a:schemeClr val="accent3">
                    <a:lumMod val="75000"/>
                  </a:schemeClr>
                </a:solidFill>
              </a:rPr>
              <a:t>): Definição de unidades de conservação e gestão”</a:t>
            </a:r>
          </a:p>
          <a:p>
            <a:pPr algn="ctr" defTabSz="3175">
              <a:lnSpc>
                <a:spcPct val="120000"/>
              </a:lnSpc>
            </a:pPr>
            <a:r>
              <a:rPr lang="pt-PT" dirty="0" smtClean="0">
                <a:solidFill>
                  <a:schemeClr val="accent3">
                    <a:lumMod val="75000"/>
                  </a:schemeClr>
                </a:solidFill>
              </a:rPr>
              <a:t>(PTDC/BIA-BDE/71826/2006)</a:t>
            </a:r>
            <a:endParaRPr lang="pt-PT" dirty="0">
              <a:solidFill>
                <a:schemeClr val="accent3">
                  <a:lumMod val="75000"/>
                </a:schemeClr>
              </a:solidFill>
            </a:endParaRPr>
          </a:p>
        </p:txBody>
      </p:sp>
      <p:sp>
        <p:nvSpPr>
          <p:cNvPr id="19" name="CaixaDeTexto 18"/>
          <p:cNvSpPr txBox="1"/>
          <p:nvPr/>
        </p:nvSpPr>
        <p:spPr>
          <a:xfrm>
            <a:off x="-468560" y="1340768"/>
            <a:ext cx="2448272" cy="402546"/>
          </a:xfrm>
          <a:prstGeom prst="rect">
            <a:avLst/>
          </a:prstGeom>
          <a:noFill/>
        </p:spPr>
        <p:txBody>
          <a:bodyPr wrap="square" rtlCol="0">
            <a:spAutoFit/>
          </a:bodyPr>
          <a:lstStyle/>
          <a:p>
            <a:pPr algn="ctr">
              <a:lnSpc>
                <a:spcPct val="120000"/>
              </a:lnSpc>
            </a:pPr>
            <a:r>
              <a:rPr lang="pt-PT" b="1" u="sng" dirty="0" smtClean="0">
                <a:solidFill>
                  <a:schemeClr val="accent1">
                    <a:lumMod val="75000"/>
                  </a:schemeClr>
                </a:solidFill>
              </a:rPr>
              <a:t>Projecto</a:t>
            </a:r>
            <a:endParaRPr lang="pt-PT" u="sng" dirty="0">
              <a:solidFill>
                <a:schemeClr val="accent1">
                  <a:lumMod val="75000"/>
                </a:schemeClr>
              </a:solidFill>
            </a:endParaRPr>
          </a:p>
        </p:txBody>
      </p:sp>
      <p:sp>
        <p:nvSpPr>
          <p:cNvPr id="20" name="Seta para a direita 19"/>
          <p:cNvSpPr/>
          <p:nvPr/>
        </p:nvSpPr>
        <p:spPr>
          <a:xfrm>
            <a:off x="2375816" y="2420888"/>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Seta para a direita 20"/>
          <p:cNvSpPr/>
          <p:nvPr/>
        </p:nvSpPr>
        <p:spPr>
          <a:xfrm>
            <a:off x="5976216" y="2420888"/>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CaixaDeTexto 21"/>
          <p:cNvSpPr txBox="1"/>
          <p:nvPr/>
        </p:nvSpPr>
        <p:spPr>
          <a:xfrm>
            <a:off x="251520" y="2229683"/>
            <a:ext cx="5616624" cy="4439677"/>
          </a:xfrm>
          <a:prstGeom prst="rect">
            <a:avLst/>
          </a:prstGeom>
          <a:noFill/>
        </p:spPr>
        <p:txBody>
          <a:bodyPr wrap="square" rtlCol="0">
            <a:spAutoFit/>
          </a:bodyPr>
          <a:lstStyle/>
          <a:p>
            <a:pPr algn="just">
              <a:lnSpc>
                <a:spcPct val="125000"/>
              </a:lnSpc>
            </a:pPr>
            <a:r>
              <a:rPr lang="pt-PT" dirty="0" err="1" smtClean="0">
                <a:solidFill>
                  <a:schemeClr val="accent3">
                    <a:lumMod val="75000"/>
                  </a:schemeClr>
                </a:solidFill>
              </a:rPr>
              <a:t>Pinela</a:t>
            </a:r>
            <a:r>
              <a:rPr lang="pt-PT" dirty="0" smtClean="0">
                <a:solidFill>
                  <a:schemeClr val="accent3">
                    <a:lumMod val="75000"/>
                  </a:schemeClr>
                </a:solidFill>
              </a:rPr>
              <a:t> (2009) detectou diferenças no perfil lipídico no músculo-esquelético de lampreias marinhas de diferentes estuários Portugueses </a:t>
            </a:r>
            <a:r>
              <a:rPr lang="pt-PT" sz="1000" dirty="0" smtClean="0"/>
              <a:t>(</a:t>
            </a:r>
            <a:r>
              <a:rPr lang="pt-PT" sz="1000" dirty="0" err="1" smtClean="0"/>
              <a:t>Pinela</a:t>
            </a:r>
            <a:r>
              <a:rPr lang="pt-PT" sz="1000" dirty="0" smtClean="0"/>
              <a:t>, 2009)</a:t>
            </a:r>
            <a:endParaRPr lang="pt-PT" dirty="0" smtClean="0">
              <a:solidFill>
                <a:schemeClr val="accent3">
                  <a:lumMod val="75000"/>
                </a:schemeClr>
              </a:solidFill>
            </a:endParaRPr>
          </a:p>
          <a:p>
            <a:pPr algn="just">
              <a:lnSpc>
                <a:spcPct val="125000"/>
              </a:lnSpc>
            </a:pPr>
            <a:endParaRPr lang="pt-PT" sz="800" dirty="0" smtClean="0">
              <a:solidFill>
                <a:schemeClr val="accent3">
                  <a:lumMod val="75000"/>
                </a:schemeClr>
              </a:solidFill>
            </a:endParaRPr>
          </a:p>
          <a:p>
            <a:pPr algn="just">
              <a:lnSpc>
                <a:spcPct val="125000"/>
              </a:lnSpc>
            </a:pPr>
            <a:r>
              <a:rPr lang="pt-PT" dirty="0" smtClean="0">
                <a:solidFill>
                  <a:schemeClr val="accent3">
                    <a:lumMod val="75000"/>
                  </a:schemeClr>
                </a:solidFill>
              </a:rPr>
              <a:t>O perfil lipídico do músculo-esquelético é muito influenciado pela dieta, </a:t>
            </a:r>
            <a:r>
              <a:rPr lang="pt-PT" i="1" dirty="0" smtClean="0">
                <a:solidFill>
                  <a:schemeClr val="accent3">
                    <a:lumMod val="75000"/>
                  </a:schemeClr>
                </a:solidFill>
              </a:rPr>
              <a:t>status reprodutivo </a:t>
            </a:r>
            <a:r>
              <a:rPr lang="pt-PT" dirty="0" smtClean="0">
                <a:solidFill>
                  <a:schemeClr val="accent3">
                    <a:lumMod val="75000"/>
                  </a:schemeClr>
                </a:solidFill>
              </a:rPr>
              <a:t>e factores intrínsecos ao próprio ciclo de vida do animal comparativamente com o </a:t>
            </a:r>
            <a:r>
              <a:rPr lang="pt-PT" b="1" u="sng" dirty="0" smtClean="0">
                <a:solidFill>
                  <a:schemeClr val="accent3">
                    <a:lumMod val="75000"/>
                  </a:schemeClr>
                </a:solidFill>
              </a:rPr>
              <a:t>músculo cardíaco (MC</a:t>
            </a:r>
            <a:r>
              <a:rPr lang="pt-PT" b="1" dirty="0" smtClean="0">
                <a:solidFill>
                  <a:schemeClr val="accent3">
                    <a:lumMod val="75000"/>
                  </a:schemeClr>
                </a:solidFill>
              </a:rPr>
              <a:t>) </a:t>
            </a:r>
            <a:r>
              <a:rPr lang="pt-PT" sz="1000" dirty="0" smtClean="0"/>
              <a:t>(</a:t>
            </a:r>
            <a:r>
              <a:rPr lang="pt-PT" sz="1000" dirty="0" err="1" smtClean="0"/>
              <a:t>Van</a:t>
            </a:r>
            <a:r>
              <a:rPr lang="pt-PT" sz="1000" dirty="0" smtClean="0"/>
              <a:t> der </a:t>
            </a:r>
            <a:r>
              <a:rPr lang="pt-PT" sz="1000" dirty="0" err="1" smtClean="0"/>
              <a:t>Vusse</a:t>
            </a:r>
            <a:r>
              <a:rPr lang="pt-PT" sz="1000" dirty="0" smtClean="0"/>
              <a:t>, 1992; </a:t>
            </a:r>
            <a:r>
              <a:rPr lang="pt-PT" sz="1000" dirty="0" err="1" smtClean="0"/>
              <a:t>Sargent</a:t>
            </a:r>
            <a:r>
              <a:rPr lang="pt-PT" sz="1000" dirty="0" smtClean="0"/>
              <a:t>; </a:t>
            </a:r>
            <a:r>
              <a:rPr lang="pt-PT" sz="1000" dirty="0" err="1" smtClean="0"/>
              <a:t>Kirsch</a:t>
            </a:r>
            <a:r>
              <a:rPr lang="pt-PT" sz="1000" dirty="0" smtClean="0"/>
              <a:t> </a:t>
            </a:r>
            <a:r>
              <a:rPr lang="pt-PT" sz="1000" i="1" dirty="0" smtClean="0"/>
              <a:t>et al</a:t>
            </a:r>
            <a:r>
              <a:rPr lang="pt-PT" sz="1000" dirty="0" smtClean="0"/>
              <a:t>., 1969)</a:t>
            </a:r>
            <a:endParaRPr lang="pt-PT" sz="1000" u="sng" dirty="0" smtClean="0"/>
          </a:p>
          <a:p>
            <a:pPr algn="just">
              <a:lnSpc>
                <a:spcPct val="125000"/>
              </a:lnSpc>
            </a:pPr>
            <a:endParaRPr lang="pt-PT" b="1" dirty="0" smtClean="0">
              <a:solidFill>
                <a:schemeClr val="accent3">
                  <a:lumMod val="75000"/>
                </a:schemeClr>
              </a:solidFill>
            </a:endParaRPr>
          </a:p>
          <a:p>
            <a:pPr algn="just" defTabSz="363538">
              <a:lnSpc>
                <a:spcPct val="125000"/>
              </a:lnSpc>
            </a:pPr>
            <a:r>
              <a:rPr lang="pt-PT" dirty="0" smtClean="0">
                <a:solidFill>
                  <a:schemeClr val="accent3">
                    <a:lumMod val="75000"/>
                  </a:schemeClr>
                </a:solidFill>
              </a:rPr>
              <a:t>O perfil em AG do MC ao longo da vida do animal é estável: </a:t>
            </a:r>
            <a:r>
              <a:rPr lang="pt-PT" dirty="0" smtClean="0">
                <a:solidFill>
                  <a:schemeClr val="accent3">
                    <a:lumMod val="75000"/>
                  </a:schemeClr>
                </a:solidFill>
                <a:uFill>
                  <a:solidFill>
                    <a:schemeClr val="tx2">
                      <a:lumMod val="75000"/>
                    </a:schemeClr>
                  </a:solidFill>
                </a:uFill>
              </a:rPr>
              <a:t>↓ teor em  lípidos neutros (triacilgliceróis) e &gt;90% em lípidos polares estruturais (AG de fosfolípidos) </a:t>
            </a:r>
            <a:r>
              <a:rPr lang="pt-PT" sz="1000" dirty="0" smtClean="0"/>
              <a:t>(</a:t>
            </a:r>
            <a:r>
              <a:rPr lang="pt-PT" sz="1000" dirty="0" err="1" smtClean="0"/>
              <a:t>Grahl-Nielsen</a:t>
            </a:r>
            <a:r>
              <a:rPr lang="pt-PT" sz="1000" i="1" dirty="0" smtClean="0"/>
              <a:t> et al.</a:t>
            </a:r>
            <a:r>
              <a:rPr lang="pt-PT" sz="1000" dirty="0" smtClean="0"/>
              <a:t>, 1990, </a:t>
            </a:r>
            <a:r>
              <a:rPr lang="pt-PT" sz="1000" dirty="0" err="1" smtClean="0"/>
              <a:t>Joensen</a:t>
            </a:r>
            <a:r>
              <a:rPr lang="pt-PT" sz="1000" dirty="0" smtClean="0"/>
              <a:t> et al., 2000; </a:t>
            </a:r>
            <a:r>
              <a:rPr lang="pt-PT" sz="1000" dirty="0" err="1" smtClean="0"/>
              <a:t>Joensen</a:t>
            </a:r>
            <a:r>
              <a:rPr lang="pt-PT" sz="1000" dirty="0" smtClean="0"/>
              <a:t> </a:t>
            </a:r>
            <a:r>
              <a:rPr lang="pt-PT" sz="1000" dirty="0" err="1" smtClean="0"/>
              <a:t>and</a:t>
            </a:r>
            <a:r>
              <a:rPr lang="pt-PT" sz="1000" dirty="0" smtClean="0"/>
              <a:t> </a:t>
            </a:r>
            <a:r>
              <a:rPr lang="pt-PT" sz="1000" dirty="0" err="1" smtClean="0"/>
              <a:t>Grahl-Nielsen</a:t>
            </a:r>
            <a:r>
              <a:rPr lang="pt-PT" sz="1000" dirty="0" smtClean="0"/>
              <a:t>, 2004)</a:t>
            </a:r>
            <a:endParaRPr lang="pt-PT" dirty="0" smtClean="0"/>
          </a:p>
        </p:txBody>
      </p:sp>
      <p:sp>
        <p:nvSpPr>
          <p:cNvPr id="24" name="Seta para a direita 23"/>
          <p:cNvSpPr/>
          <p:nvPr/>
        </p:nvSpPr>
        <p:spPr>
          <a:xfrm>
            <a:off x="5964221" y="5445304"/>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24"/>
          <p:cNvSpPr txBox="1"/>
          <p:nvPr/>
        </p:nvSpPr>
        <p:spPr>
          <a:xfrm>
            <a:off x="6531982" y="5445224"/>
            <a:ext cx="2448272" cy="646331"/>
          </a:xfrm>
          <a:prstGeom prst="rect">
            <a:avLst/>
          </a:prstGeom>
          <a:noFill/>
        </p:spPr>
        <p:txBody>
          <a:bodyPr wrap="square" rtlCol="0">
            <a:spAutoFit/>
          </a:bodyPr>
          <a:lstStyle/>
          <a:p>
            <a:pPr algn="ctr"/>
            <a:r>
              <a:rPr lang="pt-PT" b="1" dirty="0" smtClean="0">
                <a:solidFill>
                  <a:schemeClr val="accent2"/>
                </a:solidFill>
                <a:uFill>
                  <a:solidFill>
                    <a:schemeClr val="tx2">
                      <a:lumMod val="75000"/>
                    </a:schemeClr>
                  </a:solidFill>
                </a:uFill>
              </a:rPr>
              <a:t>Caracterização do perfil lipídico do MC</a:t>
            </a:r>
            <a:endParaRPr lang="pt-PT" dirty="0"/>
          </a:p>
        </p:txBody>
      </p:sp>
      <p:sp>
        <p:nvSpPr>
          <p:cNvPr id="26" name="CaixaDeTexto 25"/>
          <p:cNvSpPr txBox="1"/>
          <p:nvPr/>
        </p:nvSpPr>
        <p:spPr>
          <a:xfrm>
            <a:off x="323528" y="3789040"/>
            <a:ext cx="5616624" cy="1089529"/>
          </a:xfrm>
          <a:prstGeom prst="rect">
            <a:avLst/>
          </a:prstGeom>
          <a:noFill/>
        </p:spPr>
        <p:txBody>
          <a:bodyPr wrap="square" rtlCol="0">
            <a:spAutoFit/>
          </a:bodyPr>
          <a:lstStyle/>
          <a:p>
            <a:pPr algn="just">
              <a:lnSpc>
                <a:spcPct val="120000"/>
              </a:lnSpc>
            </a:pPr>
            <a:r>
              <a:rPr lang="pt-PT" dirty="0" smtClean="0">
                <a:solidFill>
                  <a:schemeClr val="accent3">
                    <a:lumMod val="75000"/>
                  </a:schemeClr>
                </a:solidFill>
              </a:rPr>
              <a:t>Técnica que permite identificar  </a:t>
            </a:r>
            <a:r>
              <a:rPr lang="pt-PT" b="1" dirty="0" smtClean="0">
                <a:solidFill>
                  <a:schemeClr val="accent3">
                    <a:lumMod val="75000"/>
                  </a:schemeClr>
                </a:solidFill>
              </a:rPr>
              <a:t>ácidos gordos (AG) em lípidos totais (LT) de órgãos  para  discriminar grupos populacionais dentro da mesma espécie </a:t>
            </a:r>
            <a:r>
              <a:rPr lang="pt-PT" sz="1000" dirty="0" smtClean="0"/>
              <a:t>(</a:t>
            </a:r>
            <a:r>
              <a:rPr lang="pt-PT" sz="1000" dirty="0" err="1" smtClean="0"/>
              <a:t>Grahl-Nielsen</a:t>
            </a:r>
            <a:r>
              <a:rPr lang="pt-PT" sz="1000" dirty="0" smtClean="0"/>
              <a:t>, 1999)</a:t>
            </a:r>
            <a:endParaRPr lang="pt-PT" b="1" dirty="0" smtClean="0">
              <a:solidFill>
                <a:schemeClr val="accent2"/>
              </a:solidFill>
            </a:endParaRPr>
          </a:p>
        </p:txBody>
      </p:sp>
      <p:sp>
        <p:nvSpPr>
          <p:cNvPr id="27" name="CaixaDeTexto 26"/>
          <p:cNvSpPr txBox="1"/>
          <p:nvPr/>
        </p:nvSpPr>
        <p:spPr>
          <a:xfrm>
            <a:off x="6516216" y="3896006"/>
            <a:ext cx="2627784" cy="757130"/>
          </a:xfrm>
          <a:prstGeom prst="rect">
            <a:avLst/>
          </a:prstGeom>
          <a:noFill/>
        </p:spPr>
        <p:txBody>
          <a:bodyPr wrap="square" rtlCol="0">
            <a:spAutoFit/>
          </a:bodyPr>
          <a:lstStyle/>
          <a:p>
            <a:pPr algn="ctr">
              <a:lnSpc>
                <a:spcPct val="120000"/>
              </a:lnSpc>
            </a:pPr>
            <a:r>
              <a:rPr lang="pt-PT" b="1" dirty="0" smtClean="0">
                <a:solidFill>
                  <a:schemeClr val="accent2"/>
                </a:solidFill>
                <a:uFill>
                  <a:solidFill>
                    <a:schemeClr val="tx2">
                      <a:lumMod val="75000"/>
                    </a:schemeClr>
                  </a:solidFill>
                </a:uFill>
              </a:rPr>
              <a:t>Cromatografia de partição </a:t>
            </a:r>
            <a:r>
              <a:rPr lang="pt-PT" b="1" dirty="0" err="1" smtClean="0">
                <a:solidFill>
                  <a:schemeClr val="accent2"/>
                </a:solidFill>
                <a:uFill>
                  <a:solidFill>
                    <a:schemeClr val="tx2">
                      <a:lumMod val="75000"/>
                    </a:schemeClr>
                  </a:solidFill>
                </a:uFill>
              </a:rPr>
              <a:t>gás-líquido</a:t>
            </a:r>
            <a:r>
              <a:rPr lang="pt-PT" b="1" dirty="0" smtClean="0">
                <a:solidFill>
                  <a:schemeClr val="accent2"/>
                </a:solidFill>
                <a:uFill>
                  <a:solidFill>
                    <a:schemeClr val="tx2">
                      <a:lumMod val="75000"/>
                    </a:schemeClr>
                  </a:solidFill>
                </a:uFill>
              </a:rPr>
              <a:t> (GC)</a:t>
            </a:r>
            <a:endParaRPr lang="pt-PT" b="1" dirty="0">
              <a:solidFill>
                <a:schemeClr val="accent2"/>
              </a:solidFill>
              <a:uFill>
                <a:solidFill>
                  <a:schemeClr val="tx2">
                    <a:lumMod val="75000"/>
                  </a:schemeClr>
                </a:solidFill>
              </a:uFill>
            </a:endParaRPr>
          </a:p>
        </p:txBody>
      </p:sp>
      <p:sp>
        <p:nvSpPr>
          <p:cNvPr id="28" name="Seta para a direita 27"/>
          <p:cNvSpPr/>
          <p:nvPr/>
        </p:nvSpPr>
        <p:spPr>
          <a:xfrm>
            <a:off x="5976216" y="3933136"/>
            <a:ext cx="540000" cy="7200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8" presetClass="entr" presetSubtype="6"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strips(downRight)">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Right)">
                                      <p:cBhvr>
                                        <p:cTn id="24" dur="500"/>
                                        <p:tgtEl>
                                          <p:spTgt spid="13"/>
                                        </p:tgtEl>
                                      </p:cBhvr>
                                    </p:animEffect>
                                  </p:childTnLst>
                                </p:cTn>
                              </p:par>
                            </p:childTnLst>
                          </p:cTn>
                        </p:par>
                        <p:par>
                          <p:cTn id="25" fill="hold">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Right)">
                                      <p:cBhvr>
                                        <p:cTn id="28" dur="3000"/>
                                        <p:tgtEl>
                                          <p:spTgt spid="20"/>
                                        </p:tgtEl>
                                      </p:cBhvr>
                                    </p:animEffect>
                                  </p:childTnLst>
                                </p:cTn>
                              </p:par>
                            </p:childTnLst>
                          </p:cTn>
                        </p:par>
                        <p:par>
                          <p:cTn id="29" fill="hold">
                            <p:stCondLst>
                              <p:cond delay="3500"/>
                            </p:stCondLst>
                            <p:childTnLst>
                              <p:par>
                                <p:cTn id="30" presetID="18"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2000"/>
                                        <p:tgtEl>
                                          <p:spTgt spid="14"/>
                                        </p:tgtEl>
                                      </p:cBhvr>
                                    </p:animEffect>
                                  </p:childTnLst>
                                </p:cTn>
                              </p:par>
                            </p:childTnLst>
                          </p:cTn>
                        </p:par>
                        <p:par>
                          <p:cTn id="33" fill="hold">
                            <p:stCondLst>
                              <p:cond delay="5500"/>
                            </p:stCondLst>
                            <p:childTnLst>
                              <p:par>
                                <p:cTn id="34" presetID="47"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ppt_x</p:attrName>
                                        </p:attrNameLst>
                                      </p:cBhvr>
                                      <p:tavLst>
                                        <p:tav tm="0">
                                          <p:val>
                                            <p:strVal val="#ppt_x"/>
                                          </p:val>
                                        </p:tav>
                                        <p:tav tm="100000">
                                          <p:val>
                                            <p:strVal val="#ppt_x"/>
                                          </p:val>
                                        </p:tav>
                                      </p:tavLst>
                                    </p:anim>
                                    <p:anim calcmode="lin" valueType="num">
                                      <p:cBhvr>
                                        <p:cTn id="38" dur="2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18" presetClass="entr" presetSubtype="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Right)">
                                      <p:cBhvr>
                                        <p:cTn id="42" dur="3000"/>
                                        <p:tgtEl>
                                          <p:spTgt spid="21"/>
                                        </p:tgtEl>
                                      </p:cBhvr>
                                    </p:animEffect>
                                  </p:childTnLst>
                                </p:cTn>
                              </p:par>
                            </p:childTnLst>
                          </p:cTn>
                        </p:par>
                        <p:par>
                          <p:cTn id="43" fill="hold">
                            <p:stCondLst>
                              <p:cond delay="10500"/>
                            </p:stCondLst>
                            <p:childTnLst>
                              <p:par>
                                <p:cTn id="44" presetID="18" presetClass="entr" presetSubtype="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trips(downRight)">
                                      <p:cBhvr>
                                        <p:cTn id="63" dur="2000"/>
                                        <p:tgtEl>
                                          <p:spTgt spid="26"/>
                                        </p:tgtEl>
                                      </p:cBhvr>
                                    </p:animEffect>
                                  </p:childTnLst>
                                </p:cTn>
                              </p:par>
                            </p:childTnLst>
                          </p:cTn>
                        </p:par>
                        <p:par>
                          <p:cTn id="64" fill="hold">
                            <p:stCondLst>
                              <p:cond delay="2000"/>
                            </p:stCondLst>
                            <p:childTnLst>
                              <p:par>
                                <p:cTn id="65" presetID="18" presetClass="entr" presetSubtype="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strips(downRight)">
                                      <p:cBhvr>
                                        <p:cTn id="67" dur="500"/>
                                        <p:tgtEl>
                                          <p:spTgt spid="28"/>
                                        </p:tgtEl>
                                      </p:cBhvr>
                                    </p:animEffect>
                                  </p:childTnLst>
                                </p:cTn>
                              </p:par>
                            </p:childTnLst>
                          </p:cTn>
                        </p:par>
                        <p:par>
                          <p:cTn id="68" fill="hold">
                            <p:stCondLst>
                              <p:cond delay="2500"/>
                            </p:stCondLst>
                            <p:childTnLst>
                              <p:par>
                                <p:cTn id="69" presetID="18" presetClass="entr" presetSubtype="6"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strips(downRight)">
                                      <p:cBhvr>
                                        <p:cTn id="71" dur="20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strips(downRight)">
                                      <p:cBhvr>
                                        <p:cTn id="82" dur="500"/>
                                        <p:tgtEl>
                                          <p:spTgt spid="2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22">
                                            <p:txEl>
                                              <p:pRg st="2" end="2"/>
                                            </p:txEl>
                                          </p:spTgt>
                                        </p:tgtEl>
                                        <p:attrNameLst>
                                          <p:attrName>style.visibility</p:attrName>
                                        </p:attrNameLst>
                                      </p:cBhvr>
                                      <p:to>
                                        <p:strVal val="visible"/>
                                      </p:to>
                                    </p:set>
                                    <p:animEffect transition="in" filter="strips(downRight)">
                                      <p:cBhvr>
                                        <p:cTn id="87" dur="500"/>
                                        <p:tgtEl>
                                          <p:spTgt spid="22">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22">
                                            <p:txEl>
                                              <p:pRg st="4" end="4"/>
                                            </p:txEl>
                                          </p:spTgt>
                                        </p:tgtEl>
                                        <p:attrNameLst>
                                          <p:attrName>style.visibility</p:attrName>
                                        </p:attrNameLst>
                                      </p:cBhvr>
                                      <p:to>
                                        <p:strVal val="visible"/>
                                      </p:to>
                                    </p:set>
                                    <p:animEffect transition="in" filter="strips(downRight)">
                                      <p:cBhvr>
                                        <p:cTn id="92" dur="500"/>
                                        <p:tgtEl>
                                          <p:spTgt spid="22">
                                            <p:txEl>
                                              <p:pRg st="4" end="4"/>
                                            </p:txEl>
                                          </p:spTgt>
                                        </p:tgtEl>
                                      </p:cBhvr>
                                    </p:animEffect>
                                  </p:childTnLst>
                                </p:cTn>
                              </p:par>
                            </p:childTnLst>
                          </p:cTn>
                        </p:par>
                        <p:par>
                          <p:cTn id="93" fill="hold">
                            <p:stCondLst>
                              <p:cond delay="500"/>
                            </p:stCondLst>
                            <p:childTnLst>
                              <p:par>
                                <p:cTn id="94" presetID="18" presetClass="entr" presetSubtype="6"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strips(downRight)">
                                      <p:cBhvr>
                                        <p:cTn id="96" dur="500"/>
                                        <p:tgtEl>
                                          <p:spTgt spid="24"/>
                                        </p:tgtEl>
                                      </p:cBhvr>
                                    </p:animEffect>
                                  </p:childTnLst>
                                </p:cTn>
                              </p:par>
                            </p:childTnLst>
                          </p:cTn>
                        </p:par>
                        <p:par>
                          <p:cTn id="97" fill="hold">
                            <p:stCondLst>
                              <p:cond delay="1000"/>
                            </p:stCondLst>
                            <p:childTnLst>
                              <p:par>
                                <p:cTn id="98" presetID="18" presetClass="entr" presetSubtype="6"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strips(downRight)">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1"/>
      <p:bldP spid="15" grpId="0"/>
      <p:bldP spid="15" grpId="1"/>
      <p:bldP spid="17" grpId="0"/>
      <p:bldP spid="18" grpId="0"/>
      <p:bldP spid="18" grpId="1"/>
      <p:bldP spid="19" grpId="0"/>
      <p:bldP spid="19" grpId="1"/>
      <p:bldP spid="20" grpId="0" animBg="1"/>
      <p:bldP spid="20" grpId="1" animBg="1"/>
      <p:bldP spid="21" grpId="0" animBg="1"/>
      <p:bldP spid="21" grpId="1" animBg="1"/>
      <p:bldP spid="24" grpId="0" animBg="1"/>
      <p:bldP spid="25" grpId="0"/>
      <p:bldP spid="26" grpId="0"/>
      <p:bldP spid="26" grpId="1"/>
      <p:bldP spid="27" grpId="0"/>
      <p:bldP spid="28" grpId="0" animBg="1"/>
      <p:bldP spid="2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08920"/>
            <a:ext cx="8229600" cy="1143000"/>
          </a:xfrm>
        </p:spPr>
        <p:txBody>
          <a:bodyPr/>
          <a:lstStyle/>
          <a:p>
            <a:r>
              <a:rPr lang="pt-PT" dirty="0" smtClean="0">
                <a:latin typeface="+mn-lt"/>
              </a:rPr>
              <a:t>Fim</a:t>
            </a:r>
            <a:endParaRPr lang="pt-PT" dirty="0">
              <a:latin typeface="+mn-lt"/>
            </a:endParaRPr>
          </a:p>
        </p:txBody>
      </p:sp>
      <p:sp>
        <p:nvSpPr>
          <p:cNvPr id="4" name="Marcador de Posição do Rodapé 3"/>
          <p:cNvSpPr>
            <a:spLocks noGrp="1"/>
          </p:cNvSpPr>
          <p:nvPr>
            <p:ph type="ftr" sz="quarter" idx="11"/>
          </p:nvPr>
        </p:nvSpPr>
        <p:spPr/>
        <p:txBody>
          <a:bodyPr/>
          <a:lstStyle/>
          <a:p>
            <a:r>
              <a:rPr lang="pt-PT" smtClean="0"/>
              <a:t>Parte I: Componente teórica</a:t>
            </a:r>
            <a:endParaRPr lang="pt-P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CaixaDeTexto 16"/>
          <p:cNvSpPr txBox="1"/>
          <p:nvPr/>
        </p:nvSpPr>
        <p:spPr>
          <a:xfrm>
            <a:off x="179512" y="1412776"/>
            <a:ext cx="2411760" cy="402546"/>
          </a:xfrm>
          <a:prstGeom prst="rect">
            <a:avLst/>
          </a:prstGeom>
          <a:noFill/>
        </p:spPr>
        <p:txBody>
          <a:bodyPr wrap="square" rtlCol="0">
            <a:spAutoFit/>
          </a:bodyPr>
          <a:lstStyle/>
          <a:p>
            <a:pPr algn="ctr">
              <a:lnSpc>
                <a:spcPct val="120000"/>
              </a:lnSpc>
            </a:pPr>
            <a:r>
              <a:rPr lang="pt-PT" b="1" u="sng" dirty="0" smtClean="0">
                <a:solidFill>
                  <a:schemeClr val="accent1">
                    <a:lumMod val="75000"/>
                  </a:schemeClr>
                </a:solidFill>
              </a:rPr>
              <a:t>Objectivos específicos</a:t>
            </a:r>
            <a:endParaRPr lang="pt-PT" u="sng" dirty="0">
              <a:solidFill>
                <a:schemeClr val="accent1">
                  <a:lumMod val="75000"/>
                </a:schemeClr>
              </a:solidFill>
            </a:endParaRPr>
          </a:p>
        </p:txBody>
      </p:sp>
      <p:sp>
        <p:nvSpPr>
          <p:cNvPr id="18" name="CaixaDeTexto 17"/>
          <p:cNvSpPr txBox="1"/>
          <p:nvPr/>
        </p:nvSpPr>
        <p:spPr>
          <a:xfrm>
            <a:off x="395537" y="2411479"/>
            <a:ext cx="8424936" cy="1089529"/>
          </a:xfrm>
          <a:prstGeom prst="rect">
            <a:avLst/>
          </a:prstGeom>
          <a:noFill/>
        </p:spPr>
        <p:txBody>
          <a:bodyPr wrap="square" rtlCol="0">
            <a:spAutoFit/>
          </a:bodyPr>
          <a:lstStyle/>
          <a:p>
            <a:pPr lvl="0" algn="just" fontAlgn="base">
              <a:lnSpc>
                <a:spcPct val="120000"/>
              </a:lnSpc>
              <a:spcBef>
                <a:spcPct val="0"/>
              </a:spcBef>
              <a:spcAft>
                <a:spcPct val="0"/>
              </a:spcAft>
            </a:pPr>
            <a:r>
              <a:rPr lang="pt-PT" b="1" dirty="0" smtClean="0">
                <a:solidFill>
                  <a:schemeClr val="accent3">
                    <a:lumMod val="75000"/>
                  </a:schemeClr>
                </a:solidFill>
                <a:ea typeface="Calibri" pitchFamily="34" charset="0"/>
                <a:cs typeface="Times New Roman" pitchFamily="18" charset="0"/>
              </a:rPr>
              <a:t>Conhecer</a:t>
            </a:r>
          </a:p>
          <a:p>
            <a:pPr marL="363538" lvl="0" algn="just" defTabSz="363538" fontAlgn="base">
              <a:lnSpc>
                <a:spcPct val="120000"/>
              </a:lnSpc>
              <a:spcBef>
                <a:spcPct val="0"/>
              </a:spcBef>
              <a:spcAft>
                <a:spcPct val="0"/>
              </a:spcAft>
              <a:buFont typeface="Wingdings" pitchFamily="2" charset="2"/>
              <a:buChar char="ü"/>
            </a:pPr>
            <a:r>
              <a:rPr lang="pt-PT" dirty="0" smtClean="0">
                <a:solidFill>
                  <a:schemeClr val="accent3"/>
                </a:solidFill>
                <a:ea typeface="Calibri" pitchFamily="34" charset="0"/>
                <a:cs typeface="Times New Roman" pitchFamily="18" charset="0"/>
              </a:rPr>
              <a:t>Taxonomia, distribuição  geográfica e ciclo de vida da lampreia marinha</a:t>
            </a:r>
            <a:endParaRPr lang="pt-PT" i="1" dirty="0" smtClean="0">
              <a:solidFill>
                <a:schemeClr val="accent3"/>
              </a:solidFill>
              <a:ea typeface="Calibri" pitchFamily="34" charset="0"/>
              <a:cs typeface="Times New Roman" pitchFamily="18" charset="0"/>
            </a:endParaRPr>
          </a:p>
          <a:p>
            <a:pPr marL="363538" lvl="0" algn="just" defTabSz="363538" eaLnBrk="0" fontAlgn="base" hangingPunct="0">
              <a:lnSpc>
                <a:spcPct val="120000"/>
              </a:lnSpc>
              <a:spcBef>
                <a:spcPct val="0"/>
              </a:spcBef>
              <a:spcAft>
                <a:spcPct val="0"/>
              </a:spcAft>
              <a:buFont typeface="Wingdings" pitchFamily="2" charset="2"/>
              <a:buChar char="ü"/>
            </a:pPr>
            <a:r>
              <a:rPr lang="pt-PT" dirty="0" smtClean="0">
                <a:solidFill>
                  <a:schemeClr val="accent3"/>
                </a:solidFill>
                <a:ea typeface="Calibri" pitchFamily="34" charset="0"/>
                <a:cs typeface="Times New Roman" pitchFamily="18" charset="0"/>
              </a:rPr>
              <a:t>Perfil lipídico do MC de lampreia marinha</a:t>
            </a:r>
          </a:p>
        </p:txBody>
      </p:sp>
      <p:sp>
        <p:nvSpPr>
          <p:cNvPr id="19" name="CaixaDeTexto 18"/>
          <p:cNvSpPr txBox="1"/>
          <p:nvPr/>
        </p:nvSpPr>
        <p:spPr>
          <a:xfrm>
            <a:off x="424003" y="3501008"/>
            <a:ext cx="8395462" cy="1089529"/>
          </a:xfrm>
          <a:prstGeom prst="rect">
            <a:avLst/>
          </a:prstGeom>
          <a:noFill/>
        </p:spPr>
        <p:txBody>
          <a:bodyPr wrap="square" rtlCol="0">
            <a:spAutoFit/>
          </a:bodyPr>
          <a:lstStyle/>
          <a:p>
            <a:pPr lvl="0" algn="just" eaLnBrk="0" fontAlgn="base" hangingPunct="0">
              <a:lnSpc>
                <a:spcPct val="120000"/>
              </a:lnSpc>
              <a:spcBef>
                <a:spcPct val="0"/>
              </a:spcBef>
              <a:spcAft>
                <a:spcPct val="0"/>
              </a:spcAft>
            </a:pPr>
            <a:r>
              <a:rPr lang="pt-PT" b="1" dirty="0" smtClean="0">
                <a:solidFill>
                  <a:schemeClr val="accent3">
                    <a:lumMod val="75000"/>
                  </a:schemeClr>
                </a:solidFill>
                <a:ea typeface="Calibri" pitchFamily="34" charset="0"/>
                <a:cs typeface="Times New Roman" pitchFamily="18" charset="0"/>
              </a:rPr>
              <a:t>Compreender</a:t>
            </a:r>
            <a:endParaRPr lang="pt-PT" dirty="0" smtClean="0">
              <a:solidFill>
                <a:schemeClr val="accent3">
                  <a:lumMod val="75000"/>
                </a:schemeClr>
              </a:solidFill>
            </a:endParaRPr>
          </a:p>
          <a:p>
            <a:pPr marL="363538" lvl="0" algn="just" defTabSz="711200" eaLnBrk="0" fontAlgn="base" hangingPunct="0">
              <a:lnSpc>
                <a:spcPct val="120000"/>
              </a:lnSpc>
              <a:spcBef>
                <a:spcPct val="0"/>
              </a:spcBef>
              <a:spcAft>
                <a:spcPct val="0"/>
              </a:spcAft>
              <a:buFont typeface="Wingdings" pitchFamily="2" charset="2"/>
              <a:buChar char="ü"/>
              <a:tabLst>
                <a:tab pos="536575" algn="l"/>
              </a:tabLst>
            </a:pPr>
            <a:r>
              <a:rPr lang="pt-PT" dirty="0" smtClean="0">
                <a:solidFill>
                  <a:schemeClr val="accent3"/>
                </a:solidFill>
                <a:ea typeface="Calibri" pitchFamily="34" charset="0"/>
                <a:cs typeface="Times New Roman" pitchFamily="18" charset="0"/>
              </a:rPr>
              <a:t>A influência da localização geográfica e da fase de migração reprodutora na composição em AG do MC da lampreia marinha</a:t>
            </a:r>
            <a:endParaRPr lang="pt-PT" dirty="0" smtClean="0">
              <a:solidFill>
                <a:schemeClr val="accent3"/>
              </a:solidFill>
            </a:endParaRPr>
          </a:p>
        </p:txBody>
      </p:sp>
      <p:sp>
        <p:nvSpPr>
          <p:cNvPr id="20" name="CaixaDeTexto 19"/>
          <p:cNvSpPr txBox="1"/>
          <p:nvPr/>
        </p:nvSpPr>
        <p:spPr>
          <a:xfrm>
            <a:off x="395537" y="4581128"/>
            <a:ext cx="8424936" cy="1421928"/>
          </a:xfrm>
          <a:prstGeom prst="rect">
            <a:avLst/>
          </a:prstGeom>
          <a:noFill/>
        </p:spPr>
        <p:txBody>
          <a:bodyPr wrap="square" rtlCol="0">
            <a:spAutoFit/>
          </a:bodyPr>
          <a:lstStyle/>
          <a:p>
            <a:pPr lvl="0" algn="just" eaLnBrk="0" fontAlgn="base" hangingPunct="0">
              <a:lnSpc>
                <a:spcPct val="120000"/>
              </a:lnSpc>
              <a:spcBef>
                <a:spcPct val="0"/>
              </a:spcBef>
              <a:spcAft>
                <a:spcPct val="0"/>
              </a:spcAft>
            </a:pPr>
            <a:r>
              <a:rPr lang="pt-PT" b="1" dirty="0" smtClean="0">
                <a:solidFill>
                  <a:schemeClr val="accent3">
                    <a:lumMod val="75000"/>
                  </a:schemeClr>
                </a:solidFill>
                <a:ea typeface="Calibri" pitchFamily="34" charset="0"/>
                <a:cs typeface="Times New Roman" pitchFamily="18" charset="0"/>
              </a:rPr>
              <a:t>Valorizar</a:t>
            </a:r>
            <a:endParaRPr lang="pt-PT" dirty="0" smtClean="0">
              <a:solidFill>
                <a:schemeClr val="accent3">
                  <a:lumMod val="75000"/>
                </a:schemeClr>
              </a:solidFill>
            </a:endParaRPr>
          </a:p>
          <a:p>
            <a:pPr marL="363538" lvl="1" algn="just" defTabSz="363538" eaLnBrk="0" fontAlgn="base" hangingPunct="0">
              <a:lnSpc>
                <a:spcPct val="120000"/>
              </a:lnSpc>
              <a:spcBef>
                <a:spcPct val="0"/>
              </a:spcBef>
              <a:spcAft>
                <a:spcPct val="0"/>
              </a:spcAft>
              <a:buFont typeface="Wingdings" pitchFamily="2" charset="2"/>
              <a:buChar char="ü"/>
              <a:tabLst>
                <a:tab pos="363538" algn="l"/>
              </a:tabLst>
            </a:pPr>
            <a:r>
              <a:rPr lang="pt-PT" dirty="0" smtClean="0">
                <a:solidFill>
                  <a:schemeClr val="accent3"/>
                </a:solidFill>
                <a:ea typeface="Calibri" pitchFamily="34" charset="0"/>
                <a:cs typeface="Times New Roman" pitchFamily="18" charset="0"/>
              </a:rPr>
              <a:t>O perfil de AG no conteúdo de LT do MC como possível ferramenta para a caracterização e discriminação inter-populacional de lampreia marinha nas principais bacias hidrográficas portuguesas</a:t>
            </a:r>
            <a:endParaRPr lang="pt-PT" dirty="0">
              <a:solidFill>
                <a:schemeClr val="accent3"/>
              </a:solidFill>
            </a:endParaRPr>
          </a:p>
        </p:txBody>
      </p:sp>
      <p:sp>
        <p:nvSpPr>
          <p:cNvPr id="21" name="Rectângulo 20"/>
          <p:cNvSpPr/>
          <p:nvPr/>
        </p:nvSpPr>
        <p:spPr>
          <a:xfrm>
            <a:off x="395536" y="2727152"/>
            <a:ext cx="8424936" cy="1421928"/>
          </a:xfrm>
          <a:prstGeom prst="rect">
            <a:avLst/>
          </a:prstGeom>
        </p:spPr>
        <p:txBody>
          <a:bodyPr wrap="square">
            <a:spAutoFit/>
          </a:bodyPr>
          <a:lstStyle/>
          <a:p>
            <a:pPr lvl="0" algn="just" eaLnBrk="0" fontAlgn="base" hangingPunct="0">
              <a:lnSpc>
                <a:spcPct val="120000"/>
              </a:lnSpc>
              <a:spcBef>
                <a:spcPct val="0"/>
              </a:spcBef>
              <a:spcAft>
                <a:spcPct val="0"/>
              </a:spcAft>
            </a:pPr>
            <a:r>
              <a:rPr lang="pt-PT" b="1" dirty="0" smtClean="0">
                <a:solidFill>
                  <a:schemeClr val="accent3">
                    <a:lumMod val="75000"/>
                  </a:schemeClr>
                </a:solidFill>
                <a:ea typeface="Calibri" pitchFamily="34" charset="0"/>
                <a:cs typeface="Times New Roman" pitchFamily="18" charset="0"/>
              </a:rPr>
              <a:t>Aplicar</a:t>
            </a:r>
          </a:p>
          <a:p>
            <a:pPr marL="355600" lvl="1" indent="7938" algn="just" eaLnBrk="0" fontAlgn="base" hangingPunct="0">
              <a:lnSpc>
                <a:spcPct val="120000"/>
              </a:lnSpc>
              <a:spcBef>
                <a:spcPct val="0"/>
              </a:spcBef>
              <a:spcAft>
                <a:spcPct val="0"/>
              </a:spcAft>
              <a:buFont typeface="Wingdings" pitchFamily="2" charset="2"/>
              <a:buChar char="ü"/>
              <a:tabLst>
                <a:tab pos="363538" algn="l"/>
              </a:tabLst>
            </a:pPr>
            <a:r>
              <a:rPr lang="pt-PT" dirty="0" smtClean="0">
                <a:solidFill>
                  <a:schemeClr val="accent3"/>
                </a:solidFill>
                <a:ea typeface="Calibri" pitchFamily="34" charset="0"/>
                <a:cs typeface="Times New Roman" pitchFamily="18" charset="0"/>
              </a:rPr>
              <a:t>Procedimento de captura e dissecção da lampreia marinha</a:t>
            </a:r>
          </a:p>
          <a:p>
            <a:pPr marL="355600" lvl="1" indent="7938" algn="just" eaLnBrk="0" fontAlgn="base" hangingPunct="0">
              <a:lnSpc>
                <a:spcPct val="120000"/>
              </a:lnSpc>
              <a:spcBef>
                <a:spcPct val="0"/>
              </a:spcBef>
              <a:spcAft>
                <a:spcPct val="0"/>
              </a:spcAft>
              <a:buFont typeface="Wingdings" pitchFamily="2" charset="2"/>
              <a:buChar char="ü"/>
              <a:tabLst>
                <a:tab pos="363538" algn="l"/>
              </a:tabLst>
            </a:pPr>
            <a:r>
              <a:rPr lang="pt-PT" dirty="0" smtClean="0">
                <a:solidFill>
                  <a:schemeClr val="accent3"/>
                </a:solidFill>
                <a:ea typeface="Calibri" pitchFamily="34" charset="0"/>
                <a:cs typeface="Times New Roman" pitchFamily="18" charset="0"/>
              </a:rPr>
              <a:t>Metodologia de identificação e quantificação de AG em MC de lampreia marinha </a:t>
            </a:r>
            <a:r>
              <a:rPr lang="pt-PT" dirty="0" smtClean="0">
                <a:solidFill>
                  <a:schemeClr val="accent3"/>
                </a:solidFill>
                <a:ea typeface="Calibri" pitchFamily="34" charset="0"/>
                <a:cs typeface="Arial" pitchFamily="34" charset="0"/>
              </a:rPr>
              <a:t>de 8 bacias hidrográficas nacionais </a:t>
            </a:r>
            <a:endParaRPr lang="pt-PT" dirty="0" smtClean="0">
              <a:solidFill>
                <a:schemeClr val="accent3"/>
              </a:solidFill>
            </a:endParaRPr>
          </a:p>
        </p:txBody>
      </p:sp>
      <p:sp>
        <p:nvSpPr>
          <p:cNvPr id="22" name="CaixaDeTexto 21"/>
          <p:cNvSpPr txBox="1"/>
          <p:nvPr/>
        </p:nvSpPr>
        <p:spPr>
          <a:xfrm>
            <a:off x="179512" y="1916832"/>
            <a:ext cx="5815443" cy="424732"/>
          </a:xfrm>
          <a:prstGeom prst="rect">
            <a:avLst/>
          </a:prstGeom>
          <a:noFill/>
        </p:spPr>
        <p:txBody>
          <a:bodyPr wrap="square" rtlCol="0">
            <a:spAutoFit/>
          </a:bodyPr>
          <a:lstStyle/>
          <a:p>
            <a:pPr>
              <a:lnSpc>
                <a:spcPct val="120000"/>
              </a:lnSpc>
            </a:pPr>
            <a:r>
              <a:rPr lang="pt-PT" dirty="0" smtClean="0">
                <a:solidFill>
                  <a:schemeClr val="accent1">
                    <a:lumMod val="75000"/>
                  </a:schemeClr>
                </a:solidFill>
              </a:rPr>
              <a:t>Parte I: Componente teórica</a:t>
            </a:r>
            <a:endParaRPr lang="pt-PT" dirty="0">
              <a:solidFill>
                <a:schemeClr val="accent1">
                  <a:lumMod val="75000"/>
                </a:schemeClr>
              </a:solidFill>
            </a:endParaRPr>
          </a:p>
        </p:txBody>
      </p:sp>
      <p:sp>
        <p:nvSpPr>
          <p:cNvPr id="23" name="CaixaDeTexto 22"/>
          <p:cNvSpPr txBox="1"/>
          <p:nvPr/>
        </p:nvSpPr>
        <p:spPr>
          <a:xfrm>
            <a:off x="179512" y="2276872"/>
            <a:ext cx="5815443" cy="424732"/>
          </a:xfrm>
          <a:prstGeom prst="rect">
            <a:avLst/>
          </a:prstGeom>
          <a:noFill/>
        </p:spPr>
        <p:txBody>
          <a:bodyPr wrap="square" rtlCol="0">
            <a:spAutoFit/>
          </a:bodyPr>
          <a:lstStyle/>
          <a:p>
            <a:pPr>
              <a:lnSpc>
                <a:spcPct val="120000"/>
              </a:lnSpc>
            </a:pPr>
            <a:r>
              <a:rPr lang="pt-PT" dirty="0" smtClean="0">
                <a:solidFill>
                  <a:schemeClr val="accent1">
                    <a:lumMod val="75000"/>
                  </a:schemeClr>
                </a:solidFill>
              </a:rPr>
              <a:t>Parte II: Componente prática </a:t>
            </a:r>
            <a:endParaRPr lang="pt-PT" dirty="0">
              <a:solidFill>
                <a:schemeClr val="accent1">
                  <a:lumMod val="75000"/>
                </a:schemeClr>
              </a:solidFill>
            </a:endParaRPr>
          </a:p>
        </p:txBody>
      </p:sp>
      <p:sp>
        <p:nvSpPr>
          <p:cNvPr id="10" name="CaixaDeTexto 9"/>
          <p:cNvSpPr txBox="1"/>
          <p:nvPr/>
        </p:nvSpPr>
        <p:spPr>
          <a:xfrm>
            <a:off x="-180528" y="1412776"/>
            <a:ext cx="2448272" cy="402546"/>
          </a:xfrm>
          <a:prstGeom prst="rect">
            <a:avLst/>
          </a:prstGeom>
          <a:noFill/>
        </p:spPr>
        <p:txBody>
          <a:bodyPr wrap="square" rtlCol="0">
            <a:spAutoFit/>
          </a:bodyPr>
          <a:lstStyle/>
          <a:p>
            <a:pPr algn="ctr">
              <a:lnSpc>
                <a:spcPct val="120000"/>
              </a:lnSpc>
            </a:pPr>
            <a:r>
              <a:rPr lang="pt-PT" b="1" u="sng" dirty="0" smtClean="0">
                <a:solidFill>
                  <a:schemeClr val="accent1">
                    <a:lumMod val="75000"/>
                  </a:schemeClr>
                </a:solidFill>
              </a:rPr>
              <a:t>Objectivo geral</a:t>
            </a:r>
            <a:endParaRPr lang="pt-PT" u="sng" dirty="0">
              <a:solidFill>
                <a:schemeClr val="accent1">
                  <a:lumMod val="75000"/>
                </a:schemeClr>
              </a:solidFill>
            </a:endParaRPr>
          </a:p>
        </p:txBody>
      </p:sp>
      <p:sp>
        <p:nvSpPr>
          <p:cNvPr id="11" name="CaixaDeTexto 10"/>
          <p:cNvSpPr txBox="1"/>
          <p:nvPr/>
        </p:nvSpPr>
        <p:spPr>
          <a:xfrm>
            <a:off x="251520" y="1905562"/>
            <a:ext cx="8640960" cy="1421928"/>
          </a:xfrm>
          <a:prstGeom prst="rect">
            <a:avLst/>
          </a:prstGeom>
          <a:noFill/>
        </p:spPr>
        <p:txBody>
          <a:bodyPr wrap="square" rtlCol="0">
            <a:spAutoFit/>
          </a:bodyPr>
          <a:lstStyle/>
          <a:p>
            <a:pPr algn="just" defTabSz="355600">
              <a:lnSpc>
                <a:spcPct val="120000"/>
              </a:lnSpc>
            </a:pPr>
            <a:r>
              <a:rPr lang="pt-PT" sz="2400" dirty="0" smtClean="0">
                <a:solidFill>
                  <a:srgbClr val="C00000"/>
                </a:solidFill>
              </a:rPr>
              <a:t>	Caracterização </a:t>
            </a:r>
            <a:r>
              <a:rPr lang="pt-PT" sz="2400" dirty="0">
                <a:solidFill>
                  <a:srgbClr val="C00000"/>
                </a:solidFill>
              </a:rPr>
              <a:t>do perfil em </a:t>
            </a:r>
            <a:r>
              <a:rPr lang="pt-PT" sz="2400" dirty="0" smtClean="0">
                <a:solidFill>
                  <a:srgbClr val="C00000"/>
                </a:solidFill>
              </a:rPr>
              <a:t>AG dos LT do MC para </a:t>
            </a:r>
            <a:r>
              <a:rPr lang="pt-PT" sz="2400" dirty="0">
                <a:solidFill>
                  <a:srgbClr val="C00000"/>
                </a:solidFill>
              </a:rPr>
              <a:t>discriminação de populações </a:t>
            </a:r>
            <a:r>
              <a:rPr lang="pt-PT" sz="2400" dirty="0" smtClean="0">
                <a:solidFill>
                  <a:srgbClr val="C00000"/>
                </a:solidFill>
              </a:rPr>
              <a:t>de lampreia marinha nas </a:t>
            </a:r>
            <a:r>
              <a:rPr lang="pt-PT" sz="2400" dirty="0">
                <a:solidFill>
                  <a:srgbClr val="C00000"/>
                </a:solidFill>
              </a:rPr>
              <a:t>principais bacias hidrográficas </a:t>
            </a:r>
            <a:r>
              <a:rPr lang="pt-PT" sz="2400" dirty="0" smtClean="0">
                <a:solidFill>
                  <a:srgbClr val="C00000"/>
                </a:solidFill>
              </a:rPr>
              <a:t>portuguesas</a:t>
            </a:r>
            <a:endParaRPr lang="pt-PT" sz="2400" dirty="0">
              <a:solidFill>
                <a:srgbClr val="C00000"/>
              </a:solidFill>
            </a:endParaRPr>
          </a:p>
        </p:txBody>
      </p:sp>
      <p:pic>
        <p:nvPicPr>
          <p:cNvPr id="12" name="Picture 2"/>
          <p:cNvPicPr>
            <a:picLocks noChangeAspect="1" noChangeArrowheads="1"/>
          </p:cNvPicPr>
          <p:nvPr/>
        </p:nvPicPr>
        <p:blipFill>
          <a:blip r:embed="rId2" cstate="print">
            <a:lum/>
          </a:blip>
          <a:srcRect/>
          <a:stretch>
            <a:fillRect/>
          </a:stretch>
        </p:blipFill>
        <p:spPr bwMode="auto">
          <a:xfrm>
            <a:off x="107504" y="116632"/>
            <a:ext cx="8975040" cy="1255841"/>
          </a:xfrm>
          <a:prstGeom prst="rect">
            <a:avLst/>
          </a:prstGeom>
          <a:noFill/>
          <a:ln w="9525">
            <a:noFill/>
            <a:miter lim="800000"/>
            <a:headEnd/>
            <a:tailEnd/>
          </a:ln>
          <a:effectLst/>
        </p:spPr>
      </p:pic>
      <p:sp>
        <p:nvSpPr>
          <p:cNvPr id="13" name="Rectângulo 12"/>
          <p:cNvSpPr/>
          <p:nvPr/>
        </p:nvSpPr>
        <p:spPr>
          <a:xfrm>
            <a:off x="5543600" y="1196752"/>
            <a:ext cx="3600400" cy="246221"/>
          </a:xfrm>
          <a:prstGeom prst="rect">
            <a:avLst/>
          </a:prstGeom>
        </p:spPr>
        <p:txBody>
          <a:bodyPr wrap="square">
            <a:spAutoFit/>
          </a:bodyPr>
          <a:lstStyle/>
          <a:p>
            <a:r>
              <a:rPr lang="pt-PT" sz="1000" dirty="0" smtClean="0"/>
              <a:t>Ilustração da lampreia marinha (autoria de Brígida Machado).</a:t>
            </a:r>
            <a:endParaRPr lang="pt-PT"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Right)">
                                      <p:cBhvr>
                                        <p:cTn id="26" dur="500"/>
                                        <p:tgtEl>
                                          <p:spTgt spid="22"/>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strips(downRight)">
                                      <p:cBhvr>
                                        <p:cTn id="40" dur="500"/>
                                        <p:tgtEl>
                                          <p:spTgt spid="18">
                                            <p:txEl>
                                              <p:pRg st="1" end="1"/>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strips(downRight)">
                                      <p:cBhvr>
                                        <p:cTn id="43" dur="500"/>
                                        <p:tgtEl>
                                          <p:spTgt spid="1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strips(downRigh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Effect transition="in" filter="strips(downRight)">
                                      <p:cBhvr>
                                        <p:cTn id="53" dur="500"/>
                                        <p:tgtEl>
                                          <p:spTgt spid="2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18">
                                            <p:txEl>
                                              <p:pRg st="0" end="0"/>
                                            </p:txEl>
                                          </p:spTgt>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8">
                                            <p:txEl>
                                              <p:pRg st="1" end="1"/>
                                            </p:txEl>
                                          </p:spTgt>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8">
                                            <p:txEl>
                                              <p:pRg st="2" end="2"/>
                                            </p:txEl>
                                          </p:spTgt>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19">
                                            <p:txEl>
                                              <p:pRg st="0" end="0"/>
                                            </p:txEl>
                                          </p:spTgt>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19">
                                            <p:txEl>
                                              <p:pRg st="1" end="1"/>
                                            </p:txEl>
                                          </p:spTgt>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20">
                                            <p:txEl>
                                              <p:pRg st="0" end="0"/>
                                            </p:txEl>
                                          </p:spTgt>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20">
                                            <p:txEl>
                                              <p:pRg st="1" end="1"/>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strips(downRight)">
                                      <p:cBhvr>
                                        <p:cTn id="74" dur="500"/>
                                        <p:tgtEl>
                                          <p:spTgt spid="23"/>
                                        </p:tgtEl>
                                      </p:cBhvr>
                                    </p:animEffect>
                                  </p:childTnLst>
                                </p:cTn>
                              </p:par>
                            </p:childTnLst>
                          </p:cTn>
                        </p:par>
                        <p:par>
                          <p:cTn id="75" fill="hold">
                            <p:stCondLst>
                              <p:cond delay="500"/>
                            </p:stCondLst>
                            <p:childTnLst>
                              <p:par>
                                <p:cTn id="76" presetID="1" presetClass="entr" presetSubtype="0" fill="hold" nodeType="after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1">
                                            <p:txEl>
                                              <p:pRg st="1" end="1"/>
                                            </p:txEl>
                                          </p:spTgt>
                                        </p:tgtEl>
                                        <p:attrNameLst>
                                          <p:attrName>style.visibility</p:attrName>
                                        </p:attrNameLst>
                                      </p:cBhvr>
                                      <p:to>
                                        <p:strVal val="visible"/>
                                      </p:to>
                                    </p:set>
                                    <p:animEffect transition="in" filter="strips(downRight)">
                                      <p:cBhvr>
                                        <p:cTn id="82" dur="500"/>
                                        <p:tgtEl>
                                          <p:spTgt spid="2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21">
                                            <p:txEl>
                                              <p:pRg st="2" end="2"/>
                                            </p:txEl>
                                          </p:spTgt>
                                        </p:tgtEl>
                                        <p:attrNameLst>
                                          <p:attrName>style.visibility</p:attrName>
                                        </p:attrNameLst>
                                      </p:cBhvr>
                                      <p:to>
                                        <p:strVal val="visible"/>
                                      </p:to>
                                    </p:set>
                                    <p:animEffect transition="in" filter="strips(downRight)">
                                      <p:cBhvr>
                                        <p:cTn id="8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allAtOnce"/>
      <p:bldP spid="19" grpId="0" build="allAtOnce"/>
      <p:bldP spid="20" grpId="0" build="allAtOnce"/>
      <p:bldP spid="22" grpId="0"/>
      <p:bldP spid="23" grpId="0"/>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b="70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216024" y="116632"/>
            <a:ext cx="3851920" cy="402546"/>
          </a:xfrm>
          <a:prstGeom prst="rect">
            <a:avLst/>
          </a:prstGeom>
          <a:noFill/>
        </p:spPr>
        <p:txBody>
          <a:bodyPr wrap="square" rtlCol="0">
            <a:spAutoFit/>
          </a:bodyPr>
          <a:lstStyle/>
          <a:p>
            <a:pPr algn="ctr">
              <a:lnSpc>
                <a:spcPct val="120000"/>
              </a:lnSpc>
            </a:pPr>
            <a:r>
              <a:rPr lang="pt-PT" b="1" u="sng" dirty="0" smtClean="0">
                <a:solidFill>
                  <a:schemeClr val="tx2"/>
                </a:solidFill>
              </a:rPr>
              <a:t>Caracterização da Lampreia marinha</a:t>
            </a:r>
            <a:endParaRPr lang="pt-PT" b="1" u="sng" dirty="0">
              <a:solidFill>
                <a:schemeClr val="tx2"/>
              </a:solidFill>
            </a:endParaRPr>
          </a:p>
        </p:txBody>
      </p:sp>
      <p:sp>
        <p:nvSpPr>
          <p:cNvPr id="6" name="CaixaDeTexto 5"/>
          <p:cNvSpPr txBox="1"/>
          <p:nvPr/>
        </p:nvSpPr>
        <p:spPr>
          <a:xfrm>
            <a:off x="179512" y="950762"/>
            <a:ext cx="4824536" cy="3083921"/>
          </a:xfrm>
          <a:prstGeom prst="rect">
            <a:avLst/>
          </a:prstGeom>
          <a:noFill/>
        </p:spPr>
        <p:txBody>
          <a:bodyPr wrap="square" rtlCol="0">
            <a:spAutoFit/>
          </a:bodyPr>
          <a:lstStyle/>
          <a:p>
            <a:pPr>
              <a:lnSpc>
                <a:spcPct val="120000"/>
              </a:lnSpc>
            </a:pPr>
            <a:r>
              <a:rPr lang="pt-PT" b="1" dirty="0">
                <a:solidFill>
                  <a:schemeClr val="accent3"/>
                </a:solidFill>
              </a:rPr>
              <a:t>Filo </a:t>
            </a:r>
            <a:r>
              <a:rPr lang="pt-PT" dirty="0" err="1">
                <a:solidFill>
                  <a:schemeClr val="accent3"/>
                </a:solidFill>
              </a:rPr>
              <a:t>Chordata</a:t>
            </a:r>
            <a:endParaRPr lang="pt-PT" dirty="0">
              <a:solidFill>
                <a:schemeClr val="accent3"/>
              </a:solidFill>
            </a:endParaRPr>
          </a:p>
          <a:p>
            <a:pPr marL="180975">
              <a:lnSpc>
                <a:spcPct val="120000"/>
              </a:lnSpc>
            </a:pPr>
            <a:r>
              <a:rPr lang="pt-PT" b="1" dirty="0" err="1" smtClean="0">
                <a:solidFill>
                  <a:schemeClr val="accent3"/>
                </a:solidFill>
              </a:rPr>
              <a:t>Subfilo</a:t>
            </a:r>
            <a:r>
              <a:rPr lang="pt-PT" b="1" dirty="0" smtClean="0">
                <a:solidFill>
                  <a:schemeClr val="accent3"/>
                </a:solidFill>
              </a:rPr>
              <a:t> </a:t>
            </a:r>
            <a:r>
              <a:rPr lang="pt-PT" dirty="0" err="1">
                <a:solidFill>
                  <a:schemeClr val="accent3"/>
                </a:solidFill>
              </a:rPr>
              <a:t>Craniata</a:t>
            </a:r>
            <a:endParaRPr lang="pt-PT" dirty="0">
              <a:solidFill>
                <a:schemeClr val="accent3"/>
              </a:solidFill>
            </a:endParaRPr>
          </a:p>
          <a:p>
            <a:pPr marL="361950">
              <a:lnSpc>
                <a:spcPct val="120000"/>
              </a:lnSpc>
            </a:pPr>
            <a:r>
              <a:rPr lang="pt-PT" b="1" dirty="0" err="1" smtClean="0">
                <a:solidFill>
                  <a:schemeClr val="accent3"/>
                </a:solidFill>
              </a:rPr>
              <a:t>Superclasse</a:t>
            </a:r>
            <a:r>
              <a:rPr lang="pt-PT" b="1" dirty="0" smtClean="0">
                <a:solidFill>
                  <a:schemeClr val="accent3"/>
                </a:solidFill>
              </a:rPr>
              <a:t> </a:t>
            </a:r>
            <a:r>
              <a:rPr lang="pt-PT" dirty="0" err="1">
                <a:solidFill>
                  <a:schemeClr val="accent3"/>
                </a:solidFill>
              </a:rPr>
              <a:t>Petromyzontomorphi</a:t>
            </a:r>
            <a:endParaRPr lang="pt-PT" dirty="0">
              <a:solidFill>
                <a:schemeClr val="accent3"/>
              </a:solidFill>
            </a:endParaRPr>
          </a:p>
          <a:p>
            <a:pPr marL="542925">
              <a:lnSpc>
                <a:spcPct val="120000"/>
              </a:lnSpc>
            </a:pPr>
            <a:r>
              <a:rPr lang="pt-PT" b="1" dirty="0" smtClean="0">
                <a:solidFill>
                  <a:schemeClr val="accent3"/>
                </a:solidFill>
              </a:rPr>
              <a:t>Classe </a:t>
            </a:r>
            <a:r>
              <a:rPr lang="pt-PT" dirty="0" err="1">
                <a:solidFill>
                  <a:schemeClr val="accent3"/>
                </a:solidFill>
              </a:rPr>
              <a:t>Petromyzontida</a:t>
            </a:r>
            <a:endParaRPr lang="pt-PT" dirty="0">
              <a:solidFill>
                <a:schemeClr val="accent3"/>
              </a:solidFill>
            </a:endParaRPr>
          </a:p>
          <a:p>
            <a:pPr marL="714375">
              <a:lnSpc>
                <a:spcPct val="120000"/>
              </a:lnSpc>
            </a:pPr>
            <a:r>
              <a:rPr lang="pt-PT" b="1" dirty="0" smtClean="0">
                <a:solidFill>
                  <a:schemeClr val="accent3"/>
                </a:solidFill>
              </a:rPr>
              <a:t>Ordem </a:t>
            </a:r>
            <a:r>
              <a:rPr lang="pt-PT" dirty="0" err="1">
                <a:solidFill>
                  <a:schemeClr val="accent3"/>
                </a:solidFill>
              </a:rPr>
              <a:t>Petromyzontiformes</a:t>
            </a:r>
            <a:endParaRPr lang="pt-PT" dirty="0">
              <a:solidFill>
                <a:schemeClr val="accent3"/>
              </a:solidFill>
            </a:endParaRPr>
          </a:p>
          <a:p>
            <a:pPr marL="895350">
              <a:lnSpc>
                <a:spcPct val="120000"/>
              </a:lnSpc>
            </a:pPr>
            <a:r>
              <a:rPr lang="pt-PT" b="1" dirty="0">
                <a:solidFill>
                  <a:schemeClr val="accent3"/>
                </a:solidFill>
              </a:rPr>
              <a:t>	</a:t>
            </a:r>
            <a:r>
              <a:rPr lang="pt-PT" b="1" dirty="0" smtClean="0">
                <a:solidFill>
                  <a:schemeClr val="accent3"/>
                </a:solidFill>
              </a:rPr>
              <a:t>Família </a:t>
            </a:r>
            <a:r>
              <a:rPr lang="pt-PT" dirty="0" err="1">
                <a:solidFill>
                  <a:schemeClr val="accent3"/>
                </a:solidFill>
              </a:rPr>
              <a:t>Petromyzontidae</a:t>
            </a:r>
            <a:endParaRPr lang="pt-PT" dirty="0">
              <a:solidFill>
                <a:schemeClr val="accent3"/>
              </a:solidFill>
            </a:endParaRPr>
          </a:p>
          <a:p>
            <a:pPr marL="1076325">
              <a:lnSpc>
                <a:spcPct val="120000"/>
              </a:lnSpc>
            </a:pPr>
            <a:r>
              <a:rPr lang="pt-PT" b="1" dirty="0" err="1" smtClean="0">
                <a:solidFill>
                  <a:schemeClr val="accent3"/>
                </a:solidFill>
              </a:rPr>
              <a:t>Subfamília</a:t>
            </a:r>
            <a:r>
              <a:rPr lang="pt-PT" b="1" dirty="0" smtClean="0">
                <a:solidFill>
                  <a:schemeClr val="accent3"/>
                </a:solidFill>
              </a:rPr>
              <a:t> </a:t>
            </a:r>
            <a:r>
              <a:rPr lang="pt-PT" dirty="0" err="1" smtClean="0">
                <a:solidFill>
                  <a:schemeClr val="accent3"/>
                </a:solidFill>
              </a:rPr>
              <a:t>Petromyzontinae</a:t>
            </a:r>
            <a:endParaRPr lang="pt-PT" dirty="0" smtClean="0">
              <a:solidFill>
                <a:schemeClr val="accent3"/>
              </a:solidFill>
            </a:endParaRPr>
          </a:p>
          <a:p>
            <a:pPr marL="1257300">
              <a:lnSpc>
                <a:spcPct val="120000"/>
              </a:lnSpc>
            </a:pPr>
            <a:r>
              <a:rPr lang="pt-PT" b="1" dirty="0" smtClean="0">
                <a:solidFill>
                  <a:schemeClr val="accent3"/>
                </a:solidFill>
              </a:rPr>
              <a:t>Género </a:t>
            </a:r>
            <a:r>
              <a:rPr lang="pt-PT" i="1" dirty="0" err="1" smtClean="0">
                <a:solidFill>
                  <a:schemeClr val="accent3"/>
                </a:solidFill>
              </a:rPr>
              <a:t>Petromyzon</a:t>
            </a:r>
            <a:endParaRPr lang="pt-PT" i="1" dirty="0" smtClean="0">
              <a:solidFill>
                <a:schemeClr val="accent3"/>
              </a:solidFill>
            </a:endParaRPr>
          </a:p>
          <a:p>
            <a:pPr marL="1438275">
              <a:lnSpc>
                <a:spcPct val="120000"/>
              </a:lnSpc>
            </a:pPr>
            <a:r>
              <a:rPr lang="pt-PT" b="1" dirty="0" smtClean="0">
                <a:solidFill>
                  <a:schemeClr val="accent3"/>
                </a:solidFill>
              </a:rPr>
              <a:t>Espécie </a:t>
            </a:r>
            <a:r>
              <a:rPr lang="pt-PT" i="1" dirty="0" err="1" smtClean="0">
                <a:solidFill>
                  <a:schemeClr val="accent3"/>
                </a:solidFill>
              </a:rPr>
              <a:t>Petromyzon</a:t>
            </a:r>
            <a:r>
              <a:rPr lang="pt-PT" i="1" dirty="0" smtClean="0">
                <a:solidFill>
                  <a:schemeClr val="accent3"/>
                </a:solidFill>
              </a:rPr>
              <a:t> </a:t>
            </a:r>
            <a:r>
              <a:rPr lang="pt-PT" i="1" dirty="0" err="1" smtClean="0">
                <a:solidFill>
                  <a:schemeClr val="accent3"/>
                </a:solidFill>
              </a:rPr>
              <a:t>marinus</a:t>
            </a:r>
            <a:endParaRPr lang="pt-PT" i="1" dirty="0">
              <a:solidFill>
                <a:schemeClr val="accent3"/>
              </a:solidFill>
            </a:endParaRPr>
          </a:p>
        </p:txBody>
      </p:sp>
      <p:pic>
        <p:nvPicPr>
          <p:cNvPr id="14" name="Picture 2"/>
          <p:cNvPicPr/>
          <p:nvPr/>
        </p:nvPicPr>
        <p:blipFill>
          <a:blip r:embed="rId4" cstate="print"/>
          <a:srcRect/>
          <a:stretch>
            <a:fillRect/>
          </a:stretch>
        </p:blipFill>
        <p:spPr bwMode="auto">
          <a:xfrm>
            <a:off x="2483768" y="1124744"/>
            <a:ext cx="6192688" cy="3629902"/>
          </a:xfrm>
          <a:prstGeom prst="rect">
            <a:avLst/>
          </a:prstGeom>
          <a:noFill/>
        </p:spPr>
      </p:pic>
      <p:pic>
        <p:nvPicPr>
          <p:cNvPr id="13" name="Picture 2" descr="C:\Documents and Settings\Admin\Os meus documentos\Universidade\Bolsa-lampreias\Imagens e desenhos\lampreia1.jpg"/>
          <p:cNvPicPr>
            <a:picLocks noChangeAspect="1" noChangeArrowheads="1"/>
          </p:cNvPicPr>
          <p:nvPr/>
        </p:nvPicPr>
        <p:blipFill>
          <a:blip r:embed="rId5" cstate="print"/>
          <a:srcRect/>
          <a:stretch>
            <a:fillRect/>
          </a:stretch>
        </p:blipFill>
        <p:spPr bwMode="auto">
          <a:xfrm>
            <a:off x="234004" y="4077072"/>
            <a:ext cx="5202092" cy="2088232"/>
          </a:xfrm>
          <a:prstGeom prst="rect">
            <a:avLst/>
          </a:prstGeom>
          <a:noFill/>
        </p:spPr>
      </p:pic>
      <p:sp>
        <p:nvSpPr>
          <p:cNvPr id="16" name="Rectângulo 15"/>
          <p:cNvSpPr/>
          <p:nvPr/>
        </p:nvSpPr>
        <p:spPr>
          <a:xfrm>
            <a:off x="5796136" y="3356992"/>
            <a:ext cx="3096344" cy="2751522"/>
          </a:xfrm>
          <a:prstGeom prst="rect">
            <a:avLst/>
          </a:prstGeom>
        </p:spPr>
        <p:txBody>
          <a:bodyPr wrap="square">
            <a:spAutoFit/>
          </a:bodyPr>
          <a:lstStyle/>
          <a:p>
            <a:pPr algn="just">
              <a:lnSpc>
                <a:spcPct val="120000"/>
              </a:lnSpc>
            </a:pPr>
            <a:r>
              <a:rPr lang="pt-PT" b="1" dirty="0" smtClean="0">
                <a:solidFill>
                  <a:schemeClr val="accent2">
                    <a:lumMod val="75000"/>
                  </a:schemeClr>
                </a:solidFill>
              </a:rPr>
              <a:t> </a:t>
            </a:r>
            <a:r>
              <a:rPr lang="pt-PT" b="1" dirty="0" err="1" smtClean="0">
                <a:solidFill>
                  <a:schemeClr val="accent3">
                    <a:lumMod val="75000"/>
                  </a:schemeClr>
                </a:solidFill>
              </a:rPr>
              <a:t>Agnata</a:t>
            </a:r>
            <a:endParaRPr lang="pt-PT" b="1" dirty="0" smtClean="0">
              <a:solidFill>
                <a:schemeClr val="accent3">
                  <a:lumMod val="75000"/>
                </a:schemeClr>
              </a:solidFill>
            </a:endParaRPr>
          </a:p>
          <a:p>
            <a:pPr algn="just" defTabSz="180975">
              <a:lnSpc>
                <a:spcPct val="120000"/>
              </a:lnSpc>
              <a:buFont typeface="Wingdings" pitchFamily="2" charset="2"/>
              <a:buChar char="ü"/>
            </a:pPr>
            <a:r>
              <a:rPr lang="pt-PT" dirty="0" smtClean="0">
                <a:solidFill>
                  <a:schemeClr val="accent3"/>
                </a:solidFill>
              </a:rPr>
              <a:t>	Ausência de mandíbula</a:t>
            </a:r>
          </a:p>
          <a:p>
            <a:pPr algn="just" defTabSz="180975">
              <a:lnSpc>
                <a:spcPct val="120000"/>
              </a:lnSpc>
              <a:buFont typeface="Wingdings" pitchFamily="2" charset="2"/>
              <a:buChar char="ü"/>
            </a:pPr>
            <a:r>
              <a:rPr lang="pt-PT" dirty="0" smtClean="0">
                <a:solidFill>
                  <a:schemeClr val="accent3"/>
                </a:solidFill>
              </a:rPr>
              <a:t>	</a:t>
            </a:r>
            <a:r>
              <a:rPr lang="pt-PT" dirty="0" err="1" smtClean="0">
                <a:solidFill>
                  <a:schemeClr val="accent3"/>
                </a:solidFill>
              </a:rPr>
              <a:t>Citoesqueleto</a:t>
            </a:r>
            <a:r>
              <a:rPr lang="pt-PT" dirty="0" smtClean="0">
                <a:solidFill>
                  <a:schemeClr val="accent3"/>
                </a:solidFill>
              </a:rPr>
              <a:t> cartilagíneo</a:t>
            </a:r>
          </a:p>
          <a:p>
            <a:pPr algn="just" defTabSz="180975">
              <a:lnSpc>
                <a:spcPct val="120000"/>
              </a:lnSpc>
              <a:buFont typeface="Wingdings" pitchFamily="2" charset="2"/>
              <a:buChar char="ü"/>
            </a:pPr>
            <a:r>
              <a:rPr lang="pt-PT" dirty="0" smtClean="0">
                <a:solidFill>
                  <a:schemeClr val="accent3"/>
                </a:solidFill>
              </a:rPr>
              <a:t>	Barbatanas pares ausentes</a:t>
            </a:r>
          </a:p>
          <a:p>
            <a:pPr algn="just" defTabSz="180975">
              <a:lnSpc>
                <a:spcPct val="120000"/>
              </a:lnSpc>
              <a:buFont typeface="Wingdings" pitchFamily="2" charset="2"/>
              <a:buChar char="ü"/>
            </a:pPr>
            <a:r>
              <a:rPr lang="pt-PT" dirty="0" smtClean="0">
                <a:solidFill>
                  <a:schemeClr val="accent3"/>
                </a:solidFill>
              </a:rPr>
              <a:t>	7 pares de fendas branquiais</a:t>
            </a:r>
          </a:p>
          <a:p>
            <a:pPr algn="just" defTabSz="180975">
              <a:lnSpc>
                <a:spcPct val="120000"/>
              </a:lnSpc>
              <a:buFont typeface="Wingdings" pitchFamily="2" charset="2"/>
              <a:buChar char="ü"/>
            </a:pPr>
            <a:r>
              <a:rPr lang="pt-PT" dirty="0" smtClean="0">
                <a:solidFill>
                  <a:schemeClr val="accent3"/>
                </a:solidFill>
              </a:rPr>
              <a:t>	Olho </a:t>
            </a:r>
            <a:r>
              <a:rPr lang="pt-PT" dirty="0" err="1" smtClean="0">
                <a:solidFill>
                  <a:schemeClr val="accent3"/>
                </a:solidFill>
              </a:rPr>
              <a:t>pineal</a:t>
            </a:r>
            <a:r>
              <a:rPr lang="pt-PT" dirty="0" smtClean="0">
                <a:solidFill>
                  <a:schemeClr val="accent3"/>
                </a:solidFill>
              </a:rPr>
              <a:t> fotossensível</a:t>
            </a:r>
          </a:p>
          <a:p>
            <a:pPr algn="just" defTabSz="361950">
              <a:lnSpc>
                <a:spcPct val="120000"/>
              </a:lnSpc>
            </a:pPr>
            <a:r>
              <a:rPr lang="pt-PT" dirty="0" smtClean="0">
                <a:solidFill>
                  <a:schemeClr val="accent2">
                    <a:lumMod val="75000"/>
                  </a:schemeClr>
                </a:solidFill>
              </a:rPr>
              <a:t> </a:t>
            </a:r>
            <a:r>
              <a:rPr lang="pt-PT" b="1" dirty="0" smtClean="0">
                <a:solidFill>
                  <a:schemeClr val="accent3">
                    <a:lumMod val="75000"/>
                  </a:schemeClr>
                </a:solidFill>
              </a:rPr>
              <a:t>Ciclóstomo</a:t>
            </a:r>
          </a:p>
          <a:p>
            <a:pPr algn="just" defTabSz="180975">
              <a:lnSpc>
                <a:spcPct val="120000"/>
              </a:lnSpc>
              <a:buFont typeface="Wingdings" pitchFamily="2" charset="2"/>
              <a:buChar char="ü"/>
            </a:pPr>
            <a:r>
              <a:rPr lang="pt-PT" dirty="0" smtClean="0">
                <a:solidFill>
                  <a:schemeClr val="accent3"/>
                </a:solidFill>
              </a:rPr>
              <a:t>	Aparelho bucal circular</a:t>
            </a:r>
          </a:p>
        </p:txBody>
      </p:sp>
      <p:sp>
        <p:nvSpPr>
          <p:cNvPr id="7" name="CaixaDeTexto 6"/>
          <p:cNvSpPr txBox="1"/>
          <p:nvPr/>
        </p:nvSpPr>
        <p:spPr>
          <a:xfrm>
            <a:off x="107504" y="6244628"/>
            <a:ext cx="9036496" cy="424732"/>
          </a:xfrm>
          <a:prstGeom prst="rect">
            <a:avLst/>
          </a:prstGeom>
          <a:noFill/>
          <a:ln>
            <a:noFill/>
          </a:ln>
        </p:spPr>
        <p:txBody>
          <a:bodyPr wrap="square" rtlCol="0">
            <a:spAutoFit/>
          </a:bodyPr>
          <a:lstStyle/>
          <a:p>
            <a:pPr algn="just">
              <a:lnSpc>
                <a:spcPct val="120000"/>
              </a:lnSpc>
            </a:pPr>
            <a:r>
              <a:rPr lang="pt-PT" b="1" dirty="0" smtClean="0">
                <a:solidFill>
                  <a:schemeClr val="accent2"/>
                </a:solidFill>
                <a:uFill>
                  <a:solidFill>
                    <a:schemeClr val="tx2">
                      <a:lumMod val="75000"/>
                    </a:schemeClr>
                  </a:solidFill>
                </a:uFill>
                <a:latin typeface="Calibri"/>
              </a:rPr>
              <a:t>↑</a:t>
            </a:r>
            <a:r>
              <a:rPr lang="pt-PT" b="1" dirty="0" smtClean="0">
                <a:solidFill>
                  <a:schemeClr val="accent2"/>
                </a:solidFill>
                <a:uFill>
                  <a:solidFill>
                    <a:schemeClr val="tx2">
                      <a:lumMod val="75000"/>
                    </a:schemeClr>
                  </a:solidFill>
                </a:uFill>
              </a:rPr>
              <a:t> interesse biológico: representam o grupo mais antigo de vertebrados, os </a:t>
            </a:r>
            <a:r>
              <a:rPr lang="pt-PT" b="1" dirty="0" err="1" smtClean="0">
                <a:solidFill>
                  <a:schemeClr val="accent2"/>
                </a:solidFill>
                <a:uFill>
                  <a:solidFill>
                    <a:schemeClr val="tx2">
                      <a:lumMod val="75000"/>
                    </a:schemeClr>
                  </a:solidFill>
                </a:uFill>
              </a:rPr>
              <a:t>Agnata</a:t>
            </a:r>
            <a:r>
              <a:rPr lang="pt-PT" b="1" dirty="0" smtClean="0">
                <a:solidFill>
                  <a:schemeClr val="accent2"/>
                </a:solidFill>
                <a:uFill>
                  <a:solidFill>
                    <a:schemeClr val="tx2">
                      <a:lumMod val="75000"/>
                    </a:schemeClr>
                  </a:solidFill>
                </a:uFill>
              </a:rPr>
              <a:t> </a:t>
            </a:r>
            <a:r>
              <a:rPr lang="pt-PT" sz="1000" dirty="0" smtClean="0">
                <a:uFill>
                  <a:solidFill>
                    <a:schemeClr val="tx2">
                      <a:lumMod val="75000"/>
                    </a:schemeClr>
                  </a:solidFill>
                </a:uFill>
              </a:rPr>
              <a:t>(</a:t>
            </a:r>
            <a:r>
              <a:rPr lang="en-GB" sz="1000" dirty="0" err="1" smtClean="0">
                <a:cs typeface="Times New Roman" pitchFamily="18" charset="0"/>
              </a:rPr>
              <a:t>Hardisty</a:t>
            </a:r>
            <a:r>
              <a:rPr lang="en-GB" sz="1000" dirty="0" smtClean="0">
                <a:cs typeface="Times New Roman" pitchFamily="18" charset="0"/>
              </a:rPr>
              <a:t>, 1986)</a:t>
            </a:r>
            <a:endParaRPr lang="pt-PT" sz="1000" dirty="0" smtClean="0">
              <a:solidFill>
                <a:schemeClr val="accent2"/>
              </a:solidFill>
              <a:uFill>
                <a:solidFill>
                  <a:schemeClr val="tx2">
                    <a:lumMod val="75000"/>
                  </a:schemeClr>
                </a:solidFill>
              </a:uFill>
            </a:endParaRPr>
          </a:p>
        </p:txBody>
      </p:sp>
      <p:sp>
        <p:nvSpPr>
          <p:cNvPr id="8" name="CaixaDeTexto 7"/>
          <p:cNvSpPr txBox="1"/>
          <p:nvPr/>
        </p:nvSpPr>
        <p:spPr>
          <a:xfrm>
            <a:off x="4355976" y="548680"/>
            <a:ext cx="4464496" cy="402546"/>
          </a:xfrm>
          <a:prstGeom prst="rect">
            <a:avLst/>
          </a:prstGeom>
          <a:noFill/>
        </p:spPr>
        <p:txBody>
          <a:bodyPr wrap="square" rtlCol="0">
            <a:spAutoFit/>
          </a:bodyPr>
          <a:lstStyle/>
          <a:p>
            <a:pPr>
              <a:lnSpc>
                <a:spcPct val="120000"/>
              </a:lnSpc>
            </a:pPr>
            <a:r>
              <a:rPr lang="pt-PT" b="1" u="sng" dirty="0" smtClean="0">
                <a:solidFill>
                  <a:schemeClr val="accent3">
                    <a:lumMod val="75000"/>
                  </a:schemeClr>
                </a:solidFill>
              </a:rPr>
              <a:t>Distribuição geográfica da lampreia marinha</a:t>
            </a:r>
            <a:endParaRPr lang="pt-PT" u="sng" dirty="0">
              <a:solidFill>
                <a:schemeClr val="accent3">
                  <a:lumMod val="75000"/>
                </a:schemeClr>
              </a:solidFill>
            </a:endParaRPr>
          </a:p>
        </p:txBody>
      </p:sp>
      <p:sp>
        <p:nvSpPr>
          <p:cNvPr id="10" name="CaixaDeTexto 9"/>
          <p:cNvSpPr txBox="1"/>
          <p:nvPr/>
        </p:nvSpPr>
        <p:spPr>
          <a:xfrm>
            <a:off x="179512" y="548680"/>
            <a:ext cx="2592288" cy="402546"/>
          </a:xfrm>
          <a:prstGeom prst="rect">
            <a:avLst/>
          </a:prstGeom>
          <a:noFill/>
        </p:spPr>
        <p:txBody>
          <a:bodyPr wrap="square" rtlCol="0">
            <a:spAutoFit/>
          </a:bodyPr>
          <a:lstStyle/>
          <a:p>
            <a:pPr>
              <a:lnSpc>
                <a:spcPct val="120000"/>
              </a:lnSpc>
            </a:pPr>
            <a:r>
              <a:rPr lang="pt-PT" b="1" u="sng" dirty="0" smtClean="0">
                <a:solidFill>
                  <a:schemeClr val="accent3">
                    <a:lumMod val="75000"/>
                  </a:schemeClr>
                </a:solidFill>
              </a:rPr>
              <a:t>Filogenia e taxonomia</a:t>
            </a:r>
            <a:endParaRPr lang="pt-PT" dirty="0">
              <a:solidFill>
                <a:schemeClr val="accent3">
                  <a:lumMod val="75000"/>
                </a:schemeClr>
              </a:solidFill>
            </a:endParaRPr>
          </a:p>
        </p:txBody>
      </p:sp>
      <p:sp>
        <p:nvSpPr>
          <p:cNvPr id="11" name="Marcador de Posição do Rodapé 10"/>
          <p:cNvSpPr>
            <a:spLocks noGrp="1"/>
          </p:cNvSpPr>
          <p:nvPr>
            <p:ph type="ftr" sz="quarter" idx="11"/>
          </p:nvPr>
        </p:nvSpPr>
        <p:spPr>
          <a:xfrm>
            <a:off x="3131840" y="6520259"/>
            <a:ext cx="2895600" cy="365125"/>
          </a:xfrm>
        </p:spPr>
        <p:txBody>
          <a:bodyPr/>
          <a:lstStyle/>
          <a:p>
            <a:r>
              <a:rPr lang="pt-PT" dirty="0" smtClean="0"/>
              <a:t>Parte I: Componente teórica</a:t>
            </a:r>
            <a:endParaRPr lang="pt-PT" dirty="0"/>
          </a:p>
        </p:txBody>
      </p:sp>
      <p:sp>
        <p:nvSpPr>
          <p:cNvPr id="25601" name="Rectangle 1"/>
          <p:cNvSpPr>
            <a:spLocks noChangeArrowheads="1"/>
          </p:cNvSpPr>
          <p:nvPr/>
        </p:nvSpPr>
        <p:spPr bwMode="auto">
          <a:xfrm>
            <a:off x="2411760" y="4829090"/>
            <a:ext cx="6336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Beamish</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1980; </a:t>
            </a: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Maitland</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1980; </a:t>
            </a: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Hardisty</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1986b; Halliday, 1991; </a:t>
            </a: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Dempson</a:t>
            </a:r>
            <a:r>
              <a:rPr kumimoji="0" lang="pt-PT" sz="1000" b="0" i="1" u="none" strike="noStrike" cap="none" normalizeH="0" baseline="0" dirty="0" smtClean="0">
                <a:ln>
                  <a:noFill/>
                </a:ln>
                <a:solidFill>
                  <a:schemeClr val="tx1"/>
                </a:solidFill>
                <a:effectLst/>
                <a:ea typeface="Calibri" pitchFamily="34" charset="0"/>
                <a:cs typeface="Times New Roman" pitchFamily="18" charset="0"/>
              </a:rPr>
              <a:t> et al.</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1993; </a:t>
            </a: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Economidis</a:t>
            </a:r>
            <a:r>
              <a:rPr kumimoji="0" lang="pt-PT" sz="1000" b="0" i="1" u="none" strike="noStrike" cap="none" normalizeH="0" baseline="0" dirty="0" smtClean="0">
                <a:ln>
                  <a:noFill/>
                </a:ln>
                <a:solidFill>
                  <a:schemeClr val="tx1"/>
                </a:solidFill>
                <a:effectLst/>
                <a:ea typeface="Calibri" pitchFamily="34" charset="0"/>
                <a:cs typeface="Times New Roman" pitchFamily="18" charset="0"/>
              </a:rPr>
              <a:t> et al.</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1999; </a:t>
            </a:r>
            <a:r>
              <a:rPr kumimoji="0" lang="pt-PT" sz="1000" b="0" i="0" u="none" strike="noStrike" cap="none" normalizeH="0" baseline="0" dirty="0" err="1" smtClean="0">
                <a:ln>
                  <a:noFill/>
                </a:ln>
                <a:solidFill>
                  <a:schemeClr val="tx1"/>
                </a:solidFill>
                <a:effectLst/>
                <a:ea typeface="Calibri" pitchFamily="34" charset="0"/>
                <a:cs typeface="Times New Roman" pitchFamily="18" charset="0"/>
              </a:rPr>
              <a:t>Holčík</a:t>
            </a:r>
            <a:r>
              <a:rPr kumimoji="0" lang="pt-PT" sz="1000" b="0" i="1" u="none" strike="noStrike" cap="none" normalizeH="0" baseline="0" dirty="0" smtClean="0">
                <a:ln>
                  <a:noFill/>
                </a:ln>
                <a:solidFill>
                  <a:schemeClr val="tx1"/>
                </a:solidFill>
                <a:effectLst/>
                <a:ea typeface="Calibri" pitchFamily="34" charset="0"/>
                <a:cs typeface="Times New Roman" pitchFamily="18" charset="0"/>
              </a:rPr>
              <a:t> et al.</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 2004; </a:t>
            </a:r>
            <a:r>
              <a:rPr lang="en-GB" sz="1000" dirty="0" smtClean="0">
                <a:cs typeface="Times New Roman" pitchFamily="18" charset="0"/>
              </a:rPr>
              <a:t>Almeida et al., 2002; Quintella et al., 2003</a:t>
            </a:r>
            <a:r>
              <a:rPr kumimoji="0" lang="pt-PT" sz="1000" b="0" i="0" u="none" strike="noStrike" cap="none" normalizeH="0" baseline="0" dirty="0" smtClean="0">
                <a:ln>
                  <a:noFill/>
                </a:ln>
                <a:solidFill>
                  <a:schemeClr val="tx1"/>
                </a:solidFill>
                <a:effectLst/>
                <a:ea typeface="Calibri" pitchFamily="34" charset="0"/>
                <a:cs typeface="Times New Roman" pitchFamily="18" charset="0"/>
              </a:rPr>
              <a:t>.</a:t>
            </a:r>
            <a:r>
              <a:rPr kumimoji="0" lang="pt-PT" sz="1000" b="0" i="0" u="none" strike="noStrike" cap="none" normalizeH="0" baseline="0" dirty="0" smtClean="0">
                <a:ln>
                  <a:noFill/>
                </a:ln>
                <a:solidFill>
                  <a:schemeClr val="tx1"/>
                </a:solidFill>
                <a:effectLst/>
              </a:rPr>
              <a:t> </a:t>
            </a:r>
          </a:p>
        </p:txBody>
      </p:sp>
      <p:sp>
        <p:nvSpPr>
          <p:cNvPr id="15" name="Rectângulo 14"/>
          <p:cNvSpPr/>
          <p:nvPr/>
        </p:nvSpPr>
        <p:spPr>
          <a:xfrm>
            <a:off x="2195736" y="6021289"/>
            <a:ext cx="3384376" cy="246221"/>
          </a:xfrm>
          <a:prstGeom prst="rect">
            <a:avLst/>
          </a:prstGeom>
        </p:spPr>
        <p:txBody>
          <a:bodyPr wrap="square">
            <a:spAutoFit/>
          </a:bodyPr>
          <a:lstStyle/>
          <a:p>
            <a:r>
              <a:rPr lang="pt-PT" sz="1000" dirty="0" smtClean="0"/>
              <a:t>Ilustração da lampreia marinha (autoria de Brígida Machado)</a:t>
            </a:r>
            <a:endParaRPr lang="pt-PT"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Right)">
                                      <p:cBhvr>
                                        <p:cTn id="14" dur="500"/>
                                        <p:tgtEl>
                                          <p:spTgt spid="6"/>
                                        </p:tgtEl>
                                      </p:cBhvr>
                                    </p:animEffect>
                                  </p:childTnLst>
                                </p:cTn>
                              </p:par>
                              <p:par>
                                <p:cTn id="15" presetID="18" presetClass="entr" presetSubtype="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8" presetClass="entr" presetSubtype="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par>
                                <p:cTn id="47" presetID="18" presetClass="entr" presetSubtype="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Right)">
                                      <p:cBhvr>
                                        <p:cTn id="49" dur="500"/>
                                        <p:tgtEl>
                                          <p:spTgt spid="14"/>
                                        </p:tgtEl>
                                      </p:cBhvr>
                                    </p:animEffect>
                                  </p:childTnLst>
                                </p:cTn>
                              </p:par>
                              <p:par>
                                <p:cTn id="50" presetID="18" presetClass="entr" presetSubtype="6" fill="hold" grpId="0" nodeType="withEffect">
                                  <p:stCondLst>
                                    <p:cond delay="0"/>
                                  </p:stCondLst>
                                  <p:childTnLst>
                                    <p:set>
                                      <p:cBhvr>
                                        <p:cTn id="51" dur="1" fill="hold">
                                          <p:stCondLst>
                                            <p:cond delay="0"/>
                                          </p:stCondLst>
                                        </p:cTn>
                                        <p:tgtEl>
                                          <p:spTgt spid="25601"/>
                                        </p:tgtEl>
                                        <p:attrNameLst>
                                          <p:attrName>style.visibility</p:attrName>
                                        </p:attrNameLst>
                                      </p:cBhvr>
                                      <p:to>
                                        <p:strVal val="visible"/>
                                      </p:to>
                                    </p:set>
                                    <p:animEffect transition="in" filter="strips(downRight)">
                                      <p:cBhvr>
                                        <p:cTn id="52"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16" grpId="0"/>
      <p:bldP spid="16" grpId="1"/>
      <p:bldP spid="7" grpId="0"/>
      <p:bldP spid="7" grpId="1"/>
      <p:bldP spid="8" grpId="0"/>
      <p:bldP spid="10" grpId="0"/>
      <p:bldP spid="10" grpId="1"/>
      <p:bldP spid="25601" grpId="0"/>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p:cNvSpPr>
            <a:spLocks noGrp="1"/>
          </p:cNvSpPr>
          <p:nvPr>
            <p:ph type="ftr" sz="quarter" idx="11"/>
          </p:nvPr>
        </p:nvSpPr>
        <p:spPr/>
        <p:txBody>
          <a:bodyPr/>
          <a:lstStyle/>
          <a:p>
            <a:r>
              <a:rPr lang="pt-PT" smtClean="0"/>
              <a:t>Parte I: Componente teórica</a:t>
            </a:r>
            <a:endParaRPr lang="pt-PT"/>
          </a:p>
        </p:txBody>
      </p:sp>
      <p:sp>
        <p:nvSpPr>
          <p:cNvPr id="5" name="CaixaDeTexto 4"/>
          <p:cNvSpPr txBox="1"/>
          <p:nvPr/>
        </p:nvSpPr>
        <p:spPr>
          <a:xfrm>
            <a:off x="216024" y="146134"/>
            <a:ext cx="3851920" cy="402546"/>
          </a:xfrm>
          <a:prstGeom prst="rect">
            <a:avLst/>
          </a:prstGeom>
          <a:noFill/>
        </p:spPr>
        <p:txBody>
          <a:bodyPr wrap="square" rtlCol="0">
            <a:spAutoFit/>
          </a:bodyPr>
          <a:lstStyle/>
          <a:p>
            <a:pPr algn="ctr">
              <a:lnSpc>
                <a:spcPct val="120000"/>
              </a:lnSpc>
            </a:pPr>
            <a:r>
              <a:rPr lang="pt-PT" b="1" u="sng" dirty="0" smtClean="0">
                <a:solidFill>
                  <a:schemeClr val="tx2"/>
                </a:solidFill>
              </a:rPr>
              <a:t>Caracterização da Lampreia marinha</a:t>
            </a:r>
            <a:endParaRPr lang="pt-PT" b="1" u="sng" dirty="0">
              <a:solidFill>
                <a:schemeClr val="tx2"/>
              </a:solidFill>
            </a:endParaRPr>
          </a:p>
        </p:txBody>
      </p:sp>
      <p:pic>
        <p:nvPicPr>
          <p:cNvPr id="1026" name="Picture 2" descr="C:\Documents and Settings\Admin\Os meus documentos\Universidade\Bolsa-lampreias\Imagens e desenhos\Ciclo de vida correcto.JPG"/>
          <p:cNvPicPr>
            <a:picLocks noChangeAspect="1" noChangeArrowheads="1"/>
          </p:cNvPicPr>
          <p:nvPr/>
        </p:nvPicPr>
        <p:blipFill>
          <a:blip r:embed="rId3" cstate="print"/>
          <a:srcRect/>
          <a:stretch>
            <a:fillRect/>
          </a:stretch>
        </p:blipFill>
        <p:spPr bwMode="auto">
          <a:xfrm>
            <a:off x="1835696" y="548680"/>
            <a:ext cx="6552728" cy="5904655"/>
          </a:xfrm>
          <a:prstGeom prst="rect">
            <a:avLst/>
          </a:prstGeom>
          <a:noFill/>
        </p:spPr>
      </p:pic>
      <p:sp>
        <p:nvSpPr>
          <p:cNvPr id="7" name="Rectângulo 6"/>
          <p:cNvSpPr/>
          <p:nvPr/>
        </p:nvSpPr>
        <p:spPr>
          <a:xfrm rot="16200000">
            <a:off x="4455017" y="1455940"/>
            <a:ext cx="1212576" cy="402546"/>
          </a:xfrm>
          <a:prstGeom prst="rect">
            <a:avLst/>
          </a:prstGeom>
        </p:spPr>
        <p:txBody>
          <a:bodyPr wrap="none">
            <a:spAutoFit/>
          </a:bodyPr>
          <a:lstStyle/>
          <a:p>
            <a:pPr algn="just">
              <a:lnSpc>
                <a:spcPct val="120000"/>
              </a:lnSpc>
            </a:pPr>
            <a:r>
              <a:rPr lang="pt-PT" b="1" dirty="0" smtClean="0">
                <a:solidFill>
                  <a:schemeClr val="accent3">
                    <a:lumMod val="75000"/>
                  </a:schemeClr>
                </a:solidFill>
              </a:rPr>
              <a:t>Fase larvar</a:t>
            </a:r>
          </a:p>
        </p:txBody>
      </p:sp>
      <p:sp>
        <p:nvSpPr>
          <p:cNvPr id="8" name="Rectângulo 7"/>
          <p:cNvSpPr/>
          <p:nvPr/>
        </p:nvSpPr>
        <p:spPr>
          <a:xfrm rot="16200000">
            <a:off x="4068175" y="4724913"/>
            <a:ext cx="1266180" cy="402546"/>
          </a:xfrm>
          <a:prstGeom prst="rect">
            <a:avLst/>
          </a:prstGeom>
        </p:spPr>
        <p:txBody>
          <a:bodyPr wrap="none">
            <a:spAutoFit/>
          </a:bodyPr>
          <a:lstStyle/>
          <a:p>
            <a:pPr algn="just">
              <a:lnSpc>
                <a:spcPct val="120000"/>
              </a:lnSpc>
              <a:tabLst>
                <a:tab pos="182563" algn="l"/>
              </a:tabLst>
            </a:pPr>
            <a:r>
              <a:rPr lang="pt-PT" b="1" dirty="0" smtClean="0">
                <a:solidFill>
                  <a:schemeClr val="accent3">
                    <a:lumMod val="75000"/>
                  </a:schemeClr>
                </a:solidFill>
              </a:rPr>
              <a:t>Fase adulta</a:t>
            </a:r>
          </a:p>
        </p:txBody>
      </p:sp>
      <p:sp>
        <p:nvSpPr>
          <p:cNvPr id="6" name="Rectângulo 5"/>
          <p:cNvSpPr/>
          <p:nvPr/>
        </p:nvSpPr>
        <p:spPr>
          <a:xfrm>
            <a:off x="395536" y="548680"/>
            <a:ext cx="2620013" cy="424732"/>
          </a:xfrm>
          <a:prstGeom prst="rect">
            <a:avLst/>
          </a:prstGeom>
        </p:spPr>
        <p:txBody>
          <a:bodyPr wrap="none">
            <a:spAutoFit/>
          </a:bodyPr>
          <a:lstStyle/>
          <a:p>
            <a:pPr algn="just">
              <a:lnSpc>
                <a:spcPct val="120000"/>
              </a:lnSpc>
            </a:pPr>
            <a:r>
              <a:rPr lang="pt-PT" b="1" u="sng" dirty="0" smtClean="0">
                <a:solidFill>
                  <a:schemeClr val="accent3">
                    <a:lumMod val="75000"/>
                  </a:schemeClr>
                </a:solidFill>
              </a:rPr>
              <a:t>Ciclo de vida – </a:t>
            </a:r>
            <a:r>
              <a:rPr lang="pt-PT" b="1" u="sng" dirty="0" err="1" smtClean="0">
                <a:solidFill>
                  <a:schemeClr val="accent3">
                    <a:lumMod val="75000"/>
                  </a:schemeClr>
                </a:solidFill>
              </a:rPr>
              <a:t>Anádromo</a:t>
            </a:r>
            <a:endParaRPr lang="pt-PT" b="1" u="sng" dirty="0" smtClean="0">
              <a:solidFill>
                <a:schemeClr val="accent3">
                  <a:lumMod val="75000"/>
                </a:schemeClr>
              </a:solidFill>
            </a:endParaRPr>
          </a:p>
        </p:txBody>
      </p:sp>
      <p:sp>
        <p:nvSpPr>
          <p:cNvPr id="10" name="Rectangle 18"/>
          <p:cNvSpPr/>
          <p:nvPr/>
        </p:nvSpPr>
        <p:spPr>
          <a:xfrm rot="5400000">
            <a:off x="2663788" y="1520788"/>
            <a:ext cx="576064" cy="295232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ctangle 18"/>
          <p:cNvSpPr/>
          <p:nvPr/>
        </p:nvSpPr>
        <p:spPr>
          <a:xfrm rot="5400000">
            <a:off x="2663788" y="2240868"/>
            <a:ext cx="576064" cy="295232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angle 18"/>
          <p:cNvSpPr/>
          <p:nvPr/>
        </p:nvSpPr>
        <p:spPr>
          <a:xfrm rot="5400000">
            <a:off x="2663788" y="3032956"/>
            <a:ext cx="576064" cy="29523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8"/>
          <p:cNvSpPr/>
          <p:nvPr/>
        </p:nvSpPr>
        <p:spPr>
          <a:xfrm rot="5400000">
            <a:off x="6480212" y="2096852"/>
            <a:ext cx="57606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8"/>
          <p:cNvSpPr/>
          <p:nvPr/>
        </p:nvSpPr>
        <p:spPr>
          <a:xfrm rot="5400000">
            <a:off x="6480212" y="2888940"/>
            <a:ext cx="57606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8"/>
          <p:cNvSpPr/>
          <p:nvPr/>
        </p:nvSpPr>
        <p:spPr>
          <a:xfrm rot="5400000">
            <a:off x="4608004" y="4689140"/>
            <a:ext cx="57606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5"/>
          <p:cNvSpPr/>
          <p:nvPr/>
        </p:nvSpPr>
        <p:spPr>
          <a:xfrm>
            <a:off x="5797152" y="6165304"/>
            <a:ext cx="3095328" cy="246221"/>
          </a:xfrm>
          <a:prstGeom prst="rect">
            <a:avLst/>
          </a:prstGeom>
        </p:spPr>
        <p:txBody>
          <a:bodyPr wrap="squar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000" dirty="0" smtClean="0"/>
              <a:t>Adaptado de Quintella, 2006 por Brígida Machado</a:t>
            </a:r>
            <a:endParaRPr lang="pt-PT"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ppt_x</p:attrName>
                                        </p:attrNameLst>
                                      </p:cBhvr>
                                      <p:tavLst>
                                        <p:tav tm="0">
                                          <p:val>
                                            <p:strVal val="#ppt_x"/>
                                          </p:val>
                                        </p:tav>
                                        <p:tav tm="100000">
                                          <p:val>
                                            <p:strVal val="#ppt_x"/>
                                          </p:val>
                                        </p:tav>
                                      </p:tavLst>
                                    </p:anim>
                                    <p:anim calcmode="lin" valueType="num">
                                      <p:cBhvr>
                                        <p:cTn id="2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0"/>
                            </p:stCondLst>
                            <p:childTnLst>
                              <p:par>
                                <p:cTn id="59" presetID="1" presetClass="exit" presetSubtype="0" fill="hold" grpId="1" nodeType="afterEffect">
                                  <p:stCondLst>
                                    <p:cond delay="0"/>
                                  </p:stCondLst>
                                  <p:childTnLst>
                                    <p:set>
                                      <p:cBhvr>
                                        <p:cTn id="6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1"/>
      <p:bldP spid="6" grpId="0"/>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b="70000"/>
          </a:stretch>
        </a:blipFill>
        <a:effectLst/>
      </p:bgPr>
    </p:bg>
    <p:spTree>
      <p:nvGrpSpPr>
        <p:cNvPr id="1" name=""/>
        <p:cNvGrpSpPr/>
        <p:nvPr/>
      </p:nvGrpSpPr>
      <p:grpSpPr>
        <a:xfrm>
          <a:off x="0" y="0"/>
          <a:ext cx="0" cy="0"/>
          <a:chOff x="0" y="0"/>
          <a:chExt cx="0" cy="0"/>
        </a:xfrm>
      </p:grpSpPr>
      <p:sp>
        <p:nvSpPr>
          <p:cNvPr id="4" name="Rectângulo 3"/>
          <p:cNvSpPr/>
          <p:nvPr/>
        </p:nvSpPr>
        <p:spPr>
          <a:xfrm>
            <a:off x="234090" y="116632"/>
            <a:ext cx="5022465" cy="402546"/>
          </a:xfrm>
          <a:prstGeom prst="rect">
            <a:avLst/>
          </a:prstGeom>
        </p:spPr>
        <p:txBody>
          <a:bodyPr wrap="none">
            <a:spAutoFit/>
          </a:bodyPr>
          <a:lstStyle/>
          <a:p>
            <a:pPr>
              <a:lnSpc>
                <a:spcPct val="120000"/>
              </a:lnSpc>
            </a:pPr>
            <a:r>
              <a:rPr lang="pt-PT" b="1" u="sng" dirty="0" smtClean="0">
                <a:solidFill>
                  <a:schemeClr val="tx2"/>
                </a:solidFill>
              </a:rPr>
              <a:t>Caracterização lipídica do MC da lampreia marinha</a:t>
            </a:r>
          </a:p>
        </p:txBody>
      </p:sp>
      <p:pic>
        <p:nvPicPr>
          <p:cNvPr id="1026" name="Picture 2" descr="C:\Documents and Settings\Admin\Os meus documentos\Universidade\Bolsa-lampreias\Fotos de lampreias\fotos lampreias fígado 1\FOTOS LAMPREIA FÍGADO 2\100_1533.JPG"/>
          <p:cNvPicPr>
            <a:picLocks noChangeAspect="1" noChangeArrowheads="1"/>
          </p:cNvPicPr>
          <p:nvPr/>
        </p:nvPicPr>
        <p:blipFill>
          <a:blip r:embed="rId4" cstate="print"/>
          <a:srcRect/>
          <a:stretch>
            <a:fillRect/>
          </a:stretch>
        </p:blipFill>
        <p:spPr bwMode="auto">
          <a:xfrm>
            <a:off x="5652120" y="764704"/>
            <a:ext cx="3062853" cy="2297139"/>
          </a:xfrm>
          <a:prstGeom prst="rect">
            <a:avLst/>
          </a:prstGeom>
          <a:noFill/>
        </p:spPr>
      </p:pic>
      <p:sp>
        <p:nvSpPr>
          <p:cNvPr id="6" name="CaixaDeTexto 5"/>
          <p:cNvSpPr txBox="1"/>
          <p:nvPr/>
        </p:nvSpPr>
        <p:spPr>
          <a:xfrm>
            <a:off x="3275856" y="1196752"/>
            <a:ext cx="5616624" cy="1421928"/>
          </a:xfrm>
          <a:prstGeom prst="rect">
            <a:avLst/>
          </a:prstGeom>
          <a:noFill/>
        </p:spPr>
        <p:txBody>
          <a:bodyPr wrap="square" rtlCol="0">
            <a:spAutoFit/>
          </a:bodyPr>
          <a:lstStyle/>
          <a:p>
            <a:pPr algn="just" defTabSz="361950">
              <a:lnSpc>
                <a:spcPct val="120000"/>
              </a:lnSpc>
            </a:pPr>
            <a:r>
              <a:rPr lang="pt-PT" b="1" dirty="0" smtClean="0">
                <a:solidFill>
                  <a:schemeClr val="accent3">
                    <a:lumMod val="75000"/>
                  </a:schemeClr>
                </a:solidFill>
              </a:rPr>
              <a:t>Ácidos gordos</a:t>
            </a:r>
          </a:p>
          <a:p>
            <a:pPr algn="just" defTabSz="363538">
              <a:lnSpc>
                <a:spcPct val="120000"/>
              </a:lnSpc>
            </a:pPr>
            <a:r>
              <a:rPr lang="pt-PT" dirty="0" smtClean="0">
                <a:solidFill>
                  <a:schemeClr val="accent3">
                    <a:lumMod val="75000"/>
                  </a:schemeClr>
                </a:solidFill>
              </a:rPr>
              <a:t>Fórmula geral: C</a:t>
            </a:r>
            <a:r>
              <a:rPr lang="pt-PT" baseline="-25000" dirty="0" smtClean="0">
                <a:solidFill>
                  <a:schemeClr val="accent3">
                    <a:lumMod val="75000"/>
                  </a:schemeClr>
                </a:solidFill>
              </a:rPr>
              <a:t>n</a:t>
            </a:r>
            <a:r>
              <a:rPr lang="pt-PT" dirty="0" smtClean="0">
                <a:solidFill>
                  <a:schemeClr val="accent3">
                    <a:lumMod val="75000"/>
                  </a:schemeClr>
                </a:solidFill>
              </a:rPr>
              <a:t>H</a:t>
            </a:r>
            <a:r>
              <a:rPr lang="pt-PT" baseline="-25000" dirty="0" smtClean="0">
                <a:solidFill>
                  <a:schemeClr val="accent3">
                    <a:lumMod val="75000"/>
                  </a:schemeClr>
                </a:solidFill>
              </a:rPr>
              <a:t>2n+1</a:t>
            </a:r>
            <a:r>
              <a:rPr lang="pt-PT" dirty="0" smtClean="0">
                <a:solidFill>
                  <a:schemeClr val="accent3">
                    <a:lumMod val="75000"/>
                  </a:schemeClr>
                </a:solidFill>
              </a:rPr>
              <a:t>COOH</a:t>
            </a:r>
          </a:p>
          <a:p>
            <a:pPr algn="just" defTabSz="363538">
              <a:lnSpc>
                <a:spcPct val="120000"/>
              </a:lnSpc>
            </a:pPr>
            <a:r>
              <a:rPr lang="pt-PT" dirty="0" smtClean="0">
                <a:solidFill>
                  <a:schemeClr val="accent3">
                    <a:lumMod val="75000"/>
                  </a:schemeClr>
                </a:solidFill>
              </a:rPr>
              <a:t>Nomenclatura: nº de átomos de carbono, grau de insaturação e posição das ligações duplas.</a:t>
            </a:r>
          </a:p>
        </p:txBody>
      </p:sp>
      <p:grpSp>
        <p:nvGrpSpPr>
          <p:cNvPr id="13" name="Grupo 12"/>
          <p:cNvGrpSpPr/>
          <p:nvPr/>
        </p:nvGrpSpPr>
        <p:grpSpPr>
          <a:xfrm>
            <a:off x="395538" y="836711"/>
            <a:ext cx="2952326" cy="2090689"/>
            <a:chOff x="7034075" y="2869195"/>
            <a:chExt cx="1830473" cy="1464019"/>
          </a:xfrm>
        </p:grpSpPr>
        <p:pic>
          <p:nvPicPr>
            <p:cNvPr id="8" name="Picture 4"/>
            <p:cNvPicPr>
              <a:picLocks noChangeAspect="1" noChangeArrowheads="1"/>
            </p:cNvPicPr>
            <p:nvPr/>
          </p:nvPicPr>
          <p:blipFill>
            <a:blip r:embed="rId5" cstate="print"/>
            <a:srcRect/>
            <a:stretch>
              <a:fillRect/>
            </a:stretch>
          </p:blipFill>
          <p:spPr bwMode="auto">
            <a:xfrm>
              <a:off x="7034075" y="2869195"/>
              <a:ext cx="1704035" cy="1339563"/>
            </a:xfrm>
            <a:prstGeom prst="rect">
              <a:avLst/>
            </a:prstGeom>
            <a:noFill/>
            <a:ln w="9525">
              <a:noFill/>
              <a:miter lim="800000"/>
              <a:headEnd/>
              <a:tailEnd/>
            </a:ln>
          </p:spPr>
        </p:pic>
        <p:sp>
          <p:nvSpPr>
            <p:cNvPr id="9" name="CaixaDeTexto 8"/>
            <p:cNvSpPr txBox="1"/>
            <p:nvPr/>
          </p:nvSpPr>
          <p:spPr>
            <a:xfrm>
              <a:off x="7061111" y="4139244"/>
              <a:ext cx="1803437" cy="193970"/>
            </a:xfrm>
            <a:prstGeom prst="rect">
              <a:avLst/>
            </a:prstGeom>
            <a:noFill/>
          </p:spPr>
          <p:txBody>
            <a:bodyPr wrap="square" rtlCol="0">
              <a:spAutoFit/>
            </a:bodyPr>
            <a:lstStyle/>
            <a:p>
              <a:pPr algn="just">
                <a:lnSpc>
                  <a:spcPct val="150000"/>
                </a:lnSpc>
              </a:pPr>
              <a:r>
                <a:rPr lang="pt-PT" sz="800" dirty="0" smtClean="0">
                  <a:solidFill>
                    <a:schemeClr val="accent2"/>
                  </a:solidFill>
                </a:rPr>
                <a:t>(AGS)                               (AGMI)                                       (AGPI)</a:t>
              </a:r>
            </a:p>
          </p:txBody>
        </p:sp>
      </p:grpSp>
      <p:sp>
        <p:nvSpPr>
          <p:cNvPr id="12" name="Rectângulo 11"/>
          <p:cNvSpPr/>
          <p:nvPr/>
        </p:nvSpPr>
        <p:spPr>
          <a:xfrm>
            <a:off x="2592288" y="3262332"/>
            <a:ext cx="6228184" cy="3046988"/>
          </a:xfrm>
          <a:prstGeom prst="rect">
            <a:avLst/>
          </a:prstGeom>
        </p:spPr>
        <p:txBody>
          <a:bodyPr wrap="square">
            <a:spAutoFit/>
          </a:bodyPr>
          <a:lstStyle/>
          <a:p>
            <a:pPr defTabSz="361950">
              <a:lnSpc>
                <a:spcPct val="120000"/>
              </a:lnSpc>
            </a:pPr>
            <a:r>
              <a:rPr lang="pt-PT" b="1" dirty="0" smtClean="0">
                <a:solidFill>
                  <a:schemeClr val="accent3">
                    <a:lumMod val="75000"/>
                  </a:schemeClr>
                </a:solidFill>
              </a:rPr>
              <a:t>Energética (contractilidade muscular)</a:t>
            </a:r>
          </a:p>
          <a:p>
            <a:pPr marL="355600" defTabSz="361950">
              <a:lnSpc>
                <a:spcPct val="120000"/>
              </a:lnSpc>
              <a:buFont typeface="Wingdings" pitchFamily="2" charset="2"/>
              <a:buChar char="ü"/>
            </a:pPr>
            <a:r>
              <a:rPr lang="pt-PT" dirty="0" smtClean="0">
                <a:solidFill>
                  <a:schemeClr val="accent3"/>
                </a:solidFill>
              </a:rPr>
              <a:t>AGPI C≥20 (3 </a:t>
            </a:r>
            <a:r>
              <a:rPr lang="pt-PT" dirty="0" err="1" smtClean="0">
                <a:solidFill>
                  <a:schemeClr val="accent3"/>
                </a:solidFill>
              </a:rPr>
              <a:t>insaturações</a:t>
            </a:r>
            <a:r>
              <a:rPr lang="pt-PT" dirty="0" smtClean="0">
                <a:solidFill>
                  <a:schemeClr val="accent3"/>
                </a:solidFill>
              </a:rPr>
              <a:t>)</a:t>
            </a:r>
          </a:p>
          <a:p>
            <a:pPr marL="355600" defTabSz="361950">
              <a:lnSpc>
                <a:spcPct val="120000"/>
              </a:lnSpc>
              <a:buFont typeface="Wingdings" pitchFamily="2" charset="2"/>
              <a:buChar char="ü"/>
            </a:pPr>
            <a:r>
              <a:rPr lang="pt-PT" dirty="0" smtClean="0">
                <a:solidFill>
                  <a:schemeClr val="accent3"/>
                </a:solidFill>
              </a:rPr>
              <a:t>AGS C≤20 </a:t>
            </a:r>
          </a:p>
          <a:p>
            <a:pPr defTabSz="361950">
              <a:lnSpc>
                <a:spcPct val="120000"/>
              </a:lnSpc>
            </a:pPr>
            <a:endParaRPr lang="pt-PT" sz="800" b="1" dirty="0" smtClean="0">
              <a:solidFill>
                <a:schemeClr val="accent3">
                  <a:lumMod val="50000"/>
                </a:schemeClr>
              </a:solidFill>
            </a:endParaRPr>
          </a:p>
          <a:p>
            <a:pPr defTabSz="361950">
              <a:lnSpc>
                <a:spcPct val="120000"/>
              </a:lnSpc>
            </a:pPr>
            <a:r>
              <a:rPr lang="pt-PT" b="1" dirty="0" smtClean="0">
                <a:solidFill>
                  <a:schemeClr val="accent3">
                    <a:lumMod val="75000"/>
                  </a:schemeClr>
                </a:solidFill>
              </a:rPr>
              <a:t>Estrutural (membrana celular)</a:t>
            </a:r>
          </a:p>
          <a:p>
            <a:pPr marL="355600" defTabSz="361950">
              <a:lnSpc>
                <a:spcPct val="120000"/>
              </a:lnSpc>
              <a:buFont typeface="Wingdings" pitchFamily="2" charset="2"/>
              <a:buChar char="ü"/>
            </a:pPr>
            <a:r>
              <a:rPr lang="pt-PT" dirty="0" smtClean="0">
                <a:solidFill>
                  <a:schemeClr val="accent3"/>
                </a:solidFill>
              </a:rPr>
              <a:t>AGPI C≥20 – fosfolípidos (isolamento térmico , ↓ rigidez)</a:t>
            </a:r>
          </a:p>
          <a:p>
            <a:pPr marL="355600" defTabSz="361950">
              <a:lnSpc>
                <a:spcPct val="120000"/>
              </a:lnSpc>
              <a:buFont typeface="Wingdings" pitchFamily="2" charset="2"/>
              <a:buChar char="ü"/>
            </a:pPr>
            <a:r>
              <a:rPr lang="pt-PT" dirty="0" smtClean="0">
                <a:solidFill>
                  <a:schemeClr val="accent3"/>
                </a:solidFill>
              </a:rPr>
              <a:t>AGS e AGMI (↓ flexibilidade)</a:t>
            </a:r>
          </a:p>
          <a:p>
            <a:pPr defTabSz="361950">
              <a:lnSpc>
                <a:spcPct val="120000"/>
              </a:lnSpc>
            </a:pPr>
            <a:endParaRPr lang="pt-PT" sz="800" b="1" dirty="0" smtClean="0">
              <a:solidFill>
                <a:schemeClr val="accent3">
                  <a:lumMod val="50000"/>
                </a:schemeClr>
              </a:solidFill>
            </a:endParaRPr>
          </a:p>
          <a:p>
            <a:pPr defTabSz="361950">
              <a:lnSpc>
                <a:spcPct val="120000"/>
              </a:lnSpc>
            </a:pPr>
            <a:r>
              <a:rPr lang="pt-PT" b="1" dirty="0" smtClean="0">
                <a:solidFill>
                  <a:schemeClr val="accent3">
                    <a:lumMod val="75000"/>
                  </a:schemeClr>
                </a:solidFill>
              </a:rPr>
              <a:t>Moléculas de sinalização (manutenção da membrana celular)</a:t>
            </a:r>
          </a:p>
          <a:p>
            <a:pPr marL="355600" defTabSz="361950">
              <a:lnSpc>
                <a:spcPct val="120000"/>
              </a:lnSpc>
              <a:buFont typeface="Wingdings" pitchFamily="2" charset="2"/>
              <a:buChar char="ü"/>
            </a:pPr>
            <a:r>
              <a:rPr lang="pt-PT" dirty="0" smtClean="0">
                <a:solidFill>
                  <a:schemeClr val="accent3"/>
                </a:solidFill>
              </a:rPr>
              <a:t>AGPI C≥20 – fosfolípidos (eicosanóides)</a:t>
            </a:r>
          </a:p>
        </p:txBody>
      </p:sp>
      <p:sp>
        <p:nvSpPr>
          <p:cNvPr id="21" name="Chaveta à esquerda 20"/>
          <p:cNvSpPr/>
          <p:nvPr/>
        </p:nvSpPr>
        <p:spPr>
          <a:xfrm>
            <a:off x="2384014" y="3501008"/>
            <a:ext cx="171762" cy="2448272"/>
          </a:xfrm>
          <a:prstGeom prst="leftBrace">
            <a:avLst/>
          </a:prstGeom>
          <a:ln w="38100">
            <a:solidFill>
              <a:schemeClr val="accent1">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solidFill>
                <a:schemeClr val="accent2">
                  <a:lumMod val="50000"/>
                </a:schemeClr>
              </a:solidFill>
            </a:endParaRPr>
          </a:p>
        </p:txBody>
      </p:sp>
      <p:sp>
        <p:nvSpPr>
          <p:cNvPr id="22" name="Rectângulo 21"/>
          <p:cNvSpPr/>
          <p:nvPr/>
        </p:nvSpPr>
        <p:spPr>
          <a:xfrm>
            <a:off x="179512" y="4328054"/>
            <a:ext cx="2278743" cy="757130"/>
          </a:xfrm>
          <a:prstGeom prst="rect">
            <a:avLst/>
          </a:prstGeom>
        </p:spPr>
        <p:txBody>
          <a:bodyPr wrap="square">
            <a:spAutoFit/>
          </a:bodyPr>
          <a:lstStyle/>
          <a:p>
            <a:pPr algn="ctr" defTabSz="363538">
              <a:lnSpc>
                <a:spcPct val="120000"/>
              </a:lnSpc>
            </a:pPr>
            <a:r>
              <a:rPr lang="pt-PT" b="1" dirty="0" smtClean="0">
                <a:solidFill>
                  <a:schemeClr val="accent3">
                    <a:lumMod val="75000"/>
                  </a:schemeClr>
                </a:solidFill>
              </a:rPr>
              <a:t>Composição e função dos AG no MC</a:t>
            </a:r>
          </a:p>
        </p:txBody>
      </p:sp>
      <p:sp>
        <p:nvSpPr>
          <p:cNvPr id="15" name="Marcador de Posição do Rodapé 14"/>
          <p:cNvSpPr>
            <a:spLocks noGrp="1"/>
          </p:cNvSpPr>
          <p:nvPr>
            <p:ph type="ftr" sz="quarter" idx="11"/>
          </p:nvPr>
        </p:nvSpPr>
        <p:spPr>
          <a:xfrm>
            <a:off x="3124200" y="6520259"/>
            <a:ext cx="2895600" cy="365125"/>
          </a:xfrm>
        </p:spPr>
        <p:txBody>
          <a:bodyPr/>
          <a:lstStyle/>
          <a:p>
            <a:r>
              <a:rPr lang="pt-PT" dirty="0" smtClean="0"/>
              <a:t>Parte I: Componente teórica</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par>
                                <p:cTn id="12" presetID="18" presetClass="entr" presetSubtype="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8" presetClass="entr" presetSubtype="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Right)">
                                      <p:cBhvr>
                                        <p:cTn id="23" dur="500"/>
                                        <p:tgtEl>
                                          <p:spTgt spid="22"/>
                                        </p:tgtEl>
                                      </p:cBhvr>
                                    </p:animEffect>
                                  </p:childTnLst>
                                </p:cTn>
                              </p:par>
                              <p:par>
                                <p:cTn id="24" presetID="18" presetClass="entr" presetSubtype="6"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strips(downRight)">
                                      <p:cBhvr>
                                        <p:cTn id="26" dur="500"/>
                                        <p:tgtEl>
                                          <p:spTgt spid="1026"/>
                                        </p:tgtEl>
                                      </p:cBhvr>
                                    </p:animEffect>
                                  </p:childTnLst>
                                </p:cTn>
                              </p:par>
                            </p:childTnLst>
                          </p:cTn>
                        </p:par>
                        <p:par>
                          <p:cTn id="27" fill="hold">
                            <p:stCondLst>
                              <p:cond delay="500"/>
                            </p:stCondLst>
                            <p:childTnLst>
                              <p:par>
                                <p:cTn id="28" presetID="18" presetClass="entr" presetSubtype="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childTnLst>
                          </p:cTn>
                        </p:par>
                        <p:par>
                          <p:cTn id="31" fill="hold">
                            <p:stCondLst>
                              <p:cond delay="1000"/>
                            </p:stCondLst>
                            <p:childTnLst>
                              <p:par>
                                <p:cTn id="32" presetID="18" presetClass="entr" presetSubtype="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Right)">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12"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5" name="Rectângulo 4"/>
          <p:cNvSpPr/>
          <p:nvPr/>
        </p:nvSpPr>
        <p:spPr>
          <a:xfrm>
            <a:off x="254571" y="188640"/>
            <a:ext cx="2445221" cy="369332"/>
          </a:xfrm>
          <a:prstGeom prst="rect">
            <a:avLst/>
          </a:prstGeom>
        </p:spPr>
        <p:txBody>
          <a:bodyPr wrap="none">
            <a:spAutoFit/>
          </a:bodyPr>
          <a:lstStyle/>
          <a:p>
            <a:r>
              <a:rPr lang="pt-PT" b="1" u="sng" dirty="0" smtClean="0">
                <a:solidFill>
                  <a:schemeClr val="tx2"/>
                </a:solidFill>
              </a:rPr>
              <a:t>Estratégia experimental</a:t>
            </a:r>
          </a:p>
        </p:txBody>
      </p:sp>
      <p:grpSp>
        <p:nvGrpSpPr>
          <p:cNvPr id="10" name="Grupo 9"/>
          <p:cNvGrpSpPr/>
          <p:nvPr/>
        </p:nvGrpSpPr>
        <p:grpSpPr>
          <a:xfrm>
            <a:off x="4067944" y="548680"/>
            <a:ext cx="4680519" cy="5904656"/>
            <a:chOff x="5776746" y="260648"/>
            <a:chExt cx="2971719" cy="4289611"/>
          </a:xfrm>
        </p:grpSpPr>
        <p:pic>
          <p:nvPicPr>
            <p:cNvPr id="11" name="Picture 2"/>
            <p:cNvPicPr>
              <a:picLocks noChangeAspect="1" noChangeArrowheads="1"/>
            </p:cNvPicPr>
            <p:nvPr/>
          </p:nvPicPr>
          <p:blipFill>
            <a:blip r:embed="rId4" cstate="print"/>
            <a:srcRect l="7677" r="30118"/>
            <a:stretch>
              <a:fillRect/>
            </a:stretch>
          </p:blipFill>
          <p:spPr bwMode="auto">
            <a:xfrm>
              <a:off x="6516216" y="260648"/>
              <a:ext cx="2232249" cy="4289611"/>
            </a:xfrm>
            <a:prstGeom prst="rect">
              <a:avLst/>
            </a:prstGeom>
            <a:noFill/>
            <a:ln w="9525">
              <a:noFill/>
              <a:miter lim="800000"/>
              <a:headEnd/>
              <a:tailEnd/>
            </a:ln>
            <a:effectLst/>
          </p:spPr>
        </p:pic>
        <p:sp>
          <p:nvSpPr>
            <p:cNvPr id="12" name="CaixaDeTexto 11"/>
            <p:cNvSpPr txBox="1"/>
            <p:nvPr/>
          </p:nvSpPr>
          <p:spPr>
            <a:xfrm>
              <a:off x="5776746" y="346439"/>
              <a:ext cx="1334581" cy="1461042"/>
            </a:xfrm>
            <a:prstGeom prst="rect">
              <a:avLst/>
            </a:prstGeom>
            <a:noFill/>
          </p:spPr>
          <p:txBody>
            <a:bodyPr wrap="square" rtlCol="0">
              <a:spAutoFit/>
            </a:bodyPr>
            <a:lstStyle/>
            <a:p>
              <a:pPr algn="r"/>
              <a:r>
                <a:rPr lang="pt-PT" sz="1200" b="1" dirty="0" smtClean="0">
                  <a:solidFill>
                    <a:schemeClr val="accent3"/>
                  </a:solidFill>
                </a:rPr>
                <a:t>Minho</a:t>
              </a:r>
            </a:p>
            <a:p>
              <a:pPr algn="r"/>
              <a:r>
                <a:rPr lang="pt-PT" sz="1200" b="1" dirty="0" smtClean="0">
                  <a:solidFill>
                    <a:schemeClr val="accent3"/>
                  </a:solidFill>
                </a:rPr>
                <a:t>Lima  </a:t>
              </a:r>
            </a:p>
            <a:p>
              <a:pPr algn="r"/>
              <a:r>
                <a:rPr lang="pt-PT" sz="1200" b="1" dirty="0" smtClean="0">
                  <a:solidFill>
                    <a:schemeClr val="accent3"/>
                  </a:solidFill>
                </a:rPr>
                <a:t>Cávado</a:t>
              </a:r>
            </a:p>
            <a:p>
              <a:pPr algn="r"/>
              <a:r>
                <a:rPr lang="pt-PT" sz="1200" b="1" dirty="0" smtClean="0">
                  <a:solidFill>
                    <a:schemeClr val="accent3"/>
                  </a:solidFill>
                </a:rPr>
                <a:t>Douro</a:t>
              </a:r>
            </a:p>
            <a:p>
              <a:pPr algn="r"/>
              <a:endParaRPr lang="pt-PT" sz="1200" b="1" dirty="0" smtClean="0">
                <a:solidFill>
                  <a:schemeClr val="accent3"/>
                </a:solidFill>
              </a:endParaRPr>
            </a:p>
            <a:p>
              <a:pPr algn="r"/>
              <a:r>
                <a:rPr lang="pt-PT" sz="1200" b="1" dirty="0" smtClean="0">
                  <a:solidFill>
                    <a:schemeClr val="accent3"/>
                  </a:solidFill>
                </a:rPr>
                <a:t>Vouga</a:t>
              </a:r>
            </a:p>
            <a:p>
              <a:pPr algn="r"/>
              <a:endParaRPr lang="pt-PT" sz="1200" b="1" dirty="0" smtClean="0">
                <a:solidFill>
                  <a:schemeClr val="accent3"/>
                </a:solidFill>
              </a:endParaRPr>
            </a:p>
            <a:p>
              <a:pPr algn="r"/>
              <a:r>
                <a:rPr lang="pt-PT" sz="1200" b="1" dirty="0" smtClean="0">
                  <a:solidFill>
                    <a:schemeClr val="accent3"/>
                  </a:solidFill>
                </a:rPr>
                <a:t>Mondego</a:t>
              </a:r>
            </a:p>
          </p:txBody>
        </p:sp>
        <p:sp>
          <p:nvSpPr>
            <p:cNvPr id="13" name="CaixaDeTexto 12"/>
            <p:cNvSpPr txBox="1"/>
            <p:nvPr/>
          </p:nvSpPr>
          <p:spPr>
            <a:xfrm>
              <a:off x="5879220" y="3789040"/>
              <a:ext cx="1285067" cy="257831"/>
            </a:xfrm>
            <a:prstGeom prst="rect">
              <a:avLst/>
            </a:prstGeom>
            <a:noFill/>
          </p:spPr>
          <p:txBody>
            <a:bodyPr wrap="square" rtlCol="0">
              <a:spAutoFit/>
            </a:bodyPr>
            <a:lstStyle/>
            <a:p>
              <a:pPr algn="r"/>
              <a:r>
                <a:rPr lang="pt-PT" sz="1200" b="1" dirty="0" smtClean="0">
                  <a:solidFill>
                    <a:schemeClr val="accent3"/>
                  </a:solidFill>
                </a:rPr>
                <a:t>Guadiana </a:t>
              </a:r>
            </a:p>
          </p:txBody>
        </p:sp>
        <p:sp>
          <p:nvSpPr>
            <p:cNvPr id="14" name="CaixaDeTexto 13"/>
            <p:cNvSpPr txBox="1"/>
            <p:nvPr/>
          </p:nvSpPr>
          <p:spPr>
            <a:xfrm>
              <a:off x="6081908" y="3089244"/>
              <a:ext cx="792088" cy="257831"/>
            </a:xfrm>
            <a:prstGeom prst="rect">
              <a:avLst/>
            </a:prstGeom>
            <a:noFill/>
          </p:spPr>
          <p:txBody>
            <a:bodyPr wrap="square" rtlCol="0">
              <a:spAutoFit/>
            </a:bodyPr>
            <a:lstStyle/>
            <a:p>
              <a:pPr algn="r"/>
              <a:r>
                <a:rPr lang="pt-PT" sz="1200" b="1" dirty="0" smtClean="0">
                  <a:solidFill>
                    <a:schemeClr val="accent3"/>
                  </a:solidFill>
                </a:rPr>
                <a:t>Tejo</a:t>
              </a:r>
            </a:p>
          </p:txBody>
        </p:sp>
      </p:grpSp>
      <p:sp>
        <p:nvSpPr>
          <p:cNvPr id="22" name="Marcador de Posição do Rodapé 21"/>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8" name="CaixaDeTexto 7"/>
          <p:cNvSpPr txBox="1"/>
          <p:nvPr/>
        </p:nvSpPr>
        <p:spPr>
          <a:xfrm>
            <a:off x="251520" y="1484784"/>
            <a:ext cx="5400600" cy="5078313"/>
          </a:xfrm>
          <a:prstGeom prst="rect">
            <a:avLst/>
          </a:prstGeom>
          <a:noFill/>
        </p:spPr>
        <p:txBody>
          <a:bodyPr wrap="square" rtlCol="0">
            <a:spAutoFit/>
          </a:bodyPr>
          <a:lstStyle/>
          <a:p>
            <a:pPr>
              <a:lnSpc>
                <a:spcPct val="120000"/>
              </a:lnSpc>
            </a:pPr>
            <a:r>
              <a:rPr lang="pt-PT" b="1" dirty="0" smtClean="0">
                <a:solidFill>
                  <a:schemeClr val="accent3">
                    <a:lumMod val="75000"/>
                  </a:schemeClr>
                </a:solidFill>
              </a:rPr>
              <a:t>Tempo de realização</a:t>
            </a:r>
            <a:endParaRPr lang="pt-PT" dirty="0" smtClean="0">
              <a:solidFill>
                <a:schemeClr val="accent3">
                  <a:lumMod val="75000"/>
                </a:schemeClr>
              </a:solidFill>
            </a:endParaRPr>
          </a:p>
          <a:p>
            <a:pPr defTabSz="355600">
              <a:lnSpc>
                <a:spcPct val="120000"/>
              </a:lnSpc>
            </a:pPr>
            <a:r>
              <a:rPr lang="pt-PT" dirty="0" smtClean="0">
                <a:solidFill>
                  <a:schemeClr val="accent3">
                    <a:lumMod val="75000"/>
                  </a:schemeClr>
                </a:solidFill>
              </a:rPr>
              <a:t>	</a:t>
            </a:r>
            <a:r>
              <a:rPr lang="pt-PT" dirty="0" smtClean="0">
                <a:solidFill>
                  <a:schemeClr val="accent3"/>
                </a:solidFill>
              </a:rPr>
              <a:t>2,5 anos</a:t>
            </a:r>
          </a:p>
          <a:p>
            <a:pPr>
              <a:lnSpc>
                <a:spcPct val="120000"/>
              </a:lnSpc>
            </a:pPr>
            <a:endParaRPr lang="pt-PT" dirty="0" smtClean="0">
              <a:solidFill>
                <a:schemeClr val="accent3">
                  <a:lumMod val="75000"/>
                </a:schemeClr>
              </a:solidFill>
            </a:endParaRPr>
          </a:p>
          <a:p>
            <a:pPr>
              <a:lnSpc>
                <a:spcPct val="120000"/>
              </a:lnSpc>
            </a:pPr>
            <a:r>
              <a:rPr lang="pt-PT" b="1" dirty="0" smtClean="0">
                <a:solidFill>
                  <a:schemeClr val="accent3">
                    <a:lumMod val="75000"/>
                  </a:schemeClr>
                </a:solidFill>
              </a:rPr>
              <a:t>Modelo Biológico</a:t>
            </a:r>
            <a:endParaRPr lang="pt-PT" dirty="0" smtClean="0">
              <a:solidFill>
                <a:schemeClr val="accent3">
                  <a:lumMod val="75000"/>
                </a:schemeClr>
              </a:solidFill>
            </a:endParaRPr>
          </a:p>
          <a:p>
            <a:pPr defTabSz="355600">
              <a:lnSpc>
                <a:spcPct val="120000"/>
              </a:lnSpc>
            </a:pPr>
            <a:r>
              <a:rPr lang="pt-PT" dirty="0" smtClean="0">
                <a:solidFill>
                  <a:schemeClr val="accent3">
                    <a:lumMod val="75000"/>
                  </a:schemeClr>
                </a:solidFill>
              </a:rPr>
              <a:t>	</a:t>
            </a:r>
            <a:r>
              <a:rPr lang="pt-PT" dirty="0" smtClean="0">
                <a:solidFill>
                  <a:schemeClr val="accent3"/>
                </a:solidFill>
              </a:rPr>
              <a:t>Lampreia marinha 	(</a:t>
            </a:r>
            <a:r>
              <a:rPr lang="pt-PT" i="1" dirty="0" err="1" smtClean="0">
                <a:solidFill>
                  <a:schemeClr val="accent3"/>
                </a:solidFill>
              </a:rPr>
              <a:t>Petromyzon</a:t>
            </a:r>
            <a:r>
              <a:rPr lang="pt-PT" i="1" dirty="0" smtClean="0">
                <a:solidFill>
                  <a:schemeClr val="accent3"/>
                </a:solidFill>
              </a:rPr>
              <a:t> </a:t>
            </a:r>
            <a:r>
              <a:rPr lang="pt-PT" i="1" dirty="0" err="1" smtClean="0">
                <a:solidFill>
                  <a:schemeClr val="accent3"/>
                </a:solidFill>
              </a:rPr>
              <a:t>marinus</a:t>
            </a:r>
            <a:r>
              <a:rPr lang="pt-PT" i="1" dirty="0" smtClean="0">
                <a:solidFill>
                  <a:schemeClr val="accent3"/>
                </a:solidFill>
              </a:rPr>
              <a:t>,</a:t>
            </a:r>
            <a:r>
              <a:rPr lang="pt-PT" dirty="0" smtClean="0">
                <a:solidFill>
                  <a:schemeClr val="accent3"/>
                </a:solidFill>
              </a:rPr>
              <a:t> L.)</a:t>
            </a:r>
          </a:p>
          <a:p>
            <a:pPr>
              <a:lnSpc>
                <a:spcPct val="120000"/>
              </a:lnSpc>
            </a:pPr>
            <a:endParaRPr lang="pt-PT" b="1" dirty="0" smtClean="0">
              <a:solidFill>
                <a:schemeClr val="accent3">
                  <a:lumMod val="75000"/>
                </a:schemeClr>
              </a:solidFill>
            </a:endParaRPr>
          </a:p>
          <a:p>
            <a:pPr>
              <a:lnSpc>
                <a:spcPct val="120000"/>
              </a:lnSpc>
            </a:pPr>
            <a:r>
              <a:rPr lang="pt-PT" b="1" dirty="0" smtClean="0">
                <a:solidFill>
                  <a:schemeClr val="accent3">
                    <a:lumMod val="75000"/>
                  </a:schemeClr>
                </a:solidFill>
              </a:rPr>
              <a:t>Amostragem</a:t>
            </a:r>
            <a:endParaRPr lang="pt-PT" dirty="0" smtClean="0">
              <a:solidFill>
                <a:schemeClr val="accent3">
                  <a:lumMod val="75000"/>
                </a:schemeClr>
              </a:solidFill>
            </a:endParaRPr>
          </a:p>
          <a:p>
            <a:pPr defTabSz="355600">
              <a:lnSpc>
                <a:spcPct val="120000"/>
              </a:lnSpc>
            </a:pPr>
            <a:r>
              <a:rPr lang="pt-PT" dirty="0" smtClean="0">
                <a:solidFill>
                  <a:schemeClr val="accent3">
                    <a:lumMod val="75000"/>
                  </a:schemeClr>
                </a:solidFill>
              </a:rPr>
              <a:t>	</a:t>
            </a:r>
            <a:r>
              <a:rPr lang="pt-PT" dirty="0" smtClean="0">
                <a:solidFill>
                  <a:schemeClr val="accent3"/>
                </a:solidFill>
              </a:rPr>
              <a:t>160 Indivíduos capturados no início da migração 	reprodutora</a:t>
            </a:r>
          </a:p>
          <a:p>
            <a:pPr>
              <a:lnSpc>
                <a:spcPct val="120000"/>
              </a:lnSpc>
            </a:pPr>
            <a:endParaRPr lang="pt-PT" b="1" dirty="0" smtClean="0">
              <a:solidFill>
                <a:schemeClr val="accent3">
                  <a:lumMod val="75000"/>
                </a:schemeClr>
              </a:solidFill>
            </a:endParaRPr>
          </a:p>
          <a:p>
            <a:pPr>
              <a:lnSpc>
                <a:spcPct val="120000"/>
              </a:lnSpc>
            </a:pPr>
            <a:r>
              <a:rPr lang="pt-PT" b="1" dirty="0" smtClean="0">
                <a:solidFill>
                  <a:schemeClr val="accent3">
                    <a:lumMod val="75000"/>
                  </a:schemeClr>
                </a:solidFill>
              </a:rPr>
              <a:t>Tecido</a:t>
            </a:r>
            <a:endParaRPr lang="pt-PT" dirty="0" smtClean="0">
              <a:solidFill>
                <a:schemeClr val="accent3">
                  <a:lumMod val="75000"/>
                </a:schemeClr>
              </a:solidFill>
            </a:endParaRPr>
          </a:p>
          <a:p>
            <a:pPr defTabSz="355600">
              <a:lnSpc>
                <a:spcPct val="120000"/>
              </a:lnSpc>
            </a:pPr>
            <a:r>
              <a:rPr lang="pt-PT" dirty="0" smtClean="0">
                <a:solidFill>
                  <a:schemeClr val="accent3">
                    <a:lumMod val="75000"/>
                  </a:schemeClr>
                </a:solidFill>
              </a:rPr>
              <a:t>	</a:t>
            </a:r>
            <a:r>
              <a:rPr lang="pt-PT" dirty="0" smtClean="0">
                <a:solidFill>
                  <a:schemeClr val="accent3"/>
                </a:solidFill>
              </a:rPr>
              <a:t>Músculo cardíaco</a:t>
            </a:r>
          </a:p>
          <a:p>
            <a:pPr>
              <a:lnSpc>
                <a:spcPct val="120000"/>
              </a:lnSpc>
            </a:pPr>
            <a:endParaRPr lang="pt-PT" b="1" dirty="0" smtClean="0">
              <a:solidFill>
                <a:schemeClr val="accent3">
                  <a:lumMod val="75000"/>
                </a:schemeClr>
              </a:solidFill>
            </a:endParaRPr>
          </a:p>
          <a:p>
            <a:pPr>
              <a:lnSpc>
                <a:spcPct val="120000"/>
              </a:lnSpc>
            </a:pPr>
            <a:r>
              <a:rPr lang="pt-PT" b="1" dirty="0" smtClean="0">
                <a:solidFill>
                  <a:schemeClr val="accent3">
                    <a:lumMod val="75000"/>
                  </a:schemeClr>
                </a:solidFill>
              </a:rPr>
              <a:t>Local de captura</a:t>
            </a:r>
            <a:endParaRPr lang="pt-PT" dirty="0" smtClean="0">
              <a:solidFill>
                <a:schemeClr val="accent3">
                  <a:lumMod val="75000"/>
                </a:schemeClr>
              </a:solidFill>
            </a:endParaRPr>
          </a:p>
          <a:p>
            <a:pPr defTabSz="355600">
              <a:lnSpc>
                <a:spcPct val="120000"/>
              </a:lnSpc>
            </a:pPr>
            <a:r>
              <a:rPr lang="pt-PT" dirty="0" smtClean="0">
                <a:solidFill>
                  <a:schemeClr val="accent3">
                    <a:lumMod val="75000"/>
                  </a:schemeClr>
                </a:solidFill>
              </a:rPr>
              <a:t>	</a:t>
            </a:r>
            <a:r>
              <a:rPr lang="pt-PT" dirty="0" smtClean="0">
                <a:solidFill>
                  <a:schemeClr val="accent3"/>
                </a:solidFill>
              </a:rPr>
              <a:t>8 bacias hidrográficas portuguesas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Right)">
                                      <p:cBhvr>
                                        <p:cTn id="11" dur="500"/>
                                        <p:tgtEl>
                                          <p:spTgt spid="8">
                                            <p:txEl>
                                              <p:pRg st="0" end="0"/>
                                            </p:txEl>
                                          </p:spTgt>
                                        </p:tgtEl>
                                      </p:cBhvr>
                                    </p:animEffect>
                                  </p:childTnLst>
                                </p:cTn>
                              </p:par>
                            </p:childTnLst>
                          </p:cTn>
                        </p:par>
                        <p:par>
                          <p:cTn id="12" fill="hold">
                            <p:stCondLst>
                              <p:cond delay="500"/>
                            </p:stCondLst>
                            <p:childTnLst>
                              <p:par>
                                <p:cTn id="13" presetID="18" presetClass="entr" presetSubtype="6"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strips(downRight)">
                                      <p:cBhvr>
                                        <p:cTn id="15" dur="500"/>
                                        <p:tgtEl>
                                          <p:spTgt spid="8">
                                            <p:txEl>
                                              <p:pRg st="1" end="1"/>
                                            </p:txEl>
                                          </p:spTgt>
                                        </p:tgtEl>
                                      </p:cBhvr>
                                    </p:animEffect>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strips(downRight)">
                                      <p:cBhvr>
                                        <p:cTn id="19" dur="1000"/>
                                        <p:tgtEl>
                                          <p:spTgt spid="8">
                                            <p:txEl>
                                              <p:pRg st="3" end="3"/>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strips(downRight)">
                                      <p:cBhvr>
                                        <p:cTn id="23" dur="500"/>
                                        <p:tgtEl>
                                          <p:spTgt spid="8">
                                            <p:txEl>
                                              <p:pRg st="4" end="4"/>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strips(downRight)">
                                      <p:cBhvr>
                                        <p:cTn id="27" dur="1000"/>
                                        <p:tgtEl>
                                          <p:spTgt spid="8">
                                            <p:txEl>
                                              <p:pRg st="6" end="6"/>
                                            </p:txEl>
                                          </p:spTgt>
                                        </p:tgtEl>
                                      </p:cBhvr>
                                    </p:animEffect>
                                  </p:childTnLst>
                                </p:cTn>
                              </p:par>
                            </p:childTnLst>
                          </p:cTn>
                        </p:par>
                        <p:par>
                          <p:cTn id="28" fill="hold">
                            <p:stCondLst>
                              <p:cond delay="3500"/>
                            </p:stCondLst>
                            <p:childTnLst>
                              <p:par>
                                <p:cTn id="29" presetID="18" presetClass="entr" presetSubtype="6" fill="hold" nodeType="after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strips(downRight)">
                                      <p:cBhvr>
                                        <p:cTn id="31" dur="500"/>
                                        <p:tgtEl>
                                          <p:spTgt spid="8">
                                            <p:txEl>
                                              <p:pRg st="7" end="7"/>
                                            </p:txEl>
                                          </p:spTgt>
                                        </p:tgtEl>
                                      </p:cBhvr>
                                    </p:animEffect>
                                  </p:childTnLst>
                                </p:cTn>
                              </p:par>
                            </p:childTnLst>
                          </p:cTn>
                        </p:par>
                        <p:par>
                          <p:cTn id="32" fill="hold">
                            <p:stCondLst>
                              <p:cond delay="4000"/>
                            </p:stCondLst>
                            <p:childTnLst>
                              <p:par>
                                <p:cTn id="33" presetID="18" presetClass="entr" presetSubtype="6" fill="hold" nodeType="after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strips(downRight)">
                                      <p:cBhvr>
                                        <p:cTn id="35" dur="1000"/>
                                        <p:tgtEl>
                                          <p:spTgt spid="8">
                                            <p:txEl>
                                              <p:pRg st="9" end="9"/>
                                            </p:txEl>
                                          </p:spTgt>
                                        </p:tgtEl>
                                      </p:cBhvr>
                                    </p:animEffect>
                                  </p:childTnLst>
                                </p:cTn>
                              </p:par>
                            </p:childTnLst>
                          </p:cTn>
                        </p:par>
                        <p:par>
                          <p:cTn id="36" fill="hold">
                            <p:stCondLst>
                              <p:cond delay="5000"/>
                            </p:stCondLst>
                            <p:childTnLst>
                              <p:par>
                                <p:cTn id="37" presetID="18" presetClass="entr" presetSubtype="6" fill="hold" nodeType="after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strips(downRight)">
                                      <p:cBhvr>
                                        <p:cTn id="39" dur="500"/>
                                        <p:tgtEl>
                                          <p:spTgt spid="8">
                                            <p:txEl>
                                              <p:pRg st="10" end="10"/>
                                            </p:txEl>
                                          </p:spTgt>
                                        </p:tgtEl>
                                      </p:cBhvr>
                                    </p:animEffect>
                                  </p:childTnLst>
                                </p:cTn>
                              </p:par>
                            </p:childTnLst>
                          </p:cTn>
                        </p:par>
                        <p:par>
                          <p:cTn id="40" fill="hold">
                            <p:stCondLst>
                              <p:cond delay="5500"/>
                            </p:stCondLst>
                            <p:childTnLst>
                              <p:par>
                                <p:cTn id="41" presetID="18" presetClass="entr" presetSubtype="6" fill="hold" nodeType="after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Effect transition="in" filter="strips(downRight)">
                                      <p:cBhvr>
                                        <p:cTn id="43" dur="1000"/>
                                        <p:tgtEl>
                                          <p:spTgt spid="8">
                                            <p:txEl>
                                              <p:pRg st="12" end="12"/>
                                            </p:txEl>
                                          </p:spTgt>
                                        </p:tgtEl>
                                      </p:cBhvr>
                                    </p:animEffect>
                                  </p:childTnLst>
                                </p:cTn>
                              </p:par>
                            </p:childTnLst>
                          </p:cTn>
                        </p:par>
                        <p:par>
                          <p:cTn id="44" fill="hold">
                            <p:stCondLst>
                              <p:cond delay="6500"/>
                            </p:stCondLst>
                            <p:childTnLst>
                              <p:par>
                                <p:cTn id="45" presetID="18" presetClass="entr" presetSubtype="6" fill="hold" nodeType="after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strips(downRight)">
                                      <p:cBhvr>
                                        <p:cTn id="47" dur="500"/>
                                        <p:tgtEl>
                                          <p:spTgt spid="8">
                                            <p:txEl>
                                              <p:pRg st="13" end="13"/>
                                            </p:txEl>
                                          </p:spTgt>
                                        </p:tgtEl>
                                      </p:cBhvr>
                                    </p:animEffect>
                                  </p:childTnLst>
                                </p:cTn>
                              </p:par>
                              <p:par>
                                <p:cTn id="48" presetID="18" presetClass="entr" presetSubtype="3"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upRigh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4" name="Fluxograma: Processo 3"/>
          <p:cNvSpPr/>
          <p:nvPr/>
        </p:nvSpPr>
        <p:spPr>
          <a:xfrm>
            <a:off x="395536" y="548680"/>
            <a:ext cx="2520000" cy="1080000"/>
          </a:xfrm>
          <a:prstGeom prst="flowChartProcess">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Captura e eutanásia de lampreias marinhas</a:t>
            </a:r>
            <a:endParaRPr lang="pt-PT" sz="1600" b="1" dirty="0">
              <a:solidFill>
                <a:schemeClr val="accent3"/>
              </a:solidFill>
            </a:endParaRPr>
          </a:p>
        </p:txBody>
      </p:sp>
      <p:sp>
        <p:nvSpPr>
          <p:cNvPr id="5" name="Fluxograma: Processo 4"/>
          <p:cNvSpPr/>
          <p:nvPr/>
        </p:nvSpPr>
        <p:spPr>
          <a:xfrm>
            <a:off x="899352" y="1916912"/>
            <a:ext cx="2520000" cy="1080000"/>
          </a:xfrm>
          <a:prstGeom prst="flowChartProcess">
            <a:avLst/>
          </a:prstGeom>
          <a:solidFill>
            <a:schemeClr val="accent3">
              <a:lumMod val="20000"/>
              <a:lumOff val="8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Pesagem e biometrias de lampreias marinhas</a:t>
            </a:r>
            <a:endParaRPr lang="pt-PT" sz="1600" b="1" dirty="0">
              <a:solidFill>
                <a:schemeClr val="accent3"/>
              </a:solidFill>
            </a:endParaRPr>
          </a:p>
        </p:txBody>
      </p:sp>
      <p:sp>
        <p:nvSpPr>
          <p:cNvPr id="6" name="Fluxograma: Processo 5"/>
          <p:cNvSpPr/>
          <p:nvPr/>
        </p:nvSpPr>
        <p:spPr>
          <a:xfrm>
            <a:off x="1619432" y="3212976"/>
            <a:ext cx="2520000" cy="1080000"/>
          </a:xfrm>
          <a:prstGeom prst="flowChartProcess">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Dissecção e obtenção de órgãos e tecidos </a:t>
            </a:r>
            <a:endParaRPr lang="pt-PT" sz="1600" b="1" dirty="0">
              <a:solidFill>
                <a:schemeClr val="accent3"/>
              </a:solidFill>
            </a:endParaRPr>
          </a:p>
        </p:txBody>
      </p:sp>
      <p:sp>
        <p:nvSpPr>
          <p:cNvPr id="7" name="Fluxograma: Processo 6"/>
          <p:cNvSpPr/>
          <p:nvPr/>
        </p:nvSpPr>
        <p:spPr>
          <a:xfrm>
            <a:off x="2340032" y="4581208"/>
            <a:ext cx="2520000" cy="1080000"/>
          </a:xfrm>
          <a:prstGeom prst="flowChartProcess">
            <a:avLst/>
          </a:prstGeom>
          <a:solidFill>
            <a:schemeClr val="accent3">
              <a:lumMod val="20000"/>
              <a:lumOff val="8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Pesagem, fraccionamento, liofilização e preservação do MC</a:t>
            </a:r>
            <a:endParaRPr lang="pt-PT" sz="1600" b="1" dirty="0">
              <a:solidFill>
                <a:schemeClr val="accent3"/>
              </a:solidFill>
            </a:endParaRPr>
          </a:p>
        </p:txBody>
      </p:sp>
      <p:sp>
        <p:nvSpPr>
          <p:cNvPr id="8" name="Fluxograma: Processo 7"/>
          <p:cNvSpPr/>
          <p:nvPr/>
        </p:nvSpPr>
        <p:spPr>
          <a:xfrm>
            <a:off x="6372480" y="548680"/>
            <a:ext cx="2520000" cy="1080000"/>
          </a:xfrm>
          <a:prstGeom prst="flowChartProcess">
            <a:avLst/>
          </a:prstGeom>
          <a:solidFill>
            <a:schemeClr val="accent3">
              <a:lumMod val="20000"/>
              <a:lumOff val="8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Obtenção de LT do MC por Extracção com Líquido Pressurizado</a:t>
            </a:r>
            <a:endParaRPr lang="pt-PT" sz="1600" b="1" dirty="0">
              <a:solidFill>
                <a:schemeClr val="accent3"/>
              </a:solidFill>
            </a:endParaRPr>
          </a:p>
        </p:txBody>
      </p:sp>
      <p:sp>
        <p:nvSpPr>
          <p:cNvPr id="9" name="Fluxograma: Processo 8"/>
          <p:cNvSpPr/>
          <p:nvPr/>
        </p:nvSpPr>
        <p:spPr>
          <a:xfrm>
            <a:off x="5796696" y="1700888"/>
            <a:ext cx="2520000" cy="1080000"/>
          </a:xfrm>
          <a:prstGeom prst="flowChartProcess">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Metilação dos AG dos LT pelo método </a:t>
            </a:r>
            <a:r>
              <a:rPr lang="pt-PT" sz="1600" b="1" dirty="0" err="1" smtClean="0">
                <a:solidFill>
                  <a:schemeClr val="accent3"/>
                </a:solidFill>
              </a:rPr>
              <a:t>Morrison</a:t>
            </a:r>
            <a:r>
              <a:rPr lang="pt-PT" sz="1600" b="1" dirty="0" smtClean="0">
                <a:solidFill>
                  <a:schemeClr val="accent3"/>
                </a:solidFill>
              </a:rPr>
              <a:t> </a:t>
            </a:r>
            <a:r>
              <a:rPr lang="pt-PT" sz="1600" b="1" dirty="0" err="1" smtClean="0">
                <a:solidFill>
                  <a:schemeClr val="accent3"/>
                </a:solidFill>
              </a:rPr>
              <a:t>and</a:t>
            </a:r>
            <a:r>
              <a:rPr lang="pt-PT" sz="1600" b="1" dirty="0" smtClean="0">
                <a:solidFill>
                  <a:schemeClr val="accent3"/>
                </a:solidFill>
              </a:rPr>
              <a:t> </a:t>
            </a:r>
            <a:r>
              <a:rPr lang="pt-PT" sz="1600" b="1" dirty="0" err="1" smtClean="0">
                <a:solidFill>
                  <a:schemeClr val="accent3"/>
                </a:solidFill>
              </a:rPr>
              <a:t>Smith</a:t>
            </a:r>
            <a:r>
              <a:rPr lang="pt-PT" sz="1600" b="1" dirty="0" smtClean="0">
                <a:solidFill>
                  <a:schemeClr val="accent3"/>
                </a:solidFill>
              </a:rPr>
              <a:t> (1964)</a:t>
            </a:r>
            <a:endParaRPr lang="pt-PT" sz="1600" b="1" dirty="0">
              <a:solidFill>
                <a:schemeClr val="accent3"/>
              </a:solidFill>
            </a:endParaRPr>
          </a:p>
        </p:txBody>
      </p:sp>
      <p:sp>
        <p:nvSpPr>
          <p:cNvPr id="10" name="Fluxograma: Processo 9"/>
          <p:cNvSpPr/>
          <p:nvPr/>
        </p:nvSpPr>
        <p:spPr>
          <a:xfrm>
            <a:off x="4212480" y="4077152"/>
            <a:ext cx="2520000" cy="1080000"/>
          </a:xfrm>
          <a:prstGeom prst="flowChartProcess">
            <a:avLst/>
          </a:prstGeom>
          <a:solidFill>
            <a:schemeClr val="accent3">
              <a:lumMod val="20000"/>
              <a:lumOff val="8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Identificação e quantificação dos AG</a:t>
            </a:r>
            <a:endParaRPr lang="pt-PT" sz="1600" b="1" dirty="0">
              <a:solidFill>
                <a:schemeClr val="accent3"/>
              </a:solidFill>
            </a:endParaRPr>
          </a:p>
        </p:txBody>
      </p:sp>
      <p:sp>
        <p:nvSpPr>
          <p:cNvPr id="11" name="Fluxograma: Processo 10"/>
          <p:cNvSpPr/>
          <p:nvPr/>
        </p:nvSpPr>
        <p:spPr>
          <a:xfrm>
            <a:off x="5004328" y="2853016"/>
            <a:ext cx="2520000" cy="1080000"/>
          </a:xfrm>
          <a:prstGeom prst="flowChartProcess">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smtClean="0">
                <a:solidFill>
                  <a:schemeClr val="accent3"/>
                </a:solidFill>
              </a:rPr>
              <a:t>Separação cromatográfica  </a:t>
            </a:r>
            <a:r>
              <a:rPr lang="pt-PT" sz="1600" b="1" dirty="0" smtClean="0">
                <a:solidFill>
                  <a:schemeClr val="accent3"/>
                </a:solidFill>
              </a:rPr>
              <a:t>dos ésteres metílicos dos AG da amostra</a:t>
            </a:r>
            <a:endParaRPr lang="pt-PT" sz="1600" b="1" dirty="0">
              <a:solidFill>
                <a:schemeClr val="accent3"/>
              </a:solidFill>
            </a:endParaRPr>
          </a:p>
        </p:txBody>
      </p:sp>
      <p:sp>
        <p:nvSpPr>
          <p:cNvPr id="12" name="Fluxograma: Processo 11"/>
          <p:cNvSpPr/>
          <p:nvPr/>
        </p:nvSpPr>
        <p:spPr>
          <a:xfrm>
            <a:off x="3564168" y="5301288"/>
            <a:ext cx="2520000" cy="1080000"/>
          </a:xfrm>
          <a:prstGeom prst="flowChartProcess">
            <a:avLst/>
          </a:prstGeom>
          <a:solidFill>
            <a:schemeClr val="accent3">
              <a:lumMod val="20000"/>
              <a:lumOff val="8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PT" sz="1600" b="1" dirty="0" smtClean="0">
                <a:solidFill>
                  <a:schemeClr val="accent3"/>
                </a:solidFill>
              </a:rPr>
              <a:t>Expressão dos resultados e análise estatística de dados</a:t>
            </a:r>
            <a:endParaRPr lang="pt-PT" sz="1600" b="1" dirty="0">
              <a:solidFill>
                <a:schemeClr val="accent3"/>
              </a:solidFill>
            </a:endParaRPr>
          </a:p>
        </p:txBody>
      </p:sp>
      <p:pic>
        <p:nvPicPr>
          <p:cNvPr id="13" name="Imagem 12"/>
          <p:cNvPicPr/>
          <p:nvPr/>
        </p:nvPicPr>
        <p:blipFill>
          <a:blip r:embed="rId4" cstate="print"/>
          <a:srcRect t="11541" r="9719" b="10098"/>
          <a:stretch>
            <a:fillRect/>
          </a:stretch>
        </p:blipFill>
        <p:spPr bwMode="auto">
          <a:xfrm>
            <a:off x="6804248" y="548680"/>
            <a:ext cx="2088232" cy="1440160"/>
          </a:xfrm>
          <a:prstGeom prst="rect">
            <a:avLst/>
          </a:prstGeom>
          <a:noFill/>
          <a:ln w="9525" algn="in">
            <a:noFill/>
            <a:miter lim="800000"/>
            <a:headEnd/>
            <a:tailEnd/>
          </a:ln>
          <a:effectLst/>
        </p:spPr>
      </p:pic>
      <p:pic>
        <p:nvPicPr>
          <p:cNvPr id="14" name="Imagem 13" descr="C:\Documents and Settings\Admin\Os meus documentos\Universidade\Bolsa-lampreias\Fotos de lampreias\Fotos VOU #1 ao #14 (18.03.08)\100_1743.JPG"/>
          <p:cNvPicPr/>
          <p:nvPr/>
        </p:nvPicPr>
        <p:blipFill>
          <a:blip r:embed="rId5" cstate="print"/>
          <a:srcRect t="11717" b="19216"/>
          <a:stretch>
            <a:fillRect/>
          </a:stretch>
        </p:blipFill>
        <p:spPr bwMode="auto">
          <a:xfrm>
            <a:off x="6804248" y="2060848"/>
            <a:ext cx="2088232" cy="1440160"/>
          </a:xfrm>
          <a:prstGeom prst="rect">
            <a:avLst/>
          </a:prstGeom>
          <a:noFill/>
          <a:ln w="9525">
            <a:noFill/>
            <a:miter lim="800000"/>
            <a:headEnd/>
            <a:tailEnd/>
          </a:ln>
        </p:spPr>
      </p:pic>
      <p:pic>
        <p:nvPicPr>
          <p:cNvPr id="15" name="Imagem 14" descr="C:\Documents and Settings\Admin\Os meus documentos\Universidade\Bolsa-lampreias\Fotos de lampreias\fotos lampreias fígado 1\100_1489.JPG"/>
          <p:cNvPicPr/>
          <p:nvPr/>
        </p:nvPicPr>
        <p:blipFill>
          <a:blip r:embed="rId6" cstate="print"/>
          <a:srcRect t="4687"/>
          <a:stretch>
            <a:fillRect/>
          </a:stretch>
        </p:blipFill>
        <p:spPr bwMode="auto">
          <a:xfrm>
            <a:off x="6804248" y="3573016"/>
            <a:ext cx="2088232" cy="1584176"/>
          </a:xfrm>
          <a:prstGeom prst="rect">
            <a:avLst/>
          </a:prstGeom>
          <a:noFill/>
          <a:ln w="9525">
            <a:noFill/>
            <a:miter lim="800000"/>
            <a:headEnd/>
            <a:tailEnd/>
          </a:ln>
        </p:spPr>
      </p:pic>
      <p:pic>
        <p:nvPicPr>
          <p:cNvPr id="16" name="Imagem 15" descr="C:\Documents and Settings\Admin\Definições locais\Temporary Internet Files\Content.Word\liofilizador_laboratorio_alpha_ldplus.jpg"/>
          <p:cNvPicPr/>
          <p:nvPr/>
        </p:nvPicPr>
        <p:blipFill>
          <a:blip r:embed="rId7" cstate="print"/>
          <a:srcRect/>
          <a:stretch>
            <a:fillRect/>
          </a:stretch>
        </p:blipFill>
        <p:spPr bwMode="auto">
          <a:xfrm>
            <a:off x="7956376" y="5157192"/>
            <a:ext cx="936104" cy="1368152"/>
          </a:xfrm>
          <a:prstGeom prst="rect">
            <a:avLst/>
          </a:prstGeom>
          <a:noFill/>
          <a:ln w="9525">
            <a:noFill/>
            <a:miter lim="800000"/>
            <a:headEnd/>
            <a:tailEnd/>
          </a:ln>
        </p:spPr>
      </p:pic>
      <p:pic>
        <p:nvPicPr>
          <p:cNvPr id="17" name="Imagem 16" descr="C:\Documents and Settings\Admin\Definições locais\Temporary Internet Files\Content.Word\ASE150-1.jpg"/>
          <p:cNvPicPr/>
          <p:nvPr/>
        </p:nvPicPr>
        <p:blipFill>
          <a:blip r:embed="rId8" cstate="print"/>
          <a:srcRect/>
          <a:stretch>
            <a:fillRect/>
          </a:stretch>
        </p:blipFill>
        <p:spPr bwMode="auto">
          <a:xfrm>
            <a:off x="251520" y="548680"/>
            <a:ext cx="1152128" cy="1728192"/>
          </a:xfrm>
          <a:prstGeom prst="rect">
            <a:avLst/>
          </a:prstGeom>
          <a:noFill/>
          <a:ln w="9525">
            <a:noFill/>
            <a:miter lim="800000"/>
            <a:headEnd/>
            <a:tailEnd/>
          </a:ln>
        </p:spPr>
      </p:pic>
      <p:pic>
        <p:nvPicPr>
          <p:cNvPr id="18" name="Imagem 17" descr="C:\Documents and Settings\Admin\Definições locais\Temporary Internet Files\Content.Word\GC 2.jpg"/>
          <p:cNvPicPr/>
          <p:nvPr/>
        </p:nvPicPr>
        <p:blipFill>
          <a:blip r:embed="rId9" cstate="print"/>
          <a:srcRect/>
          <a:stretch>
            <a:fillRect/>
          </a:stretch>
        </p:blipFill>
        <p:spPr bwMode="auto">
          <a:xfrm>
            <a:off x="251520" y="2852936"/>
            <a:ext cx="2232248" cy="1656184"/>
          </a:xfrm>
          <a:prstGeom prst="rect">
            <a:avLst/>
          </a:prstGeom>
          <a:noFill/>
          <a:ln w="9525">
            <a:noFill/>
            <a:miter lim="800000"/>
            <a:headEnd/>
            <a:tailEnd/>
          </a:ln>
        </p:spPr>
      </p:pic>
      <p:pic>
        <p:nvPicPr>
          <p:cNvPr id="19" name="Imagem 18" descr="C:\Documents and Settings\Admin\Os meus documentos\As minhas imagens\crom.png"/>
          <p:cNvPicPr/>
          <p:nvPr/>
        </p:nvPicPr>
        <p:blipFill>
          <a:blip r:embed="rId10" cstate="print"/>
          <a:srcRect l="1970" r="1970"/>
          <a:stretch>
            <a:fillRect/>
          </a:stretch>
        </p:blipFill>
        <p:spPr bwMode="auto">
          <a:xfrm>
            <a:off x="251520" y="4941168"/>
            <a:ext cx="2664295" cy="1440160"/>
          </a:xfrm>
          <a:prstGeom prst="rect">
            <a:avLst/>
          </a:prstGeom>
          <a:noFill/>
          <a:ln w="9525">
            <a:noFill/>
            <a:miter lim="800000"/>
            <a:headEnd/>
            <a:tailEnd/>
          </a:ln>
        </p:spPr>
      </p:pic>
      <p:sp>
        <p:nvSpPr>
          <p:cNvPr id="20" name="CaixaDeTexto 19"/>
          <p:cNvSpPr txBox="1"/>
          <p:nvPr/>
        </p:nvSpPr>
        <p:spPr>
          <a:xfrm>
            <a:off x="179512" y="145660"/>
            <a:ext cx="3744416" cy="369332"/>
          </a:xfrm>
          <a:prstGeom prst="rect">
            <a:avLst/>
          </a:prstGeom>
          <a:noFill/>
        </p:spPr>
        <p:txBody>
          <a:bodyPr wrap="square" rtlCol="0">
            <a:spAutoFit/>
          </a:bodyPr>
          <a:lstStyle/>
          <a:p>
            <a:pPr algn="ctr"/>
            <a:r>
              <a:rPr lang="pt-PT" b="1" u="sng" dirty="0" smtClean="0">
                <a:solidFill>
                  <a:schemeClr val="accent1">
                    <a:lumMod val="75000"/>
                  </a:schemeClr>
                </a:solidFill>
              </a:rPr>
              <a:t>Organigrama do estudo experimental</a:t>
            </a:r>
            <a:endParaRPr lang="pt-PT" u="sng" dirty="0">
              <a:solidFill>
                <a:schemeClr val="accent1">
                  <a:lumMod val="75000"/>
                </a:schemeClr>
              </a:solidFill>
            </a:endParaRPr>
          </a:p>
        </p:txBody>
      </p:sp>
      <p:sp>
        <p:nvSpPr>
          <p:cNvPr id="21" name="Marcador de Posição do Rodapé 20"/>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750"/>
                            </p:stCondLst>
                            <p:childTnLst>
                              <p:par>
                                <p:cTn id="9" presetID="18" presetClass="entr" presetSubtype="6" fill="hold" nodeType="after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par>
                                <p:cTn id="12" presetID="18" presetClass="entr" presetSubtype="6" fill="hold" grpId="0" nodeType="with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500"/>
                                        <p:tgtEl>
                                          <p:spTgt spid="5"/>
                                        </p:tgtEl>
                                      </p:cBhvr>
                                    </p:animEffect>
                                  </p:childTnLst>
                                </p:cTn>
                              </p:par>
                            </p:childTnLst>
                          </p:cTn>
                        </p:par>
                        <p:par>
                          <p:cTn id="15" fill="hold">
                            <p:stCondLst>
                              <p:cond delay="1500"/>
                            </p:stCondLst>
                            <p:childTnLst>
                              <p:par>
                                <p:cTn id="16" presetID="18" presetClass="entr" presetSubtype="6" fill="hold" nodeType="afterEffect">
                                  <p:stCondLst>
                                    <p:cond delay="0"/>
                                  </p:stCondLst>
                                  <p:iterate type="wd">
                                    <p:tmPct val="10000"/>
                                  </p:iterate>
                                  <p:childTnLst>
                                    <p:set>
                                      <p:cBhvr>
                                        <p:cTn id="17" dur="1" fill="hold">
                                          <p:stCondLst>
                                            <p:cond delay="0"/>
                                          </p:stCondLst>
                                        </p:cTn>
                                        <p:tgtEl>
                                          <p:spTgt spid="14"/>
                                        </p:tgtEl>
                                        <p:attrNameLst>
                                          <p:attrName>style.visibility</p:attrName>
                                        </p:attrNameLst>
                                      </p:cBhvr>
                                      <p:to>
                                        <p:strVal val="visible"/>
                                      </p:to>
                                    </p:set>
                                    <p:animEffect transition="in" filter="strips(downRight)">
                                      <p:cBhvr>
                                        <p:cTn id="18" dur="500"/>
                                        <p:tgtEl>
                                          <p:spTgt spid="14"/>
                                        </p:tgtEl>
                                      </p:cBhvr>
                                    </p:animEffect>
                                  </p:childTnLst>
                                </p:cTn>
                              </p:par>
                              <p:par>
                                <p:cTn id="19" presetID="18" presetClass="entr" presetSubtype="6" fill="hold" grpId="0" nodeType="with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par>
                          <p:cTn id="22" fill="hold">
                            <p:stCondLst>
                              <p:cond delay="2300"/>
                            </p:stCondLst>
                            <p:childTnLst>
                              <p:par>
                                <p:cTn id="23" presetID="18" presetClass="entr" presetSubtype="6" fill="hold" nodeType="afterEffect">
                                  <p:stCondLst>
                                    <p:cond delay="0"/>
                                  </p:stCondLst>
                                  <p:iterate type="wd">
                                    <p:tmPct val="10000"/>
                                  </p:iterate>
                                  <p:childTnLst>
                                    <p:set>
                                      <p:cBhvr>
                                        <p:cTn id="24" dur="1" fill="hold">
                                          <p:stCondLst>
                                            <p:cond delay="0"/>
                                          </p:stCondLst>
                                        </p:cTn>
                                        <p:tgtEl>
                                          <p:spTgt spid="15"/>
                                        </p:tgtEl>
                                        <p:attrNameLst>
                                          <p:attrName>style.visibility</p:attrName>
                                        </p:attrNameLst>
                                      </p:cBhvr>
                                      <p:to>
                                        <p:strVal val="visible"/>
                                      </p:to>
                                    </p:set>
                                    <p:animEffect transition="in" filter="strips(downRight)">
                                      <p:cBhvr>
                                        <p:cTn id="25" dur="500"/>
                                        <p:tgtEl>
                                          <p:spTgt spid="15"/>
                                        </p:tgtEl>
                                      </p:cBhvr>
                                    </p:animEffect>
                                  </p:childTnLst>
                                </p:cTn>
                              </p:par>
                              <p:par>
                                <p:cTn id="26" presetID="18" presetClass="entr" presetSubtype="6" fill="hold" grpId="0" nodeType="with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500"/>
                                        <p:tgtEl>
                                          <p:spTgt spid="7"/>
                                        </p:tgtEl>
                                      </p:cBhvr>
                                    </p:animEffect>
                                  </p:childTnLst>
                                </p:cTn>
                              </p:par>
                            </p:childTnLst>
                          </p:cTn>
                        </p:par>
                        <p:par>
                          <p:cTn id="29" fill="hold">
                            <p:stCondLst>
                              <p:cond delay="3200"/>
                            </p:stCondLst>
                            <p:childTnLst>
                              <p:par>
                                <p:cTn id="30" presetID="18" presetClass="entr" presetSubtype="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1" nodeType="clickEffect">
                                  <p:stCondLst>
                                    <p:cond delay="0"/>
                                  </p:stCondLst>
                                  <p:iterate type="wd">
                                    <p:tmPct val="0"/>
                                  </p:iterate>
                                  <p:childTnLst>
                                    <p:animEffect transition="out" filter="slide(fromBottom)">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2" presetClass="exit" presetSubtype="4" fill="hold" grpId="1" nodeType="withEffect">
                                  <p:stCondLst>
                                    <p:cond delay="0"/>
                                  </p:stCondLst>
                                  <p:iterate type="wd">
                                    <p:tmPct val="0"/>
                                  </p:iterate>
                                  <p:childTnLst>
                                    <p:animEffect transition="out" filter="slide(fromBottom)">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2" presetClass="exit" presetSubtype="4" fill="hold" grpId="1" nodeType="withEffect">
                                  <p:stCondLst>
                                    <p:cond delay="0"/>
                                  </p:stCondLst>
                                  <p:iterate type="wd">
                                    <p:tmPct val="0"/>
                                  </p:iterate>
                                  <p:childTnLst>
                                    <p:animEffect transition="out" filter="slide(fromBottom)">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2" presetClass="exit" presetSubtype="4" fill="hold" grpId="1" nodeType="withEffect">
                                  <p:stCondLst>
                                    <p:cond delay="0"/>
                                  </p:stCondLst>
                                  <p:iterate type="wd">
                                    <p:tmPct val="0"/>
                                  </p:iterate>
                                  <p:childTnLst>
                                    <p:animEffect transition="out" filter="slide(fromBottom)">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2" presetClass="exit" presetSubtype="4" fill="hold" nodeType="withEffect">
                                  <p:stCondLst>
                                    <p:cond delay="0"/>
                                  </p:stCondLst>
                                  <p:iterate type="wd">
                                    <p:tmPct val="0"/>
                                  </p:iterate>
                                  <p:childTnLst>
                                    <p:animEffect transition="out" filter="slide(fromBottom)">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2" presetClass="exit" presetSubtype="4" fill="hold" nodeType="withEffect">
                                  <p:stCondLst>
                                    <p:cond delay="0"/>
                                  </p:stCondLst>
                                  <p:iterate type="wd">
                                    <p:tmPct val="0"/>
                                  </p:iterate>
                                  <p:childTnLst>
                                    <p:animEffect transition="out" filter="slide(fromBottom)">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2" presetClass="exit" presetSubtype="4" fill="hold" nodeType="withEffect">
                                  <p:stCondLst>
                                    <p:cond delay="0"/>
                                  </p:stCondLst>
                                  <p:iterate type="wd">
                                    <p:tmPct val="0"/>
                                  </p:iterate>
                                  <p:childTnLst>
                                    <p:animEffect transition="out" filter="slide(fromBottom)">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2" presetClass="exit" presetSubtype="4" fill="hold" nodeType="withEffect">
                                  <p:stCondLst>
                                    <p:cond delay="0"/>
                                  </p:stCondLst>
                                  <p:childTnLst>
                                    <p:animEffect transition="out" filter="slide(fromBottom)">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trips(downLeft)">
                                      <p:cBhvr>
                                        <p:cTn id="63" dur="500"/>
                                        <p:tgtEl>
                                          <p:spTgt spid="8"/>
                                        </p:tgtEl>
                                      </p:cBhvr>
                                    </p:animEffect>
                                  </p:childTnLst>
                                </p:cTn>
                              </p:par>
                            </p:childTnLst>
                          </p:cTn>
                        </p:par>
                        <p:par>
                          <p:cTn id="64" fill="hold">
                            <p:stCondLst>
                              <p:cond delay="500"/>
                            </p:stCondLst>
                            <p:childTnLst>
                              <p:par>
                                <p:cTn id="65" presetID="18" presetClass="entr" presetSubtype="12" fill="hold" nodeType="afterEffect">
                                  <p:stCondLst>
                                    <p:cond delay="0"/>
                                  </p:stCondLst>
                                  <p:iterate type="wd">
                                    <p:tmPct val="10000"/>
                                  </p:iterate>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par>
                                <p:cTn id="68" presetID="18" presetClass="entr" presetSubtype="12" fill="hold" grpId="0" nodeType="withEffect">
                                  <p:stCondLst>
                                    <p:cond delay="0"/>
                                  </p:stCondLst>
                                  <p:iterate type="wd">
                                    <p:tmPct val="10000"/>
                                  </p:iterate>
                                  <p:childTnLst>
                                    <p:set>
                                      <p:cBhvr>
                                        <p:cTn id="69" dur="1" fill="hold">
                                          <p:stCondLst>
                                            <p:cond delay="0"/>
                                          </p:stCondLst>
                                        </p:cTn>
                                        <p:tgtEl>
                                          <p:spTgt spid="9"/>
                                        </p:tgtEl>
                                        <p:attrNameLst>
                                          <p:attrName>style.visibility</p:attrName>
                                        </p:attrNameLst>
                                      </p:cBhvr>
                                      <p:to>
                                        <p:strVal val="visible"/>
                                      </p:to>
                                    </p:set>
                                    <p:animEffect transition="in" filter="strips(downLeft)">
                                      <p:cBhvr>
                                        <p:cTn id="70" dur="500"/>
                                        <p:tgtEl>
                                          <p:spTgt spid="9"/>
                                        </p:tgtEl>
                                      </p:cBhvr>
                                    </p:animEffect>
                                  </p:childTnLst>
                                </p:cTn>
                              </p:par>
                            </p:childTnLst>
                          </p:cTn>
                        </p:par>
                        <p:par>
                          <p:cTn id="71" fill="hold">
                            <p:stCondLst>
                              <p:cond delay="1600"/>
                            </p:stCondLst>
                            <p:childTnLst>
                              <p:par>
                                <p:cTn id="72" presetID="18" presetClass="entr" presetSubtype="12" fill="hold" nodeType="afterEffect">
                                  <p:stCondLst>
                                    <p:cond delay="0"/>
                                  </p:stCondLst>
                                  <p:iterate type="wd">
                                    <p:tmPct val="10000"/>
                                  </p:iterate>
                                  <p:childTnLst>
                                    <p:set>
                                      <p:cBhvr>
                                        <p:cTn id="73" dur="1" fill="hold">
                                          <p:stCondLst>
                                            <p:cond delay="0"/>
                                          </p:stCondLst>
                                        </p:cTn>
                                        <p:tgtEl>
                                          <p:spTgt spid="18"/>
                                        </p:tgtEl>
                                        <p:attrNameLst>
                                          <p:attrName>style.visibility</p:attrName>
                                        </p:attrNameLst>
                                      </p:cBhvr>
                                      <p:to>
                                        <p:strVal val="visible"/>
                                      </p:to>
                                    </p:set>
                                    <p:animEffect transition="in" filter="strips(downLeft)">
                                      <p:cBhvr>
                                        <p:cTn id="74" dur="500"/>
                                        <p:tgtEl>
                                          <p:spTgt spid="18"/>
                                        </p:tgtEl>
                                      </p:cBhvr>
                                    </p:animEffect>
                                  </p:childTnLst>
                                </p:cTn>
                              </p:par>
                              <p:par>
                                <p:cTn id="75" presetID="18" presetClass="entr" presetSubtype="12" fill="hold" grpId="0" nodeType="withEffect">
                                  <p:stCondLst>
                                    <p:cond delay="0"/>
                                  </p:stCondLst>
                                  <p:iterate type="wd">
                                    <p:tmPct val="10000"/>
                                  </p:iterate>
                                  <p:childTnLst>
                                    <p:set>
                                      <p:cBhvr>
                                        <p:cTn id="76" dur="1" fill="hold">
                                          <p:stCondLst>
                                            <p:cond delay="0"/>
                                          </p:stCondLst>
                                        </p:cTn>
                                        <p:tgtEl>
                                          <p:spTgt spid="11"/>
                                        </p:tgtEl>
                                        <p:attrNameLst>
                                          <p:attrName>style.visibility</p:attrName>
                                        </p:attrNameLst>
                                      </p:cBhvr>
                                      <p:to>
                                        <p:strVal val="visible"/>
                                      </p:to>
                                    </p:set>
                                    <p:animEffect transition="in" filter="strips(downLeft)">
                                      <p:cBhvr>
                                        <p:cTn id="77" dur="500"/>
                                        <p:tgtEl>
                                          <p:spTgt spid="11"/>
                                        </p:tgtEl>
                                      </p:cBhvr>
                                    </p:animEffect>
                                  </p:childTnLst>
                                </p:cTn>
                              </p:par>
                            </p:childTnLst>
                          </p:cTn>
                        </p:par>
                        <p:par>
                          <p:cTn id="78" fill="hold">
                            <p:stCondLst>
                              <p:cond delay="2500"/>
                            </p:stCondLst>
                            <p:childTnLst>
                              <p:par>
                                <p:cTn id="79" presetID="18" presetClass="entr" presetSubtype="12" fill="hold" nodeType="afterEffect">
                                  <p:stCondLst>
                                    <p:cond delay="0"/>
                                  </p:stCondLst>
                                  <p:iterate type="wd">
                                    <p:tmPct val="10000"/>
                                  </p:iterate>
                                  <p:childTnLst>
                                    <p:set>
                                      <p:cBhvr>
                                        <p:cTn id="80" dur="1" fill="hold">
                                          <p:stCondLst>
                                            <p:cond delay="0"/>
                                          </p:stCondLst>
                                        </p:cTn>
                                        <p:tgtEl>
                                          <p:spTgt spid="19"/>
                                        </p:tgtEl>
                                        <p:attrNameLst>
                                          <p:attrName>style.visibility</p:attrName>
                                        </p:attrNameLst>
                                      </p:cBhvr>
                                      <p:to>
                                        <p:strVal val="visible"/>
                                      </p:to>
                                    </p:set>
                                    <p:animEffect transition="in" filter="strips(downLeft)">
                                      <p:cBhvr>
                                        <p:cTn id="81" dur="500"/>
                                        <p:tgtEl>
                                          <p:spTgt spid="19"/>
                                        </p:tgtEl>
                                      </p:cBhvr>
                                    </p:animEffect>
                                  </p:childTnLst>
                                </p:cTn>
                              </p:par>
                              <p:par>
                                <p:cTn id="82" presetID="18" presetClass="entr" presetSubtype="12" fill="hold" grpId="0" nodeType="withEffect">
                                  <p:stCondLst>
                                    <p:cond delay="0"/>
                                  </p:stCondLst>
                                  <p:iterate type="wd">
                                    <p:tmPct val="10000"/>
                                  </p:iterate>
                                  <p:childTnLst>
                                    <p:set>
                                      <p:cBhvr>
                                        <p:cTn id="83" dur="1" fill="hold">
                                          <p:stCondLst>
                                            <p:cond delay="0"/>
                                          </p:stCondLst>
                                        </p:cTn>
                                        <p:tgtEl>
                                          <p:spTgt spid="10"/>
                                        </p:tgtEl>
                                        <p:attrNameLst>
                                          <p:attrName>style.visibility</p:attrName>
                                        </p:attrNameLst>
                                      </p:cBhvr>
                                      <p:to>
                                        <p:strVal val="visible"/>
                                      </p:to>
                                    </p:set>
                                    <p:animEffect transition="in" filter="strips(downLeft)">
                                      <p:cBhvr>
                                        <p:cTn id="84" dur="500"/>
                                        <p:tgtEl>
                                          <p:spTgt spid="10"/>
                                        </p:tgtEl>
                                      </p:cBhvr>
                                    </p:animEffect>
                                  </p:childTnLst>
                                </p:cTn>
                              </p:par>
                              <p:par>
                                <p:cTn id="85" presetID="18" presetClass="entr" presetSubtype="12" fill="hold" grpId="0" nodeType="withEffect">
                                  <p:stCondLst>
                                    <p:cond delay="0"/>
                                  </p:stCondLst>
                                  <p:iterate type="wd">
                                    <p:tmPct val="10000"/>
                                  </p:iterate>
                                  <p:childTnLst>
                                    <p:set>
                                      <p:cBhvr>
                                        <p:cTn id="86" dur="1" fill="hold">
                                          <p:stCondLst>
                                            <p:cond delay="0"/>
                                          </p:stCondLst>
                                        </p:cTn>
                                        <p:tgtEl>
                                          <p:spTgt spid="12"/>
                                        </p:tgtEl>
                                        <p:attrNameLst>
                                          <p:attrName>style.visibility</p:attrName>
                                        </p:attrNameLst>
                                      </p:cBhvr>
                                      <p:to>
                                        <p:strVal val="visible"/>
                                      </p:to>
                                    </p:set>
                                    <p:animEffect transition="in" filter="strips(down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70000"/>
          </a:stretch>
        </a:blipFill>
        <a:effectLst/>
      </p:bgPr>
    </p:bg>
    <p:spTree>
      <p:nvGrpSpPr>
        <p:cNvPr id="1" name=""/>
        <p:cNvGrpSpPr/>
        <p:nvPr/>
      </p:nvGrpSpPr>
      <p:grpSpPr>
        <a:xfrm>
          <a:off x="0" y="0"/>
          <a:ext cx="0" cy="0"/>
          <a:chOff x="0" y="0"/>
          <a:chExt cx="0" cy="0"/>
        </a:xfrm>
      </p:grpSpPr>
      <p:sp>
        <p:nvSpPr>
          <p:cNvPr id="11" name="Rectângulo 10"/>
          <p:cNvSpPr/>
          <p:nvPr/>
        </p:nvSpPr>
        <p:spPr>
          <a:xfrm>
            <a:off x="539552" y="1004067"/>
            <a:ext cx="8352928" cy="3416320"/>
          </a:xfrm>
          <a:prstGeom prst="rect">
            <a:avLst/>
          </a:prstGeom>
        </p:spPr>
        <p:txBody>
          <a:bodyPr wrap="square">
            <a:spAutoFit/>
          </a:bodyPr>
          <a:lstStyle/>
          <a:p>
            <a:pPr algn="just">
              <a:lnSpc>
                <a:spcPct val="120000"/>
              </a:lnSpc>
            </a:pPr>
            <a:r>
              <a:rPr lang="pt-PT" dirty="0" smtClean="0">
                <a:solidFill>
                  <a:schemeClr val="accent3"/>
                </a:solidFill>
              </a:rPr>
              <a:t>Em Portugal, a lampreia marinha apresenta:</a:t>
            </a:r>
          </a:p>
          <a:p>
            <a:pPr marL="355600" algn="just">
              <a:lnSpc>
                <a:spcPct val="120000"/>
              </a:lnSpc>
              <a:buFont typeface="Wingdings" pitchFamily="2" charset="2"/>
              <a:buChar char="ü"/>
              <a:tabLst>
                <a:tab pos="355600" algn="l"/>
              </a:tabLst>
            </a:pPr>
            <a:r>
              <a:rPr lang="pt-PT" dirty="0" smtClean="0">
                <a:solidFill>
                  <a:schemeClr val="accent3"/>
                </a:solidFill>
              </a:rPr>
              <a:t>Comprimento médio entre 83,0 e 94,1 cm</a:t>
            </a:r>
          </a:p>
          <a:p>
            <a:pPr marL="355600" algn="just">
              <a:lnSpc>
                <a:spcPct val="120000"/>
              </a:lnSpc>
              <a:buFont typeface="Wingdings" pitchFamily="2" charset="2"/>
              <a:buChar char="ü"/>
              <a:tabLst>
                <a:tab pos="355600" algn="l"/>
              </a:tabLst>
            </a:pPr>
            <a:r>
              <a:rPr lang="pt-PT" dirty="0" smtClean="0">
                <a:solidFill>
                  <a:schemeClr val="accent3"/>
                </a:solidFill>
              </a:rPr>
              <a:t>Peso médio entre 1077 e 1334 g</a:t>
            </a:r>
          </a:p>
          <a:p>
            <a:pPr marL="355600" algn="just">
              <a:lnSpc>
                <a:spcPct val="120000"/>
              </a:lnSpc>
              <a:buFont typeface="Wingdings" pitchFamily="2" charset="2"/>
              <a:buChar char="ü"/>
              <a:tabLst>
                <a:tab pos="355600" algn="l"/>
              </a:tabLst>
            </a:pPr>
            <a:r>
              <a:rPr lang="pt-PT" dirty="0" smtClean="0">
                <a:solidFill>
                  <a:schemeClr val="accent3"/>
                </a:solidFill>
              </a:rPr>
              <a:t>Peso do coração entre 2,65 g e 3,34 g</a:t>
            </a:r>
          </a:p>
          <a:p>
            <a:pPr algn="just">
              <a:lnSpc>
                <a:spcPct val="120000"/>
              </a:lnSpc>
            </a:pPr>
            <a:endParaRPr lang="pt-PT" b="1" dirty="0" smtClean="0">
              <a:solidFill>
                <a:schemeClr val="accent3">
                  <a:lumMod val="75000"/>
                </a:schemeClr>
              </a:solidFill>
            </a:endParaRPr>
          </a:p>
          <a:p>
            <a:pPr algn="just">
              <a:lnSpc>
                <a:spcPct val="120000"/>
              </a:lnSpc>
            </a:pPr>
            <a:r>
              <a:rPr lang="pt-PT" dirty="0" smtClean="0">
                <a:solidFill>
                  <a:schemeClr val="accent3">
                    <a:lumMod val="75000"/>
                  </a:schemeClr>
                </a:solidFill>
              </a:rPr>
              <a:t>Comprimento: Vouga &lt; Douro &lt; Lima &lt; Cávado &lt; Guadiana &lt; Mondego &lt; Minho &lt; Tejo</a:t>
            </a:r>
          </a:p>
          <a:p>
            <a:pPr algn="just">
              <a:lnSpc>
                <a:spcPct val="120000"/>
              </a:lnSpc>
            </a:pPr>
            <a:endParaRPr lang="pt-PT" dirty="0" smtClean="0">
              <a:solidFill>
                <a:schemeClr val="accent3">
                  <a:lumMod val="75000"/>
                </a:schemeClr>
              </a:solidFill>
            </a:endParaRPr>
          </a:p>
          <a:p>
            <a:pPr algn="just">
              <a:lnSpc>
                <a:spcPct val="120000"/>
              </a:lnSpc>
            </a:pPr>
            <a:r>
              <a:rPr lang="pt-PT" dirty="0" smtClean="0">
                <a:solidFill>
                  <a:schemeClr val="accent3">
                    <a:lumMod val="75000"/>
                  </a:schemeClr>
                </a:solidFill>
              </a:rPr>
              <a:t>Peso corporal: Vouga &lt; Douro &lt; Guadiana &lt; Lima &lt; Cávado &lt; Mondego &lt; Minho &lt; Tejo</a:t>
            </a:r>
          </a:p>
          <a:p>
            <a:pPr algn="just">
              <a:lnSpc>
                <a:spcPct val="120000"/>
              </a:lnSpc>
            </a:pPr>
            <a:endParaRPr lang="pt-PT" dirty="0" smtClean="0">
              <a:solidFill>
                <a:schemeClr val="accent3">
                  <a:lumMod val="75000"/>
                </a:schemeClr>
              </a:solidFill>
            </a:endParaRPr>
          </a:p>
          <a:p>
            <a:pPr algn="just">
              <a:lnSpc>
                <a:spcPct val="120000"/>
              </a:lnSpc>
            </a:pPr>
            <a:r>
              <a:rPr lang="pt-PT" dirty="0" smtClean="0">
                <a:solidFill>
                  <a:schemeClr val="accent3">
                    <a:lumMod val="75000"/>
                  </a:schemeClr>
                </a:solidFill>
              </a:rPr>
              <a:t>Peso do coração: Cávado &lt; Lima &lt; Guadiana &lt; Vouga &lt; Mondego &lt; Minho &lt; Tejo</a:t>
            </a:r>
          </a:p>
        </p:txBody>
      </p:sp>
      <p:pic>
        <p:nvPicPr>
          <p:cNvPr id="2050" name="Picture 2"/>
          <p:cNvPicPr>
            <a:picLocks noChangeAspect="1" noChangeArrowheads="1"/>
          </p:cNvPicPr>
          <p:nvPr/>
        </p:nvPicPr>
        <p:blipFill>
          <a:blip r:embed="rId4" cstate="print"/>
          <a:srcRect/>
          <a:stretch>
            <a:fillRect/>
          </a:stretch>
        </p:blipFill>
        <p:spPr bwMode="auto">
          <a:xfrm>
            <a:off x="2717098" y="260648"/>
            <a:ext cx="6175382" cy="864096"/>
          </a:xfrm>
          <a:prstGeom prst="rect">
            <a:avLst/>
          </a:prstGeom>
          <a:noFill/>
          <a:ln w="9525">
            <a:noFill/>
            <a:miter lim="800000"/>
            <a:headEnd/>
            <a:tailEnd/>
          </a:ln>
          <a:effectLst/>
        </p:spPr>
      </p:pic>
      <p:sp>
        <p:nvSpPr>
          <p:cNvPr id="5" name="CaixaDeTexto 4"/>
          <p:cNvSpPr txBox="1"/>
          <p:nvPr/>
        </p:nvSpPr>
        <p:spPr>
          <a:xfrm>
            <a:off x="251520" y="116632"/>
            <a:ext cx="6336704" cy="867930"/>
          </a:xfrm>
          <a:prstGeom prst="rect">
            <a:avLst/>
          </a:prstGeom>
          <a:noFill/>
        </p:spPr>
        <p:txBody>
          <a:bodyPr wrap="square" rtlCol="0">
            <a:spAutoFit/>
          </a:bodyPr>
          <a:lstStyle/>
          <a:p>
            <a:pPr algn="just">
              <a:lnSpc>
                <a:spcPct val="120000"/>
              </a:lnSpc>
            </a:pPr>
            <a:r>
              <a:rPr lang="pt-PT" b="1" u="sng" dirty="0" smtClean="0">
                <a:solidFill>
                  <a:schemeClr val="accent1">
                    <a:lumMod val="75000"/>
                  </a:schemeClr>
                </a:solidFill>
              </a:rPr>
              <a:t>Resultados</a:t>
            </a:r>
          </a:p>
          <a:p>
            <a:pPr marL="180975" algn="just">
              <a:lnSpc>
                <a:spcPct val="120000"/>
              </a:lnSpc>
            </a:pPr>
            <a:endParaRPr lang="pt-PT" sz="800" u="sng" dirty="0" smtClean="0">
              <a:solidFill>
                <a:schemeClr val="accent3">
                  <a:lumMod val="75000"/>
                </a:schemeClr>
              </a:solidFill>
            </a:endParaRPr>
          </a:p>
          <a:p>
            <a:pPr marL="180975" algn="just">
              <a:lnSpc>
                <a:spcPct val="120000"/>
              </a:lnSpc>
            </a:pPr>
            <a:r>
              <a:rPr lang="pt-PT" sz="1600" u="sng" dirty="0" smtClean="0">
                <a:solidFill>
                  <a:schemeClr val="accent3">
                    <a:lumMod val="75000"/>
                  </a:schemeClr>
                </a:solidFill>
              </a:rPr>
              <a:t>Parâmetros biométricos</a:t>
            </a:r>
          </a:p>
        </p:txBody>
      </p:sp>
      <p:sp>
        <p:nvSpPr>
          <p:cNvPr id="13" name="Rectângulo 12"/>
          <p:cNvSpPr/>
          <p:nvPr/>
        </p:nvSpPr>
        <p:spPr>
          <a:xfrm>
            <a:off x="467544" y="5949280"/>
            <a:ext cx="8064896" cy="757130"/>
          </a:xfrm>
          <a:prstGeom prst="rect">
            <a:avLst/>
          </a:prstGeom>
        </p:spPr>
        <p:txBody>
          <a:bodyPr wrap="square">
            <a:spAutoFit/>
          </a:bodyPr>
          <a:lstStyle/>
          <a:p>
            <a:pPr algn="just" defTabSz="363538">
              <a:lnSpc>
                <a:spcPct val="120000"/>
              </a:lnSpc>
            </a:pPr>
            <a:r>
              <a:rPr lang="pt-PT" b="1" dirty="0" smtClean="0">
                <a:solidFill>
                  <a:schemeClr val="accent2"/>
                </a:solidFill>
                <a:uFill>
                  <a:solidFill>
                    <a:schemeClr val="tx2">
                      <a:lumMod val="75000"/>
                    </a:schemeClr>
                  </a:solidFill>
                </a:uFill>
              </a:rPr>
              <a:t>Índice entre o peso do coração e o peso corporal aproxima-se dos animais poiquilotérmicos</a:t>
            </a:r>
          </a:p>
        </p:txBody>
      </p:sp>
      <p:graphicFrame>
        <p:nvGraphicFramePr>
          <p:cNvPr id="14" name="Tabela 13"/>
          <p:cNvGraphicFramePr>
            <a:graphicFrameLocks noGrp="1"/>
          </p:cNvGraphicFramePr>
          <p:nvPr/>
        </p:nvGraphicFramePr>
        <p:xfrm>
          <a:off x="539552" y="2507761"/>
          <a:ext cx="7848872" cy="2711347"/>
        </p:xfrm>
        <a:graphic>
          <a:graphicData uri="http://schemas.openxmlformats.org/drawingml/2006/table">
            <a:tbl>
              <a:tblPr firstRow="1" bandRow="1">
                <a:tableStyleId>{5C22544A-7EE6-4342-B048-85BDC9FD1C3A}</a:tableStyleId>
              </a:tblPr>
              <a:tblGrid>
                <a:gridCol w="997737"/>
                <a:gridCol w="1194290"/>
                <a:gridCol w="1414212"/>
                <a:gridCol w="1414212"/>
                <a:gridCol w="1414212"/>
                <a:gridCol w="1414209"/>
              </a:tblGrid>
              <a:tr h="516787">
                <a:tc>
                  <a:txBody>
                    <a:bodyPr/>
                    <a:lstStyle/>
                    <a:p>
                      <a:pPr algn="ctr"/>
                      <a:r>
                        <a:rPr lang="pt-PT" sz="1200" b="1" dirty="0" smtClean="0">
                          <a:solidFill>
                            <a:schemeClr val="accent3">
                              <a:lumMod val="75000"/>
                            </a:schemeClr>
                          </a:solidFill>
                        </a:rPr>
                        <a:t>Bacia hidrográfica</a:t>
                      </a:r>
                      <a:endParaRPr lang="pt-PT" sz="1200" b="1" dirty="0">
                        <a:solidFill>
                          <a:schemeClr val="accent3">
                            <a:lumMod val="75000"/>
                          </a:schemeClr>
                        </a:solidFill>
                      </a:endParaRPr>
                    </a:p>
                  </a:txBody>
                  <a:tcPr>
                    <a:solidFill>
                      <a:schemeClr val="accent3">
                        <a:lumMod val="60000"/>
                        <a:lumOff val="40000"/>
                      </a:schemeClr>
                    </a:solidFill>
                  </a:tcPr>
                </a:tc>
                <a:tc>
                  <a:txBody>
                    <a:bodyPr/>
                    <a:lstStyle/>
                    <a:p>
                      <a:pPr algn="ctr"/>
                      <a:r>
                        <a:rPr lang="pt-PT" sz="1200" b="1" dirty="0" smtClean="0">
                          <a:solidFill>
                            <a:schemeClr val="accent3">
                              <a:lumMod val="75000"/>
                            </a:schemeClr>
                          </a:solidFill>
                        </a:rPr>
                        <a:t>Macho/Fêmea</a:t>
                      </a:r>
                      <a:endParaRPr lang="pt-PT" sz="1200" b="1" dirty="0">
                        <a:solidFill>
                          <a:schemeClr val="accent3">
                            <a:lumMod val="75000"/>
                          </a:schemeClr>
                        </a:solidFill>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Peso coração/peso</a:t>
                      </a:r>
                      <a:r>
                        <a:rPr lang="pt-PT" sz="1200" b="1" baseline="0" dirty="0" smtClean="0">
                          <a:solidFill>
                            <a:schemeClr val="accent3">
                              <a:lumMod val="75000"/>
                            </a:schemeClr>
                          </a:solidFill>
                        </a:rPr>
                        <a:t> corporal </a:t>
                      </a:r>
                      <a:r>
                        <a:rPr lang="pt-PT" sz="1200" b="1" kern="1200" dirty="0" smtClean="0">
                          <a:solidFill>
                            <a:schemeClr val="accent3">
                              <a:lumMod val="75000"/>
                            </a:schemeClr>
                          </a:solidFill>
                          <a:latin typeface="+mn-lt"/>
                          <a:ea typeface="+mn-ea"/>
                          <a:cs typeface="+mn-cs"/>
                        </a:rPr>
                        <a:t>± DP</a:t>
                      </a:r>
                      <a:r>
                        <a:rPr lang="pt-PT" sz="1200" b="1" kern="1200" baseline="0" dirty="0" smtClean="0">
                          <a:solidFill>
                            <a:schemeClr val="accent3">
                              <a:lumMod val="75000"/>
                            </a:schemeClr>
                          </a:solidFill>
                          <a:latin typeface="+mn-lt"/>
                          <a:ea typeface="+mn-ea"/>
                          <a:cs typeface="+mn-cs"/>
                        </a:rPr>
                        <a:t> </a:t>
                      </a:r>
                      <a:r>
                        <a:rPr lang="pt-PT" sz="1200" b="1" kern="1200" dirty="0" smtClean="0">
                          <a:solidFill>
                            <a:schemeClr val="accent3">
                              <a:lumMod val="75000"/>
                            </a:schemeClr>
                          </a:solidFill>
                          <a:latin typeface="+mn-lt"/>
                          <a:ea typeface="+mn-ea"/>
                          <a:cs typeface="+mn-cs"/>
                        </a:rPr>
                        <a:t>(%)</a:t>
                      </a:r>
                      <a:endParaRPr lang="pt-PT" sz="1200" b="1" dirty="0" smtClean="0">
                        <a:solidFill>
                          <a:schemeClr val="accent3">
                            <a:lumMod val="75000"/>
                          </a:schemeClr>
                        </a:solidFill>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H</a:t>
                      </a:r>
                      <a:r>
                        <a:rPr lang="pt-PT" sz="1200" b="1" baseline="-25000" dirty="0" smtClean="0">
                          <a:solidFill>
                            <a:schemeClr val="accent3">
                              <a:lumMod val="75000"/>
                            </a:schemeClr>
                          </a:solidFill>
                        </a:rPr>
                        <a:t>2</a:t>
                      </a:r>
                      <a:r>
                        <a:rPr lang="pt-PT" sz="1200" b="1" dirty="0" smtClean="0">
                          <a:solidFill>
                            <a:schemeClr val="accent3">
                              <a:lumMod val="75000"/>
                            </a:schemeClr>
                          </a:solidFill>
                        </a:rPr>
                        <a:t>O </a:t>
                      </a:r>
                      <a:r>
                        <a:rPr lang="pt-PT" sz="1200" b="1" kern="1200" dirty="0" smtClean="0">
                          <a:solidFill>
                            <a:schemeClr val="accent3">
                              <a:lumMod val="75000"/>
                            </a:schemeClr>
                          </a:solidFill>
                          <a:latin typeface="+mn-lt"/>
                          <a:ea typeface="+mn-ea"/>
                          <a:cs typeface="+mn-cs"/>
                        </a:rPr>
                        <a:t>± DP</a:t>
                      </a:r>
                      <a:r>
                        <a:rPr lang="pt-PT" sz="1200" b="1" kern="1200" baseline="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a:t>
                      </a: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err="1" smtClean="0">
                          <a:solidFill>
                            <a:schemeClr val="accent3">
                              <a:lumMod val="75000"/>
                            </a:schemeClr>
                          </a:solidFill>
                        </a:rPr>
                        <a:t>Lt</a:t>
                      </a:r>
                      <a:r>
                        <a:rPr lang="pt-PT" sz="1200" b="1" dirty="0" smtClean="0">
                          <a:solidFill>
                            <a:schemeClr val="accent3">
                              <a:lumMod val="75000"/>
                            </a:schemeClr>
                          </a:solidFill>
                        </a:rPr>
                        <a:t>/peso</a:t>
                      </a:r>
                      <a:r>
                        <a:rPr lang="pt-PT" sz="1200" b="1" baseline="0" dirty="0" smtClean="0">
                          <a:solidFill>
                            <a:schemeClr val="accent3">
                              <a:lumMod val="75000"/>
                            </a:schemeClr>
                          </a:solidFill>
                        </a:rPr>
                        <a:t> coração </a:t>
                      </a:r>
                      <a:r>
                        <a:rPr lang="pt-PT" sz="1200" b="1" dirty="0" smtClean="0">
                          <a:solidFill>
                            <a:schemeClr val="accent3">
                              <a:lumMod val="75000"/>
                            </a:schemeClr>
                          </a:solidFill>
                        </a:rPr>
                        <a:t>fresco  </a:t>
                      </a:r>
                      <a:r>
                        <a:rPr lang="pt-PT" sz="1200" b="1" kern="1200" dirty="0" smtClean="0">
                          <a:solidFill>
                            <a:schemeClr val="accent3">
                              <a:lumMod val="75000"/>
                            </a:schemeClr>
                          </a:solidFill>
                          <a:latin typeface="+mn-lt"/>
                          <a:ea typeface="+mn-ea"/>
                          <a:cs typeface="+mn-cs"/>
                        </a:rPr>
                        <a:t>± DP</a:t>
                      </a:r>
                      <a:r>
                        <a:rPr lang="pt-PT" sz="1200" b="1" kern="1200" baseline="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a:t>
                      </a: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err="1" smtClean="0">
                          <a:solidFill>
                            <a:schemeClr val="accent3">
                              <a:lumMod val="75000"/>
                            </a:schemeClr>
                          </a:solidFill>
                        </a:rPr>
                        <a:t>Lt</a:t>
                      </a:r>
                      <a:r>
                        <a:rPr lang="pt-PT" sz="1200" b="1" dirty="0" smtClean="0">
                          <a:solidFill>
                            <a:schemeClr val="accent3">
                              <a:lumMod val="75000"/>
                            </a:schemeClr>
                          </a:solidFill>
                        </a:rPr>
                        <a:t>/peso</a:t>
                      </a:r>
                      <a:r>
                        <a:rPr lang="pt-PT" sz="1200" b="1" baseline="0" dirty="0" smtClean="0">
                          <a:solidFill>
                            <a:schemeClr val="accent3">
                              <a:lumMod val="75000"/>
                            </a:schemeClr>
                          </a:solidFill>
                        </a:rPr>
                        <a:t> coração liofilizado </a:t>
                      </a:r>
                      <a:r>
                        <a:rPr lang="pt-PT" sz="1200" b="1" kern="1200" dirty="0" smtClean="0">
                          <a:solidFill>
                            <a:schemeClr val="accent3">
                              <a:lumMod val="75000"/>
                            </a:schemeClr>
                          </a:solidFill>
                          <a:latin typeface="+mn-lt"/>
                          <a:ea typeface="+mn-ea"/>
                          <a:cs typeface="+mn-cs"/>
                        </a:rPr>
                        <a:t>± DP</a:t>
                      </a:r>
                      <a:r>
                        <a:rPr lang="pt-PT" sz="1200" b="1" kern="1200" baseline="0" dirty="0" smtClean="0">
                          <a:solidFill>
                            <a:schemeClr val="accent3">
                              <a:lumMod val="75000"/>
                            </a:schemeClr>
                          </a:solidFill>
                          <a:latin typeface="+mn-lt"/>
                          <a:ea typeface="+mn-ea"/>
                          <a:cs typeface="+mn-cs"/>
                        </a:rPr>
                        <a:t> </a:t>
                      </a:r>
                      <a:r>
                        <a:rPr lang="pt-PT" sz="1200" b="1" baseline="0" dirty="0" smtClean="0">
                          <a:solidFill>
                            <a:schemeClr val="accent3">
                              <a:lumMod val="75000"/>
                            </a:schemeClr>
                          </a:solidFill>
                        </a:rPr>
                        <a:t> (%)</a:t>
                      </a:r>
                      <a:endParaRPr lang="pt-PT" sz="1200" b="1" dirty="0" smtClean="0">
                        <a:solidFill>
                          <a:schemeClr val="accent3">
                            <a:lumMod val="75000"/>
                          </a:schemeClr>
                        </a:solidFill>
                      </a:endParaRPr>
                    </a:p>
                  </a:txBody>
                  <a:tcPr>
                    <a:solidFill>
                      <a:schemeClr val="accent3">
                        <a:lumMod val="60000"/>
                        <a:lumOff val="40000"/>
                      </a:schemeClr>
                    </a:solidFill>
                  </a:tcPr>
                </a:tc>
              </a:tr>
              <a:tr h="215328">
                <a:tc>
                  <a:txBody>
                    <a:bodyPr/>
                    <a:lstStyle/>
                    <a:p>
                      <a:pPr algn="ctr"/>
                      <a:r>
                        <a:rPr lang="pt-PT" sz="1200" b="1" dirty="0" smtClean="0">
                          <a:solidFill>
                            <a:schemeClr val="accent3">
                              <a:lumMod val="75000"/>
                            </a:schemeClr>
                          </a:solidFill>
                        </a:rPr>
                        <a:t>Minho </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0,90</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0,25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0,03</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72,38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4,37 </a:t>
                      </a:r>
                      <a:r>
                        <a:rPr lang="pt-PT" sz="1200" b="1" kern="1200" dirty="0" smtClean="0">
                          <a:solidFill>
                            <a:schemeClr val="accent3">
                              <a:lumMod val="75000"/>
                            </a:schemeClr>
                          </a:solidFill>
                          <a:latin typeface="+mn-lt"/>
                          <a:ea typeface="+mn-ea"/>
                          <a:cs typeface="+mn-cs"/>
                        </a:rPr>
                        <a:t> </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6,76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0,97</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24,44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2,45</a:t>
                      </a:r>
                      <a:endParaRPr lang="pt-PT" sz="1200" b="1" dirty="0">
                        <a:solidFill>
                          <a:schemeClr val="accent3">
                            <a:lumMod val="75000"/>
                          </a:schemeClr>
                        </a:solidFill>
                      </a:endParaRPr>
                    </a:p>
                  </a:txBody>
                  <a:tcPr>
                    <a:solidFill>
                      <a:schemeClr val="accent3">
                        <a:lumMod val="20000"/>
                        <a:lumOff val="80000"/>
                      </a:schemeClr>
                    </a:solidFill>
                  </a:tcPr>
                </a:tc>
              </a:tr>
              <a:tr h="215328">
                <a:tc>
                  <a:txBody>
                    <a:bodyPr/>
                    <a:lstStyle/>
                    <a:p>
                      <a:pPr algn="ctr"/>
                      <a:r>
                        <a:rPr lang="pt-PT" sz="1200" b="1" dirty="0" smtClean="0">
                          <a:solidFill>
                            <a:schemeClr val="accent3">
                              <a:lumMod val="75000"/>
                            </a:schemeClr>
                          </a:solidFill>
                        </a:rPr>
                        <a:t>Lima </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1,11</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0,25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0,02</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71,43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1,69</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6,44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0,79</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21,97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2,20</a:t>
                      </a:r>
                      <a:endParaRPr lang="pt-PT" sz="1200" b="1" dirty="0">
                        <a:solidFill>
                          <a:schemeClr val="accent3">
                            <a:lumMod val="75000"/>
                          </a:schemeClr>
                        </a:solidFill>
                      </a:endParaRPr>
                    </a:p>
                  </a:txBody>
                  <a:tcPr>
                    <a:solidFill>
                      <a:schemeClr val="accent3">
                        <a:lumMod val="40000"/>
                        <a:lumOff val="60000"/>
                      </a:schemeClr>
                    </a:solidFill>
                  </a:tcPr>
                </a:tc>
              </a:tr>
              <a:tr h="215328">
                <a:tc>
                  <a:txBody>
                    <a:bodyPr/>
                    <a:lstStyle/>
                    <a:p>
                      <a:pPr algn="ctr"/>
                      <a:r>
                        <a:rPr lang="pt-PT" sz="1200" b="1" dirty="0" smtClean="0">
                          <a:solidFill>
                            <a:schemeClr val="accent3">
                              <a:lumMod val="75000"/>
                            </a:schemeClr>
                          </a:solidFill>
                        </a:rPr>
                        <a:t>Cávado </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0,90</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0,05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0,06</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73,50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2,14</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6,07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0,57</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22,88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1,48</a:t>
                      </a:r>
                      <a:endParaRPr lang="pt-PT" sz="1200" b="1" dirty="0">
                        <a:solidFill>
                          <a:schemeClr val="accent3">
                            <a:lumMod val="75000"/>
                          </a:schemeClr>
                        </a:solidFill>
                      </a:endParaRPr>
                    </a:p>
                  </a:txBody>
                  <a:tcPr>
                    <a:solidFill>
                      <a:schemeClr val="accent3">
                        <a:lumMod val="20000"/>
                        <a:lumOff val="80000"/>
                      </a:schemeClr>
                    </a:solidFill>
                  </a:tcPr>
                </a:tc>
              </a:tr>
              <a:tr h="215328">
                <a:tc>
                  <a:txBody>
                    <a:bodyPr/>
                    <a:lstStyle/>
                    <a:p>
                      <a:pPr algn="ctr"/>
                      <a:r>
                        <a:rPr lang="pt-PT" sz="1200" b="1" dirty="0" smtClean="0">
                          <a:solidFill>
                            <a:schemeClr val="accent3">
                              <a:lumMod val="75000"/>
                            </a:schemeClr>
                          </a:solidFill>
                        </a:rPr>
                        <a:t>Douro </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1,38</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0,28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0,03</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76,47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1,51</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6,97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0,56</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accent3">
                              <a:lumMod val="75000"/>
                            </a:schemeClr>
                          </a:solidFill>
                        </a:rPr>
                        <a:t>28,82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3,36</a:t>
                      </a:r>
                    </a:p>
                  </a:txBody>
                  <a:tcPr>
                    <a:solidFill>
                      <a:schemeClr val="accent3">
                        <a:lumMod val="40000"/>
                        <a:lumOff val="60000"/>
                      </a:schemeClr>
                    </a:solidFill>
                  </a:tcPr>
                </a:tc>
              </a:tr>
              <a:tr h="215328">
                <a:tc>
                  <a:txBody>
                    <a:bodyPr/>
                    <a:lstStyle/>
                    <a:p>
                      <a:pPr algn="ctr"/>
                      <a:r>
                        <a:rPr lang="pt-PT" sz="1200" b="1" dirty="0" smtClean="0">
                          <a:solidFill>
                            <a:schemeClr val="accent3">
                              <a:lumMod val="75000"/>
                            </a:schemeClr>
                          </a:solidFill>
                        </a:rPr>
                        <a:t>Vouga </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0,46</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0,29</a:t>
                      </a:r>
                      <a:r>
                        <a:rPr lang="pt-PT" sz="1200" b="1" baseline="0" dirty="0" smtClean="0">
                          <a:solidFill>
                            <a:schemeClr val="accent3">
                              <a:lumMod val="75000"/>
                            </a:schemeClr>
                          </a:solidFill>
                        </a:rPr>
                        <a:t> </a:t>
                      </a:r>
                      <a:r>
                        <a:rPr lang="pt-PT" sz="1200" b="1" kern="1200" dirty="0" smtClean="0">
                          <a:solidFill>
                            <a:schemeClr val="accent3">
                              <a:lumMod val="75000"/>
                            </a:schemeClr>
                          </a:solidFill>
                          <a:latin typeface="+mn-lt"/>
                          <a:ea typeface="+mn-ea"/>
                          <a:cs typeface="+mn-cs"/>
                        </a:rPr>
                        <a:t>± </a:t>
                      </a:r>
                      <a:r>
                        <a:rPr lang="pt-PT" sz="1200" b="1" baseline="0" dirty="0" smtClean="0">
                          <a:solidFill>
                            <a:schemeClr val="accent3">
                              <a:lumMod val="75000"/>
                            </a:schemeClr>
                          </a:solidFill>
                        </a:rPr>
                        <a:t>0,03</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71,66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3,61</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7,09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1,20</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24,41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1,92</a:t>
                      </a:r>
                      <a:endParaRPr lang="pt-PT" sz="1200" b="1" dirty="0">
                        <a:solidFill>
                          <a:schemeClr val="accent3">
                            <a:lumMod val="75000"/>
                          </a:schemeClr>
                        </a:solidFill>
                      </a:endParaRPr>
                    </a:p>
                  </a:txBody>
                  <a:tcPr>
                    <a:solidFill>
                      <a:schemeClr val="accent3">
                        <a:lumMod val="20000"/>
                        <a:lumOff val="80000"/>
                      </a:schemeClr>
                    </a:solidFill>
                  </a:tcPr>
                </a:tc>
              </a:tr>
              <a:tr h="215328">
                <a:tc>
                  <a:txBody>
                    <a:bodyPr/>
                    <a:lstStyle/>
                    <a:p>
                      <a:pPr algn="ctr"/>
                      <a:r>
                        <a:rPr lang="pt-PT" sz="1200" b="1" dirty="0" smtClean="0">
                          <a:solidFill>
                            <a:schemeClr val="accent3">
                              <a:lumMod val="75000"/>
                            </a:schemeClr>
                          </a:solidFill>
                        </a:rPr>
                        <a:t>Mondego</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1,11</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0,27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0,03</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72,96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3,01</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7,34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0,85</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27,78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5,35</a:t>
                      </a:r>
                      <a:endParaRPr lang="pt-PT" sz="1200" b="1" dirty="0">
                        <a:solidFill>
                          <a:schemeClr val="accent3">
                            <a:lumMod val="75000"/>
                          </a:schemeClr>
                        </a:solidFill>
                      </a:endParaRPr>
                    </a:p>
                  </a:txBody>
                  <a:tcPr>
                    <a:solidFill>
                      <a:schemeClr val="accent3">
                        <a:lumMod val="40000"/>
                        <a:lumOff val="60000"/>
                      </a:schemeClr>
                    </a:solidFill>
                  </a:tcPr>
                </a:tc>
              </a:tr>
              <a:tr h="215328">
                <a:tc>
                  <a:txBody>
                    <a:bodyPr/>
                    <a:lstStyle/>
                    <a:p>
                      <a:pPr algn="ctr"/>
                      <a:r>
                        <a:rPr lang="pt-PT" sz="1200" b="1" dirty="0" smtClean="0">
                          <a:solidFill>
                            <a:schemeClr val="accent3">
                              <a:lumMod val="75000"/>
                            </a:schemeClr>
                          </a:solidFill>
                        </a:rPr>
                        <a:t>Tejo</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0,46</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0,27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0,03</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71,23</a:t>
                      </a:r>
                      <a:r>
                        <a:rPr lang="pt-PT" sz="1200" b="1" baseline="0" dirty="0" smtClean="0">
                          <a:solidFill>
                            <a:schemeClr val="accent3">
                              <a:lumMod val="75000"/>
                            </a:schemeClr>
                          </a:solidFill>
                        </a:rPr>
                        <a:t> </a:t>
                      </a:r>
                      <a:r>
                        <a:rPr lang="pt-PT" sz="1200" b="1" dirty="0" smtClean="0">
                          <a:solidFill>
                            <a:schemeClr val="accent3">
                              <a:lumMod val="75000"/>
                            </a:schemeClr>
                          </a:solidFill>
                        </a:rPr>
                        <a:t> </a:t>
                      </a:r>
                      <a:r>
                        <a:rPr lang="pt-PT" sz="1200" b="1" kern="1200" dirty="0" smtClean="0">
                          <a:solidFill>
                            <a:schemeClr val="accent3">
                              <a:lumMod val="75000"/>
                            </a:schemeClr>
                          </a:solidFill>
                          <a:latin typeface="+mn-lt"/>
                          <a:ea typeface="+mn-ea"/>
                          <a:cs typeface="+mn-cs"/>
                        </a:rPr>
                        <a:t>± </a:t>
                      </a:r>
                      <a:r>
                        <a:rPr lang="pt-PT" sz="1200" b="1" baseline="0" dirty="0" smtClean="0">
                          <a:solidFill>
                            <a:schemeClr val="accent3">
                              <a:lumMod val="75000"/>
                            </a:schemeClr>
                          </a:solidFill>
                        </a:rPr>
                        <a:t>1,89</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6,92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1,22</a:t>
                      </a:r>
                      <a:endParaRPr lang="pt-PT" sz="1200" b="1" dirty="0">
                        <a:solidFill>
                          <a:schemeClr val="accent3">
                            <a:lumMod val="75000"/>
                          </a:schemeClr>
                        </a:solidFill>
                      </a:endParaRPr>
                    </a:p>
                  </a:txBody>
                  <a:tcPr>
                    <a:solidFill>
                      <a:schemeClr val="accent3">
                        <a:lumMod val="20000"/>
                        <a:lumOff val="80000"/>
                      </a:schemeClr>
                    </a:solidFill>
                  </a:tcPr>
                </a:tc>
                <a:tc>
                  <a:txBody>
                    <a:bodyPr/>
                    <a:lstStyle/>
                    <a:p>
                      <a:pPr algn="ctr"/>
                      <a:r>
                        <a:rPr lang="pt-PT" sz="1200" b="1" dirty="0" smtClean="0">
                          <a:solidFill>
                            <a:schemeClr val="accent3">
                              <a:lumMod val="75000"/>
                            </a:schemeClr>
                          </a:solidFill>
                        </a:rPr>
                        <a:t>23,53</a:t>
                      </a:r>
                      <a:r>
                        <a:rPr lang="pt-PT" sz="1200" b="1" baseline="0" dirty="0" smtClean="0">
                          <a:solidFill>
                            <a:schemeClr val="accent3">
                              <a:lumMod val="75000"/>
                            </a:schemeClr>
                          </a:solidFill>
                        </a:rPr>
                        <a:t> </a:t>
                      </a:r>
                      <a:r>
                        <a:rPr lang="pt-PT" sz="1200" b="1" dirty="0" smtClean="0">
                          <a:solidFill>
                            <a:schemeClr val="accent3">
                              <a:lumMod val="75000"/>
                            </a:schemeClr>
                          </a:solidFill>
                        </a:rPr>
                        <a:t> </a:t>
                      </a:r>
                      <a:r>
                        <a:rPr lang="pt-PT" sz="1200" b="1" kern="1200" dirty="0" smtClean="0">
                          <a:solidFill>
                            <a:schemeClr val="accent3">
                              <a:lumMod val="75000"/>
                            </a:schemeClr>
                          </a:solidFill>
                          <a:latin typeface="+mn-lt"/>
                          <a:ea typeface="+mn-ea"/>
                          <a:cs typeface="+mn-cs"/>
                        </a:rPr>
                        <a:t>± </a:t>
                      </a:r>
                      <a:r>
                        <a:rPr lang="pt-PT" sz="1200" b="1" baseline="0" dirty="0" smtClean="0">
                          <a:solidFill>
                            <a:schemeClr val="accent3">
                              <a:lumMod val="75000"/>
                            </a:schemeClr>
                          </a:solidFill>
                        </a:rPr>
                        <a:t>4,04</a:t>
                      </a:r>
                      <a:endParaRPr lang="pt-PT" sz="1200" b="1" dirty="0">
                        <a:solidFill>
                          <a:schemeClr val="accent3">
                            <a:lumMod val="75000"/>
                          </a:schemeClr>
                        </a:solidFill>
                      </a:endParaRPr>
                    </a:p>
                  </a:txBody>
                  <a:tcPr>
                    <a:solidFill>
                      <a:schemeClr val="accent3">
                        <a:lumMod val="20000"/>
                        <a:lumOff val="80000"/>
                      </a:schemeClr>
                    </a:solidFill>
                  </a:tcPr>
                </a:tc>
              </a:tr>
              <a:tr h="215328">
                <a:tc>
                  <a:txBody>
                    <a:bodyPr/>
                    <a:lstStyle/>
                    <a:p>
                      <a:pPr algn="ctr"/>
                      <a:r>
                        <a:rPr lang="pt-PT" sz="1200" b="1" dirty="0" smtClean="0">
                          <a:solidFill>
                            <a:schemeClr val="accent3">
                              <a:lumMod val="75000"/>
                            </a:schemeClr>
                          </a:solidFill>
                        </a:rPr>
                        <a:t>Guadiana</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1,71</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0,26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0,03</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75,32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1,18</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7,59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0,76</a:t>
                      </a:r>
                      <a:endParaRPr lang="pt-PT" sz="1200" b="1" dirty="0">
                        <a:solidFill>
                          <a:schemeClr val="accent3">
                            <a:lumMod val="75000"/>
                          </a:schemeClr>
                        </a:solidFill>
                      </a:endParaRPr>
                    </a:p>
                  </a:txBody>
                  <a:tcPr>
                    <a:solidFill>
                      <a:schemeClr val="accent3">
                        <a:lumMod val="40000"/>
                        <a:lumOff val="60000"/>
                      </a:schemeClr>
                    </a:solidFill>
                  </a:tcPr>
                </a:tc>
                <a:tc>
                  <a:txBody>
                    <a:bodyPr/>
                    <a:lstStyle/>
                    <a:p>
                      <a:pPr algn="ctr"/>
                      <a:r>
                        <a:rPr lang="pt-PT" sz="1200" b="1" dirty="0" smtClean="0">
                          <a:solidFill>
                            <a:schemeClr val="accent3">
                              <a:lumMod val="75000"/>
                            </a:schemeClr>
                          </a:solidFill>
                        </a:rPr>
                        <a:t>30,77  </a:t>
                      </a:r>
                      <a:r>
                        <a:rPr lang="pt-PT" sz="1200" b="1" kern="1200" dirty="0" smtClean="0">
                          <a:solidFill>
                            <a:schemeClr val="accent3">
                              <a:lumMod val="75000"/>
                            </a:schemeClr>
                          </a:solidFill>
                          <a:latin typeface="+mn-lt"/>
                          <a:ea typeface="+mn-ea"/>
                          <a:cs typeface="+mn-cs"/>
                        </a:rPr>
                        <a:t>± </a:t>
                      </a:r>
                      <a:r>
                        <a:rPr lang="pt-PT" sz="1200" b="1" dirty="0" smtClean="0">
                          <a:solidFill>
                            <a:schemeClr val="accent3">
                              <a:lumMod val="75000"/>
                            </a:schemeClr>
                          </a:solidFill>
                        </a:rPr>
                        <a:t>2,92</a:t>
                      </a:r>
                      <a:endParaRPr lang="pt-PT" sz="1200" b="1" dirty="0">
                        <a:solidFill>
                          <a:schemeClr val="accent3">
                            <a:lumMod val="75000"/>
                          </a:schemeClr>
                        </a:solidFill>
                      </a:endParaRPr>
                    </a:p>
                  </a:txBody>
                  <a:tcPr>
                    <a:solidFill>
                      <a:schemeClr val="accent3">
                        <a:lumMod val="40000"/>
                        <a:lumOff val="60000"/>
                      </a:schemeClr>
                    </a:solidFill>
                  </a:tcPr>
                </a:tc>
              </a:tr>
            </a:tbl>
          </a:graphicData>
        </a:graphic>
      </p:graphicFrame>
      <p:sp>
        <p:nvSpPr>
          <p:cNvPr id="9" name="Marcador de Posição do Rodapé 8"/>
          <p:cNvSpPr>
            <a:spLocks noGrp="1"/>
          </p:cNvSpPr>
          <p:nvPr>
            <p:ph type="ftr" sz="quarter" idx="11"/>
          </p:nvPr>
        </p:nvSpPr>
        <p:spPr>
          <a:xfrm>
            <a:off x="3124200" y="6520259"/>
            <a:ext cx="2895600" cy="365125"/>
          </a:xfrm>
        </p:spPr>
        <p:txBody>
          <a:bodyPr/>
          <a:lstStyle/>
          <a:p>
            <a:r>
              <a:rPr lang="pt-PT" dirty="0" smtClean="0"/>
              <a:t>Parte II: Componente prática</a:t>
            </a:r>
            <a:endParaRPr lang="pt-PT" dirty="0"/>
          </a:p>
        </p:txBody>
      </p:sp>
      <p:sp>
        <p:nvSpPr>
          <p:cNvPr id="10" name="Rectangle 9"/>
          <p:cNvSpPr/>
          <p:nvPr/>
        </p:nvSpPr>
        <p:spPr>
          <a:xfrm>
            <a:off x="6876256" y="2348880"/>
            <a:ext cx="165618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467544" y="5474726"/>
            <a:ext cx="7920879" cy="402546"/>
          </a:xfrm>
          <a:prstGeom prst="rect">
            <a:avLst/>
          </a:prstGeom>
          <a:noFill/>
        </p:spPr>
        <p:txBody>
          <a:bodyPr wrap="square" rtlCol="0">
            <a:spAutoFit/>
          </a:bodyPr>
          <a:lstStyle/>
          <a:p>
            <a:pPr algn="just" defTabSz="363538">
              <a:lnSpc>
                <a:spcPct val="120000"/>
              </a:lnSpc>
            </a:pPr>
            <a:r>
              <a:rPr lang="pt-PT" b="1" dirty="0" smtClean="0">
                <a:solidFill>
                  <a:schemeClr val="accent2"/>
                </a:solidFill>
                <a:uFill>
                  <a:solidFill>
                    <a:schemeClr val="tx2">
                      <a:lumMod val="75000"/>
                    </a:schemeClr>
                  </a:solidFill>
                </a:uFill>
              </a:rPr>
              <a:t>O teor de água do MC apresenta-se entre os 71,23 % e os 76,47 %</a:t>
            </a:r>
          </a:p>
        </p:txBody>
      </p:sp>
      <p:sp>
        <p:nvSpPr>
          <p:cNvPr id="15" name="TextBox 14"/>
          <p:cNvSpPr txBox="1"/>
          <p:nvPr/>
        </p:nvSpPr>
        <p:spPr>
          <a:xfrm>
            <a:off x="467544" y="5452540"/>
            <a:ext cx="7848872" cy="424732"/>
          </a:xfrm>
          <a:prstGeom prst="rect">
            <a:avLst/>
          </a:prstGeom>
          <a:noFill/>
        </p:spPr>
        <p:txBody>
          <a:bodyPr wrap="square" rtlCol="0">
            <a:spAutoFit/>
          </a:bodyPr>
          <a:lstStyle/>
          <a:p>
            <a:pPr algn="just" defTabSz="363538">
              <a:lnSpc>
                <a:spcPct val="120000"/>
              </a:lnSpc>
            </a:pPr>
            <a:r>
              <a:rPr lang="pt-PT" b="1" dirty="0" smtClean="0">
                <a:solidFill>
                  <a:schemeClr val="accent2"/>
                </a:solidFill>
                <a:uFill>
                  <a:solidFill>
                    <a:schemeClr val="tx2">
                      <a:lumMod val="75000"/>
                    </a:schemeClr>
                  </a:solidFill>
                </a:uFill>
              </a:rPr>
              <a:t>O MC apresenta entre 21,97 % e 30,77% de LT por grama de peso seco</a:t>
            </a:r>
          </a:p>
        </p:txBody>
      </p:sp>
      <p:sp>
        <p:nvSpPr>
          <p:cNvPr id="16" name="TextBox 15"/>
          <p:cNvSpPr txBox="1"/>
          <p:nvPr/>
        </p:nvSpPr>
        <p:spPr>
          <a:xfrm>
            <a:off x="467544" y="5518973"/>
            <a:ext cx="7920880" cy="646331"/>
          </a:xfrm>
          <a:prstGeom prst="rect">
            <a:avLst/>
          </a:prstGeom>
          <a:noFill/>
        </p:spPr>
        <p:txBody>
          <a:bodyPr wrap="square" rtlCol="0">
            <a:spAutoFit/>
          </a:bodyPr>
          <a:lstStyle/>
          <a:p>
            <a:pPr algn="just"/>
            <a:r>
              <a:rPr lang="pt-PT" b="1" dirty="0" smtClean="0">
                <a:solidFill>
                  <a:schemeClr val="accent2"/>
                </a:solidFill>
                <a:uFill>
                  <a:solidFill>
                    <a:schemeClr val="tx2">
                      <a:lumMod val="75000"/>
                    </a:schemeClr>
                  </a:solidFill>
                </a:uFill>
              </a:rPr>
              <a:t>O conteúdo em LT do MC e o peso corporal não apresentou correlação significativa (p&gt;0,05)</a:t>
            </a:r>
            <a:endParaRPr lang="pt-PT" dirty="0"/>
          </a:p>
        </p:txBody>
      </p:sp>
      <p:sp>
        <p:nvSpPr>
          <p:cNvPr id="18" name="Rectangle 17"/>
          <p:cNvSpPr/>
          <p:nvPr/>
        </p:nvSpPr>
        <p:spPr>
          <a:xfrm>
            <a:off x="4067944" y="2348880"/>
            <a:ext cx="165618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2627784" y="2348880"/>
            <a:ext cx="1656184" cy="29523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16"/>
          <p:cNvSpPr/>
          <p:nvPr/>
        </p:nvSpPr>
        <p:spPr>
          <a:xfrm>
            <a:off x="467544" y="6011996"/>
            <a:ext cx="7920880" cy="369332"/>
          </a:xfrm>
          <a:prstGeom prst="rect">
            <a:avLst/>
          </a:prstGeom>
        </p:spPr>
        <p:txBody>
          <a:bodyPr wrap="square">
            <a:spAutoFit/>
          </a:bodyPr>
          <a:lstStyle/>
          <a:p>
            <a:pPr>
              <a:defRPr/>
            </a:pPr>
            <a:r>
              <a:rPr lang="pt-PT" b="1" dirty="0" smtClean="0">
                <a:solidFill>
                  <a:schemeClr val="accent2"/>
                </a:solidFill>
                <a:uFill>
                  <a:solidFill>
                    <a:schemeClr val="tx2">
                      <a:lumMod val="75000"/>
                    </a:schemeClr>
                  </a:solidFill>
                </a:uFill>
              </a:rPr>
              <a:t>O peso do coração e o seu conteúdo lipídico não apresentam correlação (p&gt;0,05)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strips(downRight)">
                                      <p:cBhvr>
                                        <p:cTn id="11" dur="500"/>
                                        <p:tgtEl>
                                          <p:spTgt spid="5">
                                            <p:txEl>
                                              <p:pRg st="2" end="2"/>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strips(downRight)">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strips(downRight)">
                                      <p:cBhvr>
                                        <p:cTn id="19" dur="500"/>
                                        <p:tgtEl>
                                          <p:spTgt spid="11">
                                            <p:txEl>
                                              <p:pRg st="0" end="0"/>
                                            </p:txEl>
                                          </p:spTgt>
                                        </p:tgtEl>
                                      </p:cBhvr>
                                    </p:animEffect>
                                  </p:childTnLst>
                                </p:cTn>
                              </p:par>
                            </p:childTnLst>
                          </p:cTn>
                        </p:par>
                        <p:par>
                          <p:cTn id="20" fill="hold">
                            <p:stCondLst>
                              <p:cond delay="500"/>
                            </p:stCondLst>
                            <p:childTnLst>
                              <p:par>
                                <p:cTn id="21" presetID="18" presetClass="entr" presetSubtype="6"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strips(downRight)">
                                      <p:cBhvr>
                                        <p:cTn id="23" dur="500"/>
                                        <p:tgtEl>
                                          <p:spTgt spid="11">
                                            <p:txEl>
                                              <p:pRg st="1" end="1"/>
                                            </p:txEl>
                                          </p:spTgt>
                                        </p:tgtEl>
                                      </p:cBhvr>
                                    </p:animEffect>
                                  </p:childTnLst>
                                </p:cTn>
                              </p:par>
                            </p:childTnLst>
                          </p:cTn>
                        </p:par>
                        <p:par>
                          <p:cTn id="24" fill="hold">
                            <p:stCondLst>
                              <p:cond delay="1000"/>
                            </p:stCondLst>
                            <p:childTnLst>
                              <p:par>
                                <p:cTn id="25" presetID="18" presetClass="entr" presetSubtype="6" fill="hold"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strips(downRight)">
                                      <p:cBhvr>
                                        <p:cTn id="27" dur="500"/>
                                        <p:tgtEl>
                                          <p:spTgt spid="11">
                                            <p:txEl>
                                              <p:pRg st="2" end="2"/>
                                            </p:txEl>
                                          </p:spTgt>
                                        </p:tgtEl>
                                      </p:cBhvr>
                                    </p:animEffect>
                                  </p:childTnLst>
                                </p:cTn>
                              </p:par>
                            </p:childTnLst>
                          </p:cTn>
                        </p:par>
                        <p:par>
                          <p:cTn id="28" fill="hold">
                            <p:stCondLst>
                              <p:cond delay="1500"/>
                            </p:stCondLst>
                            <p:childTnLst>
                              <p:par>
                                <p:cTn id="29" presetID="18" presetClass="entr" presetSubtype="6" fill="hold" nodeType="after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strips(downRigh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strips(downRight)">
                                      <p:cBhvr>
                                        <p:cTn id="36" dur="2000"/>
                                        <p:tgtEl>
                                          <p:spTgt spid="11">
                                            <p:txEl>
                                              <p:pRg st="5" end="5"/>
                                            </p:txEl>
                                          </p:spTgt>
                                        </p:tgtEl>
                                      </p:cBhvr>
                                    </p:animEffect>
                                  </p:childTnLst>
                                </p:cTn>
                              </p:par>
                            </p:childTnLst>
                          </p:cTn>
                        </p:par>
                        <p:par>
                          <p:cTn id="37" fill="hold">
                            <p:stCondLst>
                              <p:cond delay="2000"/>
                            </p:stCondLst>
                            <p:childTnLst>
                              <p:par>
                                <p:cTn id="38" presetID="18" presetClass="entr" presetSubtype="6" fill="hold" nodeType="after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Right)">
                                      <p:cBhvr>
                                        <p:cTn id="40" dur="2000"/>
                                        <p:tgtEl>
                                          <p:spTgt spid="11">
                                            <p:txEl>
                                              <p:pRg st="7" end="7"/>
                                            </p:txEl>
                                          </p:spTgt>
                                        </p:tgtEl>
                                      </p:cBhvr>
                                    </p:animEffect>
                                  </p:childTnLst>
                                </p:cTn>
                              </p:par>
                            </p:childTnLst>
                          </p:cTn>
                        </p:par>
                        <p:par>
                          <p:cTn id="41" fill="hold">
                            <p:stCondLst>
                              <p:cond delay="4000"/>
                            </p:stCondLst>
                            <p:childTnLst>
                              <p:par>
                                <p:cTn id="42" presetID="18" presetClass="entr" presetSubtype="6" fill="hold" nodeType="after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strips(downRight)">
                                      <p:cBhvr>
                                        <p:cTn id="44" dur="2000"/>
                                        <p:tgtEl>
                                          <p:spTgt spid="1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
                                            <p:txEl>
                                              <p:pRg st="7" end="7"/>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1">
                                            <p:txEl>
                                              <p:pRg st="9" end="9"/>
                                            </p:txEl>
                                          </p:spTgt>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100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1000"/>
                                  </p:stCondLst>
                                  <p:childTnLst>
                                    <p:set>
                                      <p:cBhvr>
                                        <p:cTn id="9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P spid="13" grpId="0"/>
      <p:bldP spid="13" grpId="1"/>
      <p:bldP spid="10" grpId="0" animBg="1"/>
      <p:bldP spid="12" grpId="1"/>
      <p:bldP spid="15" grpId="0"/>
      <p:bldP spid="16" grpId="0"/>
      <p:bldP spid="16" grpId="1"/>
      <p:bldP spid="18" grpId="1" animBg="1"/>
      <p:bldP spid="19" grpId="0" animBg="1"/>
      <p:bldP spid="19" grpId="1" animBg="1"/>
      <p:bldP spid="1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5190</TotalTime>
  <Words>3281</Words>
  <Application>Microsoft Office PowerPoint</Application>
  <PresentationFormat>Apresentação no Ecrã (4:3)</PresentationFormat>
  <Paragraphs>531</Paragraphs>
  <Slides>20</Slides>
  <Notes>18</Notes>
  <HiddenSlides>0</HiddenSlides>
  <MMClips>0</MMClips>
  <ScaleCrop>false</ScaleCrop>
  <HeadingPairs>
    <vt:vector size="4" baseType="variant">
      <vt:variant>
        <vt:lpstr>Tema</vt:lpstr>
      </vt:variant>
      <vt:variant>
        <vt:i4>1</vt:i4>
      </vt:variant>
      <vt:variant>
        <vt:lpstr>Títulos dos diapositivos</vt:lpstr>
      </vt:variant>
      <vt:variant>
        <vt:i4>20</vt:i4>
      </vt:variant>
    </vt:vector>
  </HeadingPairs>
  <TitlesOfParts>
    <vt:vector size="21" baseType="lpstr">
      <vt:lpstr>Tema do Office</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Fim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Admin</dc:creator>
  <cp:lastModifiedBy>Admin</cp:lastModifiedBy>
  <cp:revision>565</cp:revision>
  <dcterms:created xsi:type="dcterms:W3CDTF">2010-11-28T01:45:14Z</dcterms:created>
  <dcterms:modified xsi:type="dcterms:W3CDTF">2011-04-03T21:02:31Z</dcterms:modified>
</cp:coreProperties>
</file>