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5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3" r:id="rId3"/>
    <p:sldId id="278" r:id="rId4"/>
    <p:sldId id="280" r:id="rId5"/>
    <p:sldId id="267" r:id="rId6"/>
    <p:sldId id="262" r:id="rId7"/>
    <p:sldId id="279" r:id="rId8"/>
    <p:sldId id="261" r:id="rId9"/>
    <p:sldId id="259" r:id="rId10"/>
    <p:sldId id="273" r:id="rId11"/>
    <p:sldId id="274" r:id="rId12"/>
    <p:sldId id="281" r:id="rId13"/>
    <p:sldId id="282" r:id="rId14"/>
  </p:sldIdLst>
  <p:sldSz cx="9144000" cy="6858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30977-D4F2-46B2-A7D3-B387992A33E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CB66C7A9-06F9-4E3A-9D07-88CDEAFAA1AF}">
      <dgm:prSet phldrT="[Texto]" custT="1"/>
      <dgm:spPr>
        <a:solidFill>
          <a:schemeClr val="accent2">
            <a:lumMod val="75000"/>
          </a:schemeClr>
        </a:solidFill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Contexto</a:t>
          </a:r>
          <a:endParaRPr lang="pt-PT" sz="2000" b="1" dirty="0">
            <a:solidFill>
              <a:schemeClr val="accent1">
                <a:lumMod val="50000"/>
              </a:schemeClr>
            </a:solidFill>
            <a:effectLst/>
            <a:latin typeface="Baskerville Old Face" panose="02020602080505020303" pitchFamily="18" charset="0"/>
          </a:endParaRPr>
        </a:p>
      </dgm:t>
    </dgm:pt>
    <dgm:pt modelId="{8A8D79A7-C01B-4EA7-B066-7FC8030F53AA}" type="parTrans" cxnId="{0F16D949-AE93-4BD9-BABD-F0A52A766BB2}">
      <dgm:prSet/>
      <dgm:spPr/>
      <dgm:t>
        <a:bodyPr/>
        <a:lstStyle/>
        <a:p>
          <a:endParaRPr lang="pt-PT"/>
        </a:p>
      </dgm:t>
    </dgm:pt>
    <dgm:pt modelId="{24EBB1F8-895A-4117-ABCC-712839A28D4D}" type="sibTrans" cxnId="{0F16D949-AE93-4BD9-BABD-F0A52A766BB2}">
      <dgm:prSet/>
      <dgm:spPr/>
      <dgm:t>
        <a:bodyPr/>
        <a:lstStyle/>
        <a:p>
          <a:endParaRPr lang="pt-PT"/>
        </a:p>
      </dgm:t>
    </dgm:pt>
    <dgm:pt modelId="{B1D2A69F-89DF-4C2F-B5E5-47244EC6A290}">
      <dgm:prSet phldrT="[Texto]" custT="1"/>
      <dgm:spPr/>
      <dgm:t>
        <a:bodyPr/>
        <a:lstStyle/>
        <a:p>
          <a:pPr algn="l"/>
          <a:r>
            <a:rPr lang="pt-PT" sz="1800" u="none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Hospital do Alto Alentejo</a:t>
          </a:r>
          <a:endParaRPr lang="pt-PT" sz="1800" u="none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D88ACA11-E75B-41E3-B095-B7304D329B5D}" type="parTrans" cxnId="{CEBEA0B4-A86E-4BF1-BFEF-71B4BA51BBF0}">
      <dgm:prSet/>
      <dgm:spPr/>
      <dgm:t>
        <a:bodyPr/>
        <a:lstStyle/>
        <a:p>
          <a:endParaRPr lang="pt-PT"/>
        </a:p>
      </dgm:t>
    </dgm:pt>
    <dgm:pt modelId="{E5992D32-D03E-45DA-A842-A8B621270E63}" type="sibTrans" cxnId="{CEBEA0B4-A86E-4BF1-BFEF-71B4BA51BBF0}">
      <dgm:prSet/>
      <dgm:spPr/>
      <dgm:t>
        <a:bodyPr/>
        <a:lstStyle/>
        <a:p>
          <a:endParaRPr lang="pt-PT"/>
        </a:p>
      </dgm:t>
    </dgm:pt>
    <dgm:pt modelId="{47BD4663-4393-4498-AAF5-2401410F4A86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PT" sz="2000" b="1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Procedimentos</a:t>
          </a:r>
        </a:p>
        <a:p>
          <a:r>
            <a:rPr lang="pt-PT" sz="2000" b="1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Éticos</a:t>
          </a:r>
          <a:endParaRPr lang="pt-PT" sz="2000" b="1" dirty="0">
            <a:solidFill>
              <a:schemeClr val="accent1">
                <a:lumMod val="50000"/>
              </a:schemeClr>
            </a:solidFill>
            <a:effectLst/>
            <a:latin typeface="Baskerville Old Face" panose="02020602080505020303" pitchFamily="18" charset="0"/>
          </a:endParaRPr>
        </a:p>
      </dgm:t>
    </dgm:pt>
    <dgm:pt modelId="{E684239A-0791-4A27-91DF-75F64FEF3A51}" type="parTrans" cxnId="{0FEC8306-B7EB-46B5-BC84-7C3E9ACB94BB}">
      <dgm:prSet/>
      <dgm:spPr/>
      <dgm:t>
        <a:bodyPr/>
        <a:lstStyle/>
        <a:p>
          <a:endParaRPr lang="pt-PT"/>
        </a:p>
      </dgm:t>
    </dgm:pt>
    <dgm:pt modelId="{E3C1E2A1-D6CB-4E2E-A28F-3AFB3C34C447}" type="sibTrans" cxnId="{0FEC8306-B7EB-46B5-BC84-7C3E9ACB94BB}">
      <dgm:prSet/>
      <dgm:spPr/>
      <dgm:t>
        <a:bodyPr/>
        <a:lstStyle/>
        <a:p>
          <a:endParaRPr lang="pt-PT"/>
        </a:p>
      </dgm:t>
    </dgm:pt>
    <dgm:pt modelId="{B3DFBDD5-6C85-4D94-8199-BFFAA96461C7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800" b="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Pedido formal ao Conselho de Administração  e Comissão de Ética do hospital</a:t>
          </a:r>
          <a:endParaRPr lang="pt-PT" sz="1800" b="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06D5EA4F-4099-4764-A8FF-0DBD9E548F2D}" type="parTrans" cxnId="{CE0A8B50-8C73-4ABD-8638-1F0ECBA60592}">
      <dgm:prSet/>
      <dgm:spPr/>
      <dgm:t>
        <a:bodyPr/>
        <a:lstStyle/>
        <a:p>
          <a:endParaRPr lang="pt-PT"/>
        </a:p>
      </dgm:t>
    </dgm:pt>
    <dgm:pt modelId="{CA8CF7F3-8C62-4F6D-967B-482286D335EC}" type="sibTrans" cxnId="{CE0A8B50-8C73-4ABD-8638-1F0ECBA60592}">
      <dgm:prSet/>
      <dgm:spPr/>
      <dgm:t>
        <a:bodyPr/>
        <a:lstStyle/>
        <a:p>
          <a:endParaRPr lang="pt-PT"/>
        </a:p>
      </dgm:t>
    </dgm:pt>
    <dgm:pt modelId="{52C4B80B-1ECF-4C61-9812-03A6E0C6747B}">
      <dgm:prSet phldrT="[Texto]" custT="1"/>
      <dgm:spPr/>
      <dgm:t>
        <a:bodyPr/>
        <a:lstStyle/>
        <a:p>
          <a:pPr algn="l"/>
          <a:r>
            <a:rPr lang="pt-PT" sz="1800" u="none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Unidade de Oncologia</a:t>
          </a:r>
          <a:endParaRPr lang="pt-PT" sz="1800" u="none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D2134A3D-D63D-4F61-81DF-253437D41FE5}" type="parTrans" cxnId="{F5CF39C3-9710-4AF9-954C-7B156A7F2855}">
      <dgm:prSet/>
      <dgm:spPr/>
      <dgm:t>
        <a:bodyPr/>
        <a:lstStyle/>
        <a:p>
          <a:endParaRPr lang="pt-PT"/>
        </a:p>
      </dgm:t>
    </dgm:pt>
    <dgm:pt modelId="{B877D938-172F-4DDC-BAC8-AC68FB34E0C9}" type="sibTrans" cxnId="{F5CF39C3-9710-4AF9-954C-7B156A7F2855}">
      <dgm:prSet/>
      <dgm:spPr/>
      <dgm:t>
        <a:bodyPr/>
        <a:lstStyle/>
        <a:p>
          <a:endParaRPr lang="pt-PT"/>
        </a:p>
      </dgm:t>
    </dgm:pt>
    <dgm:pt modelId="{61748B40-328C-45E2-BD71-58DA0CA568CD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PT" sz="2000" b="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389C4B38-5535-440B-B975-47B05E8DC545}" type="parTrans" cxnId="{8FA6A35C-9301-404F-B2F7-FEFC5B7909F5}">
      <dgm:prSet/>
      <dgm:spPr/>
      <dgm:t>
        <a:bodyPr/>
        <a:lstStyle/>
        <a:p>
          <a:endParaRPr lang="pt-PT"/>
        </a:p>
      </dgm:t>
    </dgm:pt>
    <dgm:pt modelId="{85B3E54A-361A-4458-A0DB-8EBFFD6EE583}" type="sibTrans" cxnId="{8FA6A35C-9301-404F-B2F7-FEFC5B7909F5}">
      <dgm:prSet/>
      <dgm:spPr/>
      <dgm:t>
        <a:bodyPr/>
        <a:lstStyle/>
        <a:p>
          <a:endParaRPr lang="pt-PT"/>
        </a:p>
      </dgm:t>
    </dgm:pt>
    <dgm:pt modelId="{CA078DAA-66B5-4906-BF6A-22E692835A7A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800" b="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Consentimento livre e esclarecido dos participantes</a:t>
          </a:r>
          <a:endParaRPr lang="pt-PT" sz="1800" b="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0D1790ED-E7BA-4E39-9BBB-6962ADB16772}" type="parTrans" cxnId="{B1EFED3A-B089-4E39-AB73-941B3C6428B4}">
      <dgm:prSet/>
      <dgm:spPr/>
      <dgm:t>
        <a:bodyPr/>
        <a:lstStyle/>
        <a:p>
          <a:endParaRPr lang="pt-PT"/>
        </a:p>
      </dgm:t>
    </dgm:pt>
    <dgm:pt modelId="{75F8AFE7-208D-4E28-9E43-DD1354482CFD}" type="sibTrans" cxnId="{B1EFED3A-B089-4E39-AB73-941B3C6428B4}">
      <dgm:prSet/>
      <dgm:spPr/>
      <dgm:t>
        <a:bodyPr/>
        <a:lstStyle/>
        <a:p>
          <a:endParaRPr lang="pt-PT"/>
        </a:p>
      </dgm:t>
    </dgm:pt>
    <dgm:pt modelId="{F70DDBEE-F2B3-453D-A770-956B0B598D7E}">
      <dgm:prSet custT="1"/>
      <dgm:spPr/>
      <dgm:t>
        <a:bodyPr/>
        <a:lstStyle/>
        <a:p>
          <a:r>
            <a:rPr lang="pt-PT" sz="18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Enfermeiros da Unidade</a:t>
          </a:r>
          <a:endParaRPr lang="pt-PT" sz="18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0698720C-EC8B-415C-9EA6-E38BA056B722}" type="sibTrans" cxnId="{28AF2CA1-9D34-428F-8505-4BC724231B68}">
      <dgm:prSet/>
      <dgm:spPr/>
      <dgm:t>
        <a:bodyPr/>
        <a:lstStyle/>
        <a:p>
          <a:endParaRPr lang="pt-PT"/>
        </a:p>
      </dgm:t>
    </dgm:pt>
    <dgm:pt modelId="{A35B35F0-7930-4284-BDC3-593BDC31F0EB}" type="parTrans" cxnId="{28AF2CA1-9D34-428F-8505-4BC724231B68}">
      <dgm:prSet/>
      <dgm:spPr/>
      <dgm:t>
        <a:bodyPr/>
        <a:lstStyle/>
        <a:p>
          <a:endParaRPr lang="pt-PT"/>
        </a:p>
      </dgm:t>
    </dgm:pt>
    <dgm:pt modelId="{0435847B-A61D-48FE-BAB1-BAFB07034836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Familiar cuidador do doente oncológico em quimioterapia</a:t>
          </a:r>
          <a:endParaRPr lang="pt-PT" sz="2000" dirty="0"/>
        </a:p>
      </dgm:t>
    </dgm:pt>
    <dgm:pt modelId="{EB7D486E-F492-4C18-AE46-22E85661F45D}" type="sibTrans" cxnId="{B5BD0D03-F552-4D97-AFA7-69DAF48F51DE}">
      <dgm:prSet/>
      <dgm:spPr/>
      <dgm:t>
        <a:bodyPr/>
        <a:lstStyle/>
        <a:p>
          <a:endParaRPr lang="pt-PT"/>
        </a:p>
      </dgm:t>
    </dgm:pt>
    <dgm:pt modelId="{AEBDF960-73B4-434E-B519-2A3F188ED298}" type="parTrans" cxnId="{B5BD0D03-F552-4D97-AFA7-69DAF48F51DE}">
      <dgm:prSet/>
      <dgm:spPr/>
      <dgm:t>
        <a:bodyPr/>
        <a:lstStyle/>
        <a:p>
          <a:endParaRPr lang="pt-PT"/>
        </a:p>
      </dgm:t>
    </dgm:pt>
    <dgm:pt modelId="{93DC4A0A-27DA-4A3E-BAA8-38E929F8B7DF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PT" sz="2000" b="1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Participantes do estudo</a:t>
          </a:r>
          <a:endParaRPr lang="pt-PT" sz="2000" b="1" dirty="0">
            <a:solidFill>
              <a:schemeClr val="accent1">
                <a:lumMod val="50000"/>
              </a:schemeClr>
            </a:solidFill>
            <a:effectLst/>
            <a:latin typeface="Baskerville Old Face" panose="02020602080505020303" pitchFamily="18" charset="0"/>
          </a:endParaRPr>
        </a:p>
      </dgm:t>
    </dgm:pt>
    <dgm:pt modelId="{CB073B73-B8A9-4965-A18C-2AFEB5E05CAE}" type="sibTrans" cxnId="{545A7C1B-9045-48E1-91A1-E663C1608E86}">
      <dgm:prSet/>
      <dgm:spPr/>
      <dgm:t>
        <a:bodyPr/>
        <a:lstStyle/>
        <a:p>
          <a:endParaRPr lang="pt-PT"/>
        </a:p>
      </dgm:t>
    </dgm:pt>
    <dgm:pt modelId="{0A27C15C-5704-4100-808E-0BCC2ED7B916}" type="parTrans" cxnId="{545A7C1B-9045-48E1-91A1-E663C1608E86}">
      <dgm:prSet/>
      <dgm:spPr/>
      <dgm:t>
        <a:bodyPr/>
        <a:lstStyle/>
        <a:p>
          <a:endParaRPr lang="pt-PT"/>
        </a:p>
      </dgm:t>
    </dgm:pt>
    <dgm:pt modelId="{CC73F5D9-A4F6-4ED8-9925-3272C4D52632}" type="pres">
      <dgm:prSet presAssocID="{84930977-D4F2-46B2-A7D3-B387992A33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13E79D7D-EF24-4DFC-9579-99703955F63C}" type="pres">
      <dgm:prSet presAssocID="{CB66C7A9-06F9-4E3A-9D07-88CDEAFAA1AF}" presName="linNode" presStyleCnt="0"/>
      <dgm:spPr/>
    </dgm:pt>
    <dgm:pt modelId="{92A27D99-3BAD-4C81-B63E-C319DEB8CA49}" type="pres">
      <dgm:prSet presAssocID="{CB66C7A9-06F9-4E3A-9D07-88CDEAFAA1AF}" presName="parentText" presStyleLbl="node1" presStyleIdx="0" presStyleCnt="3" custScaleY="30768" custLinFactNeighborX="-3178" custLinFactNeighborY="-3267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F8CC0D7-0FE7-4E8D-8D7F-F17CCD7F4722}" type="pres">
      <dgm:prSet presAssocID="{CB66C7A9-06F9-4E3A-9D07-88CDEAFAA1AF}" presName="descendantText" presStyleLbl="alignAccFollowNode1" presStyleIdx="0" presStyleCnt="3" custScaleX="99253" custScaleY="35580" custLinFactNeighborX="4194" custLinFactNeighborY="156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F406D42-971A-4532-BAD1-839D1C3A0E89}" type="pres">
      <dgm:prSet presAssocID="{24EBB1F8-895A-4117-ABCC-712839A28D4D}" presName="sp" presStyleCnt="0"/>
      <dgm:spPr/>
    </dgm:pt>
    <dgm:pt modelId="{CE29173F-B493-46D6-956B-DC4EC7ED7479}" type="pres">
      <dgm:prSet presAssocID="{93DC4A0A-27DA-4A3E-BAA8-38E929F8B7DF}" presName="linNode" presStyleCnt="0"/>
      <dgm:spPr/>
    </dgm:pt>
    <dgm:pt modelId="{7DF32BB1-7323-46EC-BB57-59CDB7892036}" type="pres">
      <dgm:prSet presAssocID="{93DC4A0A-27DA-4A3E-BAA8-38E929F8B7DF}" presName="parentText" presStyleLbl="node1" presStyleIdx="1" presStyleCnt="3" custScaleX="127090" custScaleY="2842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E94F59A-B6BE-4FDC-A976-6CDEF47C20C6}" type="pres">
      <dgm:prSet presAssocID="{93DC4A0A-27DA-4A3E-BAA8-38E929F8B7DF}" presName="descendantText" presStyleLbl="alignAccFollowNode1" presStyleIdx="1" presStyleCnt="3" custScaleX="122667" custScaleY="3627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2AB5971-6D29-4077-942A-962026D3A6E2}" type="pres">
      <dgm:prSet presAssocID="{CB073B73-B8A9-4965-A18C-2AFEB5E05CAE}" presName="sp" presStyleCnt="0"/>
      <dgm:spPr/>
    </dgm:pt>
    <dgm:pt modelId="{66D06E3E-5FC9-41A3-9C8F-E67FBD80C8F4}" type="pres">
      <dgm:prSet presAssocID="{47BD4663-4393-4498-AAF5-2401410F4A86}" presName="linNode" presStyleCnt="0"/>
      <dgm:spPr/>
    </dgm:pt>
    <dgm:pt modelId="{6AD7FBD9-F45F-41E2-A771-2234BB2FDB09}" type="pres">
      <dgm:prSet presAssocID="{47BD4663-4393-4498-AAF5-2401410F4A86}" presName="parentText" presStyleLbl="node1" presStyleIdx="2" presStyleCnt="3" custScaleY="30280" custLinFactNeighborX="-1185" custLinFactNeighborY="23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2FF58CA-955E-4FC9-8529-8388D9355CF9}" type="pres">
      <dgm:prSet presAssocID="{47BD4663-4393-4498-AAF5-2401410F4A86}" presName="descendantText" presStyleLbl="alignAccFollowNode1" presStyleIdx="2" presStyleCnt="3" custScaleX="106678" custScaleY="40957" custLinFactNeighborX="24591" custLinFactNeighborY="-5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E0A8B50-8C73-4ABD-8638-1F0ECBA60592}" srcId="{47BD4663-4393-4498-AAF5-2401410F4A86}" destId="{B3DFBDD5-6C85-4D94-8199-BFFAA96461C7}" srcOrd="1" destOrd="0" parTransId="{06D5EA4F-4099-4764-A8FF-0DBD9E548F2D}" sibTransId="{CA8CF7F3-8C62-4F6D-967B-482286D335EC}"/>
    <dgm:cxn modelId="{5E98B29C-BEE0-420F-9686-BAE87F14A48A}" type="presOf" srcId="{0435847B-A61D-48FE-BAB1-BAFB07034836}" destId="{FE94F59A-B6BE-4FDC-A976-6CDEF47C20C6}" srcOrd="0" destOrd="0" presId="urn:microsoft.com/office/officeart/2005/8/layout/vList5"/>
    <dgm:cxn modelId="{CEBEA0B4-A86E-4BF1-BFEF-71B4BA51BBF0}" srcId="{CB66C7A9-06F9-4E3A-9D07-88CDEAFAA1AF}" destId="{B1D2A69F-89DF-4C2F-B5E5-47244EC6A290}" srcOrd="0" destOrd="0" parTransId="{D88ACA11-E75B-41E3-B095-B7304D329B5D}" sibTransId="{E5992D32-D03E-45DA-A842-A8B621270E63}"/>
    <dgm:cxn modelId="{1FF260CF-788C-4F09-A372-9A8832457597}" type="presOf" srcId="{47BD4663-4393-4498-AAF5-2401410F4A86}" destId="{6AD7FBD9-F45F-41E2-A771-2234BB2FDB09}" srcOrd="0" destOrd="0" presId="urn:microsoft.com/office/officeart/2005/8/layout/vList5"/>
    <dgm:cxn modelId="{17D8D560-F8BB-4718-8C66-9A72B817F387}" type="presOf" srcId="{84930977-D4F2-46B2-A7D3-B387992A33E8}" destId="{CC73F5D9-A4F6-4ED8-9925-3272C4D52632}" srcOrd="0" destOrd="0" presId="urn:microsoft.com/office/officeart/2005/8/layout/vList5"/>
    <dgm:cxn modelId="{2DA35EF6-47B8-43C0-B786-28AD442EEB82}" type="presOf" srcId="{52C4B80B-1ECF-4C61-9812-03A6E0C6747B}" destId="{2F8CC0D7-0FE7-4E8D-8D7F-F17CCD7F4722}" srcOrd="0" destOrd="1" presId="urn:microsoft.com/office/officeart/2005/8/layout/vList5"/>
    <dgm:cxn modelId="{6F30E9B6-7AA8-4BC2-AE88-661706BC8A9A}" type="presOf" srcId="{B3DFBDD5-6C85-4D94-8199-BFFAA96461C7}" destId="{72FF58CA-955E-4FC9-8529-8388D9355CF9}" srcOrd="0" destOrd="1" presId="urn:microsoft.com/office/officeart/2005/8/layout/vList5"/>
    <dgm:cxn modelId="{0FEC8306-B7EB-46B5-BC84-7C3E9ACB94BB}" srcId="{84930977-D4F2-46B2-A7D3-B387992A33E8}" destId="{47BD4663-4393-4498-AAF5-2401410F4A86}" srcOrd="2" destOrd="0" parTransId="{E684239A-0791-4A27-91DF-75F64FEF3A51}" sibTransId="{E3C1E2A1-D6CB-4E2E-A28F-3AFB3C34C447}"/>
    <dgm:cxn modelId="{24C5FD68-379A-4B15-A895-6ED040AC6B03}" type="presOf" srcId="{CA078DAA-66B5-4906-BF6A-22E692835A7A}" destId="{72FF58CA-955E-4FC9-8529-8388D9355CF9}" srcOrd="0" destOrd="2" presId="urn:microsoft.com/office/officeart/2005/8/layout/vList5"/>
    <dgm:cxn modelId="{CFDCFEB2-8438-43A0-A54C-6B5D7B53A6F4}" type="presOf" srcId="{B1D2A69F-89DF-4C2F-B5E5-47244EC6A290}" destId="{2F8CC0D7-0FE7-4E8D-8D7F-F17CCD7F4722}" srcOrd="0" destOrd="0" presId="urn:microsoft.com/office/officeart/2005/8/layout/vList5"/>
    <dgm:cxn modelId="{B5BD0D03-F552-4D97-AFA7-69DAF48F51DE}" srcId="{93DC4A0A-27DA-4A3E-BAA8-38E929F8B7DF}" destId="{0435847B-A61D-48FE-BAB1-BAFB07034836}" srcOrd="0" destOrd="0" parTransId="{AEBDF960-73B4-434E-B519-2A3F188ED298}" sibTransId="{EB7D486E-F492-4C18-AE46-22E85661F45D}"/>
    <dgm:cxn modelId="{8FA6A35C-9301-404F-B2F7-FEFC5B7909F5}" srcId="{47BD4663-4393-4498-AAF5-2401410F4A86}" destId="{61748B40-328C-45E2-BD71-58DA0CA568CD}" srcOrd="0" destOrd="0" parTransId="{389C4B38-5535-440B-B975-47B05E8DC545}" sibTransId="{85B3E54A-361A-4458-A0DB-8EBFFD6EE583}"/>
    <dgm:cxn modelId="{C1C3AB08-0568-4CBF-837C-CE41C7EC4ADA}" type="presOf" srcId="{F70DDBEE-F2B3-453D-A770-956B0B598D7E}" destId="{FE94F59A-B6BE-4FDC-A976-6CDEF47C20C6}" srcOrd="0" destOrd="1" presId="urn:microsoft.com/office/officeart/2005/8/layout/vList5"/>
    <dgm:cxn modelId="{CB546359-5716-43E0-855B-9552607003F5}" type="presOf" srcId="{93DC4A0A-27DA-4A3E-BAA8-38E929F8B7DF}" destId="{7DF32BB1-7323-46EC-BB57-59CDB7892036}" srcOrd="0" destOrd="0" presId="urn:microsoft.com/office/officeart/2005/8/layout/vList5"/>
    <dgm:cxn modelId="{28AF2CA1-9D34-428F-8505-4BC724231B68}" srcId="{93DC4A0A-27DA-4A3E-BAA8-38E929F8B7DF}" destId="{F70DDBEE-F2B3-453D-A770-956B0B598D7E}" srcOrd="1" destOrd="0" parTransId="{A35B35F0-7930-4284-BDC3-593BDC31F0EB}" sibTransId="{0698720C-EC8B-415C-9EA6-E38BA056B722}"/>
    <dgm:cxn modelId="{F5CF39C3-9710-4AF9-954C-7B156A7F2855}" srcId="{CB66C7A9-06F9-4E3A-9D07-88CDEAFAA1AF}" destId="{52C4B80B-1ECF-4C61-9812-03A6E0C6747B}" srcOrd="1" destOrd="0" parTransId="{D2134A3D-D63D-4F61-81DF-253437D41FE5}" sibTransId="{B877D938-172F-4DDC-BAC8-AC68FB34E0C9}"/>
    <dgm:cxn modelId="{545A7C1B-9045-48E1-91A1-E663C1608E86}" srcId="{84930977-D4F2-46B2-A7D3-B387992A33E8}" destId="{93DC4A0A-27DA-4A3E-BAA8-38E929F8B7DF}" srcOrd="1" destOrd="0" parTransId="{0A27C15C-5704-4100-808E-0BCC2ED7B916}" sibTransId="{CB073B73-B8A9-4965-A18C-2AFEB5E05CAE}"/>
    <dgm:cxn modelId="{B1EFED3A-B089-4E39-AB73-941B3C6428B4}" srcId="{47BD4663-4393-4498-AAF5-2401410F4A86}" destId="{CA078DAA-66B5-4906-BF6A-22E692835A7A}" srcOrd="2" destOrd="0" parTransId="{0D1790ED-E7BA-4E39-9BBB-6962ADB16772}" sibTransId="{75F8AFE7-208D-4E28-9E43-DD1354482CFD}"/>
    <dgm:cxn modelId="{372C6AFC-D7F1-47C4-B6D5-CE6D70C1979E}" type="presOf" srcId="{61748B40-328C-45E2-BD71-58DA0CA568CD}" destId="{72FF58CA-955E-4FC9-8529-8388D9355CF9}" srcOrd="0" destOrd="0" presId="urn:microsoft.com/office/officeart/2005/8/layout/vList5"/>
    <dgm:cxn modelId="{0F16D949-AE93-4BD9-BABD-F0A52A766BB2}" srcId="{84930977-D4F2-46B2-A7D3-B387992A33E8}" destId="{CB66C7A9-06F9-4E3A-9D07-88CDEAFAA1AF}" srcOrd="0" destOrd="0" parTransId="{8A8D79A7-C01B-4EA7-B066-7FC8030F53AA}" sibTransId="{24EBB1F8-895A-4117-ABCC-712839A28D4D}"/>
    <dgm:cxn modelId="{F64F7982-62BB-4A5F-94E1-1BE47CADAADB}" type="presOf" srcId="{CB66C7A9-06F9-4E3A-9D07-88CDEAFAA1AF}" destId="{92A27D99-3BAD-4C81-B63E-C319DEB8CA49}" srcOrd="0" destOrd="0" presId="urn:microsoft.com/office/officeart/2005/8/layout/vList5"/>
    <dgm:cxn modelId="{EFFF848A-3A11-464B-9CCF-AFDB87F371F8}" type="presParOf" srcId="{CC73F5D9-A4F6-4ED8-9925-3272C4D52632}" destId="{13E79D7D-EF24-4DFC-9579-99703955F63C}" srcOrd="0" destOrd="0" presId="urn:microsoft.com/office/officeart/2005/8/layout/vList5"/>
    <dgm:cxn modelId="{7287B0CA-5119-49B7-AF88-C77DD29C7BFB}" type="presParOf" srcId="{13E79D7D-EF24-4DFC-9579-99703955F63C}" destId="{92A27D99-3BAD-4C81-B63E-C319DEB8CA49}" srcOrd="0" destOrd="0" presId="urn:microsoft.com/office/officeart/2005/8/layout/vList5"/>
    <dgm:cxn modelId="{24D9BBFF-C73E-4196-B80C-A05906FEEB90}" type="presParOf" srcId="{13E79D7D-EF24-4DFC-9579-99703955F63C}" destId="{2F8CC0D7-0FE7-4E8D-8D7F-F17CCD7F4722}" srcOrd="1" destOrd="0" presId="urn:microsoft.com/office/officeart/2005/8/layout/vList5"/>
    <dgm:cxn modelId="{0B5DCCE5-059A-4E9A-9E26-F980D6F7D035}" type="presParOf" srcId="{CC73F5D9-A4F6-4ED8-9925-3272C4D52632}" destId="{CF406D42-971A-4532-BAD1-839D1C3A0E89}" srcOrd="1" destOrd="0" presId="urn:microsoft.com/office/officeart/2005/8/layout/vList5"/>
    <dgm:cxn modelId="{5D5FF99F-279D-441A-8465-CB59BA7628AF}" type="presParOf" srcId="{CC73F5D9-A4F6-4ED8-9925-3272C4D52632}" destId="{CE29173F-B493-46D6-956B-DC4EC7ED7479}" srcOrd="2" destOrd="0" presId="urn:microsoft.com/office/officeart/2005/8/layout/vList5"/>
    <dgm:cxn modelId="{20DE6F66-D416-4543-AC12-8F73E6E9697E}" type="presParOf" srcId="{CE29173F-B493-46D6-956B-DC4EC7ED7479}" destId="{7DF32BB1-7323-46EC-BB57-59CDB7892036}" srcOrd="0" destOrd="0" presId="urn:microsoft.com/office/officeart/2005/8/layout/vList5"/>
    <dgm:cxn modelId="{B9A282B9-E3AE-482C-88DE-0FA419EB2360}" type="presParOf" srcId="{CE29173F-B493-46D6-956B-DC4EC7ED7479}" destId="{FE94F59A-B6BE-4FDC-A976-6CDEF47C20C6}" srcOrd="1" destOrd="0" presId="urn:microsoft.com/office/officeart/2005/8/layout/vList5"/>
    <dgm:cxn modelId="{8D826DB5-E737-4137-ACE2-C6871892D516}" type="presParOf" srcId="{CC73F5D9-A4F6-4ED8-9925-3272C4D52632}" destId="{32AB5971-6D29-4077-942A-962026D3A6E2}" srcOrd="3" destOrd="0" presId="urn:microsoft.com/office/officeart/2005/8/layout/vList5"/>
    <dgm:cxn modelId="{981672C4-1440-436E-BC42-1B2E2E41709D}" type="presParOf" srcId="{CC73F5D9-A4F6-4ED8-9925-3272C4D52632}" destId="{66D06E3E-5FC9-41A3-9C8F-E67FBD80C8F4}" srcOrd="4" destOrd="0" presId="urn:microsoft.com/office/officeart/2005/8/layout/vList5"/>
    <dgm:cxn modelId="{3CD093B2-794A-4796-B316-1A3531F4E1B2}" type="presParOf" srcId="{66D06E3E-5FC9-41A3-9C8F-E67FBD80C8F4}" destId="{6AD7FBD9-F45F-41E2-A771-2234BB2FDB09}" srcOrd="0" destOrd="0" presId="urn:microsoft.com/office/officeart/2005/8/layout/vList5"/>
    <dgm:cxn modelId="{48F3DB18-B243-46F3-B2EB-333030C66D9A}" type="presParOf" srcId="{66D06E3E-5FC9-41A3-9C8F-E67FBD80C8F4}" destId="{72FF58CA-955E-4FC9-8529-8388D9355CF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CC0D7-0FE7-4E8D-8D7F-F17CCD7F4722}">
      <dsp:nvSpPr>
        <dsp:cNvPr id="0" name=""/>
        <dsp:cNvSpPr/>
      </dsp:nvSpPr>
      <dsp:spPr>
        <a:xfrm rot="5400000">
          <a:off x="5067923" y="-1972447"/>
          <a:ext cx="1095752" cy="5227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u="none" kern="12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Hospital do Alto Alentejo</a:t>
          </a:r>
          <a:endParaRPr lang="pt-PT" sz="1800" u="none" kern="12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u="none" kern="12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Unidade de Oncologia</a:t>
          </a:r>
          <a:endParaRPr lang="pt-PT" sz="1800" u="none" kern="12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sp:txBody>
      <dsp:txXfrm rot="-5400000">
        <a:off x="3002000" y="146966"/>
        <a:ext cx="5174109" cy="988772"/>
      </dsp:txXfrm>
    </dsp:sp>
    <dsp:sp modelId="{92A27D99-3BAD-4C81-B63E-C319DEB8CA49}">
      <dsp:nvSpPr>
        <dsp:cNvPr id="0" name=""/>
        <dsp:cNvSpPr/>
      </dsp:nvSpPr>
      <dsp:spPr>
        <a:xfrm>
          <a:off x="0" y="0"/>
          <a:ext cx="2962656" cy="1184447"/>
        </a:xfrm>
        <a:prstGeom prst="roundRect">
          <a:avLst/>
        </a:prstGeom>
        <a:solidFill>
          <a:schemeClr val="accent2">
            <a:lumMod val="75000"/>
          </a:schemeClr>
        </a:solidFill>
        <a:ln w="381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Contexto</a:t>
          </a:r>
          <a:endParaRPr lang="pt-PT" sz="2000" b="1" kern="1200" dirty="0">
            <a:solidFill>
              <a:schemeClr val="accent1">
                <a:lumMod val="50000"/>
              </a:schemeClr>
            </a:solidFill>
            <a:effectLst/>
            <a:latin typeface="Baskerville Old Face" panose="02020602080505020303" pitchFamily="18" charset="0"/>
          </a:endParaRPr>
        </a:p>
      </dsp:txBody>
      <dsp:txXfrm>
        <a:off x="57820" y="57820"/>
        <a:ext cx="2847016" cy="1068807"/>
      </dsp:txXfrm>
    </dsp:sp>
    <dsp:sp modelId="{FE94F59A-B6BE-4FDC-A976-6CDEF47C20C6}">
      <dsp:nvSpPr>
        <dsp:cNvPr id="0" name=""/>
        <dsp:cNvSpPr/>
      </dsp:nvSpPr>
      <dsp:spPr>
        <a:xfrm rot="5400000">
          <a:off x="5070878" y="-662963"/>
          <a:ext cx="1117094" cy="51989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Familiar cuidador do doente oncológico em quimioterapia</a:t>
          </a:r>
          <a:endParaRPr lang="pt-PT" sz="20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Enfermeiros da Unidade</a:t>
          </a:r>
          <a:endParaRPr lang="pt-PT" sz="1800" kern="12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sp:txBody>
      <dsp:txXfrm rot="-5400000">
        <a:off x="3029962" y="1432485"/>
        <a:ext cx="5144394" cy="1008030"/>
      </dsp:txXfrm>
    </dsp:sp>
    <dsp:sp modelId="{7DF32BB1-7323-46EC-BB57-59CDB7892036}">
      <dsp:nvSpPr>
        <dsp:cNvPr id="0" name=""/>
        <dsp:cNvSpPr/>
      </dsp:nvSpPr>
      <dsp:spPr>
        <a:xfrm>
          <a:off x="120" y="1389470"/>
          <a:ext cx="3029841" cy="1094058"/>
        </a:xfrm>
        <a:prstGeom prst="roundRect">
          <a:avLst/>
        </a:prstGeom>
        <a:solidFill>
          <a:schemeClr val="accent2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Participantes do estudo</a:t>
          </a:r>
          <a:endParaRPr lang="pt-PT" sz="2000" b="1" kern="1200" dirty="0">
            <a:solidFill>
              <a:schemeClr val="accent1">
                <a:lumMod val="50000"/>
              </a:schemeClr>
            </a:solidFill>
            <a:effectLst/>
            <a:latin typeface="Baskerville Old Face" panose="02020602080505020303" pitchFamily="18" charset="0"/>
          </a:endParaRPr>
        </a:p>
      </dsp:txBody>
      <dsp:txXfrm>
        <a:off x="53528" y="1442878"/>
        <a:ext cx="2923025" cy="987242"/>
      </dsp:txXfrm>
    </dsp:sp>
    <dsp:sp modelId="{72FF58CA-955E-4FC9-8529-8388D9355CF9}">
      <dsp:nvSpPr>
        <dsp:cNvPr id="0" name=""/>
        <dsp:cNvSpPr/>
      </dsp:nvSpPr>
      <dsp:spPr>
        <a:xfrm rot="5400000">
          <a:off x="4904817" y="622429"/>
          <a:ext cx="1261347" cy="53882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pt-PT" sz="2000" b="0" kern="12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PT" sz="1800" b="0" kern="12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Pedido formal ao Conselho de Administração  e Comissão de Ética do hospital</a:t>
          </a:r>
          <a:endParaRPr lang="pt-PT" sz="1800" b="0" kern="12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PT" sz="1800" b="0" kern="1200" dirty="0" smtClean="0">
              <a:solidFill>
                <a:schemeClr val="accent1">
                  <a:lumMod val="50000"/>
                </a:schemeClr>
              </a:solidFill>
              <a:latin typeface="Baskerville Old Face" panose="02020602080505020303" pitchFamily="18" charset="0"/>
            </a:rPr>
            <a:t>Consentimento livre e esclarecido dos participantes</a:t>
          </a:r>
          <a:endParaRPr lang="pt-PT" sz="1800" b="0" kern="1200" dirty="0">
            <a:solidFill>
              <a:schemeClr val="accent1">
                <a:lumMod val="50000"/>
              </a:schemeClr>
            </a:solidFill>
            <a:latin typeface="Baskerville Old Face" panose="02020602080505020303" pitchFamily="18" charset="0"/>
          </a:endParaRPr>
        </a:p>
      </dsp:txBody>
      <dsp:txXfrm rot="-5400000">
        <a:off x="2841382" y="2747438"/>
        <a:ext cx="5326643" cy="1138199"/>
      </dsp:txXfrm>
    </dsp:sp>
    <dsp:sp modelId="{6AD7FBD9-F45F-41E2-A771-2234BB2FDB09}">
      <dsp:nvSpPr>
        <dsp:cNvPr id="0" name=""/>
        <dsp:cNvSpPr/>
      </dsp:nvSpPr>
      <dsp:spPr>
        <a:xfrm>
          <a:off x="0" y="2744532"/>
          <a:ext cx="2841140" cy="1165661"/>
        </a:xfrm>
        <a:prstGeom prst="roundRect">
          <a:avLst/>
        </a:prstGeom>
        <a:solidFill>
          <a:schemeClr val="accent2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Procedimentos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50000"/>
                </a:schemeClr>
              </a:solidFill>
              <a:effectLst/>
              <a:latin typeface="Baskerville Old Face" panose="02020602080505020303" pitchFamily="18" charset="0"/>
            </a:rPr>
            <a:t>Éticos</a:t>
          </a:r>
          <a:endParaRPr lang="pt-PT" sz="2000" b="1" kern="1200" dirty="0">
            <a:solidFill>
              <a:schemeClr val="accent1">
                <a:lumMod val="50000"/>
              </a:schemeClr>
            </a:solidFill>
            <a:effectLst/>
            <a:latin typeface="Baskerville Old Face" panose="02020602080505020303" pitchFamily="18" charset="0"/>
          </a:endParaRPr>
        </a:p>
      </dsp:txBody>
      <dsp:txXfrm>
        <a:off x="56903" y="2801435"/>
        <a:ext cx="2727334" cy="1051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3470A-A456-47CE-8531-287443678103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C82FA-9E63-4410-8ED3-8B963AD0F8B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957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7072F-2140-4E61-9B49-0FCA6519FD13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B97E6-110A-4EF3-82FF-FACB36B967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509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B4D08B-BDFA-42AA-BF46-2666FD902572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Marcador de Posição d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16" name="Marcador de Posição do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7" name="Conexão rect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2" name="Marcador de Posição de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4" name="Marcador de Posição de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10" name="Conexão rect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arcador de Posição de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9000"/>
            <a:duotone>
              <a:schemeClr val="bg2">
                <a:shade val="12000"/>
                <a:satMod val="240000"/>
              </a:schemeClr>
              <a:schemeClr val="bg2">
                <a:tint val="6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69A9AF-358E-4BDF-A313-F308F7FE10E9}" type="datetimeFigureOut">
              <a:rPr lang="pt-PT" smtClean="0"/>
              <a:t>07-05-2014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6" r:id="rId1"/>
    <p:sldLayoutId id="2147484347" r:id="rId2"/>
    <p:sldLayoutId id="2147484348" r:id="rId3"/>
    <p:sldLayoutId id="2147484349" r:id="rId4"/>
    <p:sldLayoutId id="2147484350" r:id="rId5"/>
    <p:sldLayoutId id="2147484351" r:id="rId6"/>
    <p:sldLayoutId id="2147484352" r:id="rId7"/>
    <p:sldLayoutId id="2147484353" r:id="rId8"/>
    <p:sldLayoutId id="2147484354" r:id="rId9"/>
    <p:sldLayoutId id="2147484355" r:id="rId10"/>
    <p:sldLayoutId id="2147484356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4827" y="5373216"/>
            <a:ext cx="8305800" cy="1143000"/>
          </a:xfrm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Doutoranda</a:t>
            </a:r>
            <a:r>
              <a:rPr lang="pt-PT" sz="1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:</a:t>
            </a:r>
            <a:r>
              <a:rPr lang="pt-PT" sz="1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 M. Anjos Frade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Orientador: Professor Doutor Manuel Lopes</a:t>
            </a: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0158" y="2276872"/>
            <a:ext cx="8617202" cy="1714124"/>
          </a:xfrm>
        </p:spPr>
        <p:txBody>
          <a:bodyPr/>
          <a:lstStyle/>
          <a:p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ompetências do familiar cuidador da pessoa com doença oncológica</a:t>
            </a:r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em tratamento por quimioterapia</a:t>
            </a:r>
            <a:r>
              <a:rPr lang="pt-PT" sz="3200" dirty="0">
                <a:effectLst/>
                <a:latin typeface="Baskerville Old Face" panose="02020602080505020303" pitchFamily="18" charset="0"/>
              </a:rPr>
              <a:t/>
            </a:r>
            <a:br>
              <a:rPr lang="pt-PT" sz="3200" dirty="0">
                <a:effectLst/>
                <a:latin typeface="Baskerville Old Face" panose="02020602080505020303" pitchFamily="18" charset="0"/>
              </a:rPr>
            </a:br>
            <a:endParaRPr lang="pt-PT" sz="3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pic>
        <p:nvPicPr>
          <p:cNvPr id="1026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0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7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2420888"/>
            <a:ext cx="8305800" cy="4248472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974587"/>
              </p:ext>
            </p:extLst>
          </p:nvPr>
        </p:nvGraphicFramePr>
        <p:xfrm>
          <a:off x="467544" y="2011521"/>
          <a:ext cx="8280921" cy="45138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2381"/>
                <a:gridCol w="212722"/>
                <a:gridCol w="627527"/>
                <a:gridCol w="1938291"/>
              </a:tblGrid>
              <a:tr h="25786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Nome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Fontes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Referências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APRENDIZAGENS REALIZADAS PELO CUIDADOR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AUTO AVALIAÇÃO DO FAMILIAR CUIDADOR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28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AVALIAÇÃO DOS CUIDADOS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263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DIFICULDADES DO CUIDADOR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92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ESPIRITUALIDADE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28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EVIDENCIA DE EMOÇÕES DO CUIDADOR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80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IMPLEMENTAÇÃO DE CUIDADOS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189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502954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IMPLICAÇÕES NA VIDA DO CUIDADOR OCORRIDAS COM A SITUAÇÃO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INFORMAÇÃO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11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MOTIVOS DA ASSUNÇÃO DO PAPEL DE FAMILIAR CUIDADOR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9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38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NECESSIDADES DOS CUIDADORES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46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OBSERVAÇÃO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206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RECURSOS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114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RELACIONAMENTO ENTRE FAMILIAR CUIDADOR E DOENTE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15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  <a:tr h="268072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REQUISITOS DA SITUAÇÃO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11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dirty="0">
                          <a:effectLst/>
                        </a:rPr>
                        <a:t>132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77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181572"/>
            <a:ext cx="4700959" cy="4676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eta curvada à direita 1"/>
          <p:cNvSpPr/>
          <p:nvPr/>
        </p:nvSpPr>
        <p:spPr>
          <a:xfrm>
            <a:off x="1043608" y="3501008"/>
            <a:ext cx="1618806" cy="2480284"/>
          </a:xfrm>
          <a:prstGeom prst="curv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04958" y="2187980"/>
            <a:ext cx="3600400" cy="738436"/>
          </a:xfrm>
        </p:spPr>
        <p:txBody>
          <a:bodyPr>
            <a:normAutofit/>
          </a:bodyPr>
          <a:lstStyle/>
          <a:p>
            <a:r>
              <a:rPr lang="pt-PT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Análise de dados</a:t>
            </a:r>
            <a:endParaRPr lang="pt-PT" sz="3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77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Marcador de Posição do Texto 29"/>
          <p:cNvSpPr>
            <a:spLocks noGrp="1"/>
          </p:cNvSpPr>
          <p:nvPr>
            <p:ph type="body" sz="half" idx="2"/>
          </p:nvPr>
        </p:nvSpPr>
        <p:spPr>
          <a:xfrm>
            <a:off x="6629400" y="1493916"/>
            <a:ext cx="2478863" cy="4419600"/>
          </a:xfrm>
        </p:spPr>
        <p:txBody>
          <a:bodyPr vert="vert">
            <a:normAutofit fontScale="25000" lnSpcReduction="20000"/>
          </a:bodyPr>
          <a:lstStyle/>
          <a:p>
            <a:endParaRPr lang="pt-PT" dirty="0" smtClean="0"/>
          </a:p>
          <a:p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   </a:t>
            </a: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   </a:t>
            </a: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sz="2000" b="1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9" name="Seta curvada à direita 8"/>
          <p:cNvSpPr/>
          <p:nvPr/>
        </p:nvSpPr>
        <p:spPr>
          <a:xfrm>
            <a:off x="2776620" y="2659948"/>
            <a:ext cx="1377786" cy="3240584"/>
          </a:xfrm>
          <a:prstGeom prst="curved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10" name="Seta curvada à direita 9"/>
          <p:cNvSpPr/>
          <p:nvPr/>
        </p:nvSpPr>
        <p:spPr>
          <a:xfrm flipH="1">
            <a:off x="6656467" y="2673157"/>
            <a:ext cx="1333342" cy="3240359"/>
          </a:xfrm>
          <a:prstGeom prst="curvedRightArrow">
            <a:avLst/>
          </a:prstGeom>
          <a:solidFill>
            <a:schemeClr val="bg2">
              <a:lumMod val="90000"/>
              <a:alpha val="82000"/>
            </a:schemeClr>
          </a:solidFill>
          <a:ln w="25400" cap="flat" cmpd="sng" algn="ctr">
            <a:solidFill>
              <a:srgbClr val="629DD1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7" name="CaixaDeTexto 6"/>
          <p:cNvSpPr txBox="1"/>
          <p:nvPr/>
        </p:nvSpPr>
        <p:spPr>
          <a:xfrm>
            <a:off x="1021166" y="3802299"/>
            <a:ext cx="160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Informação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3245272" y="6006379"/>
            <a:ext cx="452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Enfermeiras</a:t>
            </a:r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pt-PT" sz="24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79510" y="2599614"/>
            <a:ext cx="328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Exigências da situação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319260" y="5070375"/>
            <a:ext cx="3006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Recursos utilizados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8040812" y="3818575"/>
            <a:ext cx="1103187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Tempo</a:t>
            </a:r>
            <a:endParaRPr lang="pt-PT" sz="24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36" name="Imagem 3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806" y="2835531"/>
            <a:ext cx="3514090" cy="285686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4" name="CaixaDeTexto 33"/>
          <p:cNvSpPr txBox="1"/>
          <p:nvPr/>
        </p:nvSpPr>
        <p:spPr>
          <a:xfrm>
            <a:off x="4497563" y="3756131"/>
            <a:ext cx="1630575" cy="1015663"/>
          </a:xfrm>
          <a:prstGeom prst="rect">
            <a:avLst/>
          </a:prstGeom>
          <a:pattFill prst="trellis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Aquisição </a:t>
            </a:r>
          </a:p>
          <a:p>
            <a:pPr algn="ctr"/>
            <a:r>
              <a:rPr lang="pt-PT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</a:t>
            </a: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</a:t>
            </a:r>
          </a:p>
          <a:p>
            <a:pPr algn="ctr"/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competências</a:t>
            </a:r>
            <a:endParaRPr lang="pt-PT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01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4827" y="5373216"/>
            <a:ext cx="8305800" cy="1143000"/>
          </a:xfrm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Doutoranda</a:t>
            </a:r>
            <a:r>
              <a:rPr lang="pt-PT" sz="1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:</a:t>
            </a:r>
            <a:r>
              <a:rPr lang="pt-PT" sz="1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 M. Anjos Frade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Orientador: Professor Doutor Manuel Lopes</a:t>
            </a: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0158" y="2276872"/>
            <a:ext cx="8617202" cy="1714124"/>
          </a:xfrm>
        </p:spPr>
        <p:txBody>
          <a:bodyPr/>
          <a:lstStyle/>
          <a:p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ompetências do familiar cuidador da pessoa com doença oncológica</a:t>
            </a:r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em tratamento por quimioterapia</a:t>
            </a:r>
            <a:r>
              <a:rPr lang="pt-PT" sz="3200" dirty="0">
                <a:effectLst/>
                <a:latin typeface="Baskerville Old Face" panose="02020602080505020303" pitchFamily="18" charset="0"/>
              </a:rPr>
              <a:t/>
            </a:r>
            <a:br>
              <a:rPr lang="pt-PT" sz="3200" dirty="0">
                <a:effectLst/>
                <a:latin typeface="Baskerville Old Face" panose="02020602080505020303" pitchFamily="18" charset="0"/>
              </a:rPr>
            </a:br>
            <a:endParaRPr lang="pt-PT" sz="3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pic>
        <p:nvPicPr>
          <p:cNvPr id="1026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0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67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305800" cy="3528392"/>
          </a:xfrm>
        </p:spPr>
        <p:txBody>
          <a:bodyPr/>
          <a:lstStyle/>
          <a:p>
            <a:pPr marL="342900" lvl="0" indent="-342900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r>
              <a:rPr lang="pt-PT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Os estudos indicam que a família constitui o suporte primário das pessoas com cancro quando o seu estado funcional se altera</a:t>
            </a:r>
          </a:p>
          <a:p>
            <a:pPr marL="342900" lvl="0" indent="-342900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r>
              <a:rPr lang="pt-PT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Evidenciam a necessidade de se compreender como é que os cuidadores desenvolvem e adquirem as capacidades para cuidar </a:t>
            </a:r>
          </a:p>
          <a:p>
            <a:pPr marL="342900" lvl="0" indent="-342900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r>
              <a:rPr lang="pt-PT" spc="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Os familiares cuidadores, preenchem as lacunas dos serviços oficiais providenciando, no contexto europeu, cerca de 80% de todos os cuidados (</a:t>
            </a:r>
            <a:r>
              <a:rPr lang="pt-PT" spc="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H</a:t>
            </a:r>
            <a:r>
              <a:rPr lang="pt-PT" spc="0" dirty="0" err="1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offman</a:t>
            </a:r>
            <a:r>
              <a:rPr lang="pt-PT" spc="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&amp; Rodrigues, 2010).</a:t>
            </a:r>
          </a:p>
          <a:p>
            <a:pPr marL="319088" lvl="0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itchFamily="2" charset="2"/>
              <a:buChar char="v"/>
            </a:pPr>
            <a:endParaRPr lang="pt-PT" sz="2400" spc="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19088" lvl="0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81000"/>
              <a:buFont typeface="Wingdings" pitchFamily="2" charset="2"/>
              <a:buChar char="v"/>
            </a:pPr>
            <a:endParaRPr lang="pt-PT" sz="2000" spc="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2463" y="1873812"/>
            <a:ext cx="8305800" cy="680291"/>
          </a:xfrm>
        </p:spPr>
        <p:txBody>
          <a:bodyPr/>
          <a:lstStyle/>
          <a:p>
            <a:pPr lvl="0"/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b="1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Justificação do estudo</a:t>
            </a:r>
            <a:endParaRPr lang="pt-PT" b="1" dirty="0"/>
          </a:p>
        </p:txBody>
      </p:sp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0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2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2492896"/>
            <a:ext cx="8305800" cy="2681524"/>
          </a:xfrm>
        </p:spPr>
        <p:txBody>
          <a:bodyPr/>
          <a:lstStyle/>
          <a:p>
            <a:pPr lvl="0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</a:pPr>
            <a:endParaRPr lang="pt-PT" sz="2400" spc="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19088" lvl="0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81000"/>
              <a:buFont typeface="Wingdings" pitchFamily="2" charset="2"/>
              <a:buChar char="v"/>
            </a:pPr>
            <a:r>
              <a:rPr lang="pt-PT" spc="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Moreira (2013) salienta o papel dos enfermeiros na capacitação do membro da família prestador de cuidados para o bem-estar do doente</a:t>
            </a:r>
            <a:r>
              <a:rPr lang="pt-PT" spc="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</a:t>
            </a:r>
          </a:p>
          <a:p>
            <a:pPr lvl="0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81000"/>
            </a:pPr>
            <a:endParaRPr lang="pt-PT" spc="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19088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81000"/>
              <a:buFont typeface="Wingdings" pitchFamily="2" charset="2"/>
              <a:buChar char="v"/>
            </a:pPr>
            <a:r>
              <a:rPr lang="pt-PT" spc="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 </a:t>
            </a:r>
            <a:r>
              <a:rPr lang="pt-PT" spc="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alteração das políticas sociais e de saúde apelam à permanência das pessoas  com dependência nos seus </a:t>
            </a:r>
            <a:r>
              <a:rPr lang="pt-PT" spc="0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ambientes familiares e para a necessidade da capacitação da família para o processo de cuidar. </a:t>
            </a:r>
          </a:p>
          <a:p>
            <a:pPr marL="319088" lvl="0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81000"/>
              <a:buFont typeface="Wingdings" pitchFamily="2" charset="2"/>
              <a:buChar char="v"/>
            </a:pPr>
            <a:endParaRPr lang="pt-PT" sz="2000" spc="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2463" y="1873812"/>
            <a:ext cx="8305800" cy="680291"/>
          </a:xfrm>
        </p:spPr>
        <p:txBody>
          <a:bodyPr/>
          <a:lstStyle/>
          <a:p>
            <a:pPr lvl="0"/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b="1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Justificação do estudo</a:t>
            </a:r>
            <a:endParaRPr lang="pt-PT" b="1" dirty="0"/>
          </a:p>
        </p:txBody>
      </p:sp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0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48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2463" y="2060848"/>
            <a:ext cx="8305800" cy="493256"/>
          </a:xfrm>
        </p:spPr>
        <p:txBody>
          <a:bodyPr/>
          <a:lstStyle/>
          <a:p>
            <a:pPr lvl="0"/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spc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en-US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en-US" sz="3200" spc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en-US" sz="2000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 transactional model of family caregiving skill.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Marcador de Posição de Conteú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7704" y="2492896"/>
            <a:ext cx="5400600" cy="36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0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1691680" y="5942602"/>
            <a:ext cx="65403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r>
              <a:rPr lang="pt-PT" sz="1200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Fonte: 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Karen L. </a:t>
            </a: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Schumacher at al in: </a:t>
            </a:r>
            <a:r>
              <a:rPr lang="pt-PT" sz="1200" i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Advances</a:t>
            </a:r>
            <a:r>
              <a:rPr lang="pt-PT" sz="1200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in </a:t>
            </a:r>
            <a:r>
              <a:rPr lang="pt-PT" sz="1200" i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Nursing</a:t>
            </a:r>
            <a:r>
              <a:rPr lang="pt-PT" sz="1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200" i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Science</a:t>
            </a:r>
            <a:r>
              <a:rPr lang="pt-PT" sz="1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Vol</a:t>
            </a:r>
            <a:r>
              <a:rPr lang="pt-PT" sz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. 29, No. 3, pp. </a:t>
            </a:r>
            <a:r>
              <a:rPr lang="pt-PT" sz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271–286c</a:t>
            </a:r>
            <a:r>
              <a:rPr lang="pt-PT" sz="12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2006 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Lippincott Williams &amp; Wilkins, Inc.</a:t>
            </a:r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pt-PT" sz="1200" dirty="0"/>
          </a:p>
        </p:txBody>
      </p:sp>
    </p:spTree>
    <p:extLst>
      <p:ext uri="{BB962C8B-B14F-4D97-AF65-F5344CB8AC3E}">
        <p14:creationId xmlns:p14="http://schemas.microsoft.com/office/powerpoint/2010/main" val="67124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3212976"/>
            <a:ext cx="8305800" cy="1872208"/>
          </a:xfrm>
        </p:spPr>
        <p:txBody>
          <a:bodyPr/>
          <a:lstStyle/>
          <a:p>
            <a:pPr marL="342900" indent="-342900" algn="just">
              <a:buFontTx/>
              <a:buChar char="-"/>
            </a:pPr>
            <a:endParaRPr lang="pt-PT" sz="24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pt-PT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Como é que o familiar cuidador adquire e desenvolve as competências para cuidar da pessoa com doença oncológica em tratamento por quimioterapia?</a:t>
            </a:r>
            <a:endParaRPr lang="pt-PT" sz="24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1942185"/>
            <a:ext cx="8305800" cy="778020"/>
          </a:xfrm>
        </p:spPr>
        <p:txBody>
          <a:bodyPr/>
          <a:lstStyle/>
          <a:p>
            <a:r>
              <a:rPr lang="pt-PT" dirty="0"/>
              <a:t/>
            </a:r>
            <a:br>
              <a:rPr lang="pt-PT" dirty="0"/>
            </a:br>
            <a:r>
              <a:rPr lang="pt-PT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Pergunta de Investigação:</a:t>
            </a:r>
            <a:endParaRPr lang="pt-PT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17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2432" y="3636207"/>
            <a:ext cx="8305800" cy="2681524"/>
          </a:xfrm>
        </p:spPr>
        <p:txBody>
          <a:bodyPr/>
          <a:lstStyle/>
          <a:p>
            <a:r>
              <a:rPr lang="pt-PT" dirty="0"/>
              <a:t> 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3946" y="1823309"/>
            <a:ext cx="8305800" cy="861160"/>
          </a:xfrm>
        </p:spPr>
        <p:txBody>
          <a:bodyPr/>
          <a:lstStyle/>
          <a:p>
            <a:r>
              <a:rPr lang="pt-PT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Enquadramento conceptual</a:t>
            </a:r>
            <a:endParaRPr lang="pt-PT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889848" y="4705596"/>
            <a:ext cx="2390855" cy="1288341"/>
            <a:chOff x="2330812" y="216020"/>
            <a:chExt cx="2390855" cy="1288341"/>
          </a:xfrm>
        </p:grpSpPr>
        <p:sp>
          <p:nvSpPr>
            <p:cNvPr id="17" name="Oval 16"/>
            <p:cNvSpPr/>
            <p:nvPr/>
          </p:nvSpPr>
          <p:spPr>
            <a:xfrm>
              <a:off x="2330812" y="216020"/>
              <a:ext cx="2390855" cy="1288341"/>
            </a:xfrm>
            <a:prstGeom prst="ellipse">
              <a:avLst/>
            </a:prstGeom>
            <a:solidFill>
              <a:srgbClr val="94B6D2">
                <a:alpha val="50000"/>
                <a:hueOff val="0"/>
                <a:satOff val="0"/>
                <a:lumOff val="0"/>
                <a:alphaOff val="0"/>
              </a:srgbClr>
            </a:solidFill>
            <a:ln w="1905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sp>
          <p:nvSpPr>
            <p:cNvPr id="18" name="Oval 4"/>
            <p:cNvSpPr/>
            <p:nvPr/>
          </p:nvSpPr>
          <p:spPr>
            <a:xfrm>
              <a:off x="2680945" y="404693"/>
              <a:ext cx="1690589" cy="91099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94B6D2">
                      <a:lumMod val="50000"/>
                    </a:srgbClr>
                  </a:solidFill>
                  <a:effectLst/>
                  <a:uLnTx/>
                  <a:uFillTx/>
                  <a:latin typeface="Baskerville Old Face" panose="02020602080505020303" pitchFamily="18" charset="0"/>
                </a:rPr>
                <a:t>Competências</a:t>
              </a:r>
              <a:endPara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94B6D2">
                    <a:lumMod val="50000"/>
                  </a:srgbClr>
                </a:solidFill>
                <a:effectLst/>
                <a:uLnTx/>
                <a:uFillTx/>
                <a:latin typeface="Baskerville Old Face" panose="02020602080505020303" pitchFamily="18" charset="0"/>
              </a:endParaRP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3344522" y="5165642"/>
            <a:ext cx="2390855" cy="1288341"/>
            <a:chOff x="2330812" y="216020"/>
            <a:chExt cx="2390855" cy="1288341"/>
          </a:xfrm>
        </p:grpSpPr>
        <p:sp>
          <p:nvSpPr>
            <p:cNvPr id="20" name="Oval 19"/>
            <p:cNvSpPr/>
            <p:nvPr/>
          </p:nvSpPr>
          <p:spPr>
            <a:xfrm>
              <a:off x="2330812" y="216020"/>
              <a:ext cx="2390855" cy="1288341"/>
            </a:xfrm>
            <a:prstGeom prst="ellipse">
              <a:avLst/>
            </a:prstGeom>
            <a:solidFill>
              <a:srgbClr val="94B6D2">
                <a:alpha val="50000"/>
                <a:hueOff val="0"/>
                <a:satOff val="0"/>
                <a:lumOff val="0"/>
                <a:alphaOff val="0"/>
              </a:srgbClr>
            </a:solidFill>
            <a:ln w="1905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sp>
          <p:nvSpPr>
            <p:cNvPr id="21" name="Oval 4"/>
            <p:cNvSpPr/>
            <p:nvPr/>
          </p:nvSpPr>
          <p:spPr>
            <a:xfrm>
              <a:off x="2680945" y="404693"/>
              <a:ext cx="1690589" cy="91099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94B6D2">
                      <a:lumMod val="50000"/>
                    </a:srgbClr>
                  </a:solidFill>
                  <a:effectLst/>
                  <a:uLnTx/>
                  <a:uFillTx/>
                  <a:latin typeface="Baskerville Old Face" panose="02020602080505020303" pitchFamily="18" charset="0"/>
                </a:rPr>
                <a:t>Autocuidado</a:t>
              </a:r>
              <a:endPara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94B6D2">
                    <a:lumMod val="50000"/>
                  </a:srgbClr>
                </a:solidFill>
                <a:effectLst/>
                <a:uLnTx/>
                <a:uFillTx/>
                <a:latin typeface="Baskerville Old Face" panose="02020602080505020303" pitchFamily="18" charset="0"/>
              </a:endParaRP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5776634" y="4521471"/>
            <a:ext cx="2390855" cy="1288341"/>
            <a:chOff x="2330812" y="216020"/>
            <a:chExt cx="2390855" cy="1288341"/>
          </a:xfrm>
        </p:grpSpPr>
        <p:sp>
          <p:nvSpPr>
            <p:cNvPr id="23" name="Oval 22"/>
            <p:cNvSpPr/>
            <p:nvPr/>
          </p:nvSpPr>
          <p:spPr>
            <a:xfrm>
              <a:off x="2330812" y="216020"/>
              <a:ext cx="2390855" cy="1288341"/>
            </a:xfrm>
            <a:prstGeom prst="ellipse">
              <a:avLst/>
            </a:prstGeom>
            <a:solidFill>
              <a:srgbClr val="94B6D2">
                <a:alpha val="50000"/>
                <a:hueOff val="0"/>
                <a:satOff val="0"/>
                <a:lumOff val="0"/>
                <a:alphaOff val="0"/>
              </a:srgbClr>
            </a:solidFill>
            <a:ln w="1905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sp>
          <p:nvSpPr>
            <p:cNvPr id="24" name="Oval 4"/>
            <p:cNvSpPr/>
            <p:nvPr/>
          </p:nvSpPr>
          <p:spPr>
            <a:xfrm>
              <a:off x="2680945" y="404693"/>
              <a:ext cx="1690589" cy="91099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94B6D2">
                      <a:lumMod val="50000"/>
                    </a:srgbClr>
                  </a:solidFill>
                  <a:effectLst/>
                  <a:uLnTx/>
                  <a:uFillTx/>
                  <a:latin typeface="Baskerville Old Face" panose="02020602080505020303" pitchFamily="18" charset="0"/>
                </a:rPr>
                <a:t>Familiar cuidador</a:t>
              </a:r>
              <a:endPara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94B6D2">
                    <a:lumMod val="50000"/>
                  </a:srgbClr>
                </a:solidFill>
                <a:effectLst/>
                <a:uLnTx/>
                <a:uFillTx/>
                <a:latin typeface="Baskerville Old Face" panose="02020602080505020303" pitchFamily="18" charset="0"/>
              </a:endParaRPr>
            </a:p>
          </p:txBody>
        </p:sp>
      </p:grpSp>
      <p:sp>
        <p:nvSpPr>
          <p:cNvPr id="14" name="Seta para baixo 13"/>
          <p:cNvSpPr/>
          <p:nvPr/>
        </p:nvSpPr>
        <p:spPr>
          <a:xfrm>
            <a:off x="4289606" y="3684726"/>
            <a:ext cx="484632" cy="1296144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Seta para baixo 26"/>
          <p:cNvSpPr/>
          <p:nvPr/>
        </p:nvSpPr>
        <p:spPr>
          <a:xfrm>
            <a:off x="1956131" y="3225327"/>
            <a:ext cx="484632" cy="1296144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Seta para baixo 29"/>
          <p:cNvSpPr/>
          <p:nvPr/>
        </p:nvSpPr>
        <p:spPr>
          <a:xfrm>
            <a:off x="6729745" y="3225327"/>
            <a:ext cx="484632" cy="1296144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5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2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95300" y="3068960"/>
            <a:ext cx="8153400" cy="1224136"/>
          </a:xfrm>
          <a:ln w="38100">
            <a:solidFill>
              <a:schemeClr val="accent2">
                <a:lumMod val="50000"/>
              </a:schemeClr>
            </a:solidFill>
            <a:prstDash val="solid"/>
          </a:ln>
        </p:spPr>
        <p:txBody>
          <a:bodyPr/>
          <a:lstStyle/>
          <a:p>
            <a:pPr marL="361950" indent="-361950" algn="ctr">
              <a:lnSpc>
                <a:spcPts val="2400"/>
              </a:lnSpc>
              <a:buNone/>
            </a:pP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Grounded </a:t>
            </a:r>
            <a:r>
              <a:rPr lang="pt-PT" sz="2000" b="1" dirty="0" err="1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Theory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marL="361950" indent="-361950" algn="ctr">
              <a:lnSpc>
                <a:spcPts val="2400"/>
              </a:lnSpc>
              <a:buNone/>
            </a:pP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(em função da natureza do objeto de estudo)</a:t>
            </a:r>
          </a:p>
          <a:p>
            <a:pPr marL="0" indent="0" algn="ctr">
              <a:buNone/>
            </a:pPr>
            <a:r>
              <a:rPr lang="de-DE" sz="800" b="1" i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                    (</a:t>
            </a:r>
            <a:r>
              <a:rPr lang="de-DE" sz="1100" b="1" i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 Pandit</a:t>
            </a:r>
            <a:r>
              <a:rPr lang="de-DE" sz="1100" b="1" i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, 1996; Flick, 1998; Strauss &amp; Corbin, 1998; </a:t>
            </a:r>
            <a:r>
              <a:rPr lang="pt-PT" sz="1100" b="1" i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Lopes</a:t>
            </a:r>
            <a:r>
              <a:rPr lang="pt-PT" sz="1100" b="1" i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, 2003, 2005, 2006)</a:t>
            </a:r>
            <a:endParaRPr lang="pt-PT" sz="1100" b="1" dirty="0">
              <a:solidFill>
                <a:schemeClr val="accent1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3178889" y="1941435"/>
            <a:ext cx="2241318" cy="758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1950" lvl="0" indent="-361950" algn="ctr" eaLnBrk="0" hangingPunct="0">
              <a:lnSpc>
                <a:spcPct val="150000"/>
              </a:lnSpc>
              <a:spcBef>
                <a:spcPts val="700"/>
              </a:spcBef>
              <a:buClr>
                <a:srgbClr val="DD8047"/>
              </a:buClr>
              <a:buSzPct val="60000"/>
            </a:pPr>
            <a:r>
              <a:rPr lang="pt-PT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Metodologia</a:t>
            </a:r>
            <a:endParaRPr lang="pt-PT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11" name="Marcador de Posição de Conteúdo 8"/>
          <p:cNvSpPr txBox="1">
            <a:spLocks/>
          </p:cNvSpPr>
          <p:nvPr/>
        </p:nvSpPr>
        <p:spPr bwMode="auto">
          <a:xfrm>
            <a:off x="827584" y="4509120"/>
            <a:ext cx="7488832" cy="711696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  <a:buFont typeface="Wingdings" pitchFamily="2" charset="2"/>
              <a:buChar char="§"/>
            </a:pPr>
            <a:r>
              <a:rPr lang="pt-PT" sz="2000" b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GT Inscreve‐se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no </a:t>
            </a:r>
            <a:r>
              <a:rPr lang="pt-PT" sz="2000" b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paradigma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construtivista, qualitativo</a:t>
            </a:r>
            <a:r>
              <a:rPr lang="pt-PT" sz="2000" b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, de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natureza indutiva 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4" name="Marcador de Posição de Conteúdo 8"/>
          <p:cNvSpPr txBox="1">
            <a:spLocks/>
          </p:cNvSpPr>
          <p:nvPr/>
        </p:nvSpPr>
        <p:spPr bwMode="auto">
          <a:xfrm>
            <a:off x="1547664" y="5445224"/>
            <a:ext cx="6048672" cy="711696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  <a:buFont typeface="Wingdings" pitchFamily="2" charset="2"/>
              <a:buChar char="§"/>
            </a:pP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Multitécnicas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: entrevista,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observação não participante</a:t>
            </a:r>
          </a:p>
          <a:p>
            <a:pPr marL="0" indent="0" algn="ctr">
              <a:buNone/>
            </a:pP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Análise </a:t>
            </a:r>
            <a:r>
              <a:rPr lang="pt-PT" sz="2000" b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Comparativa Constante (simultânea)</a:t>
            </a:r>
          </a:p>
        </p:txBody>
      </p:sp>
      <p:pic>
        <p:nvPicPr>
          <p:cNvPr id="15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21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1973017"/>
            <a:ext cx="8305800" cy="628709"/>
          </a:xfrm>
        </p:spPr>
        <p:txBody>
          <a:bodyPr/>
          <a:lstStyle/>
          <a:p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Desenho da investigação</a:t>
            </a:r>
            <a:endParaRPr lang="pt-PT" sz="3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Marcador de Posição de Conteúd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7547493"/>
              </p:ext>
            </p:extLst>
          </p:nvPr>
        </p:nvGraphicFramePr>
        <p:xfrm>
          <a:off x="300158" y="2636912"/>
          <a:ext cx="8229600" cy="3949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912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680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saude.porto.ucp.pt/sites/default/files/imagemisn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63" y="68017"/>
            <a:ext cx="666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ângulo arredondado 1"/>
          <p:cNvSpPr/>
          <p:nvPr/>
        </p:nvSpPr>
        <p:spPr>
          <a:xfrm>
            <a:off x="300157" y="2442592"/>
            <a:ext cx="5474355" cy="1850504"/>
          </a:xfrm>
          <a:prstGeom prst="roundRect">
            <a:avLst/>
          </a:prstGeom>
          <a:pattFill prst="pct2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u="sng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Enfermeiras (4 entrevistas</a:t>
            </a: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100% sexo feminino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Média de idade 46 anos (entre 35 e 49 anos)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Experiência profissional entre  15 e 26 anos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Experiência na Unidade de Oncologia  entre 3 e 16 anos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b="1" dirty="0"/>
          </a:p>
        </p:txBody>
      </p:sp>
      <p:sp>
        <p:nvSpPr>
          <p:cNvPr id="7" name="Rectângulo arredondado 6"/>
          <p:cNvSpPr/>
          <p:nvPr/>
        </p:nvSpPr>
        <p:spPr>
          <a:xfrm>
            <a:off x="2440763" y="4509120"/>
            <a:ext cx="5474355" cy="2160240"/>
          </a:xfrm>
          <a:prstGeom prst="roundRect">
            <a:avLst/>
          </a:prstGeom>
          <a:pattFill prst="pct2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 dirty="0" smtClean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endParaRPr lang="pt-PT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pt-PT" b="1" u="sng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Familiares Cuidadores (9 entrevistas)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6</a:t>
            </a: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 do sexo feminino, 3 do sexo masculino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Média de idades  51 anos (dos 29 aos 74 anos)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Estado civil : 8 casados, 1 divorciado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Habilitações literárias : ensino secundário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Atividade profissional: trabalhadores de serviços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Grau de parentesco: 5 cônjuges, 4 filhos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b="1" dirty="0" smtClean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8912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3333</TotalTime>
  <Words>545</Words>
  <Application>Microsoft Office PowerPoint</Application>
  <PresentationFormat>Apresentação no Ecrã (4:3)</PresentationFormat>
  <Paragraphs>150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Papel</vt:lpstr>
      <vt:lpstr>Competências do familiar cuidador da pessoa com doença oncológica em tratamento por quimioterapia </vt:lpstr>
      <vt:lpstr>    Justificação do estudo</vt:lpstr>
      <vt:lpstr>    Justificação do estudo</vt:lpstr>
      <vt:lpstr>     A transactional model of family caregiving skill.</vt:lpstr>
      <vt:lpstr> Pergunta de Investigação:</vt:lpstr>
      <vt:lpstr>Enquadramento conceptual</vt:lpstr>
      <vt:lpstr>Apresentação do PowerPoint</vt:lpstr>
      <vt:lpstr>Desenho da investigação</vt:lpstr>
      <vt:lpstr>Apresentação do PowerPoint</vt:lpstr>
      <vt:lpstr>Apresentação do PowerPoint</vt:lpstr>
      <vt:lpstr>Análise de dados</vt:lpstr>
      <vt:lpstr>Apresentação do PowerPoint</vt:lpstr>
      <vt:lpstr>Competências do familiar cuidador da pessoa com doença oncológica em tratamento por quimioterapia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Anjos</dc:creator>
  <cp:lastModifiedBy>Prof Anjos</cp:lastModifiedBy>
  <cp:revision>73</cp:revision>
  <cp:lastPrinted>2014-05-07T16:38:41Z</cp:lastPrinted>
  <dcterms:created xsi:type="dcterms:W3CDTF">2014-04-05T11:43:20Z</dcterms:created>
  <dcterms:modified xsi:type="dcterms:W3CDTF">2014-05-07T17:25:17Z</dcterms:modified>
</cp:coreProperties>
</file>