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0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58" r:id="rId4"/>
    <p:sldId id="268" r:id="rId5"/>
    <p:sldId id="269" r:id="rId6"/>
    <p:sldId id="25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60" r:id="rId15"/>
    <p:sldId id="277" r:id="rId16"/>
    <p:sldId id="278" r:id="rId17"/>
    <p:sldId id="261" r:id="rId18"/>
    <p:sldId id="281" r:id="rId19"/>
    <p:sldId id="282" r:id="rId20"/>
    <p:sldId id="283" r:id="rId21"/>
    <p:sldId id="284" r:id="rId22"/>
    <p:sldId id="285" r:id="rId23"/>
    <p:sldId id="262" r:id="rId24"/>
    <p:sldId id="286" r:id="rId25"/>
    <p:sldId id="265" r:id="rId26"/>
    <p:sldId id="267" r:id="rId27"/>
  </p:sldIdLst>
  <p:sldSz cx="9144000" cy="6858000" type="screen4x3"/>
  <p:notesSz cx="6881813" cy="100155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777"/>
          </a:xfrm>
          <a:prstGeom prst="rect">
            <a:avLst/>
          </a:prstGeom>
        </p:spPr>
        <p:txBody>
          <a:bodyPr vert="horz" lIns="96551" tIns="48276" rIns="96551" bIns="48276" rtlCol="0"/>
          <a:lstStyle>
            <a:lvl1pPr algn="l">
              <a:defRPr sz="13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500777"/>
          </a:xfrm>
          <a:prstGeom prst="rect">
            <a:avLst/>
          </a:prstGeom>
        </p:spPr>
        <p:txBody>
          <a:bodyPr vert="horz" lIns="96551" tIns="48276" rIns="96551" bIns="48276" rtlCol="0"/>
          <a:lstStyle>
            <a:lvl1pPr algn="r">
              <a:defRPr sz="1300"/>
            </a:lvl1pPr>
          </a:lstStyle>
          <a:p>
            <a:fld id="{99704128-784C-4156-B9EB-68B54FA49C45}" type="datetimeFigureOut">
              <a:rPr lang="pt-PT" smtClean="0"/>
              <a:t>08-12-2014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513023"/>
            <a:ext cx="2982119" cy="500777"/>
          </a:xfrm>
          <a:prstGeom prst="rect">
            <a:avLst/>
          </a:prstGeom>
        </p:spPr>
        <p:txBody>
          <a:bodyPr vert="horz" lIns="96551" tIns="48276" rIns="96551" bIns="48276" rtlCol="0" anchor="b"/>
          <a:lstStyle>
            <a:lvl1pPr algn="l">
              <a:defRPr sz="13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98102" y="9513023"/>
            <a:ext cx="2982119" cy="500777"/>
          </a:xfrm>
          <a:prstGeom prst="rect">
            <a:avLst/>
          </a:prstGeom>
        </p:spPr>
        <p:txBody>
          <a:bodyPr vert="horz" lIns="96551" tIns="48276" rIns="96551" bIns="48276" rtlCol="0" anchor="b"/>
          <a:lstStyle>
            <a:lvl1pPr algn="r">
              <a:defRPr sz="1300"/>
            </a:lvl1pPr>
          </a:lstStyle>
          <a:p>
            <a:fld id="{2DE4738B-6D99-4EB5-94F0-31E17D7078A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5557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777"/>
          </a:xfrm>
          <a:prstGeom prst="rect">
            <a:avLst/>
          </a:prstGeom>
        </p:spPr>
        <p:txBody>
          <a:bodyPr vert="horz" lIns="96551" tIns="48276" rIns="96551" bIns="4827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0777"/>
          </a:xfrm>
          <a:prstGeom prst="rect">
            <a:avLst/>
          </a:prstGeom>
        </p:spPr>
        <p:txBody>
          <a:bodyPr vert="horz" lIns="96551" tIns="48276" rIns="96551" bIns="4827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27C70448-8380-4A25-ACB4-718937DBDA19}" type="datetimeFigureOut">
              <a:rPr lang="pt-PT"/>
              <a:pPr>
                <a:defRPr/>
              </a:pPr>
              <a:t>08-12-2014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06975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51" tIns="48276" rIns="96551" bIns="48276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8182" y="4757381"/>
            <a:ext cx="5505450" cy="4506992"/>
          </a:xfrm>
          <a:prstGeom prst="rect">
            <a:avLst/>
          </a:prstGeom>
        </p:spPr>
        <p:txBody>
          <a:bodyPr vert="horz" lIns="96551" tIns="48276" rIns="96551" bIns="48276" rtlCol="0"/>
          <a:lstStyle/>
          <a:p>
            <a:pPr lvl="0"/>
            <a:r>
              <a:rPr lang="pt-PT" noProof="0" smtClean="0"/>
              <a:t>Clique para editar os estilos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  <a:endParaRPr lang="pt-PT" noProof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513023"/>
            <a:ext cx="2982119" cy="500777"/>
          </a:xfrm>
          <a:prstGeom prst="rect">
            <a:avLst/>
          </a:prstGeom>
        </p:spPr>
        <p:txBody>
          <a:bodyPr vert="horz" lIns="96551" tIns="48276" rIns="96551" bIns="4827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98102" y="9513023"/>
            <a:ext cx="2982119" cy="500777"/>
          </a:xfrm>
          <a:prstGeom prst="rect">
            <a:avLst/>
          </a:prstGeom>
        </p:spPr>
        <p:txBody>
          <a:bodyPr vert="horz" lIns="96551" tIns="48276" rIns="96551" bIns="4827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41579863-9702-45F7-AC54-7C028E8D2239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62373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454808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84534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150901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34506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947050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125495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15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857359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16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158679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17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931167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18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191840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19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30247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190927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20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365242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21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2640268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22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8212774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23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604804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24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77453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25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5580749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26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93332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46037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91784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02715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417542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602954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435062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579863-9702-45F7-AC54-7C028E8D2239}" type="slidenum">
              <a:rPr lang="pt-PT" smtClean="0"/>
              <a:pPr>
                <a:defRPr/>
              </a:pPr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67138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onexão rect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Títul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25" name="Subtítul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PT" smtClean="0"/>
              <a:t>Faça clique para editar o estilo</a:t>
            </a:r>
            <a:endParaRPr lang="en-US"/>
          </a:p>
        </p:txBody>
      </p:sp>
      <p:sp>
        <p:nvSpPr>
          <p:cNvPr id="6" name="Marcador de Posição da Data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A56E6C7-BA23-45F7-8DAE-7C3E0285488C}" type="datetime1">
              <a:rPr lang="pt-PT"/>
              <a:pPr>
                <a:defRPr/>
              </a:pPr>
              <a:t>08-12-2014</a:t>
            </a:fld>
            <a:endParaRPr lang="pt-PT"/>
          </a:p>
        </p:txBody>
      </p:sp>
      <p:sp>
        <p:nvSpPr>
          <p:cNvPr id="7" name="Marcador de Posição do Rodapé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r>
              <a:rPr lang="pt-PT"/>
              <a:t>Estilos de Personalidade e Suicidalidade em adultos da comunidade: O efeito moderador dos acontecimentos de vida</a:t>
            </a:r>
          </a:p>
        </p:txBody>
      </p:sp>
      <p:sp>
        <p:nvSpPr>
          <p:cNvPr id="8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23A4718-9E2F-464A-8B49-658350AB5300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261277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BD2B1-8AC2-41EE-965E-EF73F38D47CF}" type="datetime1">
              <a:rPr lang="pt-PT"/>
              <a:pPr>
                <a:defRPr/>
              </a:pPr>
              <a:t>08-12-2014</a:t>
            </a:fld>
            <a:endParaRPr lang="pt-PT"/>
          </a:p>
        </p:txBody>
      </p:sp>
      <p:sp>
        <p:nvSpPr>
          <p:cNvPr id="5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/>
              <a:t>Estilos de Personalidade e Suicidalidade em adultos da comunidade: O efeito moderador dos acontecimentos de vida</a:t>
            </a:r>
          </a:p>
        </p:txBody>
      </p:sp>
      <p:sp>
        <p:nvSpPr>
          <p:cNvPr id="6" name="Marcador de Posição do Número do Diapositivo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B43B1-CA86-45B0-9275-08F13D672C76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8310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E853188-6A94-4C05-853B-FFF8D2C86AC6}" type="datetime1">
              <a:rPr lang="pt-PT"/>
              <a:pPr>
                <a:defRPr/>
              </a:pPr>
              <a:t>08-12-2014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pt-PT"/>
              <a:t>Estilos de Personalidade e Suicidalidade em adultos da comunidade: O efeito moderador dos acontecimentos de vida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45DED992-77FE-4926-A2D4-1A8ECB42089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53713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41966-A244-4114-95B6-5776661082DF}" type="datetime1">
              <a:rPr lang="pt-PT"/>
              <a:pPr>
                <a:defRPr/>
              </a:pPr>
              <a:t>08-12-2014</a:t>
            </a:fld>
            <a:endParaRPr lang="pt-PT"/>
          </a:p>
        </p:txBody>
      </p:sp>
      <p:sp>
        <p:nvSpPr>
          <p:cNvPr id="5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/>
              <a:t>Estilos de Personalidade e Suicidalidade em adultos da comunidade: O efeito moderador dos acontecimentos de vida</a:t>
            </a:r>
          </a:p>
        </p:txBody>
      </p:sp>
      <p:sp>
        <p:nvSpPr>
          <p:cNvPr id="6" name="Marcador de Posição do Número do Diapositivo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05DEA-3DD9-40CF-AF36-ECFC441EEB2D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7605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216EE4F5-E276-4ED1-8AE2-8D3A86692C45}" type="datetime1">
              <a:rPr lang="pt-PT"/>
              <a:pPr>
                <a:defRPr/>
              </a:pPr>
              <a:t>08-12-2014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r>
              <a:rPr lang="pt-PT"/>
              <a:t>Estilos de Personalidade e Suicidalidade em adultos da comunidade: O efeito moderador dos acontecimentos de vida</a:t>
            </a: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89B507-1851-44EE-9A5E-5DE5CA6FC2FD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510794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a Data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C720F-8BB4-4936-A1AF-40DA9FD89A18}" type="datetime1">
              <a:rPr lang="pt-PT"/>
              <a:pPr>
                <a:defRPr/>
              </a:pPr>
              <a:t>08-12-2014</a:t>
            </a:fld>
            <a:endParaRPr lang="pt-PT"/>
          </a:p>
        </p:txBody>
      </p:sp>
      <p:sp>
        <p:nvSpPr>
          <p:cNvPr id="6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/>
              <a:t>Estilos de Personalidade e Suicidalidade em adultos da comunidade: O efeito moderador dos acontecimentos de vida</a:t>
            </a:r>
          </a:p>
        </p:txBody>
      </p:sp>
      <p:sp>
        <p:nvSpPr>
          <p:cNvPr id="7" name="Marcador de Posição do Número do Diapositivo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7C41A-73FD-4D83-B1AB-AE99B2F23389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1594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Marcador de Posição da Data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A8497-46EF-4ECA-9DB1-82F8572ABF29}" type="datetime1">
              <a:rPr lang="pt-PT"/>
              <a:pPr>
                <a:defRPr/>
              </a:pPr>
              <a:t>08-12-2014</a:t>
            </a:fld>
            <a:endParaRPr lang="pt-PT"/>
          </a:p>
        </p:txBody>
      </p:sp>
      <p:sp>
        <p:nvSpPr>
          <p:cNvPr id="8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/>
              <a:t>Estilos de Personalidade e Suicidalidade em adultos da comunidade: O efeito moderador dos acontecimentos de vida</a:t>
            </a:r>
          </a:p>
        </p:txBody>
      </p:sp>
      <p:sp>
        <p:nvSpPr>
          <p:cNvPr id="9" name="Marcador de Posição do Número do Diapositivo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36A11-DD44-47E9-8E5B-A5F4B1BA0DC7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3111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a Data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DC3C3-706A-439A-8B1B-6F3936921D14}" type="datetime1">
              <a:rPr lang="pt-PT"/>
              <a:pPr>
                <a:defRPr/>
              </a:pPr>
              <a:t>08-12-2014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/>
              <a:t>Estilos de Personalidade e Suicidalidade em adultos da comunidade: O efeito moderador dos acontecimentos de vida</a:t>
            </a:r>
          </a:p>
        </p:txBody>
      </p:sp>
      <p:sp>
        <p:nvSpPr>
          <p:cNvPr id="5" name="Marcador de Posição do Número do Diapositivo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49C25-A248-456C-A73B-A81C94CCA9A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32593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A68F4-D0D6-42F2-8619-18D57290C7C6}" type="datetime1">
              <a:rPr lang="pt-PT"/>
              <a:pPr>
                <a:defRPr/>
              </a:pPr>
              <a:t>08-12-2014</a:t>
            </a:fld>
            <a:endParaRPr lang="pt-PT"/>
          </a:p>
        </p:txBody>
      </p:sp>
      <p:sp>
        <p:nvSpPr>
          <p:cNvPr id="3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/>
              <a:t>Estilos de Personalidade e Suicidalidade em adultos da comunidade: O efeito moderador dos acontecimentos de vida</a:t>
            </a:r>
          </a:p>
        </p:txBody>
      </p:sp>
      <p:sp>
        <p:nvSpPr>
          <p:cNvPr id="4" name="Marcador de Posição do Número do Diapositivo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6EAD4-48DF-48C7-8EE6-D712CA53A2F0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45893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a Data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C0C17-CBF6-4435-9240-A847D37144B8}" type="datetime1">
              <a:rPr lang="pt-PT"/>
              <a:pPr>
                <a:defRPr/>
              </a:pPr>
              <a:t>08-12-2014</a:t>
            </a:fld>
            <a:endParaRPr lang="pt-PT"/>
          </a:p>
        </p:txBody>
      </p:sp>
      <p:sp>
        <p:nvSpPr>
          <p:cNvPr id="6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PT"/>
              <a:t>Estilos de Personalidade e Suicidalidade em adultos da comunidade: O efeito moderador dos acontecimentos de vida</a:t>
            </a:r>
          </a:p>
        </p:txBody>
      </p:sp>
      <p:sp>
        <p:nvSpPr>
          <p:cNvPr id="7" name="Marcador de Posição do Número do Diapositivo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A0CDE-5C01-4EDE-935B-B28EB974EBBA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76510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ângulo 8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10" name="Marcador de Posição da Imagem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t-PT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7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493B953-9E38-469A-96C6-760720E668FF}" type="datetime1">
              <a:rPr lang="pt-PT"/>
              <a:pPr>
                <a:defRPr/>
              </a:pPr>
              <a:t>08-12-2014</a:t>
            </a:fld>
            <a:endParaRPr lang="pt-PT"/>
          </a:p>
        </p:txBody>
      </p:sp>
      <p:sp>
        <p:nvSpPr>
          <p:cNvPr id="8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pt-PT"/>
              <a:t>Estilos de Personalidade e Suicidalidade em adultos da comunidade: O efeito moderador dos acontecimentos de vida</a:t>
            </a:r>
          </a:p>
        </p:txBody>
      </p:sp>
      <p:sp>
        <p:nvSpPr>
          <p:cNvPr id="9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701078E-DC01-4BDA-A26A-332578D05049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72970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Marcador de Posição do Título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1030" name="Marcador de Posição do Texto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 smtClean="0"/>
              <a:t>Clique para editar os estilos</a:t>
            </a:r>
          </a:p>
          <a:p>
            <a:pPr lvl="1"/>
            <a:r>
              <a:rPr lang="pt-PT" altLang="pt-PT" smtClean="0"/>
              <a:t>Segundo nível</a:t>
            </a:r>
          </a:p>
          <a:p>
            <a:pPr lvl="2"/>
            <a:r>
              <a:rPr lang="pt-PT" altLang="pt-PT" smtClean="0"/>
              <a:t>Terceiro nível</a:t>
            </a:r>
          </a:p>
          <a:p>
            <a:pPr lvl="3"/>
            <a:r>
              <a:rPr lang="pt-PT" altLang="pt-PT" smtClean="0"/>
              <a:t>Quarto nível</a:t>
            </a:r>
          </a:p>
          <a:p>
            <a:pPr lvl="4"/>
            <a:r>
              <a:rPr lang="pt-PT" altLang="pt-PT" smtClean="0"/>
              <a:t>Quinto nível</a:t>
            </a:r>
            <a:endParaRPr lang="en-US" altLang="pt-PT" smtClean="0"/>
          </a:p>
        </p:txBody>
      </p:sp>
      <p:sp>
        <p:nvSpPr>
          <p:cNvPr id="27" name="Marcador de Posição da Data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9F1FD67B-0D79-434A-BFA3-7B2B956A226E}" type="datetime1">
              <a:rPr lang="pt-PT"/>
              <a:pPr>
                <a:defRPr/>
              </a:pPr>
              <a:t>08-12-2014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pt-PT"/>
              <a:t>Estilos de Personalidade e Suicidalidade em adultos da comunidade: O efeito moderador dos acontecimentos de vida</a:t>
            </a:r>
          </a:p>
        </p:txBody>
      </p:sp>
      <p:sp>
        <p:nvSpPr>
          <p:cNvPr id="16" name="Marcador de Posição do Número do Diapositivo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6D7D166-15A1-421A-9A12-B4B443CEFDCB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0" r:id="rId2"/>
    <p:sldLayoutId id="2147483808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9" r:id="rId9"/>
    <p:sldLayoutId id="2147483806" r:id="rId10"/>
    <p:sldLayoutId id="2147483810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AEAFA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AEAFA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AEAFA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AEAFA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419872" y="2062395"/>
            <a:ext cx="5105400" cy="286816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sz="2800" dirty="0" smtClean="0">
                <a:solidFill>
                  <a:sysClr val="windowText" lastClr="000000"/>
                </a:solidFill>
              </a:rPr>
              <a:t>Estilos de personalidade e suicidalidade em adultos da comunidade : o efeito moderador dos acontecimentos de vida</a:t>
            </a:r>
            <a:endParaRPr lang="pt-PT" sz="2800" dirty="0">
              <a:solidFill>
                <a:sysClr val="windowText" lastClr="000000"/>
              </a:solidFill>
            </a:endParaRPr>
          </a:p>
        </p:txBody>
      </p:sp>
      <p:sp>
        <p:nvSpPr>
          <p:cNvPr id="6147" name="Subtítulo 2"/>
          <p:cNvSpPr>
            <a:spLocks noGrp="1"/>
          </p:cNvSpPr>
          <p:nvPr>
            <p:ph type="subTitle" idx="1"/>
          </p:nvPr>
        </p:nvSpPr>
        <p:spPr>
          <a:xfrm>
            <a:off x="3214688" y="5556250"/>
            <a:ext cx="5114925" cy="1101725"/>
          </a:xfrm>
        </p:spPr>
        <p:txBody>
          <a:bodyPr/>
          <a:lstStyle/>
          <a:p>
            <a:pPr eaLnBrk="1" hangingPunct="1"/>
            <a:r>
              <a:rPr lang="pt-PT" altLang="pt-PT" smtClean="0"/>
              <a:t>Orientador: </a:t>
            </a:r>
          </a:p>
          <a:p>
            <a:pPr eaLnBrk="1" hangingPunct="1"/>
            <a:r>
              <a:rPr lang="pt-PT" altLang="pt-PT" smtClean="0"/>
              <a:t>Prof. Dr. Rui C. Campos</a:t>
            </a:r>
          </a:p>
        </p:txBody>
      </p:sp>
      <p:sp>
        <p:nvSpPr>
          <p:cNvPr id="6148" name="Rectângulo 3"/>
          <p:cNvSpPr>
            <a:spLocks noChangeArrowheads="1"/>
          </p:cNvSpPr>
          <p:nvPr/>
        </p:nvSpPr>
        <p:spPr bwMode="auto">
          <a:xfrm>
            <a:off x="2700338" y="0"/>
            <a:ext cx="457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PT" altLang="pt-PT">
                <a:solidFill>
                  <a:schemeClr val="bg1"/>
                </a:solidFill>
                <a:latin typeface="Trebuchet MS" pitchFamily="34" charset="0"/>
              </a:rPr>
              <a:t>UNVERSIDADE DE ÉVORA</a:t>
            </a:r>
          </a:p>
          <a:p>
            <a:pPr eaLnBrk="1" hangingPunct="1"/>
            <a:r>
              <a:rPr lang="pt-PT" altLang="pt-PT">
                <a:solidFill>
                  <a:schemeClr val="bg1"/>
                </a:solidFill>
                <a:latin typeface="Trebuchet MS" pitchFamily="34" charset="0"/>
              </a:rPr>
              <a:t>ESCOLA DE CIÊNCIAS SOCIAIS</a:t>
            </a:r>
          </a:p>
        </p:txBody>
      </p:sp>
      <p:sp>
        <p:nvSpPr>
          <p:cNvPr id="6149" name="CaixaDeTexto 4"/>
          <p:cNvSpPr txBox="1">
            <a:spLocks noChangeArrowheads="1"/>
          </p:cNvSpPr>
          <p:nvPr/>
        </p:nvSpPr>
        <p:spPr bwMode="auto">
          <a:xfrm>
            <a:off x="2700338" y="862013"/>
            <a:ext cx="490537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PT" altLang="pt-PT">
                <a:solidFill>
                  <a:schemeClr val="bg1"/>
                </a:solidFill>
                <a:latin typeface="Trebuchet MS" pitchFamily="34" charset="0"/>
              </a:rPr>
              <a:t>Mestrado em Psicologia</a:t>
            </a:r>
          </a:p>
          <a:p>
            <a:pPr eaLnBrk="1" hangingPunct="1"/>
            <a:r>
              <a:rPr lang="pt-PT" altLang="pt-PT">
                <a:solidFill>
                  <a:schemeClr val="bg1"/>
                </a:solidFill>
                <a:latin typeface="Trebuchet MS" pitchFamily="34" charset="0"/>
              </a:rPr>
              <a:t>Especialização em Psicologia Clínica e da Saúde</a:t>
            </a:r>
          </a:p>
          <a:p>
            <a:pPr eaLnBrk="1" hangingPunct="1"/>
            <a:endParaRPr lang="pt-PT" altLang="pt-PT">
              <a:solidFill>
                <a:schemeClr val="bg1"/>
              </a:solidFill>
              <a:latin typeface="Trebuchet MS" pitchFamily="34" charset="0"/>
            </a:endParaRPr>
          </a:p>
          <a:p>
            <a:pPr eaLnBrk="1" hangingPunct="1"/>
            <a:r>
              <a:rPr lang="pt-PT" altLang="pt-PT">
                <a:solidFill>
                  <a:schemeClr val="bg1"/>
                </a:solidFill>
                <a:latin typeface="Trebuchet MS" pitchFamily="34" charset="0"/>
              </a:rPr>
              <a:t>Ana Rita da Silva Oliveira</a:t>
            </a:r>
          </a:p>
        </p:txBody>
      </p:sp>
      <p:pic>
        <p:nvPicPr>
          <p:cNvPr id="6150" name="Imagem 6" descr="C:\Users\Madalena\Pictures\logo_principa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-25400"/>
            <a:ext cx="2343150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2. Método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9724"/>
            <a:ext cx="7239000" cy="498762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pt-PT" altLang="pt-PT" sz="2400" dirty="0" smtClean="0"/>
              <a:t>2.2 Procedimento</a:t>
            </a:r>
          </a:p>
          <a:p>
            <a:pPr lvl="1" eaLnBrk="1" hangingPunct="1">
              <a:defRPr/>
            </a:pPr>
            <a:r>
              <a:rPr lang="pt-PT" altLang="pt-PT" sz="2100" dirty="0" smtClean="0"/>
              <a:t>Aplicação do protocolo de investigação:</a:t>
            </a:r>
          </a:p>
          <a:p>
            <a:pPr lvl="2" algn="just" eaLnBrk="1" hangingPunct="1">
              <a:lnSpc>
                <a:spcPct val="150000"/>
              </a:lnSpc>
              <a:defRPr/>
            </a:pPr>
            <a:r>
              <a:rPr lang="pt-PT" altLang="pt-PT" sz="1900" dirty="0" smtClean="0"/>
              <a:t>Individual</a:t>
            </a:r>
          </a:p>
          <a:p>
            <a:pPr lvl="2" algn="just" eaLnBrk="1" hangingPunct="1">
              <a:lnSpc>
                <a:spcPct val="150000"/>
              </a:lnSpc>
              <a:defRPr/>
            </a:pPr>
            <a:r>
              <a:rPr lang="pt-PT" altLang="pt-PT" sz="1900" dirty="0" smtClean="0"/>
              <a:t>Locais públicos</a:t>
            </a:r>
          </a:p>
          <a:p>
            <a:pPr lvl="2" algn="just" eaLnBrk="1" hangingPunct="1">
              <a:lnSpc>
                <a:spcPct val="150000"/>
              </a:lnSpc>
              <a:defRPr/>
            </a:pPr>
            <a:r>
              <a:rPr lang="pt-PT" altLang="pt-PT" sz="1900" dirty="0" smtClean="0"/>
              <a:t>Ordem de apresentação dos questionários variável</a:t>
            </a:r>
          </a:p>
          <a:p>
            <a:pPr lvl="2" algn="just" eaLnBrk="1" hangingPunct="1">
              <a:lnSpc>
                <a:spcPct val="150000"/>
              </a:lnSpc>
              <a:defRPr/>
            </a:pPr>
            <a:r>
              <a:rPr lang="pt-PT" altLang="pt-PT" sz="1900" dirty="0" smtClean="0"/>
              <a:t>Apresentado dentro de um envelope aberto à exceção do consentimento informado</a:t>
            </a:r>
          </a:p>
          <a:p>
            <a:pPr lvl="2" algn="just" eaLnBrk="1" hangingPunct="1">
              <a:lnSpc>
                <a:spcPct val="150000"/>
              </a:lnSpc>
              <a:defRPr/>
            </a:pPr>
            <a:r>
              <a:rPr lang="pt-PT" altLang="pt-PT" sz="1900" dirty="0" smtClean="0"/>
              <a:t>Após preenchimento do protocolo o individuo selou o envelope e escreveu nele as iniciais do seu nome</a:t>
            </a:r>
          </a:p>
          <a:p>
            <a:pPr lvl="2" algn="just" eaLnBrk="1" hangingPunct="1">
              <a:lnSpc>
                <a:spcPct val="150000"/>
              </a:lnSpc>
              <a:defRPr/>
            </a:pPr>
            <a:r>
              <a:rPr lang="pt-PT" altLang="pt-PT" sz="1900" dirty="0" smtClean="0"/>
              <a:t>Informou-se sobre o 2º momento e foi pedido o contacto telefónico </a:t>
            </a:r>
          </a:p>
          <a:p>
            <a:pPr lvl="2" algn="just" eaLnBrk="1" hangingPunct="1">
              <a:lnSpc>
                <a:spcPct val="150000"/>
              </a:lnSpc>
              <a:defRPr/>
            </a:pPr>
            <a:r>
              <a:rPr lang="pt-PT" altLang="pt-PT" sz="1900" dirty="0" smtClean="0"/>
              <a:t>O 2º momento ocorreu de forma similar ao 1º momento</a:t>
            </a:r>
          </a:p>
        </p:txBody>
      </p:sp>
      <p:sp>
        <p:nvSpPr>
          <p:cNvPr id="15364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xfrm>
            <a:off x="-684584" y="6597351"/>
            <a:ext cx="7571184" cy="1892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dirty="0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15365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xfrm>
            <a:off x="8528668" y="6608170"/>
            <a:ext cx="588963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ACF8AFAA-AA91-4A65-AC47-CDA4C3452D47}" type="slidenum">
              <a:rPr lang="pt-PT" altLang="pt-PT" smtClean="0">
                <a:solidFill>
                  <a:schemeClr val="bg1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pt-PT" altLang="pt-PT" dirty="0" smtClean="0">
              <a:solidFill>
                <a:schemeClr val="bg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2. método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9725"/>
            <a:ext cx="7239000" cy="4987925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PT" dirty="0" smtClean="0"/>
              <a:t>2.3 Instrumentos:</a:t>
            </a:r>
          </a:p>
          <a:p>
            <a:pPr marL="521208" lvl="1"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pt-PT" sz="1800" b="1" dirty="0" smtClean="0">
                <a:solidFill>
                  <a:schemeClr val="tx1"/>
                </a:solidFill>
              </a:rPr>
              <a:t>Questionário Sociodemográfico</a:t>
            </a:r>
            <a:r>
              <a:rPr lang="pt-PT" sz="1800" dirty="0" smtClean="0">
                <a:solidFill>
                  <a:schemeClr val="tx1"/>
                </a:solidFill>
              </a:rPr>
              <a:t>;</a:t>
            </a:r>
          </a:p>
          <a:p>
            <a:pPr marL="521208" lvl="1"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pt-PT" sz="1800" b="1" dirty="0" smtClean="0">
                <a:solidFill>
                  <a:schemeClr val="tx1"/>
                </a:solidFill>
              </a:rPr>
              <a:t>Questionário de Experiências Depressivas </a:t>
            </a:r>
            <a:r>
              <a:rPr lang="pt-PT" sz="1800" dirty="0" smtClean="0">
                <a:solidFill>
                  <a:schemeClr val="tx1"/>
                </a:solidFill>
              </a:rPr>
              <a:t>(QED</a:t>
            </a:r>
            <a:r>
              <a:rPr lang="pt-PT" sz="1800" dirty="0">
                <a:solidFill>
                  <a:schemeClr val="tx1"/>
                </a:solidFill>
              </a:rPr>
              <a:t>; </a:t>
            </a:r>
            <a:r>
              <a:rPr lang="pt-PT" sz="1800" dirty="0" err="1">
                <a:solidFill>
                  <a:schemeClr val="tx1"/>
                </a:solidFill>
              </a:rPr>
              <a:t>Blatt</a:t>
            </a:r>
            <a:r>
              <a:rPr lang="pt-PT" sz="1800" dirty="0">
                <a:solidFill>
                  <a:schemeClr val="tx1"/>
                </a:solidFill>
              </a:rPr>
              <a:t>, D’</a:t>
            </a:r>
            <a:r>
              <a:rPr lang="pt-PT" sz="1800" dirty="0" err="1">
                <a:solidFill>
                  <a:schemeClr val="tx1"/>
                </a:solidFill>
              </a:rPr>
              <a:t>Affliti</a:t>
            </a:r>
            <a:r>
              <a:rPr lang="pt-PT" sz="1800" dirty="0">
                <a:solidFill>
                  <a:schemeClr val="tx1"/>
                </a:solidFill>
              </a:rPr>
              <a:t> &amp; </a:t>
            </a:r>
            <a:r>
              <a:rPr lang="pt-PT" sz="1800" dirty="0" err="1">
                <a:solidFill>
                  <a:schemeClr val="tx1"/>
                </a:solidFill>
              </a:rPr>
              <a:t>Quinlan</a:t>
            </a:r>
            <a:r>
              <a:rPr lang="pt-PT" sz="1800" dirty="0">
                <a:solidFill>
                  <a:schemeClr val="tx1"/>
                </a:solidFill>
              </a:rPr>
              <a:t>, 1979) – versão portuguesa de Campos (2000; </a:t>
            </a:r>
            <a:r>
              <a:rPr lang="pt-PT" sz="1800" dirty="0" smtClean="0">
                <a:solidFill>
                  <a:schemeClr val="tx1"/>
                </a:solidFill>
              </a:rPr>
              <a:t>2009b);</a:t>
            </a:r>
          </a:p>
          <a:p>
            <a:pPr marL="521208" lvl="1"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pt-PT" sz="1800" b="1" dirty="0" smtClean="0">
                <a:solidFill>
                  <a:schemeClr val="tx1"/>
                </a:solidFill>
              </a:rPr>
              <a:t>Escala de Depressão do Centro de Estudos </a:t>
            </a:r>
            <a:r>
              <a:rPr lang="pt-PT" sz="1800" b="1" dirty="0" smtClean="0">
                <a:solidFill>
                  <a:schemeClr val="tx1"/>
                </a:solidFill>
              </a:rPr>
              <a:t>Epidemiológicos </a:t>
            </a:r>
            <a:r>
              <a:rPr lang="pt-PT" sz="1800" dirty="0" smtClean="0">
                <a:solidFill>
                  <a:schemeClr val="tx1"/>
                </a:solidFill>
              </a:rPr>
              <a:t>(</a:t>
            </a:r>
            <a:r>
              <a:rPr lang="pt-PT" sz="1800" dirty="0">
                <a:solidFill>
                  <a:schemeClr val="tx1"/>
                </a:solidFill>
              </a:rPr>
              <a:t>CES-D; </a:t>
            </a:r>
            <a:r>
              <a:rPr lang="pt-PT" sz="1800" dirty="0" err="1">
                <a:solidFill>
                  <a:schemeClr val="tx1"/>
                </a:solidFill>
              </a:rPr>
              <a:t>Radloff</a:t>
            </a:r>
            <a:r>
              <a:rPr lang="pt-PT" sz="1800" dirty="0">
                <a:solidFill>
                  <a:schemeClr val="tx1"/>
                </a:solidFill>
              </a:rPr>
              <a:t>, 1977) – versão portuguesa de Gonçalves e Fagulha (</a:t>
            </a:r>
            <a:r>
              <a:rPr lang="pt-PT" sz="1800" dirty="0" smtClean="0">
                <a:solidFill>
                  <a:schemeClr val="tx1"/>
                </a:solidFill>
              </a:rPr>
              <a:t>2004);</a:t>
            </a:r>
          </a:p>
          <a:p>
            <a:pPr marL="521208" lvl="1"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pt-PT" sz="1800" b="1" dirty="0" smtClean="0">
                <a:solidFill>
                  <a:schemeClr val="tx1"/>
                </a:solidFill>
              </a:rPr>
              <a:t>Questionário de Comportamentos Suicidários – Revisto </a:t>
            </a:r>
            <a:r>
              <a:rPr lang="pt-PT" sz="1800" dirty="0" smtClean="0">
                <a:solidFill>
                  <a:schemeClr val="tx1"/>
                </a:solidFill>
              </a:rPr>
              <a:t>(</a:t>
            </a:r>
            <a:r>
              <a:rPr lang="pt-PT" sz="1800" dirty="0" err="1">
                <a:solidFill>
                  <a:schemeClr val="tx1"/>
                </a:solidFill>
              </a:rPr>
              <a:t>Osman</a:t>
            </a:r>
            <a:r>
              <a:rPr lang="pt-PT" sz="1800" dirty="0">
                <a:solidFill>
                  <a:schemeClr val="tx1"/>
                </a:solidFill>
              </a:rPr>
              <a:t> </a:t>
            </a:r>
            <a:r>
              <a:rPr lang="pt-PT" sz="1800" dirty="0" err="1">
                <a:solidFill>
                  <a:schemeClr val="tx1"/>
                </a:solidFill>
              </a:rPr>
              <a:t>et</a:t>
            </a:r>
            <a:r>
              <a:rPr lang="pt-PT" sz="1800" dirty="0">
                <a:solidFill>
                  <a:schemeClr val="tx1"/>
                </a:solidFill>
              </a:rPr>
              <a:t> al., 2001) – versão portuguesa de Campos, </a:t>
            </a:r>
            <a:r>
              <a:rPr lang="pt-PT" sz="1800" dirty="0" err="1">
                <a:solidFill>
                  <a:schemeClr val="tx1"/>
                </a:solidFill>
              </a:rPr>
              <a:t>Blesser</a:t>
            </a:r>
            <a:r>
              <a:rPr lang="pt-PT" sz="1800" dirty="0">
                <a:solidFill>
                  <a:schemeClr val="tx1"/>
                </a:solidFill>
              </a:rPr>
              <a:t> e </a:t>
            </a:r>
            <a:r>
              <a:rPr lang="pt-PT" sz="1800" dirty="0" err="1">
                <a:solidFill>
                  <a:schemeClr val="tx1"/>
                </a:solidFill>
              </a:rPr>
              <a:t>Blatt</a:t>
            </a:r>
            <a:r>
              <a:rPr lang="pt-PT" sz="1800" dirty="0">
                <a:solidFill>
                  <a:schemeClr val="tx1"/>
                </a:solidFill>
              </a:rPr>
              <a:t> (2013</a:t>
            </a:r>
            <a:r>
              <a:rPr lang="pt-PT" sz="1800" dirty="0" smtClean="0">
                <a:solidFill>
                  <a:schemeClr val="tx1"/>
                </a:solidFill>
              </a:rPr>
              <a:t>);</a:t>
            </a:r>
          </a:p>
          <a:p>
            <a:pPr marL="521208" lvl="1"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r>
              <a:rPr lang="pt-PT" sz="1800" b="1" i="1" dirty="0" err="1" smtClean="0">
                <a:solidFill>
                  <a:schemeClr val="tx1"/>
                </a:solidFill>
              </a:rPr>
              <a:t>Life</a:t>
            </a:r>
            <a:r>
              <a:rPr lang="pt-PT" sz="1800" b="1" i="1" dirty="0" smtClean="0">
                <a:solidFill>
                  <a:schemeClr val="tx1"/>
                </a:solidFill>
              </a:rPr>
              <a:t> </a:t>
            </a:r>
            <a:r>
              <a:rPr lang="pt-PT" sz="1800" b="1" i="1" dirty="0" err="1" smtClean="0">
                <a:solidFill>
                  <a:schemeClr val="tx1"/>
                </a:solidFill>
              </a:rPr>
              <a:t>Experiences</a:t>
            </a:r>
            <a:r>
              <a:rPr lang="pt-PT" sz="1800" b="1" i="1" dirty="0" smtClean="0">
                <a:solidFill>
                  <a:schemeClr val="tx1"/>
                </a:solidFill>
              </a:rPr>
              <a:t> </a:t>
            </a:r>
            <a:r>
              <a:rPr lang="pt-PT" sz="1800" b="1" i="1" dirty="0" err="1" smtClean="0">
                <a:solidFill>
                  <a:schemeClr val="tx1"/>
                </a:solidFill>
              </a:rPr>
              <a:t>Survey</a:t>
            </a:r>
            <a:r>
              <a:rPr lang="pt-PT" sz="1800" dirty="0" smtClean="0">
                <a:solidFill>
                  <a:schemeClr val="tx1"/>
                </a:solidFill>
              </a:rPr>
              <a:t> (</a:t>
            </a:r>
            <a:r>
              <a:rPr lang="pt-PT" sz="1800" dirty="0">
                <a:solidFill>
                  <a:schemeClr val="tx1"/>
                </a:solidFill>
              </a:rPr>
              <a:t>LES, </a:t>
            </a:r>
            <a:r>
              <a:rPr lang="pt-PT" sz="1800" dirty="0" err="1">
                <a:solidFill>
                  <a:schemeClr val="tx1"/>
                </a:solidFill>
              </a:rPr>
              <a:t>Sarason</a:t>
            </a:r>
            <a:r>
              <a:rPr lang="pt-PT" sz="1800" dirty="0">
                <a:solidFill>
                  <a:schemeClr val="tx1"/>
                </a:solidFill>
              </a:rPr>
              <a:t>, Johnson &amp; </a:t>
            </a:r>
            <a:r>
              <a:rPr lang="pt-PT" sz="1800" dirty="0" err="1">
                <a:solidFill>
                  <a:schemeClr val="tx1"/>
                </a:solidFill>
              </a:rPr>
              <a:t>Siegel</a:t>
            </a:r>
            <a:r>
              <a:rPr lang="pt-PT" sz="1800" dirty="0">
                <a:solidFill>
                  <a:schemeClr val="tx1"/>
                </a:solidFill>
              </a:rPr>
              <a:t>, 1978) – versão portuguesa de Silva, Pais-Ribeiro, Cardoso e Ramos (</a:t>
            </a:r>
            <a:r>
              <a:rPr lang="pt-PT" sz="1800" dirty="0" smtClean="0">
                <a:solidFill>
                  <a:schemeClr val="tx1"/>
                </a:solidFill>
              </a:rPr>
              <a:t>2003).</a:t>
            </a:r>
          </a:p>
          <a:p>
            <a:pPr marL="521208" lvl="1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"/>
              <a:defRPr/>
            </a:pPr>
            <a:endParaRPr lang="pt-PT" dirty="0">
              <a:solidFill>
                <a:schemeClr val="tx1">
                  <a:tint val="85000"/>
                </a:schemeClr>
              </a:solidFill>
            </a:endParaRPr>
          </a:p>
        </p:txBody>
      </p:sp>
      <p:sp>
        <p:nvSpPr>
          <p:cNvPr id="16388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xfrm>
            <a:off x="457200" y="6524625"/>
            <a:ext cx="7715250" cy="2619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16389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xfrm>
            <a:off x="8388350" y="6524625"/>
            <a:ext cx="588963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CC41FFB0-33E2-4149-9914-ACC8613254CA}" type="slidenum">
              <a:rPr lang="pt-PT" altLang="pt-PT" smtClean="0">
                <a:solidFill>
                  <a:schemeClr val="bg1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pt-PT" altLang="pt-PT" dirty="0" smtClean="0">
              <a:solidFill>
                <a:schemeClr val="bg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2. Método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9725"/>
            <a:ext cx="7239000" cy="49879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pt-PT" altLang="pt-PT" dirty="0" smtClean="0"/>
              <a:t>2.4 Estratégia de análise de dados</a:t>
            </a:r>
          </a:p>
          <a:p>
            <a:pPr lvl="1" algn="just" eaLnBrk="1" hangingPunct="1">
              <a:lnSpc>
                <a:spcPct val="140000"/>
              </a:lnSpc>
              <a:defRPr/>
            </a:pPr>
            <a:r>
              <a:rPr lang="pt-PT" altLang="pt-PT" sz="1800" dirty="0" smtClean="0">
                <a:solidFill>
                  <a:schemeClr val="tx1"/>
                </a:solidFill>
              </a:rPr>
              <a:t>Testadas possíveis associações entre as variáveis sociodemográficas e a suicidalidade. Controlou-se o efeito da depressão.</a:t>
            </a:r>
          </a:p>
          <a:p>
            <a:pPr lvl="1" algn="just" eaLnBrk="1" hangingPunct="1">
              <a:lnSpc>
                <a:spcPct val="140000"/>
              </a:lnSpc>
              <a:defRPr/>
            </a:pPr>
            <a:r>
              <a:rPr lang="pt-PT" altLang="pt-PT" sz="1800" dirty="0" smtClean="0">
                <a:solidFill>
                  <a:schemeClr val="tx1"/>
                </a:solidFill>
              </a:rPr>
              <a:t>Contributo das variáveis </a:t>
            </a:r>
            <a:r>
              <a:rPr lang="pt-PT" altLang="pt-PT" sz="1800" i="1" dirty="0" smtClean="0">
                <a:solidFill>
                  <a:schemeClr val="tx1"/>
                </a:solidFill>
              </a:rPr>
              <a:t>estilos de personalidade</a:t>
            </a:r>
            <a:r>
              <a:rPr lang="pt-PT" altLang="pt-PT" sz="1800" dirty="0" smtClean="0">
                <a:solidFill>
                  <a:schemeClr val="tx1"/>
                </a:solidFill>
              </a:rPr>
              <a:t> e </a:t>
            </a:r>
            <a:r>
              <a:rPr lang="pt-PT" altLang="pt-PT" sz="1800" i="1" dirty="0" smtClean="0">
                <a:solidFill>
                  <a:schemeClr val="tx1"/>
                </a:solidFill>
              </a:rPr>
              <a:t>acontecimentos de vida</a:t>
            </a:r>
            <a:r>
              <a:rPr lang="pt-PT" altLang="pt-PT" sz="1800" dirty="0" smtClean="0">
                <a:solidFill>
                  <a:schemeClr val="tx1"/>
                </a:solidFill>
              </a:rPr>
              <a:t> na previsão da suicidalidade</a:t>
            </a:r>
          </a:p>
          <a:p>
            <a:pPr lvl="1" algn="just" eaLnBrk="1" hangingPunct="1">
              <a:lnSpc>
                <a:spcPct val="140000"/>
              </a:lnSpc>
              <a:defRPr/>
            </a:pPr>
            <a:endParaRPr lang="pt-PT" altLang="pt-PT" sz="1800" dirty="0" smtClean="0">
              <a:solidFill>
                <a:srgbClr val="0000FF"/>
              </a:solidFill>
            </a:endParaRPr>
          </a:p>
          <a:p>
            <a:pPr lvl="1" algn="just" eaLnBrk="1" hangingPunct="1">
              <a:lnSpc>
                <a:spcPct val="140000"/>
              </a:lnSpc>
              <a:defRPr/>
            </a:pPr>
            <a:r>
              <a:rPr lang="pt-PT" altLang="pt-PT" sz="1800" dirty="0" smtClean="0">
                <a:solidFill>
                  <a:schemeClr val="tx1"/>
                </a:solidFill>
              </a:rPr>
              <a:t>Análise de Regressão Linear Múltipla Hierárquica</a:t>
            </a:r>
          </a:p>
          <a:p>
            <a:pPr lvl="1" algn="just" eaLnBrk="1" hangingPunct="1">
              <a:lnSpc>
                <a:spcPct val="140000"/>
              </a:lnSpc>
              <a:defRPr/>
            </a:pPr>
            <a:endParaRPr lang="pt-PT" altLang="pt-PT" sz="1800" dirty="0" smtClean="0">
              <a:solidFill>
                <a:schemeClr val="tx1"/>
              </a:solidFill>
            </a:endParaRPr>
          </a:p>
          <a:p>
            <a:pPr lvl="1" algn="just" eaLnBrk="1" hangingPunct="1">
              <a:lnSpc>
                <a:spcPct val="140000"/>
              </a:lnSpc>
              <a:defRPr/>
            </a:pPr>
            <a:r>
              <a:rPr lang="pt-PT" altLang="pt-PT" sz="1800" dirty="0" smtClean="0">
                <a:solidFill>
                  <a:schemeClr val="tx1"/>
                </a:solidFill>
              </a:rPr>
              <a:t>Examinou-se a </a:t>
            </a:r>
            <a:r>
              <a:rPr lang="pt-PT" altLang="pt-PT" sz="1800" dirty="0" err="1" smtClean="0">
                <a:solidFill>
                  <a:schemeClr val="tx1"/>
                </a:solidFill>
              </a:rPr>
              <a:t>multicolinariedade</a:t>
            </a:r>
            <a:r>
              <a:rPr lang="pt-PT" altLang="pt-PT" sz="1800" dirty="0" smtClean="0">
                <a:solidFill>
                  <a:schemeClr val="tx1"/>
                </a:solidFill>
              </a:rPr>
              <a:t> entre variáveis</a:t>
            </a:r>
          </a:p>
          <a:p>
            <a:pPr lvl="1" algn="just" eaLnBrk="1" hangingPunct="1">
              <a:lnSpc>
                <a:spcPct val="140000"/>
              </a:lnSpc>
              <a:defRPr/>
            </a:pPr>
            <a:endParaRPr lang="pt-PT" altLang="pt-PT" sz="1800" dirty="0" smtClean="0">
              <a:solidFill>
                <a:schemeClr val="tx1"/>
              </a:solidFill>
            </a:endParaRPr>
          </a:p>
          <a:p>
            <a:pPr lvl="1" algn="just" eaLnBrk="1" hangingPunct="1">
              <a:lnSpc>
                <a:spcPct val="140000"/>
              </a:lnSpc>
              <a:defRPr/>
            </a:pPr>
            <a:r>
              <a:rPr lang="pt-PT" altLang="pt-PT" sz="1800" dirty="0" smtClean="0">
                <a:solidFill>
                  <a:schemeClr val="tx1"/>
                </a:solidFill>
              </a:rPr>
              <a:t>Ausência de </a:t>
            </a:r>
            <a:r>
              <a:rPr lang="pt-PT" altLang="pt-PT" sz="1800" dirty="0" err="1" smtClean="0">
                <a:solidFill>
                  <a:schemeClr val="tx1"/>
                </a:solidFill>
              </a:rPr>
              <a:t>multicolinariedade</a:t>
            </a:r>
            <a:endParaRPr lang="pt-PT" altLang="pt-PT" sz="1800" dirty="0" smtClean="0">
              <a:solidFill>
                <a:schemeClr val="tx1"/>
              </a:solidFill>
            </a:endParaRPr>
          </a:p>
        </p:txBody>
      </p:sp>
      <p:sp>
        <p:nvSpPr>
          <p:cNvPr id="17412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xfrm>
            <a:off x="457200" y="6597650"/>
            <a:ext cx="7570788" cy="1889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17413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xfrm>
            <a:off x="8388350" y="6607175"/>
            <a:ext cx="588963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691B38BE-A890-45E6-AE87-0B95E92C7D27}" type="slidenum">
              <a:rPr lang="pt-PT" altLang="pt-PT" smtClean="0">
                <a:solidFill>
                  <a:schemeClr val="bg1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pt-PT" altLang="pt-PT" dirty="0" smtClean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6" name="Seta para baixo 5"/>
          <p:cNvSpPr/>
          <p:nvPr/>
        </p:nvSpPr>
        <p:spPr>
          <a:xfrm>
            <a:off x="2339975" y="3933825"/>
            <a:ext cx="215900" cy="28733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7" name="Seta para baixo 6"/>
          <p:cNvSpPr/>
          <p:nvPr/>
        </p:nvSpPr>
        <p:spPr>
          <a:xfrm>
            <a:off x="2987675" y="5661025"/>
            <a:ext cx="215900" cy="288925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2. método</a:t>
            </a:r>
            <a:endParaRPr lang="pt-PT" dirty="0"/>
          </a:p>
        </p:txBody>
      </p:sp>
      <p:sp>
        <p:nvSpPr>
          <p:cNvPr id="18435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PT" altLang="pt-PT" smtClean="0"/>
              <a:t>2.4 Estratégia de análise de dados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smtClean="0">
                <a:solidFill>
                  <a:schemeClr val="tx1"/>
                </a:solidFill>
              </a:rPr>
              <a:t>Testada a normalidade através do teste Kolmogorov-Smirnov Z </a:t>
            </a:r>
          </a:p>
          <a:p>
            <a:pPr lvl="1" algn="just" eaLnBrk="1" hangingPunct="1">
              <a:lnSpc>
                <a:spcPct val="150000"/>
              </a:lnSpc>
            </a:pPr>
            <a:endParaRPr lang="pt-PT" altLang="pt-PT" sz="1800" smtClean="0">
              <a:solidFill>
                <a:schemeClr val="tx1"/>
              </a:solidFill>
            </a:endParaRPr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smtClean="0">
                <a:solidFill>
                  <a:schemeClr val="tx1"/>
                </a:solidFill>
              </a:rPr>
              <a:t>Algumas distribuições afastam-se da normalidade</a:t>
            </a:r>
          </a:p>
          <a:p>
            <a:pPr lvl="1" algn="just" eaLnBrk="1" hangingPunct="1">
              <a:lnSpc>
                <a:spcPct val="150000"/>
              </a:lnSpc>
            </a:pPr>
            <a:endParaRPr lang="pt-PT" altLang="pt-PT" sz="1800" smtClean="0">
              <a:solidFill>
                <a:schemeClr val="tx1"/>
              </a:solidFill>
            </a:endParaRPr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smtClean="0">
                <a:solidFill>
                  <a:schemeClr val="tx1"/>
                </a:solidFill>
              </a:rPr>
              <a:t>Método </a:t>
            </a:r>
            <a:r>
              <a:rPr lang="pt-PT" altLang="pt-PT" sz="1800" i="1" smtClean="0">
                <a:solidFill>
                  <a:schemeClr val="tx1"/>
                </a:solidFill>
              </a:rPr>
              <a:t>bootstraping</a:t>
            </a:r>
          </a:p>
          <a:p>
            <a:pPr lvl="1" algn="just" eaLnBrk="1" hangingPunct="1">
              <a:lnSpc>
                <a:spcPct val="150000"/>
              </a:lnSpc>
            </a:pPr>
            <a:endParaRPr lang="pt-PT" altLang="pt-PT" sz="1800" smtClean="0">
              <a:solidFill>
                <a:schemeClr val="tx1"/>
              </a:solidFill>
            </a:endParaRPr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smtClean="0">
                <a:solidFill>
                  <a:schemeClr val="tx1"/>
                </a:solidFill>
              </a:rPr>
              <a:t>Testar os níveis de significância dos parâmetros estimados</a:t>
            </a:r>
          </a:p>
        </p:txBody>
      </p:sp>
      <p:sp>
        <p:nvSpPr>
          <p:cNvPr id="18436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xfrm>
            <a:off x="457200" y="6669088"/>
            <a:ext cx="7643813" cy="117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18437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xfrm>
            <a:off x="8388350" y="6629400"/>
            <a:ext cx="588963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EEAC30D3-8787-40E2-A4A9-B74AF804F5F9}" type="slidenum">
              <a:rPr lang="pt-PT" altLang="pt-PT" smtClean="0">
                <a:solidFill>
                  <a:schemeClr val="bg1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pt-PT" altLang="pt-PT" dirty="0" smtClean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6" name="Seta para baixo 5"/>
          <p:cNvSpPr/>
          <p:nvPr/>
        </p:nvSpPr>
        <p:spPr>
          <a:xfrm>
            <a:off x="2232025" y="2852738"/>
            <a:ext cx="215900" cy="2889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7" name="Seta para baixo 6"/>
          <p:cNvSpPr/>
          <p:nvPr/>
        </p:nvSpPr>
        <p:spPr>
          <a:xfrm>
            <a:off x="2843213" y="4508500"/>
            <a:ext cx="215900" cy="2889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3. Resultados</a:t>
            </a:r>
            <a:endParaRPr lang="pt-PT" dirty="0"/>
          </a:p>
        </p:txBody>
      </p:sp>
      <p:sp>
        <p:nvSpPr>
          <p:cNvPr id="19459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PT" altLang="pt-PT" smtClean="0"/>
              <a:t>3.1 Análise preliminar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smtClean="0">
                <a:solidFill>
                  <a:schemeClr val="tx1"/>
                </a:solidFill>
              </a:rPr>
              <a:t>Correlações entre as variáveis sociodemográficas e suicidalidade</a:t>
            </a:r>
          </a:p>
          <a:p>
            <a:pPr lvl="2" algn="just" eaLnBrk="1" hangingPunct="1">
              <a:lnSpc>
                <a:spcPct val="150000"/>
              </a:lnSpc>
            </a:pPr>
            <a:r>
              <a:rPr lang="pt-PT" altLang="pt-PT" sz="1800" smtClean="0"/>
              <a:t>Doença crónica (r= .25, p&lt; .001)</a:t>
            </a:r>
          </a:p>
          <a:p>
            <a:pPr lvl="2" algn="just" eaLnBrk="1" hangingPunct="1">
              <a:lnSpc>
                <a:spcPct val="150000"/>
              </a:lnSpc>
            </a:pPr>
            <a:r>
              <a:rPr lang="pt-PT" altLang="pt-PT" sz="1800" smtClean="0"/>
              <a:t>Ida ao psicólogo ou psiquiatra (r= .15, p&lt;.001)</a:t>
            </a:r>
          </a:p>
          <a:p>
            <a:pPr lvl="2" algn="just" eaLnBrk="1" hangingPunct="1">
              <a:lnSpc>
                <a:spcPct val="150000"/>
              </a:lnSpc>
            </a:pPr>
            <a:r>
              <a:rPr lang="pt-PT" altLang="pt-PT" sz="1800" smtClean="0"/>
              <a:t>Doença psiquiátrica (r= .28, p&lt;.001)</a:t>
            </a:r>
          </a:p>
          <a:p>
            <a:pPr lvl="2" algn="just" eaLnBrk="1" hangingPunct="1">
              <a:lnSpc>
                <a:spcPct val="150000"/>
              </a:lnSpc>
            </a:pPr>
            <a:endParaRPr lang="pt-PT" altLang="pt-PT" sz="1800" smtClean="0"/>
          </a:p>
          <a:p>
            <a:pPr lvl="2" algn="just" eaLnBrk="1" hangingPunct="1">
              <a:lnSpc>
                <a:spcPct val="150000"/>
              </a:lnSpc>
            </a:pPr>
            <a:endParaRPr lang="pt-PT" altLang="pt-PT" sz="1800" smtClean="0"/>
          </a:p>
          <a:p>
            <a:pPr lvl="2" algn="just" eaLnBrk="1" hangingPunct="1">
              <a:lnSpc>
                <a:spcPct val="150000"/>
              </a:lnSpc>
            </a:pPr>
            <a:r>
              <a:rPr lang="pt-PT" altLang="pt-PT" sz="1800" smtClean="0"/>
              <a:t>Relacionam-se com a suicidalidade</a:t>
            </a:r>
          </a:p>
        </p:txBody>
      </p:sp>
      <p:sp>
        <p:nvSpPr>
          <p:cNvPr id="19460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xfrm>
            <a:off x="457200" y="6597650"/>
            <a:ext cx="7643813" cy="1889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19461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xfrm>
            <a:off x="8316913" y="6621463"/>
            <a:ext cx="587375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B779DC90-DF8E-4DFB-A04A-2E476160A4AD}" type="slidenum">
              <a:rPr lang="pt-PT" altLang="pt-PT" smtClean="0">
                <a:solidFill>
                  <a:schemeClr val="bg1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pt-PT" altLang="pt-PT" smtClean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6" name="Chaveta à direita 5"/>
          <p:cNvSpPr/>
          <p:nvPr/>
        </p:nvSpPr>
        <p:spPr>
          <a:xfrm rot="5400000">
            <a:off x="2916237" y="1935163"/>
            <a:ext cx="1008063" cy="5329238"/>
          </a:xfrm>
          <a:prstGeom prst="rightBrace">
            <a:avLst>
              <a:gd name="adj1" fmla="val 8333"/>
              <a:gd name="adj2" fmla="val 49809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3. Resultados 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pt-PT" dirty="0" smtClean="0"/>
              <a:t>Valores de correlação entre as variáveis em estudo e a suicidalidade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PT" dirty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pt-PT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PT" dirty="0"/>
          </a:p>
        </p:txBody>
      </p:sp>
      <p:sp>
        <p:nvSpPr>
          <p:cNvPr id="20484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xfrm>
            <a:off x="457200" y="6597650"/>
            <a:ext cx="7210425" cy="1889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20485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xfrm>
            <a:off x="8520113" y="6562725"/>
            <a:ext cx="588962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3259730-D4CF-41BA-BEF1-F7DE453E315F}" type="slidenum">
              <a:rPr lang="pt-PT" altLang="pt-PT" smtClean="0">
                <a:solidFill>
                  <a:schemeClr val="bg1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pt-PT" altLang="pt-PT" dirty="0" smtClean="0">
              <a:solidFill>
                <a:schemeClr val="bg1"/>
              </a:solidFill>
              <a:latin typeface="Trebuchet MS" pitchFamily="34" charset="0"/>
            </a:endParaRPr>
          </a:p>
        </p:txBody>
      </p:sp>
      <p:pic>
        <p:nvPicPr>
          <p:cNvPr id="2048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2420938"/>
            <a:ext cx="9144000" cy="40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/>
        </p:nvSpPr>
        <p:spPr>
          <a:xfrm>
            <a:off x="2124075" y="3240088"/>
            <a:ext cx="503238" cy="3603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9" name="Oval 8"/>
          <p:cNvSpPr/>
          <p:nvPr/>
        </p:nvSpPr>
        <p:spPr>
          <a:xfrm>
            <a:off x="4284663" y="5229225"/>
            <a:ext cx="503237" cy="3603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0" name="Oval 9"/>
          <p:cNvSpPr/>
          <p:nvPr/>
        </p:nvSpPr>
        <p:spPr>
          <a:xfrm>
            <a:off x="4284663" y="4845050"/>
            <a:ext cx="503237" cy="3603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1" name="Oval 10"/>
          <p:cNvSpPr/>
          <p:nvPr/>
        </p:nvSpPr>
        <p:spPr>
          <a:xfrm>
            <a:off x="4321175" y="4435475"/>
            <a:ext cx="503238" cy="3603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2" name="Oval 11"/>
          <p:cNvSpPr/>
          <p:nvPr/>
        </p:nvSpPr>
        <p:spPr>
          <a:xfrm>
            <a:off x="5867400" y="5229225"/>
            <a:ext cx="504825" cy="3603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3" name="Oval 12"/>
          <p:cNvSpPr/>
          <p:nvPr/>
        </p:nvSpPr>
        <p:spPr>
          <a:xfrm>
            <a:off x="5076825" y="4845050"/>
            <a:ext cx="503238" cy="3603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4" name="Oval 13"/>
          <p:cNvSpPr/>
          <p:nvPr/>
        </p:nvSpPr>
        <p:spPr>
          <a:xfrm>
            <a:off x="2124075" y="3611563"/>
            <a:ext cx="503238" cy="3603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5" name="Oval 14"/>
          <p:cNvSpPr/>
          <p:nvPr/>
        </p:nvSpPr>
        <p:spPr>
          <a:xfrm>
            <a:off x="2124075" y="4486275"/>
            <a:ext cx="503238" cy="3587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6" name="Oval 15"/>
          <p:cNvSpPr/>
          <p:nvPr/>
        </p:nvSpPr>
        <p:spPr>
          <a:xfrm>
            <a:off x="3492500" y="4845050"/>
            <a:ext cx="503238" cy="3603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7" name="Oval 16"/>
          <p:cNvSpPr/>
          <p:nvPr/>
        </p:nvSpPr>
        <p:spPr>
          <a:xfrm>
            <a:off x="3498850" y="5227638"/>
            <a:ext cx="504825" cy="3603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8" name="Oval 17"/>
          <p:cNvSpPr/>
          <p:nvPr/>
        </p:nvSpPr>
        <p:spPr>
          <a:xfrm>
            <a:off x="2124075" y="4086225"/>
            <a:ext cx="503238" cy="3603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9" name="Oval 18"/>
          <p:cNvSpPr/>
          <p:nvPr/>
        </p:nvSpPr>
        <p:spPr>
          <a:xfrm>
            <a:off x="2124075" y="4867275"/>
            <a:ext cx="503238" cy="3603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20" name="Oval 19"/>
          <p:cNvSpPr/>
          <p:nvPr/>
        </p:nvSpPr>
        <p:spPr>
          <a:xfrm>
            <a:off x="2771775" y="3600450"/>
            <a:ext cx="504825" cy="3603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21" name="Oval 20"/>
          <p:cNvSpPr/>
          <p:nvPr/>
        </p:nvSpPr>
        <p:spPr>
          <a:xfrm>
            <a:off x="2024063" y="5229225"/>
            <a:ext cx="503237" cy="3603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3. resultados</a:t>
            </a:r>
            <a:endParaRPr lang="pt-PT" dirty="0"/>
          </a:p>
        </p:txBody>
      </p:sp>
      <p:sp>
        <p:nvSpPr>
          <p:cNvPr id="21507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altLang="pt-PT" smtClean="0"/>
              <a:t>3.2 Análise da Regressão Linear Múltipla hierárquica</a:t>
            </a:r>
          </a:p>
        </p:txBody>
      </p:sp>
      <p:sp>
        <p:nvSpPr>
          <p:cNvPr id="21508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21509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48E633FB-0A71-4380-8380-7C51A02FC658}" type="slidenum">
              <a:rPr lang="pt-PT" altLang="pt-PT" smtClean="0">
                <a:solidFill>
                  <a:schemeClr val="tx2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pt-PT" altLang="pt-PT" smtClean="0">
              <a:solidFill>
                <a:schemeClr val="tx2"/>
              </a:solidFill>
              <a:latin typeface="Trebuchet MS" pitchFamily="34" charset="0"/>
            </a:endParaRPr>
          </a:p>
        </p:txBody>
      </p:sp>
      <p:pic>
        <p:nvPicPr>
          <p:cNvPr id="21510" name="Image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95563"/>
            <a:ext cx="9144000" cy="425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Oval 8"/>
          <p:cNvSpPr/>
          <p:nvPr/>
        </p:nvSpPr>
        <p:spPr>
          <a:xfrm>
            <a:off x="4764088" y="2997200"/>
            <a:ext cx="385762" cy="252413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0" name="Oval 9"/>
          <p:cNvSpPr/>
          <p:nvPr/>
        </p:nvSpPr>
        <p:spPr>
          <a:xfrm>
            <a:off x="4748213" y="5516563"/>
            <a:ext cx="385762" cy="254000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1" name="Oval 10"/>
          <p:cNvSpPr/>
          <p:nvPr/>
        </p:nvSpPr>
        <p:spPr>
          <a:xfrm>
            <a:off x="4764088" y="3354388"/>
            <a:ext cx="385762" cy="252412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2" name="Oval 11"/>
          <p:cNvSpPr/>
          <p:nvPr/>
        </p:nvSpPr>
        <p:spPr>
          <a:xfrm>
            <a:off x="4859338" y="4597400"/>
            <a:ext cx="385762" cy="254000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3" name="Oval 12"/>
          <p:cNvSpPr/>
          <p:nvPr/>
        </p:nvSpPr>
        <p:spPr>
          <a:xfrm>
            <a:off x="3203575" y="3951288"/>
            <a:ext cx="385763" cy="254000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14" name="Oval 13"/>
          <p:cNvSpPr/>
          <p:nvPr/>
        </p:nvSpPr>
        <p:spPr>
          <a:xfrm>
            <a:off x="3203575" y="3513138"/>
            <a:ext cx="385763" cy="252412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4. Discussão</a:t>
            </a:r>
            <a:endParaRPr lang="pt-PT" dirty="0"/>
          </a:p>
        </p:txBody>
      </p:sp>
      <p:sp>
        <p:nvSpPr>
          <p:cNvPr id="22531" name="Marcador de Posição de Conteúdo 2"/>
          <p:cNvSpPr>
            <a:spLocks noGrp="1"/>
          </p:cNvSpPr>
          <p:nvPr>
            <p:ph idx="1"/>
          </p:nvPr>
        </p:nvSpPr>
        <p:spPr>
          <a:xfrm>
            <a:off x="468313" y="1412875"/>
            <a:ext cx="7239000" cy="5248275"/>
          </a:xfrm>
        </p:spPr>
        <p:txBody>
          <a:bodyPr/>
          <a:lstStyle/>
          <a:p>
            <a:pPr algn="just" eaLnBrk="1" hangingPunct="1"/>
            <a:r>
              <a:rPr lang="pt-PT" altLang="pt-PT" sz="2300" dirty="0" smtClean="0"/>
              <a:t>A necessidade não apresentou relação com a suicidalidade, contrariamente ao </a:t>
            </a:r>
            <a:r>
              <a:rPr lang="pt-PT" altLang="pt-PT" sz="2300" dirty="0" err="1" smtClean="0"/>
              <a:t>auto-criticismo</a:t>
            </a:r>
            <a:endParaRPr lang="pt-PT" altLang="pt-PT" sz="2300" dirty="0" smtClean="0"/>
          </a:p>
          <a:p>
            <a:pPr lvl="1" algn="just" eaLnBrk="1" hangingPunct="1">
              <a:lnSpc>
                <a:spcPct val="150000"/>
              </a:lnSpc>
            </a:pPr>
            <a:endParaRPr lang="pt-PT" altLang="pt-PT" sz="1800" dirty="0" smtClean="0">
              <a:solidFill>
                <a:schemeClr val="tx1"/>
              </a:solidFill>
            </a:endParaRPr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Verifica-se os estudos já realizados apresentam resultados  contraditórios 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Algumas investigações mostram que o estilo de personalidade anaclítico tem relação com suicidalidade embora possa ser mais modesta do que só estilo introjetivo (Campos </a:t>
            </a:r>
            <a:r>
              <a:rPr lang="pt-PT" altLang="pt-PT" sz="1800" dirty="0" err="1" smtClean="0">
                <a:solidFill>
                  <a:schemeClr val="tx1"/>
                </a:solidFill>
              </a:rPr>
              <a:t>et</a:t>
            </a:r>
            <a:r>
              <a:rPr lang="pt-PT" altLang="pt-PT" sz="1800" dirty="0" smtClean="0">
                <a:solidFill>
                  <a:schemeClr val="tx1"/>
                </a:solidFill>
              </a:rPr>
              <a:t> al., 2012; </a:t>
            </a:r>
            <a:r>
              <a:rPr lang="pt-PT" altLang="pt-PT" sz="1800" dirty="0" err="1" smtClean="0">
                <a:solidFill>
                  <a:schemeClr val="tx1"/>
                </a:solidFill>
              </a:rPr>
              <a:t>Bornstein</a:t>
            </a:r>
            <a:r>
              <a:rPr lang="pt-PT" altLang="pt-PT" sz="1800" dirty="0" smtClean="0">
                <a:solidFill>
                  <a:schemeClr val="tx1"/>
                </a:solidFill>
              </a:rPr>
              <a:t> &amp; O’Neill, 2000)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Alguns estudos mostram que a relação entre o </a:t>
            </a:r>
            <a:r>
              <a:rPr lang="pt-PT" altLang="pt-PT" sz="1800" dirty="0" err="1" smtClean="0">
                <a:solidFill>
                  <a:schemeClr val="tx1"/>
                </a:solidFill>
              </a:rPr>
              <a:t>auto-criticismo</a:t>
            </a:r>
            <a:r>
              <a:rPr lang="pt-PT" altLang="pt-PT" sz="1800" dirty="0" smtClean="0">
                <a:solidFill>
                  <a:schemeClr val="tx1"/>
                </a:solidFill>
              </a:rPr>
              <a:t>  e a suicidalidade é, de facto, robusta (O’Connor, 2007).</a:t>
            </a:r>
          </a:p>
          <a:p>
            <a:pPr lvl="1" eaLnBrk="1" hangingPunct="1"/>
            <a:endParaRPr lang="pt-PT" altLang="pt-PT" dirty="0" smtClean="0"/>
          </a:p>
        </p:txBody>
      </p:sp>
      <p:sp>
        <p:nvSpPr>
          <p:cNvPr id="22532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xfrm>
            <a:off x="457200" y="6524625"/>
            <a:ext cx="7643813" cy="2619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22533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xfrm>
            <a:off x="8460432" y="6629400"/>
            <a:ext cx="588962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5E7B4B98-8357-4E09-9882-E4D1B2F42B3B}" type="slidenum">
              <a:rPr lang="pt-PT" altLang="pt-PT" smtClean="0">
                <a:solidFill>
                  <a:schemeClr val="bg1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pt-PT" altLang="pt-PT" dirty="0" smtClean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6" name="Seta para baixo 5"/>
          <p:cNvSpPr/>
          <p:nvPr/>
        </p:nvSpPr>
        <p:spPr>
          <a:xfrm>
            <a:off x="3203575" y="2157412"/>
            <a:ext cx="431800" cy="407491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4. discussão</a:t>
            </a:r>
            <a:endParaRPr lang="pt-PT" dirty="0"/>
          </a:p>
        </p:txBody>
      </p:sp>
      <p:sp>
        <p:nvSpPr>
          <p:cNvPr id="23555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PT" altLang="pt-PT" dirty="0" smtClean="0"/>
              <a:t>Verifica-se que a depressão dá um forte contributo na previsão da suicidalidade</a:t>
            </a:r>
          </a:p>
          <a:p>
            <a:pPr eaLnBrk="1" hangingPunct="1"/>
            <a:endParaRPr lang="pt-PT" altLang="pt-PT" dirty="0" smtClean="0"/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Conhecido fator preditor do risco de suicídio (e. g</a:t>
            </a:r>
            <a:r>
              <a:rPr lang="pt-PT" altLang="pt-PT" sz="1800" dirty="0" smtClean="0">
                <a:solidFill>
                  <a:srgbClr val="0000FF"/>
                </a:solidFill>
              </a:rPr>
              <a:t>.</a:t>
            </a:r>
            <a:r>
              <a:rPr lang="pt-PT" altLang="pt-PT" sz="1800" dirty="0" smtClean="0">
                <a:solidFill>
                  <a:schemeClr val="tx1"/>
                </a:solidFill>
              </a:rPr>
              <a:t> </a:t>
            </a:r>
            <a:r>
              <a:rPr lang="pt-PT" altLang="pt-PT" sz="1800" dirty="0" err="1" smtClean="0">
                <a:solidFill>
                  <a:schemeClr val="tx1"/>
                </a:solidFill>
              </a:rPr>
              <a:t>Blum</a:t>
            </a:r>
            <a:r>
              <a:rPr lang="pt-PT" altLang="pt-PT" sz="1800" dirty="0" smtClean="0">
                <a:solidFill>
                  <a:schemeClr val="tx1"/>
                </a:solidFill>
              </a:rPr>
              <a:t> </a:t>
            </a:r>
            <a:r>
              <a:rPr lang="pt-PT" altLang="pt-PT" sz="1800" dirty="0" err="1" smtClean="0">
                <a:solidFill>
                  <a:schemeClr val="tx1"/>
                </a:solidFill>
              </a:rPr>
              <a:t>et</a:t>
            </a:r>
            <a:r>
              <a:rPr lang="pt-PT" altLang="pt-PT" sz="1800" dirty="0" smtClean="0">
                <a:solidFill>
                  <a:schemeClr val="tx1"/>
                </a:solidFill>
              </a:rPr>
              <a:t> al., 2013)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Na perspetiva psicanalítica a depressão pode ser considerada como a condição mais relevante que conduz ao suicídio (</a:t>
            </a:r>
            <a:r>
              <a:rPr lang="pt-PT" altLang="pt-PT" sz="1800" dirty="0" err="1" smtClean="0">
                <a:solidFill>
                  <a:schemeClr val="tx1"/>
                </a:solidFill>
              </a:rPr>
              <a:t>Fornari</a:t>
            </a:r>
            <a:r>
              <a:rPr lang="pt-PT" altLang="pt-PT" sz="1800" dirty="0" smtClean="0">
                <a:solidFill>
                  <a:schemeClr val="tx1"/>
                </a:solidFill>
              </a:rPr>
              <a:t>, 1964)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“a motivação para desejar a morte deduz-se da vivência depressiva” (Coimbra de Matos, 2001, p.35)</a:t>
            </a:r>
          </a:p>
          <a:p>
            <a:pPr lvl="1" eaLnBrk="1" hangingPunct="1"/>
            <a:endParaRPr lang="pt-PT" altLang="pt-PT" dirty="0" smtClean="0"/>
          </a:p>
        </p:txBody>
      </p:sp>
      <p:sp>
        <p:nvSpPr>
          <p:cNvPr id="23556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xfrm>
            <a:off x="457200" y="6597351"/>
            <a:ext cx="7643192" cy="1892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dirty="0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23557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xfrm>
            <a:off x="8460432" y="6600665"/>
            <a:ext cx="588963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77AA0629-F661-4409-A504-962B78652277}" type="slidenum">
              <a:rPr lang="pt-PT" altLang="pt-PT" smtClean="0">
                <a:solidFill>
                  <a:schemeClr val="bg1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pt-PT" altLang="pt-PT" dirty="0" smtClean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6" name="Seta para baixo 5"/>
          <p:cNvSpPr/>
          <p:nvPr/>
        </p:nvSpPr>
        <p:spPr>
          <a:xfrm>
            <a:off x="3203575" y="2560638"/>
            <a:ext cx="504825" cy="287337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4. discussão</a:t>
            </a:r>
            <a:endParaRPr lang="pt-PT" dirty="0"/>
          </a:p>
        </p:txBody>
      </p:sp>
      <p:sp>
        <p:nvSpPr>
          <p:cNvPr id="24579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PT" altLang="pt-PT" dirty="0" smtClean="0"/>
              <a:t>Os acontecimentos de vida relacionam-se com a suicidalidade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pt-PT" altLang="pt-PT" dirty="0" smtClean="0"/>
          </a:p>
          <a:p>
            <a:pPr lvl="1" algn="just" eaLnBrk="1" hangingPunct="1">
              <a:lnSpc>
                <a:spcPct val="14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A frequência de acontecimentos negativos relacionou-se com a suicidalidade. </a:t>
            </a:r>
            <a:r>
              <a:rPr lang="pt-PT" altLang="pt-PT" sz="1800" dirty="0" err="1" smtClean="0">
                <a:solidFill>
                  <a:schemeClr val="tx1"/>
                </a:solidFill>
              </a:rPr>
              <a:t>Sinha</a:t>
            </a:r>
            <a:r>
              <a:rPr lang="pt-PT" altLang="pt-PT" sz="1800" dirty="0" smtClean="0">
                <a:solidFill>
                  <a:schemeClr val="tx1"/>
                </a:solidFill>
              </a:rPr>
              <a:t> e </a:t>
            </a:r>
            <a:r>
              <a:rPr lang="pt-PT" altLang="pt-PT" sz="1800" dirty="0" err="1" smtClean="0">
                <a:solidFill>
                  <a:schemeClr val="tx1"/>
                </a:solidFill>
              </a:rPr>
              <a:t>Sanyal</a:t>
            </a:r>
            <a:r>
              <a:rPr lang="pt-PT" altLang="pt-PT" sz="1800" dirty="0" smtClean="0">
                <a:solidFill>
                  <a:schemeClr val="tx1"/>
                </a:solidFill>
              </a:rPr>
              <a:t> (2012), por exemplo, verificaram que o efeito cumulativo dos acontecimentos de vida poderá conduzir à depressão.</a:t>
            </a:r>
          </a:p>
          <a:p>
            <a:pPr marL="292100" lvl="1" indent="0" algn="just" eaLnBrk="1" hangingPunct="1">
              <a:lnSpc>
                <a:spcPct val="140000"/>
              </a:lnSpc>
              <a:buNone/>
            </a:pPr>
            <a:endParaRPr lang="pt-PT" altLang="pt-PT" sz="1800" dirty="0" smtClean="0">
              <a:solidFill>
                <a:schemeClr val="tx1"/>
              </a:solidFill>
            </a:endParaRPr>
          </a:p>
          <a:p>
            <a:pPr lvl="1" algn="just" eaLnBrk="1" hangingPunct="1">
              <a:lnSpc>
                <a:spcPct val="14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Apesar de se relacionarem com a suicidalidade não interagem com os estilos de personalidade definidos por Sidney </a:t>
            </a:r>
            <a:r>
              <a:rPr lang="pt-PT" altLang="pt-PT" sz="1800" dirty="0" err="1" smtClean="0">
                <a:solidFill>
                  <a:schemeClr val="tx1"/>
                </a:solidFill>
              </a:rPr>
              <a:t>Blatt</a:t>
            </a:r>
            <a:r>
              <a:rPr lang="pt-PT" altLang="pt-PT" sz="1800" dirty="0" smtClean="0">
                <a:solidFill>
                  <a:schemeClr val="tx1"/>
                </a:solidFill>
              </a:rPr>
              <a:t> . O nível de intensidade dos acontecimentos de vida negativos não se relacionou com a suicidalidade. </a:t>
            </a:r>
          </a:p>
        </p:txBody>
      </p:sp>
      <p:sp>
        <p:nvSpPr>
          <p:cNvPr id="24580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xfrm>
            <a:off x="457200" y="6453336"/>
            <a:ext cx="7643192" cy="33322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dirty="0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24581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xfrm>
            <a:off x="8541920" y="6608170"/>
            <a:ext cx="588963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7ED1DF40-E20D-423A-AAAB-10301F8F9EFD}" type="slidenum">
              <a:rPr lang="pt-PT" altLang="pt-PT" smtClean="0">
                <a:solidFill>
                  <a:schemeClr val="tx2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pt-PT" altLang="pt-PT" dirty="0" smtClean="0">
              <a:solidFill>
                <a:schemeClr val="tx2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Índice</a:t>
            </a:r>
            <a:endParaRPr lang="pt-PT" dirty="0"/>
          </a:p>
        </p:txBody>
      </p:sp>
      <p:sp>
        <p:nvSpPr>
          <p:cNvPr id="7171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200000"/>
              </a:lnSpc>
            </a:pPr>
            <a:r>
              <a:rPr lang="pt-PT" altLang="pt-PT" dirty="0" smtClean="0"/>
              <a:t>1. Problema de Investigação</a:t>
            </a:r>
          </a:p>
          <a:p>
            <a:pPr algn="just" eaLnBrk="1" hangingPunct="1">
              <a:lnSpc>
                <a:spcPct val="200000"/>
              </a:lnSpc>
            </a:pPr>
            <a:r>
              <a:rPr lang="pt-PT" altLang="pt-PT" dirty="0" smtClean="0"/>
              <a:t>2. Método </a:t>
            </a:r>
          </a:p>
          <a:p>
            <a:pPr algn="just" eaLnBrk="1" hangingPunct="1">
              <a:lnSpc>
                <a:spcPct val="200000"/>
              </a:lnSpc>
            </a:pPr>
            <a:r>
              <a:rPr lang="pt-PT" altLang="pt-PT" dirty="0" smtClean="0"/>
              <a:t>3. Resultados</a:t>
            </a:r>
          </a:p>
          <a:p>
            <a:pPr algn="just" eaLnBrk="1" hangingPunct="1">
              <a:lnSpc>
                <a:spcPct val="200000"/>
              </a:lnSpc>
            </a:pPr>
            <a:r>
              <a:rPr lang="pt-PT" altLang="pt-PT" dirty="0" smtClean="0"/>
              <a:t>4. Discussão</a:t>
            </a:r>
          </a:p>
          <a:p>
            <a:pPr algn="just" eaLnBrk="1" hangingPunct="1">
              <a:lnSpc>
                <a:spcPct val="200000"/>
              </a:lnSpc>
            </a:pPr>
            <a:r>
              <a:rPr lang="pt-PT" altLang="pt-PT" dirty="0" smtClean="0"/>
              <a:t>5. Conclusão</a:t>
            </a:r>
          </a:p>
        </p:txBody>
      </p:sp>
      <p:sp>
        <p:nvSpPr>
          <p:cNvPr id="7172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xfrm>
            <a:off x="0" y="6597650"/>
            <a:ext cx="8172450" cy="1889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7173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xfrm>
            <a:off x="8459788" y="6629400"/>
            <a:ext cx="588962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ACE9534D-E2F4-40C7-8569-3B5A7C8860CC}" type="slidenum">
              <a:rPr lang="pt-PT" altLang="pt-PT" smtClean="0">
                <a:solidFill>
                  <a:schemeClr val="bg1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pt-PT" altLang="pt-PT" smtClean="0">
              <a:solidFill>
                <a:schemeClr val="bg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4. discussão</a:t>
            </a:r>
            <a:endParaRPr lang="pt-PT" dirty="0"/>
          </a:p>
        </p:txBody>
      </p:sp>
      <p:sp>
        <p:nvSpPr>
          <p:cNvPr id="2560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PT" altLang="pt-PT" dirty="0" smtClean="0"/>
              <a:t>De acordo com os resultados obtidos: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Níveis baixos de acontecimentos de vida </a:t>
            </a:r>
            <a:r>
              <a:rPr lang="pt-PT" altLang="pt-PT" sz="1800" b="1" dirty="0" smtClean="0">
                <a:solidFill>
                  <a:schemeClr val="tx1"/>
                </a:solidFill>
              </a:rPr>
              <a:t>NÃO</a:t>
            </a:r>
            <a:r>
              <a:rPr lang="pt-PT" altLang="pt-PT" sz="1800" dirty="0" smtClean="0">
                <a:solidFill>
                  <a:schemeClr val="tx1"/>
                </a:solidFill>
              </a:rPr>
              <a:t> moderam a relação entre estilos de personalidade e a suicidalidade.</a:t>
            </a:r>
          </a:p>
          <a:p>
            <a:pPr lvl="1" algn="just" eaLnBrk="1" hangingPunct="1">
              <a:lnSpc>
                <a:spcPct val="150000"/>
              </a:lnSpc>
            </a:pPr>
            <a:endParaRPr lang="pt-PT" altLang="pt-PT" sz="1800" dirty="0" smtClean="0">
              <a:solidFill>
                <a:schemeClr val="tx1"/>
              </a:solidFill>
            </a:endParaRPr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Acontecimentos de vida negativos não potenciam o efeito da personalidade.</a:t>
            </a:r>
          </a:p>
          <a:p>
            <a:pPr lvl="1" algn="just" eaLnBrk="1" hangingPunct="1">
              <a:lnSpc>
                <a:spcPct val="150000"/>
              </a:lnSpc>
            </a:pPr>
            <a:endParaRPr lang="pt-PT" altLang="pt-PT" sz="1800" dirty="0" smtClean="0">
              <a:solidFill>
                <a:schemeClr val="tx1"/>
              </a:solidFill>
            </a:endParaRPr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Acontecimentos de vida apenas potenciam o risco de suicídio através do seu efeito cumulativo e não da sua intensidade</a:t>
            </a:r>
          </a:p>
        </p:txBody>
      </p:sp>
      <p:sp>
        <p:nvSpPr>
          <p:cNvPr id="25604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xfrm>
            <a:off x="457200" y="6525344"/>
            <a:ext cx="7643192" cy="26121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dirty="0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25605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xfrm>
            <a:off x="8460432" y="6525344"/>
            <a:ext cx="588963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76CB00DE-FDC0-4690-8505-0F28F24CD791}" type="slidenum">
              <a:rPr lang="pt-PT" altLang="pt-PT" smtClean="0">
                <a:solidFill>
                  <a:schemeClr val="bg1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pt-PT" altLang="pt-PT" dirty="0" smtClean="0">
              <a:solidFill>
                <a:schemeClr val="bg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4. discussão</a:t>
            </a:r>
            <a:endParaRPr lang="pt-PT" dirty="0"/>
          </a:p>
        </p:txBody>
      </p:sp>
      <p:sp>
        <p:nvSpPr>
          <p:cNvPr id="26627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PT" altLang="pt-PT" smtClean="0"/>
              <a:t>Limitações do estudo: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smtClean="0">
                <a:solidFill>
                  <a:schemeClr val="tx1"/>
                </a:solidFill>
              </a:rPr>
              <a:t>Amostra de conveniência, não-clínica, não representativa da população em estudo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smtClean="0">
                <a:solidFill>
                  <a:schemeClr val="tx1"/>
                </a:solidFill>
              </a:rPr>
              <a:t>Intervalo de tempo entre a recolha de dados curto (3 meses)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smtClean="0">
                <a:solidFill>
                  <a:schemeClr val="tx1"/>
                </a:solidFill>
              </a:rPr>
              <a:t>Utilização exclusiva de medidas de autorrelato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smtClean="0">
                <a:solidFill>
                  <a:schemeClr val="tx1"/>
                </a:solidFill>
              </a:rPr>
              <a:t>Criação de 3 índices para avaliar os acontecimentos de vida que necessitam de uma validação adicional.</a:t>
            </a:r>
          </a:p>
          <a:p>
            <a:pPr lvl="1" eaLnBrk="1" hangingPunct="1"/>
            <a:endParaRPr lang="pt-PT" altLang="pt-PT" smtClean="0"/>
          </a:p>
        </p:txBody>
      </p:sp>
      <p:sp>
        <p:nvSpPr>
          <p:cNvPr id="26628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xfrm>
            <a:off x="457200" y="6525344"/>
            <a:ext cx="7643192" cy="26121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dirty="0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26629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xfrm>
            <a:off x="8522921" y="6629400"/>
            <a:ext cx="588963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2ECE44B5-2D71-4BFF-B234-4E5ACC508236}" type="slidenum">
              <a:rPr lang="pt-PT" altLang="pt-PT" smtClean="0">
                <a:solidFill>
                  <a:schemeClr val="bg1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pt-PT" altLang="pt-PT" dirty="0" smtClean="0">
              <a:solidFill>
                <a:schemeClr val="bg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4. discussão</a:t>
            </a:r>
            <a:endParaRPr lang="pt-PT" dirty="0"/>
          </a:p>
        </p:txBody>
      </p:sp>
      <p:sp>
        <p:nvSpPr>
          <p:cNvPr id="27651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PT" altLang="pt-PT" dirty="0" smtClean="0"/>
              <a:t>Investigações futuras:</a:t>
            </a:r>
          </a:p>
          <a:p>
            <a:pPr eaLnBrk="1" hangingPunct="1">
              <a:buFont typeface="Wingdings 2" pitchFamily="18" charset="2"/>
              <a:buNone/>
            </a:pPr>
            <a:endParaRPr lang="pt-PT" altLang="pt-PT" dirty="0" smtClean="0"/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Utilização de vários tipos de métodos de recolha de dados (e.g. entrevistas)</a:t>
            </a:r>
          </a:p>
          <a:p>
            <a:pPr lvl="1" algn="just" eaLnBrk="1" hangingPunct="1">
              <a:lnSpc>
                <a:spcPct val="150000"/>
              </a:lnSpc>
            </a:pPr>
            <a:endParaRPr lang="pt-PT" altLang="pt-PT" sz="1800" dirty="0" smtClean="0">
              <a:solidFill>
                <a:schemeClr val="tx1"/>
              </a:solidFill>
            </a:endParaRPr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Necessidade de espaçar o tempo entre as recolhas de dados (cerca de 6 a 9 meses)</a:t>
            </a:r>
          </a:p>
          <a:p>
            <a:pPr lvl="1" algn="just" eaLnBrk="1" hangingPunct="1">
              <a:lnSpc>
                <a:spcPct val="150000"/>
              </a:lnSpc>
            </a:pPr>
            <a:endParaRPr lang="pt-PT" altLang="pt-PT" sz="1800" dirty="0" smtClean="0">
              <a:solidFill>
                <a:schemeClr val="tx1"/>
              </a:solidFill>
            </a:endParaRPr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Utilização de amostras clínicas, nomeadamente com indivíduos que apresentam historial de tentativas de suicídio</a:t>
            </a:r>
          </a:p>
        </p:txBody>
      </p:sp>
      <p:sp>
        <p:nvSpPr>
          <p:cNvPr id="27652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xfrm>
            <a:off x="457200" y="6453336"/>
            <a:ext cx="7643192" cy="33322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dirty="0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27653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xfrm>
            <a:off x="8460432" y="6613917"/>
            <a:ext cx="588963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B13B68E4-0354-44B4-8A11-35F1BD24BF74}" type="slidenum">
              <a:rPr lang="pt-PT" altLang="pt-PT" smtClean="0">
                <a:solidFill>
                  <a:schemeClr val="tx2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pt-PT" altLang="pt-PT" smtClean="0">
              <a:solidFill>
                <a:schemeClr val="tx2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5. Conclusão</a:t>
            </a:r>
            <a:endParaRPr lang="pt-PT" dirty="0"/>
          </a:p>
        </p:txBody>
      </p:sp>
      <p:sp>
        <p:nvSpPr>
          <p:cNvPr id="28675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altLang="pt-PT" sz="1800" dirty="0" smtClean="0"/>
              <a:t>Apenas o estilo introjetivo contribui para a previsão da suicidalidade mesmo quando o efeito da depressão é controlado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altLang="pt-PT" sz="1800" dirty="0" smtClean="0"/>
              <a:t>A depressão constitui-se como um forte preditor da suicidalidade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altLang="pt-PT" sz="1800" dirty="0" smtClean="0"/>
              <a:t>Os acontecimentos de vida não moderam a relação entre os estilos de personalidade e a suicidalidade.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altLang="pt-PT" sz="1800" dirty="0" smtClean="0"/>
              <a:t>Existe um efeito cumulativo mas não de moderação do estilo introjetivo e dos acontecimentos de vida na previsão da suicidalidade. Ambos dão um contributo adicional relativamente à depressão na previsão da suicidalidade.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altLang="pt-PT" sz="1800" dirty="0" smtClean="0"/>
              <a:t> A frequência de acontecimentos de vida negativos constitui-se como um fator preditor da suicidalidade.</a:t>
            </a:r>
          </a:p>
        </p:txBody>
      </p:sp>
      <p:sp>
        <p:nvSpPr>
          <p:cNvPr id="28676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xfrm>
            <a:off x="457200" y="6597351"/>
            <a:ext cx="7643192" cy="1892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dirty="0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28677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xfrm>
            <a:off x="8555037" y="6621422"/>
            <a:ext cx="588963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C6F0AA0-A80B-4441-A157-11FC542293FD}" type="slidenum">
              <a:rPr lang="pt-PT" altLang="pt-PT" smtClean="0">
                <a:solidFill>
                  <a:schemeClr val="bg1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pt-PT" altLang="pt-PT" dirty="0" smtClean="0">
              <a:solidFill>
                <a:schemeClr val="bg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5. Conclusão</a:t>
            </a:r>
            <a:endParaRPr lang="pt-PT" dirty="0"/>
          </a:p>
        </p:txBody>
      </p:sp>
      <p:sp>
        <p:nvSpPr>
          <p:cNvPr id="29699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altLang="pt-PT" sz="2300" dirty="0" smtClean="0"/>
              <a:t>Implicações clínicas:</a:t>
            </a:r>
          </a:p>
          <a:p>
            <a:pPr marL="530225" lvl="2" indent="0" algn="just" eaLnBrk="1" hangingPunct="1">
              <a:lnSpc>
                <a:spcPct val="150000"/>
              </a:lnSpc>
            </a:pPr>
            <a:endParaRPr lang="pt-PT" altLang="pt-PT" sz="1000" dirty="0" smtClean="0">
              <a:solidFill>
                <a:srgbClr val="FF0000"/>
              </a:solidFill>
            </a:endParaRPr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Importância da personalidade e dos acontecimentos de vida na avaliação de potencial comportamento suicidário;</a:t>
            </a:r>
          </a:p>
          <a:p>
            <a:pPr lvl="1" algn="just" eaLnBrk="1" hangingPunct="1">
              <a:lnSpc>
                <a:spcPct val="150000"/>
              </a:lnSpc>
            </a:pPr>
            <a:endParaRPr lang="pt-PT" altLang="pt-PT" sz="1800" dirty="0" smtClean="0">
              <a:solidFill>
                <a:schemeClr val="tx1"/>
              </a:solidFill>
            </a:endParaRPr>
          </a:p>
          <a:p>
            <a:pPr lvl="1" algn="just" eaLnBrk="1" hangingPunct="1">
              <a:lnSpc>
                <a:spcPct val="15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Sintomas depressivos não devem ser subestimados em doenças crónicas e doenças psiquiátricas;</a:t>
            </a:r>
          </a:p>
          <a:p>
            <a:pPr lvl="1" algn="just" eaLnBrk="1" hangingPunct="1">
              <a:lnSpc>
                <a:spcPct val="150000"/>
              </a:lnSpc>
            </a:pPr>
            <a:endParaRPr lang="pt-PT" altLang="pt-PT" sz="1800" dirty="0" smtClean="0">
              <a:solidFill>
                <a:schemeClr val="tx1"/>
              </a:solidFill>
            </a:endParaRPr>
          </a:p>
          <a:p>
            <a:pPr lvl="1" algn="just" eaLnBrk="1" hangingPunct="1">
              <a:lnSpc>
                <a:spcPct val="150000"/>
              </a:lnSpc>
            </a:pPr>
            <a:r>
              <a:rPr lang="pt-PT" sz="18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Diagnósticos realizados o mais precoce possível podem evitar comportamentos de suicidalidade.</a:t>
            </a:r>
          </a:p>
          <a:p>
            <a:pPr marL="292100" lvl="1" indent="0" algn="just" eaLnBrk="1" hangingPunct="1">
              <a:lnSpc>
                <a:spcPct val="150000"/>
              </a:lnSpc>
              <a:buNone/>
            </a:pPr>
            <a:endParaRPr lang="pt-PT" altLang="pt-PT" sz="1800" dirty="0" smtClean="0">
              <a:solidFill>
                <a:schemeClr val="tx1"/>
              </a:solidFill>
            </a:endParaRPr>
          </a:p>
        </p:txBody>
      </p:sp>
      <p:sp>
        <p:nvSpPr>
          <p:cNvPr id="29700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xfrm>
            <a:off x="457200" y="6525344"/>
            <a:ext cx="7643192" cy="26121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dirty="0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29701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xfrm>
            <a:off x="8528668" y="6594918"/>
            <a:ext cx="588963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583595C3-9F0B-4523-9981-1E043C9D497F}" type="slidenum">
              <a:rPr lang="pt-PT" altLang="pt-PT" smtClean="0">
                <a:solidFill>
                  <a:schemeClr val="bg1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pt-PT" altLang="pt-PT" dirty="0" smtClean="0">
              <a:solidFill>
                <a:schemeClr val="bg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347864" y="1916832"/>
            <a:ext cx="5105400" cy="286816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Obrigado pela atenção!</a:t>
            </a:r>
            <a:endParaRPr lang="pt-PT" dirty="0"/>
          </a:p>
        </p:txBody>
      </p:sp>
      <p:sp>
        <p:nvSpPr>
          <p:cNvPr id="30723" name="Subtítulo 2"/>
          <p:cNvSpPr>
            <a:spLocks noGrp="1"/>
          </p:cNvSpPr>
          <p:nvPr>
            <p:ph type="subTitle" idx="1"/>
          </p:nvPr>
        </p:nvSpPr>
        <p:spPr>
          <a:xfrm>
            <a:off x="3563938" y="5516563"/>
            <a:ext cx="5114925" cy="1101725"/>
          </a:xfrm>
        </p:spPr>
        <p:txBody>
          <a:bodyPr/>
          <a:lstStyle/>
          <a:p>
            <a:pPr eaLnBrk="1" hangingPunct="1"/>
            <a:r>
              <a:rPr lang="pt-PT" altLang="pt-PT" smtClean="0"/>
              <a:t>Ana Rita Oliveira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419872" y="2062395"/>
            <a:ext cx="5105400" cy="286816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sz="2800" dirty="0" smtClean="0">
                <a:solidFill>
                  <a:schemeClr val="tx1"/>
                </a:solidFill>
              </a:rPr>
              <a:t>Estilos de personalidade e suicidalidade em adultos da comunidade : o efeito moderador dos acontecimentos de vida</a:t>
            </a:r>
            <a:endParaRPr lang="pt-PT" sz="2800" dirty="0">
              <a:solidFill>
                <a:schemeClr val="tx1"/>
              </a:solidFill>
            </a:endParaRPr>
          </a:p>
        </p:txBody>
      </p:sp>
      <p:sp>
        <p:nvSpPr>
          <p:cNvPr id="31747" name="Subtítulo 2"/>
          <p:cNvSpPr>
            <a:spLocks noGrp="1"/>
          </p:cNvSpPr>
          <p:nvPr>
            <p:ph type="subTitle" idx="1"/>
          </p:nvPr>
        </p:nvSpPr>
        <p:spPr>
          <a:xfrm>
            <a:off x="3214688" y="5556250"/>
            <a:ext cx="5114925" cy="1101725"/>
          </a:xfrm>
        </p:spPr>
        <p:txBody>
          <a:bodyPr/>
          <a:lstStyle/>
          <a:p>
            <a:pPr eaLnBrk="1" hangingPunct="1"/>
            <a:r>
              <a:rPr lang="pt-PT" altLang="pt-PT" smtClean="0"/>
              <a:t>Orientador: </a:t>
            </a:r>
          </a:p>
          <a:p>
            <a:pPr eaLnBrk="1" hangingPunct="1"/>
            <a:r>
              <a:rPr lang="pt-PT" altLang="pt-PT" smtClean="0"/>
              <a:t>Prof. Dr. Rui C. Campos</a:t>
            </a:r>
          </a:p>
        </p:txBody>
      </p:sp>
      <p:sp>
        <p:nvSpPr>
          <p:cNvPr id="31748" name="Rectângulo 3"/>
          <p:cNvSpPr>
            <a:spLocks noChangeArrowheads="1"/>
          </p:cNvSpPr>
          <p:nvPr/>
        </p:nvSpPr>
        <p:spPr bwMode="auto">
          <a:xfrm>
            <a:off x="2700338" y="0"/>
            <a:ext cx="457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PT" altLang="pt-PT">
                <a:solidFill>
                  <a:schemeClr val="bg1"/>
                </a:solidFill>
                <a:latin typeface="Trebuchet MS" pitchFamily="34" charset="0"/>
              </a:rPr>
              <a:t>UNVERSIDADE DE ÉVORA</a:t>
            </a:r>
          </a:p>
          <a:p>
            <a:pPr eaLnBrk="1" hangingPunct="1"/>
            <a:r>
              <a:rPr lang="pt-PT" altLang="pt-PT">
                <a:solidFill>
                  <a:schemeClr val="bg1"/>
                </a:solidFill>
                <a:latin typeface="Trebuchet MS" pitchFamily="34" charset="0"/>
              </a:rPr>
              <a:t>ESCOLA DE CIÊNCIAS SOCIAIS</a:t>
            </a:r>
          </a:p>
        </p:txBody>
      </p:sp>
      <p:sp>
        <p:nvSpPr>
          <p:cNvPr id="31749" name="CaixaDeTexto 4"/>
          <p:cNvSpPr txBox="1">
            <a:spLocks noChangeArrowheads="1"/>
          </p:cNvSpPr>
          <p:nvPr/>
        </p:nvSpPr>
        <p:spPr bwMode="auto">
          <a:xfrm>
            <a:off x="2700338" y="862013"/>
            <a:ext cx="490537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PT" altLang="pt-PT">
                <a:solidFill>
                  <a:schemeClr val="bg1"/>
                </a:solidFill>
                <a:latin typeface="Trebuchet MS" pitchFamily="34" charset="0"/>
              </a:rPr>
              <a:t>Mestrado em Psicologia</a:t>
            </a:r>
          </a:p>
          <a:p>
            <a:pPr eaLnBrk="1" hangingPunct="1"/>
            <a:r>
              <a:rPr lang="pt-PT" altLang="pt-PT">
                <a:solidFill>
                  <a:schemeClr val="bg1"/>
                </a:solidFill>
                <a:latin typeface="Trebuchet MS" pitchFamily="34" charset="0"/>
              </a:rPr>
              <a:t>Especialização em Psicologia Clínica e da Saúde</a:t>
            </a:r>
          </a:p>
          <a:p>
            <a:pPr eaLnBrk="1" hangingPunct="1"/>
            <a:endParaRPr lang="pt-PT" altLang="pt-PT">
              <a:solidFill>
                <a:schemeClr val="bg1"/>
              </a:solidFill>
              <a:latin typeface="Trebuchet MS" pitchFamily="34" charset="0"/>
            </a:endParaRPr>
          </a:p>
          <a:p>
            <a:pPr eaLnBrk="1" hangingPunct="1"/>
            <a:r>
              <a:rPr lang="pt-PT" altLang="pt-PT">
                <a:solidFill>
                  <a:schemeClr val="bg1"/>
                </a:solidFill>
                <a:latin typeface="Trebuchet MS" pitchFamily="34" charset="0"/>
              </a:rPr>
              <a:t>Ana Rita da Silva Oliveira</a:t>
            </a:r>
          </a:p>
        </p:txBody>
      </p:sp>
      <p:pic>
        <p:nvPicPr>
          <p:cNvPr id="31750" name="Imagem 6" descr="C:\Users\Madalena\Pictures\logo_principa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-25400"/>
            <a:ext cx="2343150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1. Problema de Investigação</a:t>
            </a:r>
            <a:endParaRPr lang="pt-PT" dirty="0"/>
          </a:p>
        </p:txBody>
      </p:sp>
      <p:sp>
        <p:nvSpPr>
          <p:cNvPr id="8195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altLang="pt-PT" sz="1800" dirty="0" smtClean="0"/>
              <a:t>A suicidalidade é definida como “um continuum que envolve não só a ideação suicida mas também o(s) plano(s), a(s) tentativa(s) (concretizadas e/ou interrompidas) e o suicídio efetivo” (</a:t>
            </a:r>
            <a:r>
              <a:rPr lang="pt-PT" altLang="pt-PT" sz="1800" dirty="0" err="1" smtClean="0"/>
              <a:t>Gassmann</a:t>
            </a:r>
            <a:r>
              <a:rPr lang="pt-PT" altLang="pt-PT" sz="1800" dirty="0" smtClean="0"/>
              <a:t>-Mayer </a:t>
            </a:r>
            <a:r>
              <a:rPr lang="pt-PT" altLang="pt-PT" sz="1800" dirty="0" err="1" smtClean="0"/>
              <a:t>et</a:t>
            </a:r>
            <a:r>
              <a:rPr lang="pt-PT" altLang="pt-PT" sz="1800" dirty="0" smtClean="0"/>
              <a:t> al., 2011)</a:t>
            </a:r>
          </a:p>
          <a:p>
            <a:pPr algn="just" eaLnBrk="1" hangingPunct="1">
              <a:lnSpc>
                <a:spcPct val="150000"/>
              </a:lnSpc>
            </a:pPr>
            <a:endParaRPr lang="pt-PT" altLang="pt-PT" sz="1800" dirty="0" smtClean="0"/>
          </a:p>
          <a:p>
            <a:pPr algn="just" eaLnBrk="1" hangingPunct="1">
              <a:lnSpc>
                <a:spcPct val="150000"/>
              </a:lnSpc>
            </a:pPr>
            <a:r>
              <a:rPr lang="pt-PT" altLang="pt-PT" sz="1800" dirty="0" smtClean="0"/>
              <a:t>A previsão do suicídio permanece difícil e complexa, uma vez que, os comportamentos suicidários dependem de uma variedade de fatores, quer internos, como é o caso da personalidade, quer externos, como é o caso dos acontecimentos de vida (</a:t>
            </a:r>
            <a:r>
              <a:rPr lang="pt-PT" altLang="pt-PT" sz="1800" dirty="0" err="1" smtClean="0"/>
              <a:t>Gassmann</a:t>
            </a:r>
            <a:r>
              <a:rPr lang="pt-PT" altLang="pt-PT" sz="1800" dirty="0" smtClean="0"/>
              <a:t>-Mayer </a:t>
            </a:r>
            <a:r>
              <a:rPr lang="pt-PT" altLang="pt-PT" sz="1800" dirty="0" err="1" smtClean="0"/>
              <a:t>et</a:t>
            </a:r>
            <a:r>
              <a:rPr lang="pt-PT" altLang="pt-PT" sz="1800" dirty="0" smtClean="0"/>
              <a:t> al., 2011; Campos, Sobrinho &amp; Mesquita, 2013)</a:t>
            </a:r>
          </a:p>
        </p:txBody>
      </p:sp>
      <p:sp>
        <p:nvSpPr>
          <p:cNvPr id="8196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xfrm>
            <a:off x="-684584" y="6647559"/>
            <a:ext cx="7571184" cy="1892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dirty="0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8197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xfrm>
            <a:off x="8460432" y="6525344"/>
            <a:ext cx="588963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286A19AB-0201-4985-88C7-78E84CD7B0F1}" type="slidenum">
              <a:rPr lang="pt-PT" altLang="pt-PT" smtClean="0">
                <a:solidFill>
                  <a:schemeClr val="bg1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pt-PT" altLang="pt-PT" dirty="0" smtClean="0">
              <a:solidFill>
                <a:schemeClr val="bg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1. Problema de investigação</a:t>
            </a:r>
            <a:endParaRPr lang="pt-PT" dirty="0"/>
          </a:p>
        </p:txBody>
      </p:sp>
      <p:sp>
        <p:nvSpPr>
          <p:cNvPr id="9219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altLang="pt-PT" sz="1800" dirty="0" smtClean="0"/>
              <a:t>É também sabido que a forma como os indivíduos reagem aos acontecimentos de vida depende do seu estilo de personalidade (Yen, </a:t>
            </a:r>
            <a:r>
              <a:rPr lang="pt-PT" altLang="pt-PT" sz="1800" dirty="0" err="1" smtClean="0"/>
              <a:t>Pagano</a:t>
            </a:r>
            <a:r>
              <a:rPr lang="pt-PT" altLang="pt-PT" sz="1800" dirty="0" smtClean="0"/>
              <a:t>, </a:t>
            </a:r>
            <a:r>
              <a:rPr lang="pt-PT" altLang="pt-PT" sz="1800" dirty="0" err="1" smtClean="0"/>
              <a:t>Shea</a:t>
            </a:r>
            <a:r>
              <a:rPr lang="pt-PT" altLang="pt-PT" sz="1800" dirty="0" smtClean="0"/>
              <a:t> </a:t>
            </a:r>
            <a:r>
              <a:rPr lang="pt-PT" altLang="pt-PT" sz="1800" dirty="0" err="1" smtClean="0"/>
              <a:t>et</a:t>
            </a:r>
            <a:r>
              <a:rPr lang="pt-PT" altLang="pt-PT" sz="1800" dirty="0" smtClean="0"/>
              <a:t> al., 2005)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altLang="pt-PT" sz="1800" dirty="0" smtClean="0"/>
              <a:t>Alguns estudos mostram que diversos acontecimentos de vida interagem com ambos os estilos de personalidade, anaclítico e introjetivo na previsão do </a:t>
            </a:r>
            <a:r>
              <a:rPr lang="pt-PT" altLang="pt-PT" sz="1800" i="1" dirty="0" err="1" smtClean="0"/>
              <a:t>distress</a:t>
            </a:r>
            <a:r>
              <a:rPr lang="pt-PT" altLang="pt-PT" sz="1800" dirty="0" smtClean="0"/>
              <a:t> (</a:t>
            </a:r>
            <a:r>
              <a:rPr lang="pt-PT" altLang="pt-PT" sz="1800" dirty="0" err="1" smtClean="0"/>
              <a:t>Sandin</a:t>
            </a:r>
            <a:r>
              <a:rPr lang="pt-PT" altLang="pt-PT" sz="1800" dirty="0" smtClean="0"/>
              <a:t> </a:t>
            </a:r>
            <a:r>
              <a:rPr lang="pt-PT" altLang="pt-PT" sz="1800" dirty="0" err="1" smtClean="0"/>
              <a:t>et</a:t>
            </a:r>
            <a:r>
              <a:rPr lang="pt-PT" altLang="pt-PT" sz="1800" dirty="0" smtClean="0"/>
              <a:t> al., 1998; </a:t>
            </a:r>
            <a:r>
              <a:rPr lang="pt-PT" altLang="pt-PT" sz="1800" dirty="0" err="1" smtClean="0"/>
              <a:t>Liu</a:t>
            </a:r>
            <a:r>
              <a:rPr lang="pt-PT" altLang="pt-PT" sz="1800" dirty="0" smtClean="0"/>
              <a:t> &amp; </a:t>
            </a:r>
            <a:r>
              <a:rPr lang="pt-PT" altLang="pt-PT" sz="1800" dirty="0" err="1" smtClean="0"/>
              <a:t>Tein</a:t>
            </a:r>
            <a:r>
              <a:rPr lang="pt-PT" altLang="pt-PT" sz="1800" dirty="0" smtClean="0"/>
              <a:t>, 2005; Borges </a:t>
            </a:r>
            <a:r>
              <a:rPr lang="pt-PT" altLang="pt-PT" sz="1800" dirty="0" err="1" smtClean="0"/>
              <a:t>et</a:t>
            </a:r>
            <a:r>
              <a:rPr lang="pt-PT" altLang="pt-PT" sz="1800" dirty="0" smtClean="0"/>
              <a:t> al., 2008; </a:t>
            </a:r>
            <a:r>
              <a:rPr lang="pt-PT" altLang="pt-PT" sz="1800" dirty="0" err="1" smtClean="0"/>
              <a:t>Hardt</a:t>
            </a:r>
            <a:r>
              <a:rPr lang="pt-PT" altLang="pt-PT" sz="1800" dirty="0" smtClean="0"/>
              <a:t> &amp; Johnson, 2010; </a:t>
            </a:r>
            <a:r>
              <a:rPr lang="pt-PT" altLang="pt-PT" sz="1800" dirty="0" err="1" smtClean="0"/>
              <a:t>Foster</a:t>
            </a:r>
            <a:r>
              <a:rPr lang="pt-PT" altLang="pt-PT" sz="1800" dirty="0" smtClean="0"/>
              <a:t>, 2011; Sobrinho </a:t>
            </a:r>
            <a:r>
              <a:rPr lang="pt-PT" altLang="pt-PT" sz="1800" dirty="0" err="1" smtClean="0"/>
              <a:t>et</a:t>
            </a:r>
            <a:r>
              <a:rPr lang="pt-PT" altLang="pt-PT" sz="1800" dirty="0" smtClean="0"/>
              <a:t> al., 2013)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altLang="pt-PT" sz="1800" dirty="0" smtClean="0"/>
              <a:t>A depressão também se tem mostrado um potente preditor do risco de suicídio (</a:t>
            </a:r>
            <a:r>
              <a:rPr lang="pt-PT" altLang="pt-PT" sz="1800" dirty="0" err="1" smtClean="0"/>
              <a:t>Blum</a:t>
            </a:r>
            <a:r>
              <a:rPr lang="pt-PT" altLang="pt-PT" sz="1800" dirty="0" smtClean="0"/>
              <a:t>, </a:t>
            </a:r>
            <a:r>
              <a:rPr lang="pt-PT" altLang="pt-PT" sz="1800" dirty="0" err="1" smtClean="0"/>
              <a:t>Kapusta</a:t>
            </a:r>
            <a:r>
              <a:rPr lang="pt-PT" altLang="pt-PT" sz="1800" dirty="0" smtClean="0"/>
              <a:t>, </a:t>
            </a:r>
            <a:r>
              <a:rPr lang="pt-PT" altLang="pt-PT" sz="1800" dirty="0" err="1" smtClean="0"/>
              <a:t>Doering</a:t>
            </a:r>
            <a:r>
              <a:rPr lang="pt-PT" altLang="pt-PT" sz="1800" dirty="0" smtClean="0"/>
              <a:t>, </a:t>
            </a:r>
            <a:r>
              <a:rPr lang="pt-PT" altLang="pt-PT" sz="1800" dirty="0" err="1" smtClean="0"/>
              <a:t>Brahler</a:t>
            </a:r>
            <a:r>
              <a:rPr lang="pt-PT" altLang="pt-PT" sz="1800" dirty="0" smtClean="0"/>
              <a:t>, Wagner &amp; </a:t>
            </a:r>
            <a:r>
              <a:rPr lang="pt-PT" altLang="pt-PT" sz="1800" dirty="0" err="1" smtClean="0"/>
              <a:t>Kersting</a:t>
            </a:r>
            <a:r>
              <a:rPr lang="pt-PT" altLang="pt-PT" sz="1800" dirty="0" smtClean="0"/>
              <a:t>, 2013)</a:t>
            </a:r>
            <a:endParaRPr lang="pt-PT" altLang="pt-PT" sz="1800" dirty="0" smtClean="0">
              <a:solidFill>
                <a:srgbClr val="0000FF"/>
              </a:solidFill>
            </a:endParaRPr>
          </a:p>
          <a:p>
            <a:pPr algn="just" eaLnBrk="1" hangingPunct="1">
              <a:lnSpc>
                <a:spcPct val="140000"/>
              </a:lnSpc>
            </a:pPr>
            <a:endParaRPr lang="pt-PT" altLang="pt-PT" sz="1700" dirty="0" smtClean="0"/>
          </a:p>
        </p:txBody>
      </p:sp>
      <p:sp>
        <p:nvSpPr>
          <p:cNvPr id="9220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xfrm>
            <a:off x="-612576" y="6669359"/>
            <a:ext cx="7643192" cy="11720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dirty="0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9221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xfrm>
            <a:off x="8460432" y="6608170"/>
            <a:ext cx="588963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E3B91F5-3737-41C6-82C1-73A735F3E957}" type="slidenum">
              <a:rPr lang="pt-PT" altLang="pt-PT" smtClean="0">
                <a:solidFill>
                  <a:schemeClr val="bg1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pt-PT" altLang="pt-PT" dirty="0" smtClean="0">
              <a:solidFill>
                <a:schemeClr val="bg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1. Problema de investigação</a:t>
            </a:r>
            <a:endParaRPr lang="pt-PT" dirty="0"/>
          </a:p>
        </p:txBody>
      </p:sp>
      <p:sp>
        <p:nvSpPr>
          <p:cNvPr id="1024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pt-PT" altLang="pt-PT" dirty="0" smtClean="0"/>
              <a:t>Objetivo:</a:t>
            </a:r>
            <a:endParaRPr lang="pt-PT" altLang="pt-PT" sz="1800" dirty="0" smtClean="0"/>
          </a:p>
          <a:p>
            <a:pPr marL="0" indent="0" algn="just" eaLnBrk="1" hangingPunct="1">
              <a:lnSpc>
                <a:spcPct val="150000"/>
              </a:lnSpc>
            </a:pPr>
            <a:r>
              <a:rPr lang="pt-PT" altLang="pt-PT" sz="1800" dirty="0" smtClean="0"/>
              <a:t> Pretende-se estudar o poder preditivo dos estilos de personalidade anaclítico e introjetivo, de acordo com o modelo de </a:t>
            </a:r>
            <a:r>
              <a:rPr lang="pt-PT" altLang="pt-PT" sz="1800" i="1" dirty="0" smtClean="0"/>
              <a:t>Sidney </a:t>
            </a:r>
            <a:r>
              <a:rPr lang="pt-PT" altLang="pt-PT" sz="1800" i="1" dirty="0" err="1" smtClean="0"/>
              <a:t>Blatt</a:t>
            </a:r>
            <a:r>
              <a:rPr lang="pt-PT" altLang="pt-PT" sz="1800" i="1" dirty="0" smtClean="0"/>
              <a:t> </a:t>
            </a:r>
            <a:r>
              <a:rPr lang="pt-PT" altLang="pt-PT" sz="1800" dirty="0" smtClean="0"/>
              <a:t>(</a:t>
            </a:r>
            <a:r>
              <a:rPr lang="pt-PT" altLang="pt-PT" sz="1800" dirty="0" err="1" smtClean="0"/>
              <a:t>Blatt</a:t>
            </a:r>
            <a:r>
              <a:rPr lang="pt-PT" altLang="pt-PT" sz="1800" dirty="0" smtClean="0"/>
              <a:t>, 2008), no risco de suicídio (suicidalidade), bem como o efeito moderador dos acontecimentos de vida negativos nessa relação.</a:t>
            </a:r>
          </a:p>
          <a:p>
            <a:pPr marL="0" indent="0" algn="just" eaLnBrk="1" hangingPunct="1">
              <a:lnSpc>
                <a:spcPct val="150000"/>
              </a:lnSpc>
            </a:pPr>
            <a:endParaRPr lang="pt-PT" altLang="pt-PT" sz="1800" dirty="0" smtClean="0"/>
          </a:p>
          <a:p>
            <a:pPr marL="0" indent="0" algn="just" eaLnBrk="1" hangingPunct="1">
              <a:lnSpc>
                <a:spcPct val="150000"/>
              </a:lnSpc>
            </a:pPr>
            <a:r>
              <a:rPr lang="pt-PT" altLang="pt-PT" sz="1800" dirty="0" smtClean="0"/>
              <a:t>Espera-se que os acontecimentos de vida interajam com os estilos de personalidade na previsão do risco de suicídio. Nesta investigação será controlado o efeito da depressão sintomática.</a:t>
            </a:r>
          </a:p>
        </p:txBody>
      </p:sp>
      <p:sp>
        <p:nvSpPr>
          <p:cNvPr id="10244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xfrm>
            <a:off x="-540568" y="6597351"/>
            <a:ext cx="7571184" cy="1892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dirty="0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10245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xfrm>
            <a:off x="8460432" y="6525344"/>
            <a:ext cx="588963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97744C4-F1DD-4A0A-99A7-72F1097226D4}" type="slidenum">
              <a:rPr lang="pt-PT" altLang="pt-PT" smtClean="0">
                <a:solidFill>
                  <a:schemeClr val="tx2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pt-PT" altLang="pt-PT" smtClean="0">
              <a:solidFill>
                <a:schemeClr val="tx2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2. Método</a:t>
            </a:r>
            <a:endParaRPr lang="pt-PT" dirty="0"/>
          </a:p>
        </p:txBody>
      </p:sp>
      <p:sp>
        <p:nvSpPr>
          <p:cNvPr id="11267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PT" altLang="pt-PT" smtClean="0"/>
              <a:t>2.1 Participantes</a:t>
            </a:r>
          </a:p>
        </p:txBody>
      </p:sp>
      <p:sp>
        <p:nvSpPr>
          <p:cNvPr id="11268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xfrm>
            <a:off x="457200" y="6597650"/>
            <a:ext cx="7715250" cy="1889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11269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xfrm>
            <a:off x="8460432" y="6629400"/>
            <a:ext cx="588962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2176972A-DE07-4AE9-ADAA-FDBF14587024}" type="slidenum">
              <a:rPr lang="pt-PT" altLang="pt-PT" smtClean="0">
                <a:solidFill>
                  <a:schemeClr val="tx2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pt-PT" altLang="pt-PT" smtClean="0">
              <a:solidFill>
                <a:schemeClr val="tx2"/>
              </a:solidFill>
              <a:latin typeface="Trebuchet MS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1116013" y="2708275"/>
          <a:ext cx="6096000" cy="3606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48000"/>
                <a:gridCol w="30480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pt-PT" dirty="0" smtClean="0"/>
                        <a:t>Participantes </a:t>
                      </a:r>
                      <a:endParaRPr lang="pt-P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195 adultos da comunidade</a:t>
                      </a:r>
                      <a:endParaRPr lang="pt-P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104 sujeitos 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91 sujeitos 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Idades</a:t>
                      </a:r>
                      <a:r>
                        <a:rPr lang="pt-PT" baseline="0" dirty="0" smtClean="0"/>
                        <a:t> compreendidas entre 18 e os 65 anos (</a:t>
                      </a:r>
                      <a:r>
                        <a:rPr lang="pt-PT" i="1" baseline="0" dirty="0" smtClean="0"/>
                        <a:t>M</a:t>
                      </a:r>
                      <a:r>
                        <a:rPr lang="pt-PT" baseline="0" dirty="0" smtClean="0"/>
                        <a:t>= 34.88)</a:t>
                      </a:r>
                      <a:endParaRPr lang="pt-P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Residentes em vários distritos de Portugal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Empregabilidade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145 sujeitos empregados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48 sujeitos desempregados</a:t>
                      </a: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Estado Civil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97 sujeitos solteiros/ viúvos/ divorciados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98 sujeitos casados/união de facto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298" name="Picture 2" descr="C:\Users\Rita\Desktop\masculin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3500438"/>
            <a:ext cx="2794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99" name="Picture 3" descr="C:\Users\Rita\Desktop\feminin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3492500"/>
            <a:ext cx="1905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3863" y="335915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2. Método</a:t>
            </a:r>
            <a:endParaRPr lang="pt-PT" dirty="0"/>
          </a:p>
        </p:txBody>
      </p:sp>
      <p:sp>
        <p:nvSpPr>
          <p:cNvPr id="12291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9725"/>
            <a:ext cx="7239000" cy="52482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pt-PT" altLang="pt-PT" sz="2400" dirty="0" smtClean="0"/>
              <a:t>2.2 Procedimentos</a:t>
            </a:r>
          </a:p>
          <a:p>
            <a:pPr lvl="1" algn="just" eaLnBrk="1" hangingPunct="1">
              <a:lnSpc>
                <a:spcPct val="13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Recolha de dados realizada em dois momentos (estudo longitudinal) com cerca de três meses de intervalo </a:t>
            </a:r>
          </a:p>
          <a:p>
            <a:pPr lvl="1" algn="just" eaLnBrk="1" hangingPunct="1">
              <a:lnSpc>
                <a:spcPct val="13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 Amostra de conveniência</a:t>
            </a:r>
          </a:p>
          <a:p>
            <a:pPr lvl="1" algn="just" eaLnBrk="1" hangingPunct="1">
              <a:lnSpc>
                <a:spcPct val="13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Os participantes foram informados sobre os objetivos da investigação e os que aceitaram colaborar assinaram termo de consentimento informado e a participação foi voluntária e anónima</a:t>
            </a:r>
          </a:p>
          <a:p>
            <a:pPr lvl="1" algn="just" eaLnBrk="1" hangingPunct="1">
              <a:lnSpc>
                <a:spcPct val="130000"/>
              </a:lnSpc>
            </a:pPr>
            <a:endParaRPr lang="pt-PT" altLang="pt-PT" sz="1800" dirty="0" smtClean="0">
              <a:solidFill>
                <a:schemeClr val="tx1"/>
              </a:solidFill>
            </a:endParaRPr>
          </a:p>
          <a:p>
            <a:pPr lvl="1" algn="just" eaLnBrk="1" hangingPunct="1">
              <a:lnSpc>
                <a:spcPct val="13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225 sujeitos inicialmente contactados </a:t>
            </a:r>
          </a:p>
          <a:p>
            <a:pPr lvl="1" algn="just" eaLnBrk="1" hangingPunct="1">
              <a:lnSpc>
                <a:spcPct val="130000"/>
              </a:lnSpc>
            </a:pPr>
            <a:endParaRPr lang="pt-PT" altLang="pt-PT" sz="1800" dirty="0" smtClean="0">
              <a:solidFill>
                <a:schemeClr val="tx1"/>
              </a:solidFill>
            </a:endParaRPr>
          </a:p>
          <a:p>
            <a:pPr lvl="1" algn="just" eaLnBrk="1" hangingPunct="1">
              <a:lnSpc>
                <a:spcPct val="13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18 protocolos eliminados       </a:t>
            </a:r>
          </a:p>
          <a:p>
            <a:pPr lvl="1" algn="just" eaLnBrk="1" hangingPunct="1">
              <a:lnSpc>
                <a:spcPct val="13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Amostra final do 1º momento: 207 sujeitos    </a:t>
            </a:r>
          </a:p>
        </p:txBody>
      </p:sp>
      <p:sp>
        <p:nvSpPr>
          <p:cNvPr id="12292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xfrm>
            <a:off x="457200" y="6557963"/>
            <a:ext cx="7283450" cy="3000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12293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xfrm>
            <a:off x="8460432" y="6629400"/>
            <a:ext cx="588963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1E791873-387C-4C47-9FD4-A2C43F45C68A}" type="slidenum">
              <a:rPr lang="pt-PT" altLang="pt-PT" smtClean="0">
                <a:solidFill>
                  <a:schemeClr val="bg1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pt-PT" altLang="pt-PT" dirty="0" smtClean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6" name="Seta para baixo 5"/>
          <p:cNvSpPr/>
          <p:nvPr/>
        </p:nvSpPr>
        <p:spPr>
          <a:xfrm>
            <a:off x="3348038" y="4292600"/>
            <a:ext cx="431800" cy="431800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  <p:sp>
        <p:nvSpPr>
          <p:cNvPr id="7" name="Seta para baixo 6"/>
          <p:cNvSpPr/>
          <p:nvPr/>
        </p:nvSpPr>
        <p:spPr>
          <a:xfrm>
            <a:off x="3348038" y="5586483"/>
            <a:ext cx="431800" cy="431800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2. método</a:t>
            </a:r>
            <a:endParaRPr lang="pt-PT" dirty="0"/>
          </a:p>
        </p:txBody>
      </p:sp>
      <p:sp>
        <p:nvSpPr>
          <p:cNvPr id="13315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PT" altLang="pt-PT" dirty="0" smtClean="0"/>
              <a:t>2.2 Procedimentos</a:t>
            </a:r>
          </a:p>
          <a:p>
            <a:pPr lvl="1" algn="just" eaLnBrk="1" hangingPunct="1">
              <a:lnSpc>
                <a:spcPct val="25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No 2º momento a amostra é constituída por 195 sujeitos </a:t>
            </a:r>
          </a:p>
          <a:p>
            <a:pPr lvl="1" algn="just" eaLnBrk="1" hangingPunct="1">
              <a:lnSpc>
                <a:spcPct val="250000"/>
              </a:lnSpc>
            </a:pPr>
            <a:endParaRPr lang="pt-PT" altLang="pt-PT" sz="1800" dirty="0" smtClean="0">
              <a:solidFill>
                <a:schemeClr val="tx1"/>
              </a:solidFill>
            </a:endParaRPr>
          </a:p>
          <a:p>
            <a:pPr lvl="1" algn="just" eaLnBrk="1" hangingPunct="1">
              <a:lnSpc>
                <a:spcPct val="25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12 sujeitos que participaram no 1º momento mostraram-se indisponíveis para participar no 2º momento</a:t>
            </a:r>
          </a:p>
          <a:p>
            <a:pPr lvl="1" algn="just" eaLnBrk="1" hangingPunct="1">
              <a:lnSpc>
                <a:spcPct val="250000"/>
              </a:lnSpc>
            </a:pPr>
            <a:r>
              <a:rPr lang="pt-PT" altLang="pt-PT" sz="1800" dirty="0" smtClean="0">
                <a:solidFill>
                  <a:schemeClr val="tx1"/>
                </a:solidFill>
              </a:rPr>
              <a:t>Amostra final do estudo: 195 sujeitos</a:t>
            </a:r>
          </a:p>
        </p:txBody>
      </p:sp>
      <p:sp>
        <p:nvSpPr>
          <p:cNvPr id="13316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xfrm>
            <a:off x="-1080120" y="6624165"/>
            <a:ext cx="8100392" cy="1892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dirty="0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13317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xfrm>
            <a:off x="8460432" y="6608170"/>
            <a:ext cx="588963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90E0A7C8-89E5-41F1-92AB-D7D1A56DDDB3}" type="slidenum">
              <a:rPr lang="pt-PT" altLang="pt-PT" smtClean="0">
                <a:solidFill>
                  <a:schemeClr val="bg1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pt-PT" altLang="pt-PT" dirty="0" smtClean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6" name="Seta para baixo 5"/>
          <p:cNvSpPr/>
          <p:nvPr/>
        </p:nvSpPr>
        <p:spPr>
          <a:xfrm>
            <a:off x="3203848" y="2996752"/>
            <a:ext cx="287338" cy="360362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PT" dirty="0" smtClean="0"/>
              <a:t>2. método</a:t>
            </a:r>
            <a:endParaRPr lang="pt-PT" dirty="0"/>
          </a:p>
        </p:txBody>
      </p:sp>
      <p:sp>
        <p:nvSpPr>
          <p:cNvPr id="14339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PT" altLang="pt-PT" dirty="0" smtClean="0"/>
              <a:t>2.2 Procedimento</a:t>
            </a:r>
          </a:p>
          <a:p>
            <a:pPr lvl="1" eaLnBrk="1" hangingPunct="1"/>
            <a:r>
              <a:rPr lang="pt-PT" altLang="pt-PT" dirty="0" smtClean="0"/>
              <a:t>Protocolo de Investigação: </a:t>
            </a:r>
          </a:p>
          <a:p>
            <a:pPr lvl="2" algn="just" eaLnBrk="1" hangingPunct="1">
              <a:lnSpc>
                <a:spcPct val="150000"/>
              </a:lnSpc>
            </a:pPr>
            <a:r>
              <a:rPr lang="pt-PT" altLang="pt-PT" dirty="0" smtClean="0"/>
              <a:t>Estudo vasto</a:t>
            </a:r>
          </a:p>
          <a:p>
            <a:pPr lvl="2" algn="just" eaLnBrk="1" hangingPunct="1">
              <a:lnSpc>
                <a:spcPct val="150000"/>
              </a:lnSpc>
            </a:pPr>
            <a:r>
              <a:rPr lang="pt-PT" altLang="pt-PT" dirty="0" smtClean="0"/>
              <a:t>O protocolo de investigação bem como a recolha de dados foram realizados em simultâneo com outras dissertações de mestrado</a:t>
            </a:r>
          </a:p>
        </p:txBody>
      </p:sp>
      <p:sp>
        <p:nvSpPr>
          <p:cNvPr id="14340" name="Marcador de Posição do Rodapé 3"/>
          <p:cNvSpPr>
            <a:spLocks noGrp="1"/>
          </p:cNvSpPr>
          <p:nvPr>
            <p:ph type="ftr" sz="quarter" idx="11"/>
          </p:nvPr>
        </p:nvSpPr>
        <p:spPr bwMode="auto">
          <a:xfrm>
            <a:off x="-540568" y="6669359"/>
            <a:ext cx="7643192" cy="11720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pt-PT" altLang="pt-PT" dirty="0" smtClean="0">
                <a:solidFill>
                  <a:schemeClr val="tx2"/>
                </a:solidFill>
                <a:latin typeface="Trebuchet MS" pitchFamily="34" charset="0"/>
              </a:rPr>
              <a:t>Estilos de Personalidade e Suicidalidade em adultos da comunidade: O efeito moderador dos acontecimentos de vida</a:t>
            </a:r>
          </a:p>
        </p:txBody>
      </p:sp>
      <p:sp>
        <p:nvSpPr>
          <p:cNvPr id="14341" name="Marcador de Posição do Número do Diapositivo 4"/>
          <p:cNvSpPr>
            <a:spLocks noGrp="1"/>
          </p:cNvSpPr>
          <p:nvPr>
            <p:ph type="sldNum" sz="quarter" idx="12"/>
          </p:nvPr>
        </p:nvSpPr>
        <p:spPr bwMode="auto">
          <a:xfrm>
            <a:off x="8555037" y="6621422"/>
            <a:ext cx="588963" cy="22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196E7DC3-5E96-4E54-9C7D-31D7CBD06F53}" type="slidenum">
              <a:rPr lang="pt-PT" altLang="pt-PT" smtClean="0">
                <a:solidFill>
                  <a:schemeClr val="bg1"/>
                </a:solidFill>
                <a:latin typeface="Trebuchet MS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pt-PT" altLang="pt-PT" dirty="0" smtClean="0">
              <a:solidFill>
                <a:schemeClr val="bg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Alta costura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lta costura">
    <a:dk1>
      <a:sysClr val="windowText" lastClr="000000"/>
    </a:dk1>
    <a:lt1>
      <a:sysClr val="window" lastClr="FFFFFF"/>
    </a:lt1>
    <a:dk2>
      <a:srgbClr val="37302A"/>
    </a:dk2>
    <a:lt2>
      <a:srgbClr val="D0CCB9"/>
    </a:lt2>
    <a:accent1>
      <a:srgbClr val="9E8E5C"/>
    </a:accent1>
    <a:accent2>
      <a:srgbClr val="A09781"/>
    </a:accent2>
    <a:accent3>
      <a:srgbClr val="85776D"/>
    </a:accent3>
    <a:accent4>
      <a:srgbClr val="AEAFA9"/>
    </a:accent4>
    <a:accent5>
      <a:srgbClr val="8D878B"/>
    </a:accent5>
    <a:accent6>
      <a:srgbClr val="6B6149"/>
    </a:accent6>
    <a:hlink>
      <a:srgbClr val="B6A272"/>
    </a:hlink>
    <a:folHlink>
      <a:srgbClr val="8A784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1698</TotalTime>
  <Words>1957</Words>
  <Application>Microsoft Office PowerPoint</Application>
  <PresentationFormat>Apresentação no Ecrã (4:3)</PresentationFormat>
  <Paragraphs>249</Paragraphs>
  <Slides>26</Slides>
  <Notes>26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26</vt:i4>
      </vt:variant>
    </vt:vector>
  </HeadingPairs>
  <TitlesOfParts>
    <vt:vector size="27" baseType="lpstr">
      <vt:lpstr>Opulento</vt:lpstr>
      <vt:lpstr>Estilos de personalidade e suicidalidade em adultos da comunidade : o efeito moderador dos acontecimentos de vida</vt:lpstr>
      <vt:lpstr>Índice</vt:lpstr>
      <vt:lpstr>1. Problema de Investigação</vt:lpstr>
      <vt:lpstr>1. Problema de investigação</vt:lpstr>
      <vt:lpstr>1. Problema de investigação</vt:lpstr>
      <vt:lpstr>2. Método</vt:lpstr>
      <vt:lpstr>2. Método</vt:lpstr>
      <vt:lpstr>2. método</vt:lpstr>
      <vt:lpstr>2. método</vt:lpstr>
      <vt:lpstr>2. Método</vt:lpstr>
      <vt:lpstr>2. método</vt:lpstr>
      <vt:lpstr>2. Método</vt:lpstr>
      <vt:lpstr>2. método</vt:lpstr>
      <vt:lpstr>3. Resultados</vt:lpstr>
      <vt:lpstr>3. Resultados </vt:lpstr>
      <vt:lpstr>3. resultados</vt:lpstr>
      <vt:lpstr>4. Discussão</vt:lpstr>
      <vt:lpstr>4. discussão</vt:lpstr>
      <vt:lpstr>4. discussão</vt:lpstr>
      <vt:lpstr>4. discussão</vt:lpstr>
      <vt:lpstr>4. discussão</vt:lpstr>
      <vt:lpstr>4. discussão</vt:lpstr>
      <vt:lpstr>5. Conclusão</vt:lpstr>
      <vt:lpstr>5. Conclusão</vt:lpstr>
      <vt:lpstr>Obrigado pela atenção!</vt:lpstr>
      <vt:lpstr>Estilos de personalidade e suicidalidade em adultos da comunidade : o efeito moderador dos acontecimentos de vida</vt:lpstr>
    </vt:vector>
  </TitlesOfParts>
  <Company>Rita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Estilos de personalidade e suicidalidade em adultos da comunidade : o efeito moderador dos acontecimentos de vida</dc:title>
  <dc:creator>Ana Rita Silva Oliveira</dc:creator>
  <cp:lastModifiedBy>Ana Rita Silva Oliveira</cp:lastModifiedBy>
  <cp:revision>45</cp:revision>
  <cp:lastPrinted>2014-12-02T15:05:38Z</cp:lastPrinted>
  <dcterms:created xsi:type="dcterms:W3CDTF">2014-11-26T11:58:04Z</dcterms:created>
  <dcterms:modified xsi:type="dcterms:W3CDTF">2014-12-08T10:38:51Z</dcterms:modified>
</cp:coreProperties>
</file>