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85" r:id="rId2"/>
    <p:sldId id="257" r:id="rId3"/>
    <p:sldId id="258" r:id="rId4"/>
    <p:sldId id="260" r:id="rId5"/>
    <p:sldId id="261" r:id="rId6"/>
    <p:sldId id="263" r:id="rId7"/>
    <p:sldId id="299" r:id="rId8"/>
    <p:sldId id="266" r:id="rId9"/>
    <p:sldId id="297" r:id="rId10"/>
    <p:sldId id="300" r:id="rId11"/>
    <p:sldId id="262" r:id="rId12"/>
    <p:sldId id="276" r:id="rId13"/>
    <p:sldId id="287" r:id="rId14"/>
    <p:sldId id="286" r:id="rId15"/>
    <p:sldId id="278" r:id="rId16"/>
    <p:sldId id="279" r:id="rId17"/>
    <p:sldId id="301" r:id="rId18"/>
    <p:sldId id="302" r:id="rId19"/>
    <p:sldId id="303" r:id="rId20"/>
    <p:sldId id="304" r:id="rId21"/>
    <p:sldId id="284" r:id="rId22"/>
    <p:sldId id="305" r:id="rId23"/>
    <p:sldId id="306" r:id="rId24"/>
    <p:sldId id="296" r:id="rId25"/>
    <p:sldId id="307" r:id="rId2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Pedalé</c:v>
                </c:pt>
              </c:strCache>
            </c:strRef>
          </c:tx>
          <c:invertIfNegative val="0"/>
          <c:cat>
            <c:strRef>
              <c:f>Folha1!$A$2:$A$4</c:f>
              <c:strCache>
                <c:ptCount val="3"/>
                <c:pt idx="0">
                  <c:v>Licenciados</c:v>
                </c:pt>
                <c:pt idx="1">
                  <c:v>Freq.Licenciatura</c:v>
                </c:pt>
                <c:pt idx="2">
                  <c:v>Téc. Médio</c:v>
                </c:pt>
              </c:strCache>
            </c:strRef>
          </c:cat>
          <c:val>
            <c:numRef>
              <c:f>Folha1!$B$2:$B$4</c:f>
              <c:numCache>
                <c:formatCode>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Pitruca</c:v>
                </c:pt>
              </c:strCache>
            </c:strRef>
          </c:tx>
          <c:invertIfNegative val="0"/>
          <c:cat>
            <c:strRef>
              <c:f>Folha1!$A$2:$A$4</c:f>
              <c:strCache>
                <c:ptCount val="3"/>
                <c:pt idx="0">
                  <c:v>Licenciados</c:v>
                </c:pt>
                <c:pt idx="1">
                  <c:v>Freq.Licenciatura</c:v>
                </c:pt>
                <c:pt idx="2">
                  <c:v>Téc. Médio</c:v>
                </c:pt>
              </c:strCache>
            </c:strRef>
          </c:cat>
          <c:val>
            <c:numRef>
              <c:f>Folha1!$C$2:$C$4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0.28999999999999998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47968"/>
        <c:axId val="23349504"/>
      </c:barChart>
      <c:catAx>
        <c:axId val="2334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349504"/>
        <c:crosses val="autoZero"/>
        <c:auto val="1"/>
        <c:lblAlgn val="ctr"/>
        <c:lblOffset val="100"/>
        <c:noMultiLvlLbl val="0"/>
      </c:catAx>
      <c:valAx>
        <c:axId val="23349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347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Pedalé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Folha1!$B$2:$B$3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Pitruca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Folha1!$C$2:$C$3</c:f>
              <c:numCache>
                <c:formatCode>0%</c:formatCode>
                <c:ptCount val="2"/>
                <c:pt idx="0">
                  <c:v>0.71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62656"/>
        <c:axId val="23464192"/>
      </c:barChart>
      <c:catAx>
        <c:axId val="2346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464192"/>
        <c:crosses val="autoZero"/>
        <c:auto val="1"/>
        <c:lblAlgn val="ctr"/>
        <c:lblOffset val="100"/>
        <c:noMultiLvlLbl val="0"/>
      </c:catAx>
      <c:valAx>
        <c:axId val="23464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462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Pedalé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Folha1!$B$2:$B$3</c:f>
              <c:numCache>
                <c:formatCode>0.0%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Pitruca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Folha1!$C$2:$C$3</c:f>
              <c:numCache>
                <c:formatCode>0.0%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93056"/>
        <c:axId val="29694592"/>
      </c:barChart>
      <c:catAx>
        <c:axId val="2969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94592"/>
        <c:crosses val="autoZero"/>
        <c:auto val="1"/>
        <c:lblAlgn val="ctr"/>
        <c:lblOffset val="100"/>
        <c:noMultiLvlLbl val="0"/>
      </c:catAx>
      <c:valAx>
        <c:axId val="29694592"/>
        <c:scaling>
          <c:orientation val="minMax"/>
          <c:max val="0.8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9693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Pedalé 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Folha1!$B$2:$B$3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Pitruca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Folha1!$C$2:$C$3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23648"/>
        <c:axId val="29733632"/>
      </c:barChart>
      <c:catAx>
        <c:axId val="2972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33632"/>
        <c:crosses val="autoZero"/>
        <c:auto val="1"/>
        <c:lblAlgn val="ctr"/>
        <c:lblOffset val="100"/>
        <c:noMultiLvlLbl val="0"/>
      </c:catAx>
      <c:valAx>
        <c:axId val="29733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723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C862E-A674-4C82-926D-97CD6E574539}" type="datetimeFigureOut">
              <a:rPr lang="pt-PT" smtClean="0"/>
              <a:t>20-01-2015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17F6A-21F7-4394-9FBD-F93358AA1F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890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7F6A-21F7-4394-9FBD-F93358AA1F66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552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ângulo arredondad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arredondad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arredondad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ctângulo de Canto Simples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arredondad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Marcador de Posição do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9FFB80-80D5-4B94-8CDA-654E4708E0AA}" type="datetimeFigureOut">
              <a:rPr lang="pt-PT" smtClean="0"/>
              <a:pPr/>
              <a:t>20-01-2015</a:t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337E9F-D886-4D83-B145-841B6788E0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6536377"/>
            <a:ext cx="13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</a:rPr>
              <a:t>Évora 2015</a:t>
            </a:r>
            <a:endParaRPr lang="pt-PT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t="12313" r="38952" b="7090"/>
          <a:stretch/>
        </p:blipFill>
        <p:spPr bwMode="auto">
          <a:xfrm>
            <a:off x="395536" y="398198"/>
            <a:ext cx="728994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7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67544" y="476672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/>
              <a:t>O perfil traçado para o professor </a:t>
            </a:r>
            <a:r>
              <a:rPr lang="pt-PT" b="1" dirty="0" smtClean="0"/>
              <a:t>Angolano</a:t>
            </a:r>
          </a:p>
          <a:p>
            <a:pPr algn="r"/>
            <a:r>
              <a:rPr lang="pt-PT" sz="1200" dirty="0" smtClean="0"/>
              <a:t>(Samuel, 2010</a:t>
            </a:r>
            <a:r>
              <a:rPr lang="pt-PT" sz="1200" dirty="0"/>
              <a:t>) </a:t>
            </a: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30671"/>
            <a:ext cx="6372746" cy="231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41435"/>
            <a:ext cx="6372746" cy="253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467544" y="6156593"/>
            <a:ext cx="828092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papel e o perfil do professor em Angola serão determinantes para que, através do estatuto que o mesmo venha adquirir, possam vir a tornar-se num interventor social de 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excelência</a:t>
            </a:r>
            <a:endParaRPr lang="pt-PT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8268" y="-99392"/>
            <a:ext cx="8606760" cy="5043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Parte II – Metodologia de </a:t>
            </a: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Investigação: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980728"/>
            <a:ext cx="81369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VI -  “Opções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Metodológicas”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onde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apresentamos, a natureza do estudo, as questões da investigação, os sujeitos da investigação, bem como as técnicas, instrumentos e procedimentos da pesquisa.</a:t>
            </a:r>
          </a:p>
          <a:p>
            <a:endParaRPr lang="pt-PT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VII -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Contexto da investigação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Fez-se uma breve caracterização da Localização e o seu Contexto Sociogeográfico.</a:t>
            </a:r>
          </a:p>
          <a:p>
            <a:pPr algn="just"/>
            <a:endParaRPr lang="pt-PT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VIII - “Apresentação dos Dados e Análise dos Resultados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apresentámos o desenvolvimento do questionário e das entrevistas.</a:t>
            </a:r>
          </a:p>
          <a:p>
            <a:pPr algn="just"/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76475" y="44139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 -  “Opções Metodológicas” 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540945" y="494116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Utilizámos preferencialmente a técnica de recolha de dados: 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entrevista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20691" y="908720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Times New Roman" pitchFamily="18" charset="0"/>
                <a:cs typeface="Times New Roman" pitchFamily="18" charset="0"/>
              </a:rPr>
              <a:t>Natureza Qualitativa </a:t>
            </a:r>
          </a:p>
          <a:p>
            <a:pPr algn="ctr"/>
            <a:endParaRPr lang="pt-PT" sz="3200" b="1" dirty="0"/>
          </a:p>
        </p:txBody>
      </p:sp>
      <p:sp>
        <p:nvSpPr>
          <p:cNvPr id="10" name="Seta para baixo 9"/>
          <p:cNvSpPr/>
          <p:nvPr/>
        </p:nvSpPr>
        <p:spPr>
          <a:xfrm>
            <a:off x="3957779" y="1764958"/>
            <a:ext cx="615614" cy="576064"/>
          </a:xfrm>
          <a:prstGeom prst="downArrow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560184" y="2636912"/>
            <a:ext cx="8071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Ricos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em pormenores descritivos relativos a pessoas, locais e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conversas.</a:t>
            </a: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questões a investigar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foram formuladas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com o objectivo de investigar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fenómenos em toda a sua complexidade e em contexto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natural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377556" y="4000919"/>
            <a:ext cx="2226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Bodgan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Biken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(1994)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01766" y="0"/>
            <a:ext cx="8983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Técnicas e Instrumentos de recolha de dados</a:t>
            </a:r>
            <a:endParaRPr lang="pt-PT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512774" y="3429000"/>
            <a:ext cx="79928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Procedimentos e Questões Éticas</a:t>
            </a:r>
          </a:p>
          <a:p>
            <a:r>
              <a:rPr lang="pt-PT" sz="1400" b="1" dirty="0"/>
              <a:t> </a:t>
            </a:r>
            <a:endParaRPr lang="pt-PT" sz="1400" dirty="0"/>
          </a:p>
          <a:p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– Contactamos verbalmente a Direção, onde abordamos sobre a necessidade de realização da nossa pesquisa;</a:t>
            </a:r>
          </a:p>
          <a:p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2 – De forma oficial, dirigimos um documento à Direção, a solicitar a autorização para realização da pesquisa;</a:t>
            </a:r>
          </a:p>
          <a:p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3 – Elaborou-se um plano para 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recolha de 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dados;</a:t>
            </a:r>
          </a:p>
          <a:p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4 – Aplicação dos questionários;</a:t>
            </a:r>
          </a:p>
          <a:p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5 – Realização das 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entrevistas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ângulo 3"/>
          <p:cNvSpPr/>
          <p:nvPr/>
        </p:nvSpPr>
        <p:spPr>
          <a:xfrm>
            <a:off x="395536" y="476672"/>
            <a:ext cx="84249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Entrevista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que mais interessava eram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opiniões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sobre acontecimentos, sobre os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outros.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Esta opção técnica implicou a seleção de entrevistados aptos e disponíveis a responder e, acima de tudo, entrevistados com representatividade. </a:t>
            </a: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t-PT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PT" sz="1200" dirty="0" err="1" smtClean="0">
                <a:latin typeface="Times New Roman" pitchFamily="18" charset="0"/>
                <a:cs typeface="Times New Roman" pitchFamily="18" charset="0"/>
              </a:rPr>
              <a:t>Lessard-Hébert</a:t>
            </a:r>
            <a:r>
              <a:rPr lang="pt-PT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PT" sz="1200" dirty="0" err="1">
                <a:latin typeface="Times New Roman" pitchFamily="18" charset="0"/>
                <a:cs typeface="Times New Roman" pitchFamily="18" charset="0"/>
              </a:rPr>
              <a:t>Goyette</a:t>
            </a:r>
            <a:r>
              <a:rPr lang="pt-PT" sz="12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pt-PT" sz="1200" dirty="0" err="1" smtClean="0">
                <a:latin typeface="Times New Roman" pitchFamily="18" charset="0"/>
                <a:cs typeface="Times New Roman" pitchFamily="18" charset="0"/>
              </a:rPr>
              <a:t>Boutin</a:t>
            </a:r>
            <a:r>
              <a:rPr lang="pt-PT" sz="1200" dirty="0" smtClean="0">
                <a:latin typeface="Times New Roman" pitchFamily="18" charset="0"/>
                <a:cs typeface="Times New Roman" pitchFamily="18" charset="0"/>
              </a:rPr>
              <a:t>, 2008</a:t>
            </a:r>
            <a:r>
              <a:rPr lang="pt-PT" sz="1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428299" y="2276872"/>
            <a:ext cx="8207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As questões foram precisamente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formulada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s de acordo com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o objetivo de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investigação. </a:t>
            </a:r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Foi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seguido um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guião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de questões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de acordo com as dimensões do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estudo.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57934" y="710310"/>
            <a:ext cx="8203051" cy="56323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Todas as entrevistas, depois de gravadas, foram </a:t>
            </a: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transcritas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 para se proceder ao seu tratamento qualitativo, com recurso à técnica de análise de conteúdo (Guerra, 2006; </a:t>
            </a:r>
            <a:r>
              <a:rPr lang="pt-PT" sz="2000" b="1" dirty="0" err="1">
                <a:latin typeface="Times New Roman" pitchFamily="18" charset="0"/>
                <a:cs typeface="Times New Roman" pitchFamily="18" charset="0"/>
              </a:rPr>
              <a:t>Bardin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, 2006). </a:t>
            </a: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Foram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atribuidos os códigos de </a:t>
            </a:r>
            <a:r>
              <a:rPr lang="pt-B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EA1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pt-BR" sz="20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eA10</a:t>
            </a:r>
            <a:r>
              <a:rPr lang="pt-BR" sz="2000" b="1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para os professores entrevistados da Escola Pública e  </a:t>
            </a:r>
            <a:r>
              <a:rPr lang="pt-B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EB1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pt-BR" sz="20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eB7</a:t>
            </a:r>
            <a:r>
              <a:rPr lang="pt-BR" sz="2000" b="1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para os professores da Escola Privada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Utilizou-se a </a:t>
            </a: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técnica da análise de conteúdo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, uma vez que esta técnica oferece a possibilidade de tratar de forma metódica informações e testemunhos que apresentam um certo grau de profundidade e de complexidade (</a:t>
            </a:r>
            <a:r>
              <a:rPr lang="pt-PT" sz="2000" b="1" dirty="0" err="1">
                <a:latin typeface="Times New Roman" pitchFamily="18" charset="0"/>
                <a:cs typeface="Times New Roman" pitchFamily="18" charset="0"/>
              </a:rPr>
              <a:t>Quivy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, 2003). </a:t>
            </a:r>
          </a:p>
          <a:p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Após a recolha de 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dados fizemos uma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classificação dos mesmos de forma sistemática através de seleção (</a:t>
            </a: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unidades de sentido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), codificação (</a:t>
            </a: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categorização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) e tabulação (i</a:t>
            </a: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ndicadores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pt-PT" sz="2000" b="1" dirty="0" err="1" smtClean="0">
                <a:latin typeface="Times New Roman" pitchFamily="18" charset="0"/>
                <a:cs typeface="Times New Roman" pitchFamily="18" charset="0"/>
              </a:rPr>
              <a:t>Lakatos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Marconi, 2007).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23528" y="-27384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 - </a:t>
            </a:r>
            <a:r>
              <a:rPr lang="pt-P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Contexto </a:t>
            </a:r>
            <a:r>
              <a:rPr lang="pt-P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 investigação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323527" y="422241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Localização e Contexto Sociogeográfico da Investigação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7" y="980728"/>
            <a:ext cx="82089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A Escola Pública </a:t>
            </a:r>
            <a:r>
              <a:rPr lang="pt-PT" sz="1600" b="1" dirty="0" err="1" smtClean="0">
                <a:latin typeface="Times New Roman" pitchFamily="18" charset="0"/>
                <a:cs typeface="Times New Roman" pitchFamily="18" charset="0"/>
              </a:rPr>
              <a:t>Pedalé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Situado na Província de Luanda ao Nordeste do Município de </a:t>
            </a:r>
            <a:r>
              <a:rPr lang="pt-PT" sz="1600" dirty="0" err="1">
                <a:latin typeface="Times New Roman" pitchFamily="18" charset="0"/>
                <a:cs typeface="Times New Roman" pitchFamily="18" charset="0"/>
              </a:rPr>
              <a:t>Kilamba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1600" dirty="0" err="1">
                <a:latin typeface="Times New Roman" pitchFamily="18" charset="0"/>
                <a:cs typeface="Times New Roman" pitchFamily="18" charset="0"/>
              </a:rPr>
              <a:t>Kiaxi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A escola tem 5500 alunos, 100 professores e 30 agentes administrativos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Dirigida por um diretor com formação pedagógica, isto é, uma pessoa formada no Instituto Médio Normal de Educação.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Existem de atividade recreativa, tal como a Educação Física, e inclusive atividades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extraescolares.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Já existem quase todos os instrumentos de trabalho desde as paredes, quadro, carteiras, entre outros. O material escolar é grátis e existe merenda escolar.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O colégio 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Privado </a:t>
            </a:r>
            <a:r>
              <a:rPr lang="pt-PT" sz="1600" b="1" dirty="0" err="1" smtClean="0">
                <a:latin typeface="Times New Roman" pitchFamily="18" charset="0"/>
                <a:cs typeface="Times New Roman" pitchFamily="18" charset="0"/>
              </a:rPr>
              <a:t>Pitruca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Situado na Província de Luanda ao Nordeste do Município de </a:t>
            </a:r>
            <a:r>
              <a:rPr lang="pt-PT" sz="1600" dirty="0" err="1">
                <a:latin typeface="Times New Roman" pitchFamily="18" charset="0"/>
                <a:cs typeface="Times New Roman" pitchFamily="18" charset="0"/>
              </a:rPr>
              <a:t>Kilamba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1600" dirty="0" err="1" smtClean="0">
                <a:latin typeface="Times New Roman" pitchFamily="18" charset="0"/>
                <a:cs typeface="Times New Roman" pitchFamily="18" charset="0"/>
              </a:rPr>
              <a:t>Kiaxi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Atualmente cerca de 3.313 alunos nos três turnos, 84 Professores e 12 agentes administrativos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Esta equipado com equipamento de ensino avançado.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Possui sala de reuniões, sala para professores, Gabinete do Diretor Pedagógico, Diretor Administrativo, e outros serviços.</a:t>
            </a:r>
          </a:p>
          <a:p>
            <a:pPr algn="just"/>
            <a:endParaRPr lang="pt-PT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pt-PT" sz="16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79512" y="-2738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pt-P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“Apresentação dos Dados e Análise dos Resultados”</a:t>
            </a:r>
            <a:r>
              <a:rPr lang="pt-P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67544" y="404664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Categorização das entrevistas aos professores da Escola Pública “</a:t>
            </a:r>
            <a:r>
              <a:rPr lang="pt-PT" sz="1600" b="1" dirty="0" err="1">
                <a:latin typeface="Times New Roman" pitchFamily="18" charset="0"/>
                <a:cs typeface="Times New Roman" pitchFamily="18" charset="0"/>
              </a:rPr>
              <a:t>Pedalé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52763"/>
              </p:ext>
            </p:extLst>
          </p:nvPr>
        </p:nvGraphicFramePr>
        <p:xfrm>
          <a:off x="449216" y="765646"/>
          <a:ext cx="8280920" cy="5620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3120"/>
                <a:gridCol w="1774680"/>
                <a:gridCol w="3253120"/>
              </a:tblGrid>
              <a:tr h="8546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Dimensões</a:t>
                      </a:r>
                      <a:endParaRPr lang="pt-PT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Categorias</a:t>
                      </a:r>
                      <a:endParaRPr lang="pt-PT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Subcategorias</a:t>
                      </a:r>
                      <a:endParaRPr lang="pt-PT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7691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Dimensão 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Formação Inicial dos professores primários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Área de Formação Inicial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Frequência de Licenciatura: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Língua Portuguesa;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Psicologia;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Direito;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Licenciatura: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Sociologia;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Psicologia;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Economia;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Ciências da Educação.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rgbClr val="92D050"/>
                    </a:solidFill>
                  </a:tcPr>
                </a:tc>
              </a:tr>
              <a:tr h="683726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Dimensão 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Perceções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dos professores primários em relação às funções, objetivos métodos e técnicas do ensino primário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Funções do professor Primário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Objetivo do Ensino Primário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Métodos e técnicas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Formador;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Educador;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Orientador;</a:t>
                      </a:r>
                    </a:p>
                    <a:p>
                      <a:pPr marL="4572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Instrutor;</a:t>
                      </a:r>
                    </a:p>
                    <a:p>
                      <a:pPr marL="4572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Mestre;</a:t>
                      </a:r>
                    </a:p>
                    <a:p>
                      <a:pPr marL="4572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Aconselhador;</a:t>
                      </a:r>
                    </a:p>
                    <a:p>
                      <a:pPr marL="4572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Psicopedagogicamente preparado.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826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Formação: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Base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Intelectual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Avaliação 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Transição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Instrução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Inserção no meio social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3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Tipos: Explicativo; Expositivo; Socrático; Observação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Oral; Visual; Prático.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39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Dimensão 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Admissão dos professores primários no ensino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Critérios de admissão às escolas 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Concurso Público</a:t>
                      </a:r>
                    </a:p>
                    <a:p>
                      <a:pPr marL="4572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Contrato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rgbClr val="FFC000"/>
                    </a:solidFill>
                  </a:tcPr>
                </a:tc>
              </a:tr>
              <a:tr h="7691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Dimensão 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Formação Contínua Específica ao longo da carreira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Formações contínuas específicas;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Frequentes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Trimestrais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Anuais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Formador: Capacitado; Orientador.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Técnicos de Educação;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Diretores; Coordenadores;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Formados em Área especializada; área da pedagogia;</a:t>
                      </a:r>
                    </a:p>
                    <a:p>
                      <a:pPr marL="4572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279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Dimensão 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Satisfação Salarial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Satisfação salarial  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Satisfação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Suprir necessidades</a:t>
                      </a:r>
                    </a:p>
                    <a:p>
                      <a:pPr marL="4572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Insatisfação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Pouco compensatório</a:t>
                      </a: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Não supre as necessidades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639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Dimensão  VI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Incentivos à continuidade na carreira de professor do ensino primário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Receção de Incentivos 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Incentivado</a:t>
                      </a:r>
                    </a:p>
                    <a:p>
                      <a:pPr marL="4572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Não incentivado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230" marR="1923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79512" y="-2738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pt-P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“Apresentação dos Dados e Análise dos Resultados”</a:t>
            </a:r>
            <a:r>
              <a:rPr lang="pt-P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67544" y="343819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Categorização das entrevistas aos professores da Escola Privada “</a:t>
            </a:r>
            <a:r>
              <a:rPr lang="pt-PT" sz="1600" b="1" dirty="0" err="1" smtClean="0">
                <a:latin typeface="Times New Roman" pitchFamily="18" charset="0"/>
                <a:cs typeface="Times New Roman" pitchFamily="18" charset="0"/>
              </a:rPr>
              <a:t>Pitruca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t-PT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32907"/>
              </p:ext>
            </p:extLst>
          </p:nvPr>
        </p:nvGraphicFramePr>
        <p:xfrm>
          <a:off x="449216" y="765646"/>
          <a:ext cx="8280920" cy="5793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3120"/>
                <a:gridCol w="1774680"/>
                <a:gridCol w="3253120"/>
              </a:tblGrid>
              <a:tr h="8546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</a:rPr>
                        <a:t>Dimensões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30" marR="1923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</a:rPr>
                        <a:t>Categorias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30" marR="1923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</a:rPr>
                        <a:t>Subcategorias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30" marR="1923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7691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10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Dimensão  </a:t>
                      </a: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Formação Inicial dos professores primários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Área de Formação Inicial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Licenciatura: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Economia e Gestão;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Direito;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Ciências da Educação.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Frequência de licenciatura: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Sociologia;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Psicologia clínica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683726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Dimensão  II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Perceções dos professores primários em relação às funções, objetivos métodos e técnicas do ensino primário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Funções do professor Primário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Objetivo do Ensino Primário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10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10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Métodos </a:t>
                      </a: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 técnicas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Ensina: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Ciência;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Arte técnica;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Transmite conhecimento.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826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Formação base;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Desenvolvimento da criança: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– Físico;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– Moral;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Social;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Instrução socioeducativa;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Inserção no meio social;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Início do processo de aprendizagem;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Primeiro grau de ensino.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3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Tipos: Oral; Colaborativo;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39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Dimensão  III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Admissão dos professores primários no ensino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Critérios de admissão às escolas 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Concurso Público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Prova de admissão e entrevista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7691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Dimensão  IV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Formação Contínua Específica ao longo da carreira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Formações contínuas específicas;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Frequentes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Trimestral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Formador: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Técnicos: Área, nacionais e privados Escola ADPP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Centro de Formação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279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Dimensão  V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Satisfação Salarial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Satisfação salarial  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Satisfação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Suprir necessidades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Insatisfação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Pouco compensatório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Não supre as necessidades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639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Dimensão  VI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Incentivos à continuidade na carreira de professor do ensino primário</a:t>
                      </a:r>
                      <a:endParaRPr lang="pt-PT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Receção</a:t>
                      </a: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de Incentivos 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Incentivado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Não incentivado</a:t>
                      </a:r>
                      <a:endParaRPr lang="pt-P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240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79512" y="-2738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 - “Análise Comparativa dos Resultados”</a:t>
            </a:r>
            <a:r>
              <a:rPr lang="pt-P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67544" y="508030"/>
            <a:ext cx="4068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i="1" dirty="0" smtClean="0">
                <a:latin typeface="Times New Roman" pitchFamily="18" charset="0"/>
                <a:cs typeface="Times New Roman" pitchFamily="18" charset="0"/>
              </a:rPr>
              <a:t>Dimensão </a:t>
            </a:r>
            <a:r>
              <a:rPr lang="pt-PT" sz="1600" b="1" i="1" dirty="0">
                <a:latin typeface="Times New Roman" pitchFamily="18" charset="0"/>
                <a:cs typeface="Times New Roman" pitchFamily="18" charset="0"/>
              </a:rPr>
              <a:t>I – Formação Inicial</a:t>
            </a:r>
            <a:endParaRPr lang="pt-PT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37485631"/>
              </p:ext>
            </p:extLst>
          </p:nvPr>
        </p:nvGraphicFramePr>
        <p:xfrm>
          <a:off x="485421" y="980728"/>
          <a:ext cx="5742763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ângulo 5"/>
          <p:cNvSpPr/>
          <p:nvPr/>
        </p:nvSpPr>
        <p:spPr>
          <a:xfrm>
            <a:off x="533901" y="3494204"/>
            <a:ext cx="7926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i="1" dirty="0">
                <a:latin typeface="Times New Roman" pitchFamily="18" charset="0"/>
                <a:cs typeface="Times New Roman" pitchFamily="18" charset="0"/>
              </a:rPr>
              <a:t>Dimensão II - </a:t>
            </a:r>
            <a:r>
              <a:rPr lang="pt-PT" sz="1600" b="1" i="1" dirty="0" err="1">
                <a:latin typeface="Times New Roman" pitchFamily="18" charset="0"/>
                <a:cs typeface="Times New Roman" pitchFamily="18" charset="0"/>
              </a:rPr>
              <a:t>Perceções</a:t>
            </a:r>
            <a:r>
              <a:rPr lang="pt-PT" sz="1600" b="1" i="1" dirty="0">
                <a:latin typeface="Times New Roman" pitchFamily="18" charset="0"/>
                <a:cs typeface="Times New Roman" pitchFamily="18" charset="0"/>
              </a:rPr>
              <a:t> dos professores primários em relação às funções, objetivos métodos e técnicas no ensino primário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33900" y="4110204"/>
            <a:ext cx="80705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Dizem saber 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qual </a:t>
            </a:r>
            <a:r>
              <a:rPr lang="pt-PT" sz="1400" b="1" dirty="0">
                <a:latin typeface="Times New Roman" pitchFamily="18" charset="0"/>
                <a:cs typeface="Times New Roman" pitchFamily="18" charset="0"/>
              </a:rPr>
              <a:t>o papel 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do professor primário e de quais são as suas 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funções.</a:t>
            </a:r>
          </a:p>
          <a:p>
            <a:endParaRPr lang="pt-PT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evelam-se </a:t>
            </a:r>
            <a:r>
              <a:rPr lang="pt-PT" sz="1400" b="1" dirty="0">
                <a:latin typeface="Times New Roman" pitchFamily="18" charset="0"/>
                <a:cs typeface="Times New Roman" pitchFamily="18" charset="0"/>
              </a:rPr>
              <a:t>pouco conscientes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 dos métodos e técnicas que devem utilizar ao lecionar. </a:t>
            </a:r>
            <a:endParaRPr lang="pt-PT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São </a:t>
            </a:r>
            <a:r>
              <a:rPr lang="pt-PT" sz="1400" b="1" dirty="0">
                <a:latin typeface="Times New Roman" pitchFamily="18" charset="0"/>
                <a:cs typeface="Times New Roman" pitchFamily="18" charset="0"/>
              </a:rPr>
              <a:t>confusos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 nas suas respostas e não existe um consenso. </a:t>
            </a:r>
            <a:endParaRPr lang="pt-PT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1400" b="1" dirty="0" smtClean="0">
                <a:latin typeface="Times New Roman" pitchFamily="18" charset="0"/>
                <a:cs typeface="Times New Roman" pitchFamily="18" charset="0"/>
              </a:rPr>
              <a:t>Suma : Não </a:t>
            </a:r>
            <a:r>
              <a:rPr lang="pt-PT" sz="1400" b="1" dirty="0">
                <a:latin typeface="Times New Roman" pitchFamily="18" charset="0"/>
                <a:cs typeface="Times New Roman" pitchFamily="18" charset="0"/>
              </a:rPr>
              <a:t>estão conscientes do seu papel, tal como referiam, quando questionados acerca das Funções do professor </a:t>
            </a:r>
            <a:r>
              <a:rPr lang="pt-PT" sz="1400" b="1" dirty="0" smtClean="0">
                <a:latin typeface="Times New Roman" pitchFamily="18" charset="0"/>
                <a:cs typeface="Times New Roman" pitchFamily="18" charset="0"/>
              </a:rPr>
              <a:t>Primário.</a:t>
            </a:r>
            <a:endParaRPr lang="pt-PT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8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79512" y="-2738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 - “Análise Comparativa dos Resultados”</a:t>
            </a:r>
            <a:r>
              <a:rPr lang="pt-P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67544" y="508030"/>
            <a:ext cx="4068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i="1" dirty="0">
                <a:latin typeface="Times New Roman" pitchFamily="18" charset="0"/>
                <a:cs typeface="Times New Roman" pitchFamily="18" charset="0"/>
              </a:rPr>
              <a:t>Dimensão III – Critérios de Admissão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37266" y="3039726"/>
            <a:ext cx="7926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i="1" dirty="0">
                <a:latin typeface="Times New Roman" pitchFamily="18" charset="0"/>
                <a:cs typeface="Times New Roman" pitchFamily="18" charset="0"/>
              </a:rPr>
              <a:t>Dimensão IV – Formação Pedagógica Específica,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33900" y="3380508"/>
            <a:ext cx="8070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professores da escola Pública frequentam mais formações contínuas que os professores da Escola Privada</a:t>
            </a:r>
          </a:p>
        </p:txBody>
      </p:sp>
      <p:sp>
        <p:nvSpPr>
          <p:cNvPr id="2" name="Rectângulo 1"/>
          <p:cNvSpPr/>
          <p:nvPr/>
        </p:nvSpPr>
        <p:spPr>
          <a:xfrm>
            <a:off x="467543" y="980728"/>
            <a:ext cx="81369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ntre 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os professores da Escola Pública e os do Colégio Privado 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- os 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critérios de admissão de professores não são iguais aos de uma escola 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pública:</a:t>
            </a:r>
          </a:p>
          <a:p>
            <a:pPr marL="285750" indent="-285750">
              <a:buFont typeface="Arial" pitchFamily="34" charset="0"/>
              <a:buChar char="•"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escola privada admite 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professores 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sem formação específica, isto é pedagógica, tal como referimos anteriormente, são essencialmente Economistas e Gestores.  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que se constata é a admissão de professores por </a:t>
            </a:r>
            <a:r>
              <a:rPr lang="pt-PT" sz="1400" b="1" dirty="0" smtClean="0">
                <a:latin typeface="Times New Roman" pitchFamily="18" charset="0"/>
                <a:cs typeface="Times New Roman" pitchFamily="18" charset="0"/>
              </a:rPr>
              <a:t>conveniência.</a:t>
            </a:r>
          </a:p>
          <a:p>
            <a:endParaRPr lang="pt-PT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Escola Pública os professores são admitidos por </a:t>
            </a:r>
            <a:r>
              <a:rPr lang="pt-PT" sz="1400" b="1" dirty="0" smtClean="0">
                <a:latin typeface="Times New Roman" pitchFamily="18" charset="0"/>
                <a:cs typeface="Times New Roman" pitchFamily="18" charset="0"/>
              </a:rPr>
              <a:t>concurso público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004103134"/>
              </p:ext>
            </p:extLst>
          </p:nvPr>
        </p:nvGraphicFramePr>
        <p:xfrm>
          <a:off x="2501770" y="3903728"/>
          <a:ext cx="3790741" cy="201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57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-85402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pt-PT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Pertinência da Investigação </a:t>
            </a:r>
            <a:endParaRPr lang="pt-PT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971600" y="71827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Surge com a observação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fraca qualidade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capacidade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dos professores para lecionarem as </a:t>
            </a:r>
            <a:r>
              <a:rPr lang="pt-PT" u="sng" dirty="0">
                <a:latin typeface="Times New Roman" pitchFamily="18" charset="0"/>
                <a:cs typeface="Times New Roman" pitchFamily="18" charset="0"/>
              </a:rPr>
              <a:t>matérias base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pt-PT" i="1" dirty="0">
                <a:latin typeface="Times New Roman" pitchFamily="18" charset="0"/>
                <a:cs typeface="Times New Roman" pitchFamily="18" charset="0"/>
              </a:rPr>
              <a:t>ensino primário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, o que que tem como repercussão o insucesso escolar dos alunos. </a:t>
            </a:r>
          </a:p>
        </p:txBody>
      </p:sp>
      <p:sp>
        <p:nvSpPr>
          <p:cNvPr id="4" name="Rectângulo 3"/>
          <p:cNvSpPr/>
          <p:nvPr/>
        </p:nvSpPr>
        <p:spPr>
          <a:xfrm>
            <a:off x="631442" y="4509120"/>
            <a:ext cx="8001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b="1" dirty="0" err="1" smtClean="0">
                <a:latin typeface="Times New Roman" pitchFamily="18" charset="0"/>
                <a:cs typeface="Times New Roman" pitchFamily="18" charset="0"/>
              </a:rPr>
              <a:t>Gatti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 (2008) denuncia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a precariedade dos cursos de formação de professores, e refere que os cursos de formação contínua, em especial nas Escolas Públicas, servem muitas vezes como processos compensatórios. </a:t>
            </a:r>
          </a:p>
        </p:txBody>
      </p:sp>
      <p:sp>
        <p:nvSpPr>
          <p:cNvPr id="5" name="Rectângulo 4"/>
          <p:cNvSpPr/>
          <p:nvPr/>
        </p:nvSpPr>
        <p:spPr>
          <a:xfrm>
            <a:off x="631442" y="2564904"/>
            <a:ext cx="8001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Os resultados da maioria das investigações em torno desta temática apontam que os cursos de formação básica dos professores, não propiciaram a base essencial para a sua atuação profissional.</a:t>
            </a:r>
          </a:p>
        </p:txBody>
      </p:sp>
      <p:sp>
        <p:nvSpPr>
          <p:cNvPr id="7" name="Rectângulo 6"/>
          <p:cNvSpPr/>
          <p:nvPr/>
        </p:nvSpPr>
        <p:spPr>
          <a:xfrm>
            <a:off x="7013354" y="6093296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Gatti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, 2008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Seta curvada à direita 7"/>
          <p:cNvSpPr/>
          <p:nvPr/>
        </p:nvSpPr>
        <p:spPr>
          <a:xfrm>
            <a:off x="971600" y="1918607"/>
            <a:ext cx="360040" cy="430273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4355976" y="3883714"/>
            <a:ext cx="360040" cy="409382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79512" y="-2738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 - “Análise Comparativa dos Resultados”</a:t>
            </a:r>
            <a:r>
              <a:rPr lang="pt-P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67544" y="508030"/>
            <a:ext cx="4068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i="1" dirty="0">
                <a:latin typeface="Times New Roman" pitchFamily="18" charset="0"/>
                <a:cs typeface="Times New Roman" pitchFamily="18" charset="0"/>
              </a:rPr>
              <a:t>Dimensões V – Satisfação salarial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37266" y="3039726"/>
            <a:ext cx="7926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i="1" dirty="0">
                <a:latin typeface="Times New Roman" pitchFamily="18" charset="0"/>
                <a:cs typeface="Times New Roman" pitchFamily="18" charset="0"/>
              </a:rPr>
              <a:t>Dimensão VI – </a:t>
            </a:r>
            <a:r>
              <a:rPr lang="pt-PT" sz="1600" b="1" i="1" dirty="0" err="1">
                <a:latin typeface="Times New Roman" pitchFamily="18" charset="0"/>
                <a:cs typeface="Times New Roman" pitchFamily="18" charset="0"/>
              </a:rPr>
              <a:t>Receção</a:t>
            </a:r>
            <a:r>
              <a:rPr lang="pt-PT" sz="1600" b="1" i="1" dirty="0">
                <a:latin typeface="Times New Roman" pitchFamily="18" charset="0"/>
                <a:cs typeface="Times New Roman" pitchFamily="18" charset="0"/>
              </a:rPr>
              <a:t> de incentivos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04967221"/>
              </p:ext>
            </p:extLst>
          </p:nvPr>
        </p:nvGraphicFramePr>
        <p:xfrm>
          <a:off x="827584" y="936104"/>
          <a:ext cx="4252336" cy="209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ângulo 4"/>
          <p:cNvSpPr/>
          <p:nvPr/>
        </p:nvSpPr>
        <p:spPr>
          <a:xfrm>
            <a:off x="5292079" y="2177951"/>
            <a:ext cx="328157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Metade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dos professores da Escola Pública sente-se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satisfeito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com o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salário</a:t>
            </a:r>
          </a:p>
          <a:p>
            <a:pPr marL="285750" indent="-285750">
              <a:buFont typeface="Arial" pitchFamily="34" charset="0"/>
              <a:buChar char="•"/>
            </a:pPr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Mais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da metade dos professores da Escola Privada (71%),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não se sentem satisfeitos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salarialmente e referem não receber incentivos.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97555637"/>
              </p:ext>
            </p:extLst>
          </p:nvPr>
        </p:nvGraphicFramePr>
        <p:xfrm>
          <a:off x="848449" y="3412859"/>
          <a:ext cx="3744416" cy="200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1691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60999" y="-27384"/>
            <a:ext cx="2198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Conclusões Gerais</a:t>
            </a:r>
            <a:endParaRPr lang="pt-PT" sz="2000" dirty="0">
              <a:solidFill>
                <a:srgbClr val="C00000"/>
              </a:solidFill>
            </a:endParaRPr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710310"/>
            <a:ext cx="8352928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Quer 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Escola Pública, quer da Escola Privada existem vários fatores determinantes, do perfil do professor tais como: </a:t>
            </a: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dificuldades enfrentadas nos primeiros tempos de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profissão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consciencialização do seu papel, das suas funções e dos métodos a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utilizar;</a:t>
            </a:r>
          </a:p>
          <a:p>
            <a:pPr lvl="1"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procura de estabilidade através de concurso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público; </a:t>
            </a:r>
          </a:p>
          <a:p>
            <a:pPr lvl="1"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investimento na carreira (formação contínua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1"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salário combinam com as aspirações, necessidades e interesses dos professores. </a:t>
            </a:r>
          </a:p>
          <a:p>
            <a:pPr algn="just"/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467543" y="4437112"/>
            <a:ext cx="8280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De forma geral, sejam estes do ensino público ou privado, </a:t>
            </a: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não estão suficientemente preparados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 para lidarem com as dificuldades de aprendizagem de seus alunos. </a:t>
            </a:r>
          </a:p>
          <a:p>
            <a:pPr algn="just"/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160999" y="732024"/>
            <a:ext cx="306544" cy="342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a direita 8"/>
          <p:cNvSpPr/>
          <p:nvPr/>
        </p:nvSpPr>
        <p:spPr>
          <a:xfrm>
            <a:off x="160127" y="4433389"/>
            <a:ext cx="306544" cy="342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619942" y="620688"/>
            <a:ext cx="7984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Apesar de os docentes da Escola Privada desfrutar de uma condição hipoteticamente </a:t>
            </a: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mais favorável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PT" sz="2000" b="1" u="sng" dirty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 foi possível notar uma grande </a:t>
            </a:r>
            <a:r>
              <a:rPr lang="pt-PT" sz="2000" b="1" u="sng" dirty="0">
                <a:latin typeface="Times New Roman" pitchFamily="18" charset="0"/>
                <a:cs typeface="Times New Roman" pitchFamily="18" charset="0"/>
              </a:rPr>
              <a:t>diferença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 ente os dois perfis. 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313399" y="620688"/>
            <a:ext cx="306544" cy="342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622801" y="1951672"/>
            <a:ext cx="7981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Desmistificamos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 nesta investigação a crença de que as escolas privadas, por terem uma maior infraestrutura e um ensino mais especializado, garantem a satisfação dos mesmos.</a:t>
            </a:r>
          </a:p>
        </p:txBody>
      </p:sp>
      <p:sp>
        <p:nvSpPr>
          <p:cNvPr id="6" name="Rectângulo 5"/>
          <p:cNvSpPr/>
          <p:nvPr/>
        </p:nvSpPr>
        <p:spPr>
          <a:xfrm>
            <a:off x="624230" y="3183894"/>
            <a:ext cx="8052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Não podemos dizer que estes professores se encontram-se inaptos para o exercício de sua profissão, contudo as crenças e as concepções que estes indivíduos possuem </a:t>
            </a: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é algo determinante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na sua prática pedagógica.</a:t>
            </a:r>
          </a:p>
        </p:txBody>
      </p:sp>
      <p:sp>
        <p:nvSpPr>
          <p:cNvPr id="7" name="Rectângulo 6"/>
          <p:cNvSpPr/>
          <p:nvPr/>
        </p:nvSpPr>
        <p:spPr>
          <a:xfrm>
            <a:off x="607062" y="4634351"/>
            <a:ext cx="8051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As suas argumentações direcionam-se para </a:t>
            </a: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formação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, e há que se considerar a necessidade de maiores investimentos  na qualificação das licenciaturas em termos de docentes.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300518" y="1951672"/>
            <a:ext cx="306544" cy="342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a direita 8"/>
          <p:cNvSpPr/>
          <p:nvPr/>
        </p:nvSpPr>
        <p:spPr>
          <a:xfrm>
            <a:off x="337894" y="3183894"/>
            <a:ext cx="306544" cy="342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a direita 9"/>
          <p:cNvSpPr/>
          <p:nvPr/>
        </p:nvSpPr>
        <p:spPr>
          <a:xfrm>
            <a:off x="337894" y="4634351"/>
            <a:ext cx="306544" cy="342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037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67544" y="404664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A educação Angolana carece de </a:t>
            </a:r>
            <a:r>
              <a:rPr lang="pt-PT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transformações</a:t>
            </a: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, e o papel do professor no processo educativo é de extrema relevância. </a:t>
            </a:r>
            <a:endParaRPr lang="pt-P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PT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Estes </a:t>
            </a: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devem </a:t>
            </a:r>
            <a:r>
              <a:rPr lang="pt-PT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repensar</a:t>
            </a: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 sua postura ética e política frente à educação, pois as condições políticas e legislativas só podem ser transformadas com um reposicionamento dos mesmos face à educação. </a:t>
            </a:r>
          </a:p>
        </p:txBody>
      </p:sp>
      <p:sp>
        <p:nvSpPr>
          <p:cNvPr id="3" name="Rectângulo 2"/>
          <p:cNvSpPr/>
          <p:nvPr/>
        </p:nvSpPr>
        <p:spPr>
          <a:xfrm>
            <a:off x="395536" y="418947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Deve ser </a:t>
            </a:r>
            <a:r>
              <a:rPr lang="pt-PT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reestruturado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2800" u="sng" dirty="0">
                <a:latin typeface="Times New Roman" pitchFamily="18" charset="0"/>
                <a:cs typeface="Times New Roman" pitchFamily="18" charset="0"/>
              </a:rPr>
              <a:t>plano de formação </a:t>
            </a: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do corpo de supervisores, de diretores e gestores educacionais em coerência com o enfoque adoptado para a formação dos formadores 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professores</a:t>
            </a: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245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23527" y="-27384"/>
            <a:ext cx="8424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Recomendações</a:t>
            </a:r>
            <a:endParaRPr lang="pt-PT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pt-PT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346142" y="710310"/>
            <a:ext cx="86578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Que não se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desarticule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, nem se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descuide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, o desenvolvimento das ferramentas e dos suportes técnico-metodológicos necessários para reforçar as capacidades e influência do supervisor no processo educativo. 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Implementar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Plano Mestre de Formação de Professores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seguindo um paradigma de desenvolvimento de competências, que deverá ser pilotado, experimentado, avaliado e generalizado, num determinado prazo, por equipas locais, é evidente a necessidade de reforçar as capacidades técnicas em termos de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avaliação;</a:t>
            </a:r>
          </a:p>
          <a:p>
            <a:pPr lvl="0"/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avaliação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seja um dos pilares conceptuais e metodológicos da prática educativa, quer seja aplicada no campo pedagógico propriamente dito, quer no administrativo ou no do acompanhamento.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488853" y="5013176"/>
            <a:ext cx="8372438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trabalho de formação de professores, em qualquer das suas componentes ou ramificações, engendra consequências, e no caso da formação inicial significará eventualmente uma revisão dos currículos das instituições de oferta docente.</a:t>
            </a:r>
          </a:p>
        </p:txBody>
      </p:sp>
    </p:spTree>
    <p:extLst>
      <p:ext uri="{BB962C8B-B14F-4D97-AF65-F5344CB8AC3E}">
        <p14:creationId xmlns:p14="http://schemas.microsoft.com/office/powerpoint/2010/main" val="162657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83671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dirty="0"/>
              <a:t>Espera-se </a:t>
            </a:r>
            <a:r>
              <a:rPr lang="pt-PT" sz="3600" dirty="0" smtClean="0"/>
              <a:t>com esta </a:t>
            </a:r>
            <a:r>
              <a:rPr lang="pt-PT" sz="3600" b="1" dirty="0" smtClean="0"/>
              <a:t>reflexão</a:t>
            </a:r>
            <a:r>
              <a:rPr lang="pt-PT" sz="3600" dirty="0" smtClean="0"/>
              <a:t> ajudar </a:t>
            </a:r>
            <a:r>
              <a:rPr lang="pt-PT" sz="3600" dirty="0"/>
              <a:t>a entender e apoiar </a:t>
            </a:r>
            <a:r>
              <a:rPr lang="pt-PT" sz="3600" dirty="0" smtClean="0"/>
              <a:t>a apresentação </a:t>
            </a:r>
            <a:r>
              <a:rPr lang="pt-PT" sz="3600" dirty="0"/>
              <a:t>de um </a:t>
            </a:r>
            <a:r>
              <a:rPr lang="pt-PT" sz="3600" b="1" dirty="0">
                <a:solidFill>
                  <a:srgbClr val="C00000"/>
                </a:solidFill>
              </a:rPr>
              <a:t>PMFP</a:t>
            </a:r>
            <a:r>
              <a:rPr lang="pt-PT" sz="3600" dirty="0"/>
              <a:t> que </a:t>
            </a:r>
            <a:r>
              <a:rPr lang="pt-PT" sz="3600" dirty="0" smtClean="0"/>
              <a:t>vise </a:t>
            </a:r>
            <a:r>
              <a:rPr lang="pt-PT" sz="3600" dirty="0"/>
              <a:t>introduzir melhorias palpáveis no sistema de formação de professores para o benefício das </a:t>
            </a:r>
            <a:r>
              <a:rPr lang="pt-PT" sz="3600" b="1" dirty="0">
                <a:solidFill>
                  <a:srgbClr val="C00000"/>
                </a:solidFill>
              </a:rPr>
              <a:t>futuras gerações </a:t>
            </a:r>
            <a:r>
              <a:rPr lang="pt-PT" sz="3600" dirty="0"/>
              <a:t>de </a:t>
            </a:r>
            <a:r>
              <a:rPr lang="pt-PT" sz="3600" dirty="0" smtClean="0"/>
              <a:t>Angola</a:t>
            </a:r>
          </a:p>
        </p:txBody>
      </p:sp>
      <p:sp>
        <p:nvSpPr>
          <p:cNvPr id="3" name="Rectângulo 2"/>
          <p:cNvSpPr/>
          <p:nvPr/>
        </p:nvSpPr>
        <p:spPr>
          <a:xfrm>
            <a:off x="539552" y="5445224"/>
            <a:ext cx="813690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Times New Roman" pitchFamily="18" charset="0"/>
                <a:cs typeface="Times New Roman" pitchFamily="18" charset="0"/>
              </a:rPr>
              <a:t>Este tema foi objeto de um extenso debate nos seminários de análise da formação inicial e do seminário de formação de professores de Kwanza Sul, onde se elaborou um perfil de supervisor.</a:t>
            </a:r>
          </a:p>
        </p:txBody>
      </p:sp>
    </p:spTree>
    <p:extLst>
      <p:ext uri="{BB962C8B-B14F-4D97-AF65-F5344CB8AC3E}">
        <p14:creationId xmlns:p14="http://schemas.microsoft.com/office/powerpoint/2010/main" val="11290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1545" y="474368"/>
            <a:ext cx="8928992" cy="6383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Com esta investigação</a:t>
            </a:r>
            <a:endParaRPr lang="pt-PT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3888285" y="1268760"/>
            <a:ext cx="792088" cy="576064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30349" y="2276872"/>
            <a:ext cx="821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Identificámos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o perfil do Professor Angolano do Ensino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Primário</a:t>
            </a:r>
          </a:p>
          <a:p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24265" y="3294987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Demonstrar de forma comparativa, o perfil deste importante profissional do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Ensino.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Repensar a 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formação dos professores primários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forma a que seja um apoio sólido no trabalho docente. </a:t>
            </a:r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Desmistificar a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crença de que nas escolas privadas,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existem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melhores condições de ensino.</a:t>
            </a:r>
          </a:p>
        </p:txBody>
      </p:sp>
      <p:pic>
        <p:nvPicPr>
          <p:cNvPr id="1026" name="Picture 2" descr="http://www.rna.ao/fotos/professora_visita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5" r="52536"/>
          <a:stretch/>
        </p:blipFill>
        <p:spPr bwMode="auto">
          <a:xfrm>
            <a:off x="683568" y="3294987"/>
            <a:ext cx="2035857" cy="22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2467674" y="6102588"/>
            <a:ext cx="5344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scola pública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Escola privada ???????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-85402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Questões  de Investigação </a:t>
            </a:r>
            <a:endParaRPr lang="pt-PT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42193" y="1340768"/>
            <a:ext cx="83062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u="sng" dirty="0" smtClean="0">
                <a:latin typeface="Times New Roman" pitchFamily="18" charset="0"/>
                <a:cs typeface="Times New Roman" pitchFamily="18" charset="0"/>
              </a:rPr>
              <a:t>Questões Específicas:</a:t>
            </a:r>
          </a:p>
          <a:p>
            <a:pPr marL="514350" indent="-514350">
              <a:buFont typeface="+mj-lt"/>
              <a:buAutoNum type="romanLcPeriod"/>
            </a:pPr>
            <a:endParaRPr lang="pt-PT" sz="1400" b="1" dirty="0">
              <a:latin typeface="Times New Roman" pitchFamily="18" charset="0"/>
              <a:cs typeface="Times New Roman" pitchFamily="18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Qual a formação inicial dos professores primários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00050" lvl="0" indent="-400050">
              <a:buFont typeface="+mj-lt"/>
              <a:buAutoNum type="romanLcPeriod"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Os Professores Primários, em Angola tem noção das suas funções, dos métodos e técnicas para lecionar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00050" lvl="0" indent="-400050">
              <a:buFont typeface="+mj-lt"/>
              <a:buAutoNum type="romanLcPeriod"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Quais os critérios de admissão às escolas para professores primários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00050" lvl="0" indent="-400050">
              <a:buFont typeface="+mj-lt"/>
              <a:buAutoNum type="romanLcPeriod"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Os Professores Primários Angolanos recebem formações contínuas específicas frequentemente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00050" lvl="0" indent="-400050">
              <a:buFont typeface="+mj-lt"/>
              <a:buAutoNum type="romanLcPeriod"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Será que a satisfação salarial de professor primário de uma escola privada é o mesmo de um professor primário de uma escola pública, no sistema de ensino primário Angolano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00050" lvl="0" indent="-400050">
              <a:buFont typeface="+mj-lt"/>
              <a:buAutoNum type="romanLcPeriod"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Que incentivos recebem os professores da escola privada e da escola pública, para lecionar, no sistema de ensino primário Angolano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00050" lvl="0" indent="-400050">
              <a:buFont typeface="+mj-lt"/>
              <a:buAutoNum type="romanLcPeriod"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Será que o fator salarial influencia a qualidade de ensino e a apetência para lecionar, bem como o investimento na sua carreira?</a:t>
            </a:r>
          </a:p>
          <a:p>
            <a:pPr marL="400050" indent="-400050">
              <a:buFont typeface="+mj-lt"/>
              <a:buAutoNum type="romanLcPeriod"/>
            </a:pP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611560" y="53780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Qual o Perfil de um Professor do 1.º ciclo em Angola, no Ensino Primário Público e Privado?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7544" y="710310"/>
            <a:ext cx="7453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O Sistema Educativo Primário em Angola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endParaRPr lang="pt-PT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800" b="1" dirty="0">
                <a:latin typeface="Times New Roman" pitchFamily="18" charset="0"/>
                <a:cs typeface="Times New Roman" pitchFamily="18" charset="0"/>
              </a:rPr>
              <a:t>II - </a:t>
            </a: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“O Ensino Primário” </a:t>
            </a:r>
          </a:p>
          <a:p>
            <a:pPr algn="just"/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III - “Perfil do Professor do Ensino Primário em Angola” </a:t>
            </a:r>
            <a:endParaRPr lang="pt-PT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-2738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Parte I – Enquadramento </a:t>
            </a: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Teórico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tvmana1.com/imagens_noticias/618x294_alunos-do-ensino-primario-na-angola-vao-ter-aulas-de-provedoria-de-justic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2484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YYAxzUfQhEA/UFhioTDnVcI/AAAAAAAAAAc/GHABu-k3WeE/s1600/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77072"/>
            <a:ext cx="39722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79512" y="397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O Sistema Educativo Primário em Angola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pt-PT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375914" y="548680"/>
            <a:ext cx="846093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Pouco Progresso  </a:t>
            </a:r>
            <a:r>
              <a:rPr lang="pt-PT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A educação Primária em Angola durante o período "clássico" da ocupação colonial (1926 a 1961) </a:t>
            </a:r>
            <a:r>
              <a:rPr lang="pt-PT" sz="1600" b="1" dirty="0"/>
              <a:t>- </a:t>
            </a:r>
            <a:r>
              <a:rPr lang="pt-PT" sz="1600" b="1" dirty="0" smtClean="0"/>
              <a:t>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cerca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alunos, metade nas "escolas-oficinas", metade nas "escolas rurais“ e havia pouco mais de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alunos no ensino católico.</a:t>
            </a:r>
          </a:p>
          <a:p>
            <a:endParaRPr lang="pt-PT" sz="1600" dirty="0"/>
          </a:p>
          <a:p>
            <a:r>
              <a:rPr lang="pt-PT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Grande Evolução -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A Instrução Primária no Período Republicano (de 1961 a 1975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-    Passaram a ser cerca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alunos nas escolas de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adaptação - "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escolas elementares de artes e ofícios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". </a:t>
            </a:r>
          </a:p>
          <a:p>
            <a:pPr marL="742950" lvl="1" indent="-285750">
              <a:buFontTx/>
              <a:buChar char="-"/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Surgem os primeiros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Cursos de Monitores Escolares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, ou seja, professores apenas habilitados com a 4ª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classe – Escolas do Magistério Primário.</a:t>
            </a:r>
          </a:p>
          <a:p>
            <a:pPr marL="742950" lvl="1" indent="-285750">
              <a:buFontTx/>
              <a:buChar char="-"/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Sucessivos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alargamentos do quadro docente do ensino primário em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Angola. De 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1965/66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e 1971/72,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a frequência escolar no ensino primário evoluiu de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 218 para 482 mil alunos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PT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Boom </a:t>
            </a:r>
            <a:r>
              <a:rPr lang="pt-PT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Educação -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Os Primeiros dois Anos do período Pós-Independência (1975-1977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Estabelecido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o princípio da gratuidade do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ensino.</a:t>
            </a:r>
          </a:p>
          <a:p>
            <a:pPr marL="742950" lvl="1" indent="-285750">
              <a:buFontTx/>
              <a:buChar char="-"/>
            </a:pP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1.026.29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1 crianças matriculadas na pré-primária distribuídas por 15 províncias. </a:t>
            </a:r>
          </a:p>
          <a:p>
            <a:pPr marL="742950" lvl="1" indent="-285750">
              <a:buFontTx/>
              <a:buChar char="-"/>
            </a:pP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mil professores heterogeneamente distribuídos pelo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país.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Tx/>
              <a:buChar char="-"/>
            </a:pPr>
            <a:endParaRPr lang="pt-PT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P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Crescimento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- A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Instrução Primária de 1991 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2001 -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número de crianças entre os 5 e os 14 anos de idade,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aumentou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em mais de um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milhão (INDE, 2009)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t-PT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749598" y="6546830"/>
            <a:ext cx="5062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(Benedito, 2012,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Carvalho, 2011, Isaías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, 2013, Silva,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2003)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395536" y="62068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/>
              <a:t> - A </a:t>
            </a:r>
            <a:r>
              <a:rPr lang="pt-PT" b="1" dirty="0"/>
              <a:t>31 de Dezembro de 2001 </a:t>
            </a:r>
            <a:r>
              <a:rPr lang="pt-PT" b="1" dirty="0" smtClean="0"/>
              <a:t> - (</a:t>
            </a:r>
            <a:r>
              <a:rPr lang="pt-PT" b="1" dirty="0"/>
              <a:t>Lei nº 13/ 01), Iº Série nº 65. </a:t>
            </a:r>
            <a:endParaRPr lang="pt-PT" b="1" dirty="0" smtClean="0"/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Surge </a:t>
            </a:r>
            <a:r>
              <a:rPr lang="pt-PT" dirty="0"/>
              <a:t>da necessidade de se “realizar a escolarização de todas as crianças em idade escolar, de reduzir o analfabetismo de jovens e adultos e de aumentar a eficácia do sistema educativo” </a:t>
            </a:r>
          </a:p>
        </p:txBody>
      </p:sp>
      <p:sp>
        <p:nvSpPr>
          <p:cNvPr id="10" name="Chamada com seta para cima 9"/>
          <p:cNvSpPr/>
          <p:nvPr/>
        </p:nvSpPr>
        <p:spPr>
          <a:xfrm>
            <a:off x="2915815" y="2597076"/>
            <a:ext cx="2902717" cy="1842312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2967507" y="3303039"/>
            <a:ext cx="26311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t-PT" sz="1400" b="1" dirty="0"/>
              <a:t>Integralidade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400" b="1" dirty="0"/>
              <a:t>Laicidade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400" b="1" dirty="0"/>
              <a:t>Democraticidade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400" b="1" dirty="0"/>
              <a:t>Gratuidade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400" b="1" dirty="0"/>
              <a:t>Obrigatoriedade</a:t>
            </a:r>
            <a:endParaRPr lang="pt-PT" sz="1400" dirty="0"/>
          </a:p>
        </p:txBody>
      </p:sp>
      <p:sp>
        <p:nvSpPr>
          <p:cNvPr id="12" name="Rectângulo 11"/>
          <p:cNvSpPr/>
          <p:nvPr/>
        </p:nvSpPr>
        <p:spPr>
          <a:xfrm>
            <a:off x="3635243" y="2256826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Princípios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4708" y="4902919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cap="small" dirty="0" smtClean="0"/>
              <a:t>- A </a:t>
            </a:r>
            <a:r>
              <a:rPr lang="pt-PT" b="1" cap="small" dirty="0"/>
              <a:t>Estratégia de Intervenção para o Período de 2001-2015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395536" y="5805264"/>
            <a:ext cx="8352928" cy="8925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PT" sz="1200" b="1" dirty="0"/>
              <a:t>O processo da </a:t>
            </a:r>
            <a:r>
              <a:rPr lang="pt-PT" sz="1600" b="1" dirty="0">
                <a:solidFill>
                  <a:srgbClr val="C00000"/>
                </a:solidFill>
              </a:rPr>
              <a:t>Reforma Educativa </a:t>
            </a:r>
            <a:r>
              <a:rPr lang="pt-PT" sz="1200" b="1" dirty="0"/>
              <a:t>que Angola empreendeu é a forma mais adequada de concretização dos objectivos de desenvolvimento humano definido na política económica e social do Governo de </a:t>
            </a:r>
            <a:r>
              <a:rPr lang="pt-PT" sz="1200" b="1" dirty="0" smtClean="0"/>
              <a:t>Angola.</a:t>
            </a:r>
          </a:p>
          <a:p>
            <a:pPr algn="r"/>
            <a:r>
              <a:rPr lang="pt-PT" sz="1200" b="1" dirty="0" smtClean="0"/>
              <a:t>(</a:t>
            </a:r>
            <a:r>
              <a:rPr lang="pt-PT" sz="1200" b="1" dirty="0" err="1"/>
              <a:t>Samuels</a:t>
            </a:r>
            <a:r>
              <a:rPr lang="pt-PT" sz="1200" b="1" dirty="0"/>
              <a:t>, 2011</a:t>
            </a:r>
            <a:r>
              <a:rPr lang="pt-PT" sz="1200" b="1" dirty="0" smtClean="0"/>
              <a:t>)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3177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46894" y="-2738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II - “O Ensino Primário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7" y="593393"/>
            <a:ext cx="8280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ensino primário é realizado em classes sequenciais, com os alunos a transitarem para a classe seguinte em cada ano, até o completarem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totalmente.</a:t>
            </a:r>
          </a:p>
          <a:p>
            <a:pPr algn="just"/>
            <a:endParaRPr lang="pt-PT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crianças são normalmente integradas numa turma a cargo de um único professor que será o responsável principal pela sua educação.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2447773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Devido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ao rápido crescimento populacional, leva a que cada vez mais sejam recrutados cada vez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mais professores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PT" u="sng" dirty="0">
                <a:latin typeface="Times New Roman" pitchFamily="18" charset="0"/>
                <a:cs typeface="Times New Roman" pitchFamily="18" charset="0"/>
              </a:rPr>
              <a:t>jovens sem formação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, e com uma </a:t>
            </a:r>
            <a:r>
              <a:rPr lang="pt-PT" i="1" dirty="0">
                <a:latin typeface="Times New Roman" pitchFamily="18" charset="0"/>
                <a:cs typeface="Times New Roman" pitchFamily="18" charset="0"/>
              </a:rPr>
              <a:t>preparação desfasada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em relação ao contexto no qual vão ensinar.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4158539" y="2132856"/>
            <a:ext cx="648072" cy="54993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503548" y="4263479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uanto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maior for a preparação dos candidatos ao exercício da função docente, </a:t>
            </a:r>
            <a:r>
              <a:rPr lang="pt-PT" b="1" i="1" u="sng" dirty="0">
                <a:latin typeface="Times New Roman" pitchFamily="18" charset="0"/>
                <a:cs typeface="Times New Roman" pitchFamily="18" charset="0"/>
              </a:rPr>
              <a:t>melhores condições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de partida são oferecidas aos formandos e melhores garantias passam a existir para o sucesso do próprio sistema educativo.</a:t>
            </a:r>
            <a:r>
              <a:rPr lang="pt-P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323528" y="5859269"/>
            <a:ext cx="8585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Em Angola a formação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de professores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realiza-se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após a 9ª classe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, com a duração de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4 anos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, em escolas normais e, após estes, em </a:t>
            </a: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escolas e institutos superiores de ciências de educação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t-P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pt-PT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(LBSE, 2001)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104455" y="36079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PT" sz="1200" dirty="0" err="1">
                <a:latin typeface="Times New Roman" pitchFamily="18" charset="0"/>
                <a:cs typeface="Times New Roman" pitchFamily="18" charset="0"/>
              </a:rPr>
              <a:t>Higginson</a:t>
            </a:r>
            <a:r>
              <a:rPr lang="pt-PT" sz="1200" dirty="0">
                <a:latin typeface="Times New Roman" pitchFamily="18" charset="0"/>
                <a:cs typeface="Times New Roman" pitchFamily="18" charset="0"/>
              </a:rPr>
              <a:t> citado em </a:t>
            </a:r>
            <a:r>
              <a:rPr lang="pt-PT" sz="1200" dirty="0" err="1">
                <a:latin typeface="Times New Roman" pitchFamily="18" charset="0"/>
                <a:cs typeface="Times New Roman" pitchFamily="18" charset="0"/>
              </a:rPr>
              <a:t>Bagnol</a:t>
            </a:r>
            <a:r>
              <a:rPr lang="pt-PT" sz="1200" dirty="0">
                <a:latin typeface="Times New Roman" pitchFamily="18" charset="0"/>
                <a:cs typeface="Times New Roman" pitchFamily="18" charset="0"/>
              </a:rPr>
              <a:t> e Cabral, 1998)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79512" y="-2738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II -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Perfil do Professor do Ensino Primário em Angola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65543" y="5486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corpo de Professores em exercício no I Nível do Ensino Geral é caracterizado, por responsáveis da própria </a:t>
            </a:r>
            <a:r>
              <a:rPr lang="pt-P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DNFQE. </a:t>
            </a:r>
            <a:endParaRPr lang="pt-PT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340768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professor atual é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diversificado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heterogéneo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do ponto de vista da formação académica e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profissional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maioria possui habilitações literárias oscilando entre a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6ª a 8ª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classe.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pouco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dignificado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remuneração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é muito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aquém do </a:t>
            </a:r>
            <a:r>
              <a:rPr lang="pt-PT" u="sng" dirty="0">
                <a:latin typeface="Times New Roman" pitchFamily="18" charset="0"/>
                <a:cs typeface="Times New Roman" pitchFamily="18" charset="0"/>
              </a:rPr>
              <a:t>custo de vida atual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, perturbado por uma recessão económica e uma inflação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constante.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mocionalmente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instável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3991908" y="3372093"/>
            <a:ext cx="648072" cy="54993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4614" r="71974" b="69179"/>
          <a:stretch/>
        </p:blipFill>
        <p:spPr bwMode="auto">
          <a:xfrm>
            <a:off x="8244408" y="116632"/>
            <a:ext cx="736979" cy="5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643340" y="4221088"/>
            <a:ext cx="7857320" cy="15696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Professores com formação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muito desenvolvida do ponto de vista científico e pedagógico, sendo composto por monitores, em (via de desaparecimento por terem evoluído para níveis subsequentes de acordo com os artigos 23º e 25º do Decreto-Lei nº 45908 de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1964)</a:t>
            </a:r>
          </a:p>
          <a:p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rofessores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dos Cursos Básicos de Superação e cursos acelerados, afirmando-se mais como informadores que propriamente como educadores. </a:t>
            </a:r>
          </a:p>
        </p:txBody>
      </p:sp>
    </p:spTree>
    <p:extLst>
      <p:ext uri="{BB962C8B-B14F-4D97-AF65-F5344CB8AC3E}">
        <p14:creationId xmlns:p14="http://schemas.microsoft.com/office/powerpoint/2010/main" val="21946860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676</TotalTime>
  <Words>2816</Words>
  <Application>Microsoft Office PowerPoint</Application>
  <PresentationFormat>Apresentação no Ecrã (4:3)</PresentationFormat>
  <Paragraphs>366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6" baseType="lpstr">
      <vt:lpstr>Aspecto</vt:lpstr>
      <vt:lpstr>Apresentação do PowerPoint</vt:lpstr>
      <vt:lpstr>Pertinência da Investigação </vt:lpstr>
      <vt:lpstr>Apresentação do PowerPoint</vt:lpstr>
      <vt:lpstr>Questões  de Investigação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MENGUI</dc:creator>
  <cp:lastModifiedBy>anokas</cp:lastModifiedBy>
  <cp:revision>115</cp:revision>
  <dcterms:created xsi:type="dcterms:W3CDTF">2014-08-20T12:28:54Z</dcterms:created>
  <dcterms:modified xsi:type="dcterms:W3CDTF">2015-01-20T10:47:18Z</dcterms:modified>
</cp:coreProperties>
</file>