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67" r:id="rId4"/>
    <p:sldId id="268" r:id="rId5"/>
    <p:sldId id="269" r:id="rId6"/>
    <p:sldId id="271" r:id="rId7"/>
    <p:sldId id="270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9" r:id="rId18"/>
    <p:sldId id="281" r:id="rId19"/>
    <p:sldId id="282" r:id="rId20"/>
    <p:sldId id="288" r:id="rId21"/>
    <p:sldId id="284" r:id="rId22"/>
    <p:sldId id="290" r:id="rId23"/>
    <p:sldId id="291" r:id="rId24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E55D09"/>
    <a:srgbClr val="DB1FDB"/>
    <a:srgbClr val="DBF10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77966" autoAdjust="0"/>
  </p:normalViewPr>
  <p:slideViewPr>
    <p:cSldViewPr>
      <p:cViewPr varScale="1">
        <p:scale>
          <a:sx n="56" d="100"/>
          <a:sy n="56" d="100"/>
        </p:scale>
        <p:origin x="-147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98DD4F-68F4-4A3C-AF04-385C154566FA}" type="datetimeFigureOut">
              <a:rPr lang="pt-PT" smtClean="0"/>
              <a:pPr/>
              <a:t>14-12-2014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86A20E-175F-4178-BAA9-4939C86F1A5E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86A20E-175F-4178-BAA9-4939C86F1A5E}" type="slidenum">
              <a:rPr lang="pt-PT" smtClean="0"/>
              <a:pPr/>
              <a:t>1</a:t>
            </a:fld>
            <a:endParaRPr lang="pt-P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86A20E-175F-4178-BAA9-4939C86F1A5E}" type="slidenum">
              <a:rPr lang="pt-PT" smtClean="0"/>
              <a:pPr/>
              <a:t>12</a:t>
            </a:fld>
            <a:endParaRPr lang="pt-P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86A20E-175F-4178-BAA9-4939C86F1A5E}" type="slidenum">
              <a:rPr lang="pt-PT" smtClean="0"/>
              <a:pPr/>
              <a:t>13</a:t>
            </a:fld>
            <a:endParaRPr lang="pt-P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baseline="0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86A20E-175F-4178-BAA9-4939C86F1A5E}" type="slidenum">
              <a:rPr lang="pt-PT" smtClean="0"/>
              <a:pPr/>
              <a:t>14</a:t>
            </a:fld>
            <a:endParaRPr lang="pt-P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baseline="0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86A20E-175F-4178-BAA9-4939C86F1A5E}" type="slidenum">
              <a:rPr lang="pt-PT" smtClean="0"/>
              <a:pPr/>
              <a:t>15</a:t>
            </a:fld>
            <a:endParaRPr lang="pt-PT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PT" baseline="0" dirty="0" smtClean="0"/>
              <a:t> </a:t>
            </a: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86A20E-175F-4178-BAA9-4939C86F1A5E}" type="slidenum">
              <a:rPr lang="pt-PT" smtClean="0"/>
              <a:pPr/>
              <a:t>16</a:t>
            </a:fld>
            <a:endParaRPr lang="pt-PT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baseline="0" dirty="0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86A20E-175F-4178-BAA9-4939C86F1A5E}" type="slidenum">
              <a:rPr lang="pt-PT" smtClean="0"/>
              <a:pPr/>
              <a:t>17</a:t>
            </a:fld>
            <a:endParaRPr lang="pt-PT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86A20E-175F-4178-BAA9-4939C86F1A5E}" type="slidenum">
              <a:rPr lang="pt-PT" smtClean="0"/>
              <a:pPr/>
              <a:t>18</a:t>
            </a:fld>
            <a:endParaRPr lang="pt-PT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baseline="0" dirty="0" smtClean="0"/>
          </a:p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86A20E-175F-4178-BAA9-4939C86F1A5E}" type="slidenum">
              <a:rPr lang="pt-PT" smtClean="0"/>
              <a:pPr/>
              <a:t>19</a:t>
            </a:fld>
            <a:endParaRPr lang="pt-PT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86A20E-175F-4178-BAA9-4939C86F1A5E}" type="slidenum">
              <a:rPr lang="pt-PT" smtClean="0"/>
              <a:pPr/>
              <a:t>20</a:t>
            </a:fld>
            <a:endParaRPr lang="pt-PT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86A20E-175F-4178-BAA9-4939C86F1A5E}" type="slidenum">
              <a:rPr lang="pt-PT" smtClean="0"/>
              <a:pPr/>
              <a:t>21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86A20E-175F-4178-BAA9-4939C86F1A5E}" type="slidenum">
              <a:rPr lang="pt-PT" smtClean="0"/>
              <a:pPr/>
              <a:t>3</a:t>
            </a:fld>
            <a:endParaRPr lang="pt-PT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86A20E-175F-4178-BAA9-4939C86F1A5E}" type="slidenum">
              <a:rPr lang="pt-PT" smtClean="0"/>
              <a:pPr/>
              <a:t>22</a:t>
            </a:fld>
            <a:endParaRPr lang="pt-PT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86A20E-175F-4178-BAA9-4939C86F1A5E}" type="slidenum">
              <a:rPr lang="pt-PT" smtClean="0"/>
              <a:pPr/>
              <a:t>23</a:t>
            </a:fld>
            <a:endParaRPr lang="pt-P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86A20E-175F-4178-BAA9-4939C86F1A5E}" type="slidenum">
              <a:rPr lang="pt-PT" smtClean="0"/>
              <a:pPr/>
              <a:t>5</a:t>
            </a:fld>
            <a:endParaRPr lang="pt-P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 smtClean="0">
              <a:solidFill>
                <a:srgbClr val="FF0000"/>
              </a:solidFill>
            </a:endParaRPr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86A20E-175F-4178-BAA9-4939C86F1A5E}" type="slidenum">
              <a:rPr lang="pt-PT" smtClean="0"/>
              <a:pPr/>
              <a:t>6</a:t>
            </a:fld>
            <a:endParaRPr lang="pt-P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86A20E-175F-4178-BAA9-4939C86F1A5E}" type="slidenum">
              <a:rPr lang="pt-PT" smtClean="0"/>
              <a:pPr/>
              <a:t>7</a:t>
            </a:fld>
            <a:endParaRPr lang="pt-P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86A20E-175F-4178-BAA9-4939C86F1A5E}" type="slidenum">
              <a:rPr lang="pt-PT" smtClean="0"/>
              <a:pPr/>
              <a:t>8</a:t>
            </a:fld>
            <a:endParaRPr lang="pt-P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86A20E-175F-4178-BAA9-4939C86F1A5E}" type="slidenum">
              <a:rPr lang="pt-PT" smtClean="0"/>
              <a:pPr/>
              <a:t>9</a:t>
            </a:fld>
            <a:endParaRPr lang="pt-P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86A20E-175F-4178-BAA9-4939C86F1A5E}" type="slidenum">
              <a:rPr lang="pt-PT" smtClean="0"/>
              <a:pPr/>
              <a:t>10</a:t>
            </a:fld>
            <a:endParaRPr lang="pt-P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86A20E-175F-4178-BAA9-4939C86F1A5E}" type="slidenum">
              <a:rPr lang="pt-PT" smtClean="0"/>
              <a:pPr/>
              <a:t>11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7F75-93B3-4764-849E-C2E92C8BD5B5}" type="datetimeFigureOut">
              <a:rPr lang="pt-PT" smtClean="0"/>
              <a:pPr/>
              <a:t>14-12-2014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0AC9-6463-4C5C-9B1A-81C40F4AB16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7F75-93B3-4764-849E-C2E92C8BD5B5}" type="datetimeFigureOut">
              <a:rPr lang="pt-PT" smtClean="0"/>
              <a:pPr/>
              <a:t>14-12-2014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0AC9-6463-4C5C-9B1A-81C40F4AB16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7F75-93B3-4764-849E-C2E92C8BD5B5}" type="datetimeFigureOut">
              <a:rPr lang="pt-PT" smtClean="0"/>
              <a:pPr/>
              <a:t>14-12-2014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0AC9-6463-4C5C-9B1A-81C40F4AB16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7F75-93B3-4764-849E-C2E92C8BD5B5}" type="datetimeFigureOut">
              <a:rPr lang="pt-PT" smtClean="0"/>
              <a:pPr/>
              <a:t>14-12-2014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0AC9-6463-4C5C-9B1A-81C40F4AB16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7F75-93B3-4764-849E-C2E92C8BD5B5}" type="datetimeFigureOut">
              <a:rPr lang="pt-PT" smtClean="0"/>
              <a:pPr/>
              <a:t>14-12-2014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0AC9-6463-4C5C-9B1A-81C40F4AB16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7F75-93B3-4764-849E-C2E92C8BD5B5}" type="datetimeFigureOut">
              <a:rPr lang="pt-PT" smtClean="0"/>
              <a:pPr/>
              <a:t>14-12-2014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0AC9-6463-4C5C-9B1A-81C40F4AB16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7F75-93B3-4764-849E-C2E92C8BD5B5}" type="datetimeFigureOut">
              <a:rPr lang="pt-PT" smtClean="0"/>
              <a:pPr/>
              <a:t>14-12-2014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0AC9-6463-4C5C-9B1A-81C40F4AB16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7F75-93B3-4764-849E-C2E92C8BD5B5}" type="datetimeFigureOut">
              <a:rPr lang="pt-PT" smtClean="0"/>
              <a:pPr/>
              <a:t>14-12-2014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0AC9-6463-4C5C-9B1A-81C40F4AB16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7F75-93B3-4764-849E-C2E92C8BD5B5}" type="datetimeFigureOut">
              <a:rPr lang="pt-PT" smtClean="0"/>
              <a:pPr/>
              <a:t>14-12-2014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0AC9-6463-4C5C-9B1A-81C40F4AB16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7F75-93B3-4764-849E-C2E92C8BD5B5}" type="datetimeFigureOut">
              <a:rPr lang="pt-PT" smtClean="0"/>
              <a:pPr/>
              <a:t>14-12-2014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0AC9-6463-4C5C-9B1A-81C40F4AB16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7F75-93B3-4764-849E-C2E92C8BD5B5}" type="datetimeFigureOut">
              <a:rPr lang="pt-PT" smtClean="0"/>
              <a:pPr/>
              <a:t>14-12-2014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D0AC9-6463-4C5C-9B1A-81C40F4AB16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F7F75-93B3-4764-849E-C2E92C8BD5B5}" type="datetimeFigureOut">
              <a:rPr lang="pt-PT" smtClean="0"/>
              <a:pPr/>
              <a:t>14-12-2014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D0AC9-6463-4C5C-9B1A-81C40F4AB168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0" y="0"/>
            <a:ext cx="914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2000" dirty="0" smtClean="0">
                <a:latin typeface="Times New Roman" pitchFamily="18" charset="0"/>
                <a:cs typeface="Times New Roman" pitchFamily="18" charset="0"/>
              </a:rPr>
              <a:t>Universidade de Évora</a:t>
            </a:r>
          </a:p>
          <a:p>
            <a:pPr algn="ctr">
              <a:lnSpc>
                <a:spcPct val="150000"/>
              </a:lnSpc>
            </a:pPr>
            <a:r>
              <a:rPr lang="pt-PT" sz="2000" dirty="0" smtClean="0">
                <a:latin typeface="Times New Roman" pitchFamily="18" charset="0"/>
                <a:cs typeface="Times New Roman" pitchFamily="18" charset="0"/>
              </a:rPr>
              <a:t>Escola de Ciências Sociais</a:t>
            </a:r>
          </a:p>
          <a:p>
            <a:pPr algn="ctr">
              <a:lnSpc>
                <a:spcPct val="150000"/>
              </a:lnSpc>
            </a:pPr>
            <a:r>
              <a:rPr lang="pt-PT" sz="2000" dirty="0" smtClean="0">
                <a:latin typeface="Times New Roman" pitchFamily="18" charset="0"/>
                <a:cs typeface="Times New Roman" pitchFamily="18" charset="0"/>
              </a:rPr>
              <a:t>Departamento de Psicologia</a:t>
            </a:r>
          </a:p>
          <a:p>
            <a:pPr algn="ctr">
              <a:lnSpc>
                <a:spcPct val="150000"/>
              </a:lnSpc>
            </a:pPr>
            <a:endParaRPr lang="pt-PT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endParaRPr lang="pt-PT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PT" sz="2000" dirty="0" smtClean="0">
                <a:latin typeface="Times New Roman" pitchFamily="18" charset="0"/>
                <a:cs typeface="Times New Roman" pitchFamily="18" charset="0"/>
              </a:rPr>
              <a:t>Mestrado em Psicologia Clínica e da Saúde</a:t>
            </a: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88640"/>
            <a:ext cx="2486571" cy="2178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aixaDeTexto 10"/>
          <p:cNvSpPr txBox="1"/>
          <p:nvPr/>
        </p:nvSpPr>
        <p:spPr>
          <a:xfrm>
            <a:off x="1331640" y="2852936"/>
            <a:ext cx="66247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b="1" dirty="0" smtClean="0">
                <a:latin typeface="Times New Roman" pitchFamily="18" charset="0"/>
                <a:cs typeface="Times New Roman" pitchFamily="18" charset="0"/>
              </a:rPr>
              <a:t>ESTILOS DE PERSONALIDADE, COPING E SUICIDALIDADE EM ADULTOS DA COMUNIDADE</a:t>
            </a:r>
            <a:endParaRPr lang="pt-PT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2555776" y="4221088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Fátima Isabel Antunes Neves Costa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2627784" y="4653136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Orientação: Prof. Doutor Rui C. Campos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3059832" y="6021288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Évora, 15 de Dezembro de 2014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Metodologia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12287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0"/>
            <a:ext cx="27967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1475656" y="1268760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547664" y="980728"/>
            <a:ext cx="720080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Procedimento – Instrumentos</a:t>
            </a: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marL="539750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 Questionário Sócio – demográfico;</a:t>
            </a:r>
          </a:p>
          <a:p>
            <a:pPr marL="539750" algn="just">
              <a:lnSpc>
                <a:spcPct val="150000"/>
              </a:lnSpc>
              <a:buFont typeface="Times New Roman" pitchFamily="18" charset="0"/>
              <a:buChar char="Ψ"/>
            </a:pPr>
            <a:endParaRPr lang="pt-PT" sz="800" dirty="0" smtClean="0">
              <a:latin typeface="Times New Roman" pitchFamily="18" charset="0"/>
              <a:cs typeface="Times New Roman" pitchFamily="18" charset="0"/>
            </a:endParaRPr>
          </a:p>
          <a:p>
            <a:pPr marL="539750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Questionário de Experiências Depressivas (QED) 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Blatt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Afflitti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Quinlan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1979 )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539750" algn="just">
              <a:lnSpc>
                <a:spcPct val="150000"/>
              </a:lnSpc>
              <a:buFont typeface="Times New Roman" pitchFamily="18" charset="0"/>
              <a:buChar char="Ψ"/>
            </a:pPr>
            <a:endParaRPr lang="pt-PT" sz="800" dirty="0" smtClean="0">
              <a:latin typeface="Times New Roman" pitchFamily="18" charset="0"/>
              <a:cs typeface="Times New Roman" pitchFamily="18" charset="0"/>
            </a:endParaRPr>
          </a:p>
          <a:p>
            <a:pPr marL="539750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Escala de Depressão do Centro de Estudos Epidemiológicos (CES-D) 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Radloff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1977)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539750" algn="just">
              <a:lnSpc>
                <a:spcPct val="150000"/>
              </a:lnSpc>
            </a:pPr>
            <a:endParaRPr lang="pt-PT" sz="800" dirty="0" smtClean="0">
              <a:latin typeface="Times New Roman" pitchFamily="18" charset="0"/>
              <a:cs typeface="Times New Roman" pitchFamily="18" charset="0"/>
            </a:endParaRPr>
          </a:p>
          <a:p>
            <a:pPr marL="539750" lvl="1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Escala Toulousiana de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Coping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(ETC) 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Esparbés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Sordes-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Ader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Tap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1996)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39750" lvl="1" algn="just">
              <a:lnSpc>
                <a:spcPct val="150000"/>
              </a:lnSpc>
            </a:pPr>
            <a:endParaRPr lang="pt-PT" sz="800" dirty="0" smtClean="0">
              <a:latin typeface="Times New Roman" pitchFamily="18" charset="0"/>
              <a:cs typeface="Times New Roman" pitchFamily="18" charset="0"/>
            </a:endParaRPr>
          </a:p>
          <a:p>
            <a:pPr marL="539750" lvl="1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Questionário </a:t>
            </a:r>
            <a:r>
              <a:rPr lang="pt-PT" smtClean="0">
                <a:latin typeface="Times New Roman" pitchFamily="18" charset="0"/>
                <a:cs typeface="Times New Roman" pitchFamily="18" charset="0"/>
              </a:rPr>
              <a:t>de Comportamentos 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Suicidários (QCS - R) 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Osman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al., 2001)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1" algn="just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endParaRPr lang="pt-PT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Metodologia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12287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0"/>
            <a:ext cx="27967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1475656" y="1268760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547664" y="980728"/>
            <a:ext cx="7200800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Procedimento – Estratégia de Análise de Dados</a:t>
            </a:r>
          </a:p>
          <a:p>
            <a:pPr algn="just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Como analise preliminar correlacionaram-se as variáveis a incluir no modelo.</a:t>
            </a: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Correlacionou-se também, um conjunto de variáveis demográficas com as variáveis relativas à suicidalidade.</a:t>
            </a: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Utilizando o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software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AMOS 21 e através da Modelação de Equações Estruturais (SEM) 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Hoyle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&amp; Smith, 1994) 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, com estimação pelo modelo da máxima verosimilhança, testou-se o modelo proposto.</a:t>
            </a:r>
            <a:endParaRPr lang="pt-PT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Este método permite o cálculo simultâneo de diversas equações de regressão e a consideração de variáveis latentes.</a:t>
            </a:r>
          </a:p>
          <a:p>
            <a:pPr lvl="1" algn="just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endParaRPr lang="pt-PT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Metodologia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12287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0"/>
            <a:ext cx="27967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1475656" y="1268760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547664" y="980728"/>
            <a:ext cx="72008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Procedimento – Estratégia de Análise de Dados</a:t>
            </a:r>
          </a:p>
          <a:p>
            <a:pPr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Neste caso, a Modelação por Equações Estruturais permitirá estudar a influência das variáveis de personalidade, necessidade e auto-criticismo, do coping e da depressão na variável dependente suicidalidade.</a:t>
            </a:r>
          </a:p>
          <a:p>
            <a:pPr algn="just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As variáveis preditoras tipo traço, as dimensões da personalidade, e o coping  foram avaliadas num momento 1, a variável estado depressão foi avaliado no momento 1 e no momento 2, e a variável dependente suicidalidade, foi avaliada no momento 2.</a:t>
            </a:r>
          </a:p>
          <a:p>
            <a:pPr algn="just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Foi controlado o efeito da depressão avaliada no momento 1 na depressão avaliada no momento 2.  </a:t>
            </a:r>
          </a:p>
          <a:p>
            <a:pPr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endParaRPr lang="pt-PT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Resultados 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12287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0"/>
            <a:ext cx="27967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1475656" y="1268760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547664" y="836712"/>
            <a:ext cx="72008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Correlações entre as variáveis relativas à suicidalidade e as variáveis demográficas dos participantes:</a:t>
            </a: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PT" sz="1600" dirty="0" smtClean="0">
                <a:latin typeface="Times New Roman" pitchFamily="18" charset="0"/>
                <a:cs typeface="Times New Roman" pitchFamily="18" charset="0"/>
              </a:rPr>
              <a:t>Variável sexo correlacionou-se significativamente com a variável ideação e tentativa (</a:t>
            </a:r>
            <a:r>
              <a:rPr lang="pt-PT" sz="16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pt-PT" sz="1600" dirty="0" smtClean="0">
                <a:latin typeface="Times New Roman" pitchFamily="18" charset="0"/>
                <a:cs typeface="Times New Roman" pitchFamily="18" charset="0"/>
              </a:rPr>
              <a:t>=.24, p&lt;.001) e com a variável ideação recente (</a:t>
            </a:r>
            <a:r>
              <a:rPr lang="pt-PT" sz="16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pt-PT" sz="1600" dirty="0" smtClean="0">
                <a:latin typeface="Times New Roman" pitchFamily="18" charset="0"/>
                <a:cs typeface="Times New Roman" pitchFamily="18" charset="0"/>
              </a:rPr>
              <a:t>=.17, p&lt; .05);</a:t>
            </a: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sz="1600" dirty="0" smtClean="0">
                <a:latin typeface="Times New Roman" pitchFamily="18" charset="0"/>
                <a:cs typeface="Times New Roman" pitchFamily="18" charset="0"/>
              </a:rPr>
              <a:t>  Variável escolaridade correlacionou-se significativamente com a variável ideação recente (</a:t>
            </a:r>
            <a:r>
              <a:rPr lang="pt-PT" sz="16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pt-PT" sz="1600" dirty="0" smtClean="0">
                <a:latin typeface="Times New Roman" pitchFamily="18" charset="0"/>
                <a:cs typeface="Times New Roman" pitchFamily="18" charset="0"/>
              </a:rPr>
              <a:t>=.15, p&lt; .05);</a:t>
            </a: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sz="1600" dirty="0" smtClean="0">
                <a:latin typeface="Times New Roman" pitchFamily="18" charset="0"/>
                <a:cs typeface="Times New Roman" pitchFamily="18" charset="0"/>
              </a:rPr>
              <a:t> Variável doença crónica correlacionou-se significativamente com a variável ideação recente (</a:t>
            </a:r>
            <a:r>
              <a:rPr lang="pt-PT" sz="16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pt-PT" sz="1600" dirty="0" smtClean="0">
                <a:latin typeface="Times New Roman" pitchFamily="18" charset="0"/>
                <a:cs typeface="Times New Roman" pitchFamily="18" charset="0"/>
              </a:rPr>
              <a:t>= .16, p&lt; .05) e com a variável probabilidade futura (</a:t>
            </a:r>
            <a:r>
              <a:rPr lang="pt-PT" sz="16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pt-PT" sz="1600" dirty="0" smtClean="0">
                <a:latin typeface="Times New Roman" pitchFamily="18" charset="0"/>
                <a:cs typeface="Times New Roman" pitchFamily="18" charset="0"/>
              </a:rPr>
              <a:t>= .33, p&lt; .001);</a:t>
            </a: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sz="1600" dirty="0" smtClean="0">
                <a:latin typeface="Times New Roman" pitchFamily="18" charset="0"/>
                <a:cs typeface="Times New Roman" pitchFamily="18" charset="0"/>
              </a:rPr>
              <a:t> Variável ida ao psicólogo correlacionou-se significativamente com a variável ideação e tentativa (</a:t>
            </a:r>
            <a:r>
              <a:rPr lang="pt-PT" sz="16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pt-PT" sz="1600" dirty="0" smtClean="0">
                <a:latin typeface="Times New Roman" pitchFamily="18" charset="0"/>
                <a:cs typeface="Times New Roman" pitchFamily="18" charset="0"/>
              </a:rPr>
              <a:t>= .17, p&lt; .05);</a:t>
            </a: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sz="1600" dirty="0" smtClean="0">
                <a:latin typeface="Times New Roman" pitchFamily="18" charset="0"/>
                <a:cs typeface="Times New Roman" pitchFamily="18" charset="0"/>
              </a:rPr>
              <a:t> Variável doença psiquiátrica correlacionou-se significativamente com a variável ideação e tentativa (</a:t>
            </a:r>
            <a:r>
              <a:rPr lang="pt-PT" sz="16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pt-PT" sz="1600" dirty="0" smtClean="0">
                <a:latin typeface="Times New Roman" pitchFamily="18" charset="0"/>
                <a:cs typeface="Times New Roman" pitchFamily="18" charset="0"/>
              </a:rPr>
              <a:t>= .25, p&lt; .001), com a variável ideação recente  (</a:t>
            </a:r>
            <a:r>
              <a:rPr lang="pt-PT" sz="16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pt-PT" sz="1600" dirty="0" smtClean="0">
                <a:latin typeface="Times New Roman" pitchFamily="18" charset="0"/>
                <a:cs typeface="Times New Roman" pitchFamily="18" charset="0"/>
              </a:rPr>
              <a:t>= .23, p&lt;.001), e com a variável probabilidade futura (</a:t>
            </a:r>
            <a:r>
              <a:rPr lang="pt-PT" sz="16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pt-PT" sz="1600" dirty="0" smtClean="0">
                <a:latin typeface="Times New Roman" pitchFamily="18" charset="0"/>
                <a:cs typeface="Times New Roman" pitchFamily="18" charset="0"/>
              </a:rPr>
              <a:t>= .25, p&lt; .001).</a:t>
            </a:r>
          </a:p>
          <a:p>
            <a:pPr algn="just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endParaRPr lang="pt-PT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 l="-4047" t="20959" r="-1601" b="23123"/>
          <a:stretch>
            <a:fillRect/>
          </a:stretch>
        </p:blipFill>
        <p:spPr bwMode="auto">
          <a:xfrm>
            <a:off x="1475656" y="2090657"/>
            <a:ext cx="7272808" cy="4767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Resultados 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88640"/>
            <a:ext cx="12287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0"/>
            <a:ext cx="27967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1475656" y="1268760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547664" y="908720"/>
            <a:ext cx="72008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O modelo de Equações Estruturais ajusta-se aos dados de forma satisfatória, explicando 26% da variância da suicidalidade </a:t>
            </a:r>
            <a:r>
              <a:rPr lang="pt-PT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1600" dirty="0" smtClean="0">
                <a:latin typeface="Times New Roman" pitchFamily="18" charset="0"/>
                <a:cs typeface="Times New Roman" pitchFamily="18" charset="0"/>
              </a:rPr>
              <a:t>ϰ</a:t>
            </a:r>
            <a:r>
              <a:rPr lang="pt-PT" sz="1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PT" sz="1600" dirty="0" smtClean="0">
                <a:latin typeface="Times New Roman" pitchFamily="18" charset="0"/>
                <a:cs typeface="Times New Roman" pitchFamily="18" charset="0"/>
              </a:rPr>
              <a:t> [26] = 52.33, </a:t>
            </a:r>
            <a:r>
              <a:rPr lang="pt-PT" sz="1600" i="1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pt-PT" sz="1600" dirty="0" smtClean="0">
                <a:latin typeface="Times New Roman" pitchFamily="18" charset="0"/>
                <a:cs typeface="Times New Roman" pitchFamily="18" charset="0"/>
              </a:rPr>
              <a:t>&lt; .01, </a:t>
            </a:r>
            <a:r>
              <a:rPr lang="el-GR" sz="1600" dirty="0" smtClean="0">
                <a:latin typeface="Times New Roman" pitchFamily="18" charset="0"/>
                <a:cs typeface="Times New Roman" pitchFamily="18" charset="0"/>
              </a:rPr>
              <a:t>ϰ</a:t>
            </a:r>
            <a:r>
              <a:rPr lang="pt-PT" sz="1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PT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PT" sz="1600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pt-PT" sz="1600" i="1" dirty="0" err="1" smtClean="0">
                <a:latin typeface="Times New Roman" pitchFamily="18" charset="0"/>
                <a:cs typeface="Times New Roman" pitchFamily="18" charset="0"/>
              </a:rPr>
              <a:t>df</a:t>
            </a:r>
            <a:r>
              <a:rPr lang="pt-PT" sz="1600" i="1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pt-PT" sz="1600" dirty="0" smtClean="0">
                <a:latin typeface="Times New Roman" pitchFamily="18" charset="0"/>
                <a:cs typeface="Times New Roman" pitchFamily="18" charset="0"/>
              </a:rPr>
              <a:t> 2.093, CFI = .949, NFI = .910; SRMR = 0.056, RMSEA = 0.074, 90% CI [0.046, 0.104]).  </a:t>
            </a:r>
          </a:p>
          <a:p>
            <a:pPr algn="just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endParaRPr lang="pt-PT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7308304" y="4869160"/>
            <a:ext cx="18356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As trajetórias (efeitos diretos) assinaladas a negrito são significativas.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251520" y="5157192"/>
            <a:ext cx="3059832" cy="147732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O auto – criticismo associou-se significativamente com o coping negativo (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= .60,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= 9.54,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&lt; .001;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= 0.054, 95% CI [0.49, 0.70],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&lt; .001)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251520" y="5157192"/>
            <a:ext cx="3168352" cy="147732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A necessidade associou-se significativamente com o coping positivo (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= .24,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= 3.10,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&lt; .005;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= 0.068, 95% CI [-0.37, -0.10],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&lt; .001)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323528" y="5157192"/>
            <a:ext cx="3168352" cy="147732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A depressão avaliada T2 associou-se significativamente com a suicidalidade (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= .42,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= 5.20,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&lt; .001;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= 0.099, 95% CI [0.22, 0.60],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&lt; .001)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251520" y="5157192"/>
            <a:ext cx="3168352" cy="147732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O coping negativo associou-se significativamente com a suicidalidade  (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= .21,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= 2.58,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&lt; .01;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= 0.077, 95% CI [0.06, 0.36],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&lt; .01)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0" y="5157192"/>
            <a:ext cx="3491880" cy="147732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A depressão avaliada em T1 associou-se significativamente com a depressão avaliada em T2  (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= .50,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= 6.52,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&lt; .001;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= 0.098, 95% CI [0.30, 0.68],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&lt; .001</a:t>
            </a:r>
            <a:r>
              <a:rPr lang="pt-PT" dirty="0" smtClean="0"/>
              <a:t>)</a:t>
            </a:r>
            <a:endParaRPr lang="pt-PT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0" y="2564904"/>
            <a:ext cx="1763688" cy="313932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O auto-criticismo associou-se com a suicidalidade através do coping negativo </a:t>
            </a:r>
            <a:r>
              <a:rPr lang="pt-PT" dirty="0" smtClean="0"/>
              <a:t>(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= .15,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= 2.60,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&lt; .05;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= 0.055, 95% CI [0.04, 0.26],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&lt; .005)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0" y="2564904"/>
            <a:ext cx="1763688" cy="34163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A depressão avaliada em T1 associou-se com a suicidalidade através da depressão avaliada em T2 (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= .21,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= 2.75,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&lt; .05;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= 0.068, 95% CI [0.10, 0.37],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&lt; .001)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467544" y="4941168"/>
            <a:ext cx="1763688" cy="120032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A necessidade não se associou com a suicidalidade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7" grpId="0" animBg="1"/>
      <p:bldP spid="17" grpId="1" animBg="1"/>
      <p:bldP spid="18" grpId="0" animBg="1"/>
      <p:bldP spid="18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Discussão dos resultados 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12287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0"/>
            <a:ext cx="27967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1475656" y="1268760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547664" y="980728"/>
            <a:ext cx="72008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Diversos autores mostram nos seus trabalhos que o estilo de personalidade auto – crítico se relaciona fortemente com a suicidalidade 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(Clara, Cox &amp;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Enns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2004; O´Connor, 2007;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Blatt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1995;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Dunkley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Blankstein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Halsall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Williams e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Winkworth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, 2000;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Powers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Zuroff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Topciu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, 2002;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Stober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1998;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Dunkley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Zuroff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Blankstein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2003).</a:t>
            </a: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endParaRPr lang="pt-PT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endParaRPr lang="pt-PT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O estilo de personalidade anaclítico e a sua relação com a suicidalidade, gera mais controvérsia na literatura. Existem autores que consideram  que existe uma relação direta com a suicidalidade, mas também existem outros autores que consideram que esta relação, a existir, é sempre mais fraca e apenas indireta, através de outras variáveis (</a:t>
            </a:r>
            <a:r>
              <a:rPr lang="pt-PT" dirty="0" err="1" smtClean="0">
                <a:latin typeface="Times New Roman" pitchFamily="18" charset="0"/>
                <a:cs typeface="Times New Roman" pitchFamily="18" charset="0"/>
              </a:rPr>
              <a:t>p.e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. dor mental) 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(Campos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al., 2012, 2014;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Bornstein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&amp; O´Neill, 2000;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Sandler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Dare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1970)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pt-PT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Discussão dos resultados 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12287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0"/>
            <a:ext cx="27967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1475656" y="1268760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547664" y="980728"/>
            <a:ext cx="7200800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O coping negativo funciona como mediador entre o estilo de personalidade introjetivo e a suicidalidade. Estudos consultados não obtiveram exatamente este resultado mas mostram que existe uma tendência para a utilização de estratégias de coping disfuncionais nos indivíduos com esta organização de personalidade 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(Costa &amp;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McCare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1990;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Blatt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Schichman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1983;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Alden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Bieling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1996;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Blatt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1990)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Conforme os resultados obtidos é evidente a importância que a depressão tem na previsão da suicidalidade. Considerando um ponto de vista alargado, autores das mais diversas escolas teóricas realçam a importância da psicopatologia, mais concretamente da depressão no comportamento suicidário 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Bluml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al., 2013;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Diaconu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Turecki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2007; Da Silva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al., 2006;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Greenberg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2000; Coimbra de Matos, 1982;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Mijolla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Mijolla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Mellor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2002)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.  </a:t>
            </a:r>
            <a:endParaRPr lang="pt-PT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Discussão dos resultados 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12287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0"/>
            <a:ext cx="27967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1475656" y="1268760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547664" y="980728"/>
            <a:ext cx="72008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A necessidade apresentou uma relação negativa com o coping positivo. </a:t>
            </a: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t-PT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3779912" y="1484784"/>
            <a:ext cx="2016224" cy="86409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Dependência</a:t>
            </a:r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9" name="Oval 8"/>
          <p:cNvSpPr/>
          <p:nvPr/>
        </p:nvSpPr>
        <p:spPr>
          <a:xfrm>
            <a:off x="2195736" y="2420888"/>
            <a:ext cx="1944216" cy="936104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Necessidade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5580112" y="2420888"/>
            <a:ext cx="1800200" cy="936104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Contacto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Conexão recta unidireccional 11"/>
          <p:cNvCxnSpPr/>
          <p:nvPr/>
        </p:nvCxnSpPr>
        <p:spPr>
          <a:xfrm flipH="1">
            <a:off x="3995936" y="2348880"/>
            <a:ext cx="144016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Conexão recta unidireccional 14"/>
          <p:cNvCxnSpPr/>
          <p:nvPr/>
        </p:nvCxnSpPr>
        <p:spPr>
          <a:xfrm>
            <a:off x="5508104" y="2348880"/>
            <a:ext cx="216024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CaixaDeTexto 15"/>
          <p:cNvSpPr txBox="1"/>
          <p:nvPr/>
        </p:nvSpPr>
        <p:spPr>
          <a:xfrm>
            <a:off x="1835696" y="3356992"/>
            <a:ext cx="2448272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Forma desadaptativa de dependência </a:t>
            </a:r>
          </a:p>
          <a:p>
            <a:pPr algn="r">
              <a:lnSpc>
                <a:spcPct val="150000"/>
              </a:lnSpc>
            </a:pPr>
            <a:r>
              <a:rPr lang="pt-PT" sz="1000" dirty="0" smtClean="0">
                <a:latin typeface="Times New Roman" pitchFamily="18" charset="0"/>
                <a:cs typeface="Times New Roman" pitchFamily="18" charset="0"/>
              </a:rPr>
              <a:t>(Campos, </a:t>
            </a:r>
            <a:r>
              <a:rPr lang="pt-PT" sz="1000" dirty="0" err="1" smtClean="0"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pt-PT" sz="1000" dirty="0" smtClean="0">
                <a:latin typeface="Times New Roman" pitchFamily="18" charset="0"/>
                <a:cs typeface="Times New Roman" pitchFamily="18" charset="0"/>
              </a:rPr>
              <a:t> al., 2014)</a:t>
            </a:r>
            <a:endParaRPr lang="pt-PT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5292080" y="3429000"/>
            <a:ext cx="24482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Forma adaptativa de dependência </a:t>
            </a:r>
          </a:p>
          <a:p>
            <a:pPr algn="r">
              <a:lnSpc>
                <a:spcPct val="150000"/>
              </a:lnSpc>
            </a:pPr>
            <a:r>
              <a:rPr lang="pt-PT" sz="1000" dirty="0" smtClean="0">
                <a:latin typeface="Times New Roman" pitchFamily="18" charset="0"/>
                <a:cs typeface="Times New Roman" pitchFamily="18" charset="0"/>
              </a:rPr>
              <a:t>(Campos, </a:t>
            </a:r>
            <a:r>
              <a:rPr lang="pt-PT" sz="1000" dirty="0" err="1" smtClean="0"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pt-PT" sz="1000" dirty="0" smtClean="0">
                <a:latin typeface="Times New Roman" pitchFamily="18" charset="0"/>
                <a:cs typeface="Times New Roman" pitchFamily="18" charset="0"/>
              </a:rPr>
              <a:t> al.,  2014)</a:t>
            </a:r>
          </a:p>
          <a:p>
            <a:pPr algn="ctr">
              <a:lnSpc>
                <a:spcPct val="150000"/>
              </a:lnSpc>
            </a:pP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1403648" y="4509120"/>
            <a:ext cx="3456384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Fator de vulnerabilidade e não proporcionadora da utilização de estratégias de coping positivas.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5004048" y="4653136"/>
            <a:ext cx="352839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Fator protetor, proporcionador da utilização de estratégias de coping positivas.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6" grpId="0"/>
      <p:bldP spid="17" grpId="0"/>
      <p:bldP spid="18" grpId="0"/>
      <p:bldP spid="1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Conclusão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12287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0"/>
            <a:ext cx="27967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1475656" y="1268760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547664" y="1124744"/>
            <a:ext cx="72008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 O estilo introjetivo, mas não o estilo anaclítico, tem uma forte relação indireta com a suicidalidade;</a:t>
            </a: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endParaRPr lang="pt-PT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Importância da depressão na previsão da suicidalidade;</a:t>
            </a: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Apesar da importância das estratégias de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coping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positivo na adequada adaptação a situações de vida adversas, neste estudo, estas estratégias não apresentam uma relação negativa com a suicidalidade;</a:t>
            </a: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O coping negativo mostrou ter importância na previsão da suicidalidade ao mediar a relação entre estilo de personalidade introjetivo e suicidalidade.</a:t>
            </a:r>
          </a:p>
          <a:p>
            <a:pPr algn="just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Implicações Clínicas 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12287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0"/>
            <a:ext cx="27967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1475656" y="1268760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547664" y="1124744"/>
            <a:ext cx="727280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 Importante abordar na prática clínica as características de  personalidade de cada indivíduo, no sentido de auferir possíveis vulnerabilidades e perceber um pouco o seu funcionamento. Assim, é possível trabalhar estes aspetos com os indivíduos no sentido de alcançar o melhor bem-estar possível.</a:t>
            </a: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A depressão, nesta investigação, adquire uma importância extrema na previsão da suicidalidade. É importante realizar um diagnóstico pormenorizado que permita identificar a psicopatologia presente para que seja possível ajudar o indivíduo de acordo com o que se conhece sobre a patologia em questão.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12287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0"/>
            <a:ext cx="27967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1475656" y="980728"/>
            <a:ext cx="7344816" cy="7617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Os comportamentos autolesivos e os atos suicidas representam um grave problema de saúde pública 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(Direção-Geral de Saúde, 2013)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endParaRPr lang="pt-PT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Os estilos de coping, as experiências dos indivíduos e os atos que advém da perceção dos indivíduos sobre as situações, estão interligados.</a:t>
            </a:r>
          </a:p>
          <a:p>
            <a:pPr algn="just">
              <a:lnSpc>
                <a:spcPct val="150000"/>
              </a:lnSpc>
            </a:pPr>
            <a:endParaRPr lang="pt-PT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É importante considerar a vulnerabilidade dos traços de personalidade na vivência do distress psicológico e nas estratégias de coping utilizadas 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(Costa &amp;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McCare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1990)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pt-PT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Os mecanismos de coping funcionam como uma fonte interna de “força” que influência a reação do indivíduo perante qualquer stress percebido, quer seja interno quer seja externo 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Horesh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Rolnick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Iancu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Dannon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Lepkifkd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Apter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Kotlel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1996)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Implicações Clínicas 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12287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0"/>
            <a:ext cx="27967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1475656" y="1268760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547664" y="1124744"/>
            <a:ext cx="72728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Outra implicação prende-se com a importância das estratégias de coping desadaptativas no risco suicidário. É fundamental, na prática clínica, ajudar a minimizar a utilização de estratégias desadaptativas, auxiliando na procura de estratégias de coping mais adequadas e proporcionadoras de bem-estar.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Limitações da investigação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12287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0"/>
            <a:ext cx="27967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1475656" y="1268760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547664" y="1124744"/>
            <a:ext cx="727280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Amostra de conveniência;</a:t>
            </a: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 Período de tempo entre os dois momentos de recolha de dados, relativamente curto;</a:t>
            </a: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A percentagem de variância da suicidalidade explicada pelo modelo testado, 26% é modesta;</a:t>
            </a: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Os instrumentos utilizados foram todos de auto – relato, e os índices de </a:t>
            </a:r>
            <a:r>
              <a:rPr lang="pt-PT" i="1" dirty="0" smtClean="0">
                <a:latin typeface="Times New Roman" pitchFamily="18" charset="0"/>
                <a:cs typeface="Times New Roman" pitchFamily="18" charset="0"/>
              </a:rPr>
              <a:t>coping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utilizados não terem estudos prévios de validação.</a:t>
            </a:r>
          </a:p>
          <a:p>
            <a:pPr algn="just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Para investigações futuras …</a:t>
            </a: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Recomenda-se um período de tempo mais alargado entre o primeiro e o segundo momento de recolha de dados;</a:t>
            </a: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A não utilização exclusiva de medidas de auto – relato, devendo estas ser combinadas com outras metodologias, como por exemplo, as entrevistas.</a:t>
            </a:r>
          </a:p>
          <a:p>
            <a:pPr algn="just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12287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0"/>
            <a:ext cx="27967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1619672" y="2132856"/>
            <a:ext cx="7272808" cy="443198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1001">
            <a:schemeClr val="lt1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just">
              <a:lnSpc>
                <a:spcPct val="150000"/>
              </a:lnSpc>
            </a:pPr>
            <a:r>
              <a:rPr lang="pt-PT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pt-PT" sz="36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pt-PT" sz="36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pt-PT" sz="36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r">
              <a:lnSpc>
                <a:spcPct val="150000"/>
              </a:lnSpc>
            </a:pPr>
            <a:r>
              <a:rPr lang="pt-PT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Obrigado pela atenção!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0" y="0"/>
            <a:ext cx="914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2000" dirty="0" smtClean="0">
                <a:latin typeface="Times New Roman" pitchFamily="18" charset="0"/>
                <a:cs typeface="Times New Roman" pitchFamily="18" charset="0"/>
              </a:rPr>
              <a:t>Universidade de Évora</a:t>
            </a:r>
          </a:p>
          <a:p>
            <a:pPr algn="ctr">
              <a:lnSpc>
                <a:spcPct val="150000"/>
              </a:lnSpc>
            </a:pPr>
            <a:r>
              <a:rPr lang="pt-PT" sz="2000" dirty="0" smtClean="0">
                <a:latin typeface="Times New Roman" pitchFamily="18" charset="0"/>
                <a:cs typeface="Times New Roman" pitchFamily="18" charset="0"/>
              </a:rPr>
              <a:t>Escola de Ciências Sociais</a:t>
            </a:r>
          </a:p>
          <a:p>
            <a:pPr algn="ctr">
              <a:lnSpc>
                <a:spcPct val="150000"/>
              </a:lnSpc>
            </a:pPr>
            <a:r>
              <a:rPr lang="pt-PT" sz="2000" dirty="0" smtClean="0">
                <a:latin typeface="Times New Roman" pitchFamily="18" charset="0"/>
                <a:cs typeface="Times New Roman" pitchFamily="18" charset="0"/>
              </a:rPr>
              <a:t>Departamento de Psicologia</a:t>
            </a:r>
          </a:p>
          <a:p>
            <a:pPr algn="ctr">
              <a:lnSpc>
                <a:spcPct val="150000"/>
              </a:lnSpc>
            </a:pPr>
            <a:endParaRPr lang="pt-PT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endParaRPr lang="pt-PT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PT" sz="2000" dirty="0" smtClean="0">
                <a:latin typeface="Times New Roman" pitchFamily="18" charset="0"/>
                <a:cs typeface="Times New Roman" pitchFamily="18" charset="0"/>
              </a:rPr>
              <a:t>Mestrado em Psicologia Clínica e da Saúde</a:t>
            </a: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88640"/>
            <a:ext cx="2486571" cy="2178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aixaDeTexto 10"/>
          <p:cNvSpPr txBox="1"/>
          <p:nvPr/>
        </p:nvSpPr>
        <p:spPr>
          <a:xfrm>
            <a:off x="1331640" y="2852936"/>
            <a:ext cx="66247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b="1" dirty="0" smtClean="0">
                <a:latin typeface="Times New Roman" pitchFamily="18" charset="0"/>
                <a:cs typeface="Times New Roman" pitchFamily="18" charset="0"/>
              </a:rPr>
              <a:t>ESTILOS DE PERSONALIDADE, COPING E SUICIDALIDADE EM ADULTOS DA COMUNIDADE</a:t>
            </a:r>
            <a:endParaRPr lang="pt-PT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2555776" y="4221088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Fátima Isabel Antunes Neves Costa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2627784" y="4653136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Orientação: Prof. Doutor Rui C. Campos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3347864" y="6021288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Évora, 2014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12287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0"/>
            <a:ext cx="27967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1475656" y="1268760"/>
            <a:ext cx="7344816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A investigação mostra a relação das estratégias de coping com bem – estar psicológico e com a depressão e psicopatologia 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(Costa &amp; Leal, 2004;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Carlson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Asarnow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Guthrie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1987;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Kleiman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Riskind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2013;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Parker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al., 2002) 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A psicopatologia constitui-se como um fator de risco para a ideação suicida e tentativas de suicidio 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(Campos,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Besser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Blatt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2012)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e a depressão tem vindo a ser frequentemente considerada como um importante fator de risco para o comportamento suicida 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Fazza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pt-PT" sz="1400" dirty="0" err="1" smtClean="0">
                <a:latin typeface="Times New Roman" pitchFamily="18" charset="0"/>
                <a:cs typeface="Times New Roman" pitchFamily="18" charset="0"/>
              </a:rPr>
              <a:t>Page</a:t>
            </a:r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, 2003)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pt-PT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0"/>
            <a:ext cx="8229600" cy="1143000"/>
          </a:xfrm>
        </p:spPr>
        <p:txBody>
          <a:bodyPr/>
          <a:lstStyle/>
          <a:p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Variáveis em estudo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12287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0"/>
            <a:ext cx="27967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1475656" y="1268760"/>
            <a:ext cx="7344816" cy="8735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just">
              <a:lnSpc>
                <a:spcPct val="150000"/>
              </a:lnSpc>
            </a:pP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691680" y="1412776"/>
            <a:ext cx="2520280" cy="2088232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b="1" dirty="0" smtClean="0">
                <a:latin typeface="Times New Roman" pitchFamily="18" charset="0"/>
                <a:cs typeface="Times New Roman" pitchFamily="18" charset="0"/>
              </a:rPr>
              <a:t>Estilos de personalidade Sidney </a:t>
            </a:r>
            <a:r>
              <a:rPr lang="pt-PT" sz="2000" b="1" dirty="0" err="1" smtClean="0">
                <a:latin typeface="Times New Roman" pitchFamily="18" charset="0"/>
                <a:cs typeface="Times New Roman" pitchFamily="18" charset="0"/>
              </a:rPr>
              <a:t>Blatt</a:t>
            </a:r>
            <a:endParaRPr lang="pt-PT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1340768"/>
            <a:ext cx="2520280" cy="2088232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b="1" dirty="0" smtClean="0">
                <a:latin typeface="Times New Roman" pitchFamily="18" charset="0"/>
                <a:cs typeface="Times New Roman" pitchFamily="18" charset="0"/>
              </a:rPr>
              <a:t>Depressão</a:t>
            </a:r>
            <a:endParaRPr lang="pt-PT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1691680" y="4005064"/>
            <a:ext cx="2520280" cy="2088232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b="1" dirty="0" smtClean="0">
                <a:latin typeface="Times New Roman" pitchFamily="18" charset="0"/>
                <a:cs typeface="Times New Roman" pitchFamily="18" charset="0"/>
              </a:rPr>
              <a:t>Coping</a:t>
            </a:r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10" name="Oval 9"/>
          <p:cNvSpPr/>
          <p:nvPr/>
        </p:nvSpPr>
        <p:spPr>
          <a:xfrm>
            <a:off x="5292080" y="4005064"/>
            <a:ext cx="2520280" cy="2088232"/>
          </a:xfrm>
          <a:prstGeom prst="ellipse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000" b="1" dirty="0" smtClean="0">
                <a:latin typeface="Times New Roman" pitchFamily="18" charset="0"/>
                <a:cs typeface="Times New Roman" pitchFamily="18" charset="0"/>
              </a:rPr>
              <a:t>Suicidalidade</a:t>
            </a:r>
            <a:endParaRPr lang="pt-PT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Objetivo da Investigação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12287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0"/>
            <a:ext cx="27967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1475656" y="1268760"/>
            <a:ext cx="7344816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Testar através de um estudo longitudinal com dois momentos de recolha de informação um </a:t>
            </a:r>
            <a:r>
              <a:rPr lang="pt-PT" b="1" dirty="0" smtClean="0">
                <a:latin typeface="Times New Roman" pitchFamily="18" charset="0"/>
                <a:cs typeface="Times New Roman" pitchFamily="18" charset="0"/>
              </a:rPr>
              <a:t>modelo de previsão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da suicidalidade que postula uma </a:t>
            </a:r>
            <a:r>
              <a:rPr lang="pt-PT" b="1" dirty="0" smtClean="0">
                <a:latin typeface="Times New Roman" pitchFamily="18" charset="0"/>
                <a:cs typeface="Times New Roman" pitchFamily="18" charset="0"/>
              </a:rPr>
              <a:t>relação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entre estilos de </a:t>
            </a:r>
            <a:r>
              <a:rPr lang="pt-PT" b="1" dirty="0" smtClean="0">
                <a:latin typeface="Times New Roman" pitchFamily="18" charset="0"/>
                <a:cs typeface="Times New Roman" pitchFamily="18" charset="0"/>
              </a:rPr>
              <a:t>personalidade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, definidos por Sidney </a:t>
            </a:r>
            <a:r>
              <a:rPr lang="pt-PT" dirty="0" err="1" smtClean="0">
                <a:latin typeface="Times New Roman" pitchFamily="18" charset="0"/>
                <a:cs typeface="Times New Roman" pitchFamily="18" charset="0"/>
              </a:rPr>
              <a:t>Blatt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pt-PT" dirty="0" err="1" smtClean="0">
                <a:latin typeface="Times New Roman" pitchFamily="18" charset="0"/>
                <a:cs typeface="Times New Roman" pitchFamily="18" charset="0"/>
              </a:rPr>
              <a:t>Blatt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, 2008)  com a </a:t>
            </a:r>
            <a:r>
              <a:rPr lang="pt-PT" b="1" dirty="0" smtClean="0">
                <a:latin typeface="Times New Roman" pitchFamily="18" charset="0"/>
                <a:cs typeface="Times New Roman" pitchFamily="18" charset="0"/>
              </a:rPr>
              <a:t>suicidalidade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mediada pela </a:t>
            </a:r>
            <a:r>
              <a:rPr lang="pt-PT" b="1" dirty="0" smtClean="0">
                <a:latin typeface="Times New Roman" pitchFamily="18" charset="0"/>
                <a:cs typeface="Times New Roman" pitchFamily="18" charset="0"/>
              </a:rPr>
              <a:t>depressão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e pelo </a:t>
            </a:r>
            <a:r>
              <a:rPr lang="pt-PT" b="1" dirty="0" smtClean="0">
                <a:latin typeface="Times New Roman" pitchFamily="18" charset="0"/>
                <a:cs typeface="Times New Roman" pitchFamily="18" charset="0"/>
              </a:rPr>
              <a:t>coping positivo 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pt-PT" b="1" dirty="0" smtClean="0">
                <a:latin typeface="Times New Roman" pitchFamily="18" charset="0"/>
                <a:cs typeface="Times New Roman" pitchFamily="18" charset="0"/>
              </a:rPr>
              <a:t>negativo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Modelo Formulado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12287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0"/>
            <a:ext cx="27967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Imagem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83161" y="1484784"/>
            <a:ext cx="7560839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6"/>
          <p:cNvSpPr/>
          <p:nvPr/>
        </p:nvSpPr>
        <p:spPr>
          <a:xfrm>
            <a:off x="2339752" y="2996952"/>
            <a:ext cx="1512168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Oval 8"/>
          <p:cNvSpPr/>
          <p:nvPr/>
        </p:nvSpPr>
        <p:spPr>
          <a:xfrm>
            <a:off x="2339752" y="3861048"/>
            <a:ext cx="1512168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Oval 9"/>
          <p:cNvSpPr/>
          <p:nvPr/>
        </p:nvSpPr>
        <p:spPr>
          <a:xfrm>
            <a:off x="5724128" y="6381328"/>
            <a:ext cx="432048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CaixaDeTexto 10"/>
          <p:cNvSpPr txBox="1"/>
          <p:nvPr/>
        </p:nvSpPr>
        <p:spPr>
          <a:xfrm>
            <a:off x="4355976" y="6334780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Variáveis</a:t>
            </a:r>
          </a:p>
          <a:p>
            <a:pPr algn="ctr"/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Independentes </a:t>
            </a:r>
            <a:endParaRPr lang="pt-PT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5148064" y="3789040"/>
            <a:ext cx="1440160" cy="72008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5" name="Oval 14"/>
          <p:cNvSpPr/>
          <p:nvPr/>
        </p:nvSpPr>
        <p:spPr>
          <a:xfrm>
            <a:off x="4427984" y="5229200"/>
            <a:ext cx="1440160" cy="72008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7" name="Oval 16"/>
          <p:cNvSpPr/>
          <p:nvPr/>
        </p:nvSpPr>
        <p:spPr>
          <a:xfrm>
            <a:off x="7164288" y="6381328"/>
            <a:ext cx="432048" cy="288032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8" name="CaixaDeTexto 17"/>
          <p:cNvSpPr txBox="1"/>
          <p:nvPr/>
        </p:nvSpPr>
        <p:spPr>
          <a:xfrm>
            <a:off x="5868144" y="6334780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Variáveis</a:t>
            </a:r>
          </a:p>
          <a:p>
            <a:pPr algn="ctr"/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 Mediadoras </a:t>
            </a:r>
            <a:endParaRPr lang="pt-PT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6516216" y="2924944"/>
            <a:ext cx="1224136" cy="792088"/>
          </a:xfrm>
          <a:prstGeom prst="ellipse">
            <a:avLst/>
          </a:prstGeom>
          <a:noFill/>
          <a:ln>
            <a:solidFill>
              <a:srgbClr val="DB1FD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0" name="Oval 19"/>
          <p:cNvSpPr/>
          <p:nvPr/>
        </p:nvSpPr>
        <p:spPr>
          <a:xfrm>
            <a:off x="8532440" y="6381328"/>
            <a:ext cx="432048" cy="288032"/>
          </a:xfrm>
          <a:prstGeom prst="ellipse">
            <a:avLst/>
          </a:prstGeom>
          <a:noFill/>
          <a:ln>
            <a:solidFill>
              <a:srgbClr val="DB1FD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1" name="CaixaDeTexto 20"/>
          <p:cNvSpPr txBox="1"/>
          <p:nvPr/>
        </p:nvSpPr>
        <p:spPr>
          <a:xfrm>
            <a:off x="7308304" y="6334780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dirty="0" smtClean="0">
                <a:latin typeface="Times New Roman" pitchFamily="18" charset="0"/>
                <a:cs typeface="Times New Roman" pitchFamily="18" charset="0"/>
              </a:rPr>
              <a:t>Variável Dependente </a:t>
            </a:r>
            <a:endParaRPr lang="pt-PT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4499992" y="2780928"/>
            <a:ext cx="1440160" cy="72008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Metodologia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12287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0"/>
            <a:ext cx="27967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1475656" y="1268760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475656" y="1124744"/>
            <a:ext cx="7200800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Estudo longitudinal com dois momentos de recolha de informação com um intervalo de três meses</a:t>
            </a:r>
          </a:p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Participantes:</a:t>
            </a: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 Amostra de conveniência composta por 195 adultos da comunidade:</a:t>
            </a:r>
          </a:p>
          <a:p>
            <a:pPr lvl="2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47% do sexo masculino;</a:t>
            </a:r>
          </a:p>
          <a:p>
            <a:pPr lvl="2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53% do sexo feminino.</a:t>
            </a:r>
          </a:p>
          <a:p>
            <a:pPr lvl="2" algn="just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Idades compreendidas entre os 18 e 65 anos de idade (M= 34.88).</a:t>
            </a: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Escolaridade média de 11.55 anos (DP= 3.24 anos).</a:t>
            </a:r>
          </a:p>
          <a:p>
            <a:pPr lvl="1"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 Maioritariamente empregados (74%).</a:t>
            </a:r>
          </a:p>
          <a:p>
            <a:pPr lvl="1" algn="just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Metodologia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12287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0"/>
            <a:ext cx="27967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1475656" y="1268760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475656" y="1124744"/>
            <a:ext cx="7200800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Procedimento </a:t>
            </a:r>
          </a:p>
          <a:p>
            <a:pPr algn="just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Amostra recolhida em espaços públicos;</a:t>
            </a: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endParaRPr lang="pt-PT" sz="8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Participação voluntária e sem qualquer recompensa;</a:t>
            </a: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endParaRPr lang="pt-PT" sz="8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Aplicação individual;</a:t>
            </a: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endParaRPr lang="pt-PT" sz="8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Breve apresentação dos objetivos do estudo;</a:t>
            </a: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endParaRPr lang="pt-PT" sz="8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Consentimento informado assinado;</a:t>
            </a: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endParaRPr lang="pt-PT" sz="8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Os questionários foram apresentados em ordem aleatória, dentro de um envelope.</a:t>
            </a:r>
          </a:p>
          <a:p>
            <a:pPr lvl="1" algn="just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Metodologia</a:t>
            </a: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12287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0"/>
            <a:ext cx="27967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1475656" y="1268760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pt-P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547664" y="1124744"/>
            <a:ext cx="72008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Procedimento – Tratamento dos questionários</a:t>
            </a:r>
          </a:p>
          <a:p>
            <a:pPr algn="just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1º momento:</a:t>
            </a: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225 Questionários recolhidos;</a:t>
            </a: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18 protocolos foram considerados inválidos (por exemplo, demasiados itens omissos e estilo de resposta inadequado);</a:t>
            </a: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 Amostra final do 1º momento – 207 indivíduos. </a:t>
            </a:r>
          </a:p>
          <a:p>
            <a:pPr marL="0" lvl="1" algn="just">
              <a:lnSpc>
                <a:spcPct val="150000"/>
              </a:lnSpc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2º momento:</a:t>
            </a:r>
          </a:p>
          <a:p>
            <a:pPr marL="442913" lvl="1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Impossibilidade de contactar alguns participantes;</a:t>
            </a:r>
          </a:p>
          <a:p>
            <a:pPr marL="442913" lvl="1" algn="just">
              <a:lnSpc>
                <a:spcPct val="150000"/>
              </a:lnSpc>
              <a:buFont typeface="Times New Roman" pitchFamily="18" charset="0"/>
              <a:buChar char="Ψ"/>
            </a:pP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Amostra final do 2º momento – 195 indivíduos.</a:t>
            </a:r>
          </a:p>
          <a:p>
            <a:pPr marL="442913" lvl="1" algn="just">
              <a:lnSpc>
                <a:spcPct val="150000"/>
              </a:lnSpc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50000"/>
              </a:lnSpc>
              <a:buFont typeface="Times New Roman" pitchFamily="18" charset="0"/>
              <a:buChar char="Ψ"/>
            </a:pPr>
            <a:endParaRPr lang="pt-PT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2231</TotalTime>
  <Words>2212</Words>
  <Application>Microsoft Office PowerPoint</Application>
  <PresentationFormat>Apresentação no Ecrã (4:3)</PresentationFormat>
  <Paragraphs>230</Paragraphs>
  <Slides>23</Slides>
  <Notes>21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23</vt:i4>
      </vt:variant>
    </vt:vector>
  </HeadingPairs>
  <TitlesOfParts>
    <vt:vector size="24" baseType="lpstr">
      <vt:lpstr>Tema do Office</vt:lpstr>
      <vt:lpstr>Diapositivo 1</vt:lpstr>
      <vt:lpstr>Introdução</vt:lpstr>
      <vt:lpstr>Introdução</vt:lpstr>
      <vt:lpstr>Variáveis em estudo</vt:lpstr>
      <vt:lpstr>Objetivo da Investigação</vt:lpstr>
      <vt:lpstr>Modelo Formulado</vt:lpstr>
      <vt:lpstr>Metodologia</vt:lpstr>
      <vt:lpstr>Metodologia</vt:lpstr>
      <vt:lpstr>Metodologia</vt:lpstr>
      <vt:lpstr>Metodologia</vt:lpstr>
      <vt:lpstr>Metodologia</vt:lpstr>
      <vt:lpstr>Metodologia</vt:lpstr>
      <vt:lpstr>Resultados </vt:lpstr>
      <vt:lpstr>Resultados </vt:lpstr>
      <vt:lpstr>Discussão dos resultados </vt:lpstr>
      <vt:lpstr>Discussão dos resultados </vt:lpstr>
      <vt:lpstr>Discussão dos resultados </vt:lpstr>
      <vt:lpstr>Conclusão</vt:lpstr>
      <vt:lpstr>Implicações Clínicas </vt:lpstr>
      <vt:lpstr>Implicações Clínicas </vt:lpstr>
      <vt:lpstr>Limitações da investigação</vt:lpstr>
      <vt:lpstr>Diapositivo 22</vt:lpstr>
      <vt:lpstr>Diapositivo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Utilizador</dc:creator>
  <cp:lastModifiedBy>Utilizador</cp:lastModifiedBy>
  <cp:revision>185</cp:revision>
  <dcterms:created xsi:type="dcterms:W3CDTF">2014-11-09T18:52:42Z</dcterms:created>
  <dcterms:modified xsi:type="dcterms:W3CDTF">2014-12-14T17:30:14Z</dcterms:modified>
</cp:coreProperties>
</file>