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72" r:id="rId2"/>
    <p:sldMasterId id="2147483684" r:id="rId3"/>
  </p:sldMasterIdLst>
  <p:notesMasterIdLst>
    <p:notesMasterId r:id="rId23"/>
  </p:notesMasterIdLst>
  <p:sldIdLst>
    <p:sldId id="258" r:id="rId4"/>
    <p:sldId id="260" r:id="rId5"/>
    <p:sldId id="257" r:id="rId6"/>
    <p:sldId id="266" r:id="rId7"/>
    <p:sldId id="267" r:id="rId8"/>
    <p:sldId id="277" r:id="rId9"/>
    <p:sldId id="268" r:id="rId10"/>
    <p:sldId id="285" r:id="rId11"/>
    <p:sldId id="284" r:id="rId12"/>
    <p:sldId id="283" r:id="rId13"/>
    <p:sldId id="289" r:id="rId14"/>
    <p:sldId id="290" r:id="rId15"/>
    <p:sldId id="291" r:id="rId16"/>
    <p:sldId id="292" r:id="rId17"/>
    <p:sldId id="293" r:id="rId18"/>
    <p:sldId id="286" r:id="rId19"/>
    <p:sldId id="287" r:id="rId20"/>
    <p:sldId id="274" r:id="rId21"/>
    <p:sldId id="288" r:id="rId2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510"/>
    <a:srgbClr val="FFFFCC"/>
    <a:srgbClr val="D4D4D4"/>
    <a:srgbClr val="6B6B6B"/>
    <a:srgbClr val="680D13"/>
    <a:srgbClr val="3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Destaqu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Destaqu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Estilo Escuro 2 - Destaque 5/Destaqu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Estilo Médio 2 - Destaqu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2007" autoAdjust="0"/>
  </p:normalViewPr>
  <p:slideViewPr>
    <p:cSldViewPr snapToGrid="0">
      <p:cViewPr>
        <p:scale>
          <a:sx n="70" d="100"/>
          <a:sy n="70" d="100"/>
        </p:scale>
        <p:origin x="-13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F28A79-5E21-4B1D-933D-260362975559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BBD91246-4B41-4C62-AEB8-50E56A0242A1}">
      <dgm:prSet phldrT="[Texto]" custT="1"/>
      <dgm:spPr>
        <a:solidFill>
          <a:schemeClr val="accent6">
            <a:lumMod val="75000"/>
            <a:alpha val="72000"/>
          </a:schemeClr>
        </a:solidFill>
      </dgm:spPr>
      <dgm:t>
        <a:bodyPr/>
        <a:lstStyle/>
        <a:p>
          <a:r>
            <a:rPr lang="pt-PT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INTERVENÇÕES EDUCATIVAS DE ENFERMAGEM</a:t>
          </a:r>
          <a:endParaRPr lang="pt-PT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9DC8B5C-310F-431E-A787-6C54C9B1A3D2}" type="parTrans" cxnId="{BEAB7517-F781-44DB-96D6-2152BF37C44A}">
      <dgm:prSet/>
      <dgm:spPr/>
      <dgm:t>
        <a:bodyPr/>
        <a:lstStyle/>
        <a:p>
          <a:endParaRPr lang="pt-PT"/>
        </a:p>
      </dgm:t>
    </dgm:pt>
    <dgm:pt modelId="{4BB159C0-6D05-4DD2-856D-8FD840147F2E}" type="sibTrans" cxnId="{BEAB7517-F781-44DB-96D6-2152BF37C44A}">
      <dgm:prSet/>
      <dgm:spPr/>
      <dgm:t>
        <a:bodyPr/>
        <a:lstStyle/>
        <a:p>
          <a:endParaRPr lang="pt-PT"/>
        </a:p>
      </dgm:t>
    </dgm:pt>
    <dgm:pt modelId="{108B8A7E-1D7D-4EE3-8132-035B457D96C7}">
      <dgm:prSet phldrT="[Texto]" custT="1"/>
      <dgm:spPr>
        <a:solidFill>
          <a:schemeClr val="accent6">
            <a:lumMod val="75000"/>
            <a:alpha val="72000"/>
          </a:schemeClr>
        </a:solidFill>
      </dgm:spPr>
      <dgm:t>
        <a:bodyPr/>
        <a:lstStyle/>
        <a:p>
          <a:r>
            <a:rPr lang="pt-PT" sz="1600" b="1" dirty="0" smtClean="0"/>
            <a:t>CONHECIMENTO DO DOENTE NA AUTO GESTÃO  DA DOENÇA</a:t>
          </a:r>
          <a:endParaRPr lang="pt-PT" sz="1600" b="1" dirty="0"/>
        </a:p>
      </dgm:t>
    </dgm:pt>
    <dgm:pt modelId="{1B9F8FA9-7732-4D1E-8390-69FEB7FAE873}" type="parTrans" cxnId="{581BFAF5-66DE-4A5E-84E7-8E5192DFE603}">
      <dgm:prSet/>
      <dgm:spPr/>
      <dgm:t>
        <a:bodyPr/>
        <a:lstStyle/>
        <a:p>
          <a:endParaRPr lang="pt-PT"/>
        </a:p>
      </dgm:t>
    </dgm:pt>
    <dgm:pt modelId="{4CD2DF4A-CFC8-4982-93C1-5D0CBBEF5465}" type="sibTrans" cxnId="{581BFAF5-66DE-4A5E-84E7-8E5192DFE603}">
      <dgm:prSet/>
      <dgm:spPr/>
      <dgm:t>
        <a:bodyPr/>
        <a:lstStyle/>
        <a:p>
          <a:endParaRPr lang="pt-PT"/>
        </a:p>
      </dgm:t>
    </dgm:pt>
    <dgm:pt modelId="{85864DB9-CE6B-47BB-8805-B23F0411709A}">
      <dgm:prSet phldrT="[Texto]" custT="1"/>
      <dgm:spPr>
        <a:solidFill>
          <a:schemeClr val="accent6">
            <a:lumMod val="75000"/>
            <a:alpha val="72000"/>
          </a:schemeClr>
        </a:solidFill>
      </dgm:spPr>
      <dgm:t>
        <a:bodyPr/>
        <a:lstStyle/>
        <a:p>
          <a:r>
            <a:rPr lang="pt-PT" sz="1600" b="1" dirty="0" smtClean="0"/>
            <a:t>ADESÃO  A OUTRAS INTERVENÇÕES</a:t>
          </a:r>
          <a:endParaRPr lang="pt-PT" sz="1600" b="1" dirty="0"/>
        </a:p>
      </dgm:t>
    </dgm:pt>
    <dgm:pt modelId="{23061D2B-F049-44FA-A3A2-DA615ED26064}" type="parTrans" cxnId="{38361043-533B-437E-A405-B34A221C7159}">
      <dgm:prSet/>
      <dgm:spPr/>
      <dgm:t>
        <a:bodyPr/>
        <a:lstStyle/>
        <a:p>
          <a:endParaRPr lang="pt-PT"/>
        </a:p>
      </dgm:t>
    </dgm:pt>
    <dgm:pt modelId="{8586CDA2-4E42-4EBB-B68D-440A7887F989}" type="sibTrans" cxnId="{38361043-533B-437E-A405-B34A221C7159}">
      <dgm:prSet/>
      <dgm:spPr/>
      <dgm:t>
        <a:bodyPr/>
        <a:lstStyle/>
        <a:p>
          <a:endParaRPr lang="pt-PT"/>
        </a:p>
      </dgm:t>
    </dgm:pt>
    <dgm:pt modelId="{278120C0-EA2A-4446-8297-380079898DF5}">
      <dgm:prSet phldrT="[Texto]" custT="1"/>
      <dgm:spPr>
        <a:solidFill>
          <a:schemeClr val="accent6">
            <a:lumMod val="75000"/>
            <a:alpha val="72000"/>
          </a:schemeClr>
        </a:solidFill>
      </dgm:spPr>
      <dgm:t>
        <a:bodyPr/>
        <a:lstStyle/>
        <a:p>
          <a:r>
            <a:rPr lang="pt-PT" sz="1600" b="1" dirty="0" smtClean="0"/>
            <a:t>ADESÃO À TERAPEUTICA</a:t>
          </a:r>
          <a:endParaRPr lang="pt-PT" sz="1600" b="1" dirty="0"/>
        </a:p>
      </dgm:t>
    </dgm:pt>
    <dgm:pt modelId="{EB099911-E149-409F-BBF3-8127A19E7486}" type="parTrans" cxnId="{AD6A4845-4C44-4127-A401-BCEFEA347D65}">
      <dgm:prSet/>
      <dgm:spPr/>
      <dgm:t>
        <a:bodyPr/>
        <a:lstStyle/>
        <a:p>
          <a:endParaRPr lang="pt-PT"/>
        </a:p>
      </dgm:t>
    </dgm:pt>
    <dgm:pt modelId="{12589D1C-4D8E-4C61-9B75-3F3CF4526DF6}" type="sibTrans" cxnId="{AD6A4845-4C44-4127-A401-BCEFEA347D65}">
      <dgm:prSet/>
      <dgm:spPr/>
      <dgm:t>
        <a:bodyPr/>
        <a:lstStyle/>
        <a:p>
          <a:endParaRPr lang="pt-PT"/>
        </a:p>
      </dgm:t>
    </dgm:pt>
    <dgm:pt modelId="{6961C55E-6881-4701-A08E-02F3BEA4FEBE}">
      <dgm:prSet phldrT="[Texto]" custT="1"/>
      <dgm:spPr>
        <a:solidFill>
          <a:schemeClr val="accent6">
            <a:lumMod val="75000"/>
            <a:alpha val="72000"/>
          </a:schemeClr>
        </a:solidFill>
      </dgm:spPr>
      <dgm:t>
        <a:bodyPr/>
        <a:lstStyle/>
        <a:p>
          <a:r>
            <a:rPr lang="pt-PT" sz="1600" b="1" dirty="0" smtClean="0"/>
            <a:t>INTENSIDADE  E FREQUÊNCIA DOS SINTOMAS</a:t>
          </a:r>
          <a:endParaRPr lang="pt-PT" sz="1600" b="1" dirty="0"/>
        </a:p>
      </dgm:t>
    </dgm:pt>
    <dgm:pt modelId="{942AE236-3221-4CF2-BE21-13915FA6D657}" type="parTrans" cxnId="{25DF68FA-F750-4D21-A069-5FFEDBDED048}">
      <dgm:prSet/>
      <dgm:spPr/>
      <dgm:t>
        <a:bodyPr/>
        <a:lstStyle/>
        <a:p>
          <a:endParaRPr lang="pt-PT"/>
        </a:p>
      </dgm:t>
    </dgm:pt>
    <dgm:pt modelId="{06346AAE-0E1D-40F1-A52E-6A2F02375244}" type="sibTrans" cxnId="{25DF68FA-F750-4D21-A069-5FFEDBDED048}">
      <dgm:prSet/>
      <dgm:spPr/>
      <dgm:t>
        <a:bodyPr/>
        <a:lstStyle/>
        <a:p>
          <a:endParaRPr lang="pt-PT"/>
        </a:p>
      </dgm:t>
    </dgm:pt>
    <dgm:pt modelId="{111D5AEC-1B5E-4BC8-B069-2E5EB5083E60}" type="pres">
      <dgm:prSet presAssocID="{B5F28A79-5E21-4B1D-933D-26036297555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FB762ED2-D8B7-41CC-80CB-16520DC947C0}" type="pres">
      <dgm:prSet presAssocID="{BBD91246-4B41-4C62-AEB8-50E56A0242A1}" presName="centerShape" presStyleLbl="node0" presStyleIdx="0" presStyleCnt="1" custScaleX="203830" custLinFactNeighborX="1387" custLinFactNeighborY="-1189"/>
      <dgm:spPr/>
      <dgm:t>
        <a:bodyPr/>
        <a:lstStyle/>
        <a:p>
          <a:endParaRPr lang="pt-PT"/>
        </a:p>
      </dgm:t>
    </dgm:pt>
    <dgm:pt modelId="{8DB9BC5A-352A-44F4-BBB3-D02759032C64}" type="pres">
      <dgm:prSet presAssocID="{1B9F8FA9-7732-4D1E-8390-69FEB7FAE873}" presName="Name9" presStyleLbl="parChTrans1D2" presStyleIdx="0" presStyleCnt="4"/>
      <dgm:spPr/>
      <dgm:t>
        <a:bodyPr/>
        <a:lstStyle/>
        <a:p>
          <a:endParaRPr lang="pt-PT"/>
        </a:p>
      </dgm:t>
    </dgm:pt>
    <dgm:pt modelId="{4E206B94-0C4C-43DB-BCFF-E37658F14835}" type="pres">
      <dgm:prSet presAssocID="{1B9F8FA9-7732-4D1E-8390-69FEB7FAE873}" presName="connTx" presStyleLbl="parChTrans1D2" presStyleIdx="0" presStyleCnt="4"/>
      <dgm:spPr/>
      <dgm:t>
        <a:bodyPr/>
        <a:lstStyle/>
        <a:p>
          <a:endParaRPr lang="pt-PT"/>
        </a:p>
      </dgm:t>
    </dgm:pt>
    <dgm:pt modelId="{CCC5DE82-E598-4B2B-AD87-4789DDE213CB}" type="pres">
      <dgm:prSet presAssocID="{108B8A7E-1D7D-4EE3-8132-035B457D96C7}" presName="node" presStyleLbl="node1" presStyleIdx="0" presStyleCnt="4" custScaleX="207197" custScaleY="111197" custRadScaleRad="90453" custRadScaleInc="-215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2973CBB-200B-4F5E-B384-D3A346D9E39E}" type="pres">
      <dgm:prSet presAssocID="{23061D2B-F049-44FA-A3A2-DA615ED26064}" presName="Name9" presStyleLbl="parChTrans1D2" presStyleIdx="1" presStyleCnt="4"/>
      <dgm:spPr/>
      <dgm:t>
        <a:bodyPr/>
        <a:lstStyle/>
        <a:p>
          <a:endParaRPr lang="pt-PT"/>
        </a:p>
      </dgm:t>
    </dgm:pt>
    <dgm:pt modelId="{BF56DF7B-6EF0-4DB6-8230-3F6535181C3B}" type="pres">
      <dgm:prSet presAssocID="{23061D2B-F049-44FA-A3A2-DA615ED26064}" presName="connTx" presStyleLbl="parChTrans1D2" presStyleIdx="1" presStyleCnt="4"/>
      <dgm:spPr/>
      <dgm:t>
        <a:bodyPr/>
        <a:lstStyle/>
        <a:p>
          <a:endParaRPr lang="pt-PT"/>
        </a:p>
      </dgm:t>
    </dgm:pt>
    <dgm:pt modelId="{F80713F2-5359-4718-81BE-F31C6F37A1A2}" type="pres">
      <dgm:prSet presAssocID="{85864DB9-CE6B-47BB-8805-B23F0411709A}" presName="node" presStyleLbl="node1" presStyleIdx="1" presStyleCnt="4" custScaleX="162336" custScaleY="129500" custRadScaleRad="156290" custRadScaleInc="-135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B873C75-9E25-4BDB-8B7A-49CD7C6D5475}" type="pres">
      <dgm:prSet presAssocID="{EB099911-E149-409F-BBF3-8127A19E7486}" presName="Name9" presStyleLbl="parChTrans1D2" presStyleIdx="2" presStyleCnt="4"/>
      <dgm:spPr/>
      <dgm:t>
        <a:bodyPr/>
        <a:lstStyle/>
        <a:p>
          <a:endParaRPr lang="pt-PT"/>
        </a:p>
      </dgm:t>
    </dgm:pt>
    <dgm:pt modelId="{3AD506D9-FE35-488E-8D3D-091B952432D2}" type="pres">
      <dgm:prSet presAssocID="{EB099911-E149-409F-BBF3-8127A19E7486}" presName="connTx" presStyleLbl="parChTrans1D2" presStyleIdx="2" presStyleCnt="4"/>
      <dgm:spPr/>
      <dgm:t>
        <a:bodyPr/>
        <a:lstStyle/>
        <a:p>
          <a:endParaRPr lang="pt-PT"/>
        </a:p>
      </dgm:t>
    </dgm:pt>
    <dgm:pt modelId="{30E10292-6F78-4315-8E09-E7B6AF10F284}" type="pres">
      <dgm:prSet presAssocID="{278120C0-EA2A-4446-8297-380079898DF5}" presName="node" presStyleLbl="node1" presStyleIdx="2" presStyleCnt="4" custScaleX="190655" custScaleY="122043" custRadScaleRad="90743" custRadScaleInc="-860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C72100D-4E7D-4FF4-8CA1-50261FD8AAE6}" type="pres">
      <dgm:prSet presAssocID="{942AE236-3221-4CF2-BE21-13915FA6D657}" presName="Name9" presStyleLbl="parChTrans1D2" presStyleIdx="3" presStyleCnt="4"/>
      <dgm:spPr/>
      <dgm:t>
        <a:bodyPr/>
        <a:lstStyle/>
        <a:p>
          <a:endParaRPr lang="pt-PT"/>
        </a:p>
      </dgm:t>
    </dgm:pt>
    <dgm:pt modelId="{E36FD7AC-D3F2-41DF-9BF6-678901EFDE30}" type="pres">
      <dgm:prSet presAssocID="{942AE236-3221-4CF2-BE21-13915FA6D657}" presName="connTx" presStyleLbl="parChTrans1D2" presStyleIdx="3" presStyleCnt="4"/>
      <dgm:spPr/>
      <dgm:t>
        <a:bodyPr/>
        <a:lstStyle/>
        <a:p>
          <a:endParaRPr lang="pt-PT"/>
        </a:p>
      </dgm:t>
    </dgm:pt>
    <dgm:pt modelId="{2C22BD9B-82BF-4A38-8257-B456D18FE46C}" type="pres">
      <dgm:prSet presAssocID="{6961C55E-6881-4701-A08E-02F3BEA4FEBE}" presName="node" presStyleLbl="node1" presStyleIdx="3" presStyleCnt="4" custScaleX="173656" custRadScaleRad="147517" custRadScaleInc="63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83D3F6B4-90D7-44A4-9210-BD5F60182A4E}" type="presOf" srcId="{1B9F8FA9-7732-4D1E-8390-69FEB7FAE873}" destId="{4E206B94-0C4C-43DB-BCFF-E37658F14835}" srcOrd="1" destOrd="0" presId="urn:microsoft.com/office/officeart/2005/8/layout/radial1"/>
    <dgm:cxn modelId="{B21942D5-EBC1-4B74-ADC5-B3B8057742DE}" type="presOf" srcId="{BBD91246-4B41-4C62-AEB8-50E56A0242A1}" destId="{FB762ED2-D8B7-41CC-80CB-16520DC947C0}" srcOrd="0" destOrd="0" presId="urn:microsoft.com/office/officeart/2005/8/layout/radial1"/>
    <dgm:cxn modelId="{7887353C-323C-45C1-9FF6-405EF20E794C}" type="presOf" srcId="{23061D2B-F049-44FA-A3A2-DA615ED26064}" destId="{92973CBB-200B-4F5E-B384-D3A346D9E39E}" srcOrd="0" destOrd="0" presId="urn:microsoft.com/office/officeart/2005/8/layout/radial1"/>
    <dgm:cxn modelId="{699EDADE-FEDB-45E7-A3F7-A01F7CDF214C}" type="presOf" srcId="{85864DB9-CE6B-47BB-8805-B23F0411709A}" destId="{F80713F2-5359-4718-81BE-F31C6F37A1A2}" srcOrd="0" destOrd="0" presId="urn:microsoft.com/office/officeart/2005/8/layout/radial1"/>
    <dgm:cxn modelId="{581BFAF5-66DE-4A5E-84E7-8E5192DFE603}" srcId="{BBD91246-4B41-4C62-AEB8-50E56A0242A1}" destId="{108B8A7E-1D7D-4EE3-8132-035B457D96C7}" srcOrd="0" destOrd="0" parTransId="{1B9F8FA9-7732-4D1E-8390-69FEB7FAE873}" sibTransId="{4CD2DF4A-CFC8-4982-93C1-5D0CBBEF5465}"/>
    <dgm:cxn modelId="{BC22AA54-D4AD-4CB9-A11B-ACABC8A15D96}" type="presOf" srcId="{EB099911-E149-409F-BBF3-8127A19E7486}" destId="{3AD506D9-FE35-488E-8D3D-091B952432D2}" srcOrd="1" destOrd="0" presId="urn:microsoft.com/office/officeart/2005/8/layout/radial1"/>
    <dgm:cxn modelId="{4209DB51-13FF-4E85-AFC9-2D7E4683DF43}" type="presOf" srcId="{6961C55E-6881-4701-A08E-02F3BEA4FEBE}" destId="{2C22BD9B-82BF-4A38-8257-B456D18FE46C}" srcOrd="0" destOrd="0" presId="urn:microsoft.com/office/officeart/2005/8/layout/radial1"/>
    <dgm:cxn modelId="{29853AB7-1F1E-408B-96EC-1AB2717120EE}" type="presOf" srcId="{B5F28A79-5E21-4B1D-933D-260362975559}" destId="{111D5AEC-1B5E-4BC8-B069-2E5EB5083E60}" srcOrd="0" destOrd="0" presId="urn:microsoft.com/office/officeart/2005/8/layout/radial1"/>
    <dgm:cxn modelId="{95BF4770-9645-4BD0-98EA-6D1FE18DDDF3}" type="presOf" srcId="{942AE236-3221-4CF2-BE21-13915FA6D657}" destId="{E36FD7AC-D3F2-41DF-9BF6-678901EFDE30}" srcOrd="1" destOrd="0" presId="urn:microsoft.com/office/officeart/2005/8/layout/radial1"/>
    <dgm:cxn modelId="{38361043-533B-437E-A405-B34A221C7159}" srcId="{BBD91246-4B41-4C62-AEB8-50E56A0242A1}" destId="{85864DB9-CE6B-47BB-8805-B23F0411709A}" srcOrd="1" destOrd="0" parTransId="{23061D2B-F049-44FA-A3A2-DA615ED26064}" sibTransId="{8586CDA2-4E42-4EBB-B68D-440A7887F989}"/>
    <dgm:cxn modelId="{6CB7FDE6-9685-42A7-A8EB-B15C05733C5B}" type="presOf" srcId="{EB099911-E149-409F-BBF3-8127A19E7486}" destId="{3B873C75-9E25-4BDB-8B7A-49CD7C6D5475}" srcOrd="0" destOrd="0" presId="urn:microsoft.com/office/officeart/2005/8/layout/radial1"/>
    <dgm:cxn modelId="{EB624BC8-1CB3-4E04-B895-CF918A3A0956}" type="presOf" srcId="{278120C0-EA2A-4446-8297-380079898DF5}" destId="{30E10292-6F78-4315-8E09-E7B6AF10F284}" srcOrd="0" destOrd="0" presId="urn:microsoft.com/office/officeart/2005/8/layout/radial1"/>
    <dgm:cxn modelId="{D459BC42-BF6F-48F8-B896-DAB84BD2E12D}" type="presOf" srcId="{942AE236-3221-4CF2-BE21-13915FA6D657}" destId="{0C72100D-4E7D-4FF4-8CA1-50261FD8AAE6}" srcOrd="0" destOrd="0" presId="urn:microsoft.com/office/officeart/2005/8/layout/radial1"/>
    <dgm:cxn modelId="{BEAB7517-F781-44DB-96D6-2152BF37C44A}" srcId="{B5F28A79-5E21-4B1D-933D-260362975559}" destId="{BBD91246-4B41-4C62-AEB8-50E56A0242A1}" srcOrd="0" destOrd="0" parTransId="{59DC8B5C-310F-431E-A787-6C54C9B1A3D2}" sibTransId="{4BB159C0-6D05-4DD2-856D-8FD840147F2E}"/>
    <dgm:cxn modelId="{B83FB946-3330-4DC4-ACB9-9C37E59EBA4B}" type="presOf" srcId="{108B8A7E-1D7D-4EE3-8132-035B457D96C7}" destId="{CCC5DE82-E598-4B2B-AD87-4789DDE213CB}" srcOrd="0" destOrd="0" presId="urn:microsoft.com/office/officeart/2005/8/layout/radial1"/>
    <dgm:cxn modelId="{0F1A7AF5-C860-4A20-8569-349F1F884687}" type="presOf" srcId="{23061D2B-F049-44FA-A3A2-DA615ED26064}" destId="{BF56DF7B-6EF0-4DB6-8230-3F6535181C3B}" srcOrd="1" destOrd="0" presId="urn:microsoft.com/office/officeart/2005/8/layout/radial1"/>
    <dgm:cxn modelId="{1320DFF7-8857-43C1-8908-7611BD9D630B}" type="presOf" srcId="{1B9F8FA9-7732-4D1E-8390-69FEB7FAE873}" destId="{8DB9BC5A-352A-44F4-BBB3-D02759032C64}" srcOrd="0" destOrd="0" presId="urn:microsoft.com/office/officeart/2005/8/layout/radial1"/>
    <dgm:cxn modelId="{25DF68FA-F750-4D21-A069-5FFEDBDED048}" srcId="{BBD91246-4B41-4C62-AEB8-50E56A0242A1}" destId="{6961C55E-6881-4701-A08E-02F3BEA4FEBE}" srcOrd="3" destOrd="0" parTransId="{942AE236-3221-4CF2-BE21-13915FA6D657}" sibTransId="{06346AAE-0E1D-40F1-A52E-6A2F02375244}"/>
    <dgm:cxn modelId="{AD6A4845-4C44-4127-A401-BCEFEA347D65}" srcId="{BBD91246-4B41-4C62-AEB8-50E56A0242A1}" destId="{278120C0-EA2A-4446-8297-380079898DF5}" srcOrd="2" destOrd="0" parTransId="{EB099911-E149-409F-BBF3-8127A19E7486}" sibTransId="{12589D1C-4D8E-4C61-9B75-3F3CF4526DF6}"/>
    <dgm:cxn modelId="{7653E6C0-85B3-4B27-A4DB-B81696BB3D3C}" type="presParOf" srcId="{111D5AEC-1B5E-4BC8-B069-2E5EB5083E60}" destId="{FB762ED2-D8B7-41CC-80CB-16520DC947C0}" srcOrd="0" destOrd="0" presId="urn:microsoft.com/office/officeart/2005/8/layout/radial1"/>
    <dgm:cxn modelId="{D4846218-EB8A-4D89-B2B7-C8990B88ACBB}" type="presParOf" srcId="{111D5AEC-1B5E-4BC8-B069-2E5EB5083E60}" destId="{8DB9BC5A-352A-44F4-BBB3-D02759032C64}" srcOrd="1" destOrd="0" presId="urn:microsoft.com/office/officeart/2005/8/layout/radial1"/>
    <dgm:cxn modelId="{DC1E6071-08D8-4206-8537-94BDF139C4F5}" type="presParOf" srcId="{8DB9BC5A-352A-44F4-BBB3-D02759032C64}" destId="{4E206B94-0C4C-43DB-BCFF-E37658F14835}" srcOrd="0" destOrd="0" presId="urn:microsoft.com/office/officeart/2005/8/layout/radial1"/>
    <dgm:cxn modelId="{FC547C0B-77F3-470D-BF3C-FBE1DDAE3FCF}" type="presParOf" srcId="{111D5AEC-1B5E-4BC8-B069-2E5EB5083E60}" destId="{CCC5DE82-E598-4B2B-AD87-4789DDE213CB}" srcOrd="2" destOrd="0" presId="urn:microsoft.com/office/officeart/2005/8/layout/radial1"/>
    <dgm:cxn modelId="{37FC339C-92B9-4E4E-AA0E-FB1E787C7128}" type="presParOf" srcId="{111D5AEC-1B5E-4BC8-B069-2E5EB5083E60}" destId="{92973CBB-200B-4F5E-B384-D3A346D9E39E}" srcOrd="3" destOrd="0" presId="urn:microsoft.com/office/officeart/2005/8/layout/radial1"/>
    <dgm:cxn modelId="{8F42A318-DDBA-4BFF-BA80-7ADCEED9CAE8}" type="presParOf" srcId="{92973CBB-200B-4F5E-B384-D3A346D9E39E}" destId="{BF56DF7B-6EF0-4DB6-8230-3F6535181C3B}" srcOrd="0" destOrd="0" presId="urn:microsoft.com/office/officeart/2005/8/layout/radial1"/>
    <dgm:cxn modelId="{1E792E03-83C9-4837-95B5-A064C69528DC}" type="presParOf" srcId="{111D5AEC-1B5E-4BC8-B069-2E5EB5083E60}" destId="{F80713F2-5359-4718-81BE-F31C6F37A1A2}" srcOrd="4" destOrd="0" presId="urn:microsoft.com/office/officeart/2005/8/layout/radial1"/>
    <dgm:cxn modelId="{AE6059D0-09F6-4E4A-B303-4DF08B9AAD53}" type="presParOf" srcId="{111D5AEC-1B5E-4BC8-B069-2E5EB5083E60}" destId="{3B873C75-9E25-4BDB-8B7A-49CD7C6D5475}" srcOrd="5" destOrd="0" presId="urn:microsoft.com/office/officeart/2005/8/layout/radial1"/>
    <dgm:cxn modelId="{29C20DBB-EC72-4293-B99F-E6AB85B66F40}" type="presParOf" srcId="{3B873C75-9E25-4BDB-8B7A-49CD7C6D5475}" destId="{3AD506D9-FE35-488E-8D3D-091B952432D2}" srcOrd="0" destOrd="0" presId="urn:microsoft.com/office/officeart/2005/8/layout/radial1"/>
    <dgm:cxn modelId="{28E94C45-BCEC-48A0-A898-ABF58D6A36EA}" type="presParOf" srcId="{111D5AEC-1B5E-4BC8-B069-2E5EB5083E60}" destId="{30E10292-6F78-4315-8E09-E7B6AF10F284}" srcOrd="6" destOrd="0" presId="urn:microsoft.com/office/officeart/2005/8/layout/radial1"/>
    <dgm:cxn modelId="{A4439D05-007A-4B03-AE55-8229E1B1AA5C}" type="presParOf" srcId="{111D5AEC-1B5E-4BC8-B069-2E5EB5083E60}" destId="{0C72100D-4E7D-4FF4-8CA1-50261FD8AAE6}" srcOrd="7" destOrd="0" presId="urn:microsoft.com/office/officeart/2005/8/layout/radial1"/>
    <dgm:cxn modelId="{60149EBF-CE9C-4DF1-963C-FBA7297BDC24}" type="presParOf" srcId="{0C72100D-4E7D-4FF4-8CA1-50261FD8AAE6}" destId="{E36FD7AC-D3F2-41DF-9BF6-678901EFDE30}" srcOrd="0" destOrd="0" presId="urn:microsoft.com/office/officeart/2005/8/layout/radial1"/>
    <dgm:cxn modelId="{FDB89335-1BF8-4B91-93E0-86AA8CFB6544}" type="presParOf" srcId="{111D5AEC-1B5E-4BC8-B069-2E5EB5083E60}" destId="{2C22BD9B-82BF-4A38-8257-B456D18FE46C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51777-744E-47FD-9BCE-AD3D029FCBD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F7564-CC33-4879-9540-644A9F9FD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895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53720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sz="120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786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sz="120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22881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5372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041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11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7244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4611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Layout Slide with 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8117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6049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0640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217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1534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6303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7809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212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7393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95495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311581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20760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851818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Layout Slide with 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8117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333977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148809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21278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64844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705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981748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94453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84834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1872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65793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68982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1634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Layout Slide with 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8117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formation Layout Slide with 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8117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912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192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40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836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8730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042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smtClean="0"/>
              <a:t>Clique para editar os estilos</a:t>
            </a:r>
          </a:p>
          <a:p>
            <a:pPr lvl="1"/>
            <a:r>
              <a:rPr lang="pt-PT" dirty="0" smtClean="0"/>
              <a:t>Segundo nível</a:t>
            </a:r>
          </a:p>
          <a:p>
            <a:pPr lvl="2"/>
            <a:r>
              <a:rPr lang="pt-PT" dirty="0" smtClean="0"/>
              <a:t>Terceiro nível</a:t>
            </a:r>
          </a:p>
          <a:p>
            <a:pPr lvl="3"/>
            <a:r>
              <a:rPr lang="pt-PT" dirty="0" smtClean="0"/>
              <a:t>Quarto nível</a:t>
            </a:r>
          </a:p>
          <a:p>
            <a:pPr lvl="4"/>
            <a:r>
              <a:rPr lang="pt-PT" dirty="0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tângulo 7"/>
          <p:cNvSpPr/>
          <p:nvPr userDrawn="1"/>
        </p:nvSpPr>
        <p:spPr>
          <a:xfrm>
            <a:off x="266700" y="215900"/>
            <a:ext cx="8636000" cy="65055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2525" cy="1152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m 14"/>
          <p:cNvPicPr>
            <a:picLocks noChangeAspect="1"/>
          </p:cNvPicPr>
          <p:nvPr userDrawn="1"/>
        </p:nvPicPr>
        <p:blipFill rotWithShape="1"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7" r="13126"/>
          <a:stretch/>
        </p:blipFill>
        <p:spPr bwMode="auto">
          <a:xfrm>
            <a:off x="7740650" y="5655469"/>
            <a:ext cx="13335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132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2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smtClean="0"/>
              <a:t>Clique para editar os estilos</a:t>
            </a:r>
          </a:p>
          <a:p>
            <a:pPr lvl="1"/>
            <a:r>
              <a:rPr lang="pt-PT" dirty="0" smtClean="0"/>
              <a:t>Segundo nível</a:t>
            </a:r>
          </a:p>
          <a:p>
            <a:pPr lvl="2"/>
            <a:r>
              <a:rPr lang="pt-PT" dirty="0" smtClean="0"/>
              <a:t>Terceiro nível</a:t>
            </a:r>
          </a:p>
          <a:p>
            <a:pPr lvl="3"/>
            <a:r>
              <a:rPr lang="pt-PT" dirty="0" smtClean="0"/>
              <a:t>Quarto nível</a:t>
            </a:r>
          </a:p>
          <a:p>
            <a:pPr lvl="4"/>
            <a:r>
              <a:rPr lang="pt-PT" dirty="0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CEB3C-F24D-4097-8E6E-28B795DBAC1C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tângulo 7"/>
          <p:cNvSpPr/>
          <p:nvPr userDrawn="1"/>
        </p:nvSpPr>
        <p:spPr>
          <a:xfrm>
            <a:off x="266700" y="215900"/>
            <a:ext cx="8636000" cy="65055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2525" cy="1152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m 14"/>
          <p:cNvPicPr>
            <a:picLocks noChangeAspect="1"/>
          </p:cNvPicPr>
          <p:nvPr userDrawn="1"/>
        </p:nvPicPr>
        <p:blipFill rotWithShape="1"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7" r="13126"/>
          <a:stretch/>
        </p:blipFill>
        <p:spPr bwMode="auto">
          <a:xfrm>
            <a:off x="7740650" y="5655469"/>
            <a:ext cx="13335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6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72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7AE4B-3310-44C3-A5F4-8E5717010687}" type="datetimeFigureOut">
              <a:rPr lang="pt-PT" smtClean="0"/>
              <a:t>03-09-2014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8553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23" r:id="rId12"/>
    <p:sldLayoutId id="214748374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1321" y="2107162"/>
            <a:ext cx="8147712" cy="2328361"/>
          </a:xfrm>
        </p:spPr>
        <p:txBody>
          <a:bodyPr>
            <a:noAutofit/>
          </a:bodyPr>
          <a:lstStyle/>
          <a:p>
            <a:pPr algn="ctr"/>
            <a:r>
              <a:rPr lang="pt-PT" sz="240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AUTOCUIDADO DA PESSOA COM DOENÇA ONCOLÓGICA</a:t>
            </a:r>
            <a:r>
              <a:rPr lang="pt-PT" sz="3200" b="1" dirty="0" smtClean="0">
                <a:solidFill>
                  <a:srgbClr val="C00000"/>
                </a:solidFill>
              </a:rPr>
              <a:t/>
            </a:r>
            <a:br>
              <a:rPr lang="pt-PT" sz="3200" b="1" dirty="0" smtClean="0">
                <a:solidFill>
                  <a:srgbClr val="C00000"/>
                </a:solidFill>
              </a:rPr>
            </a:br>
            <a:r>
              <a:rPr lang="pt-PT" sz="2000" b="1" dirty="0" smtClean="0"/>
              <a:t/>
            </a:r>
            <a:br>
              <a:rPr lang="pt-PT" sz="2000" b="1" dirty="0" smtClean="0"/>
            </a:br>
            <a:r>
              <a:rPr lang="pt-PT" sz="2000" b="1" i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Uma </a:t>
            </a:r>
            <a:r>
              <a:rPr lang="pt-PT" sz="20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Revisão </a:t>
            </a:r>
            <a:r>
              <a:rPr lang="pt-PT" sz="2000" b="1" i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Sistemática de </a:t>
            </a:r>
            <a:r>
              <a:rPr lang="pt-PT" sz="20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Literatura</a:t>
            </a:r>
            <a:r>
              <a:rPr lang="pt-PT" sz="2000" dirty="0">
                <a:latin typeface="Century Gothic" panose="020B0502020202020204" pitchFamily="34" charset="0"/>
              </a:rPr>
              <a:t/>
            </a:r>
            <a:br>
              <a:rPr lang="pt-PT" sz="2000" dirty="0">
                <a:latin typeface="Century Gothic" panose="020B0502020202020204" pitchFamily="34" charset="0"/>
              </a:rPr>
            </a:br>
            <a:endParaRPr lang="pt-PT" sz="2800" dirty="0">
              <a:latin typeface="Century Gothic" panose="020B0502020202020204" pitchFamily="34" charset="0"/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</p:spPr>
      </p:pic>
      <p:sp>
        <p:nvSpPr>
          <p:cNvPr id="5" name="CaixaDeTexto 4"/>
          <p:cNvSpPr txBox="1"/>
          <p:nvPr/>
        </p:nvSpPr>
        <p:spPr>
          <a:xfrm>
            <a:off x="6325275" y="5718413"/>
            <a:ext cx="23212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>
                <a:solidFill>
                  <a:schemeClr val="tx2">
                    <a:lumMod val="75000"/>
                  </a:schemeClr>
                </a:solidFill>
              </a:rPr>
              <a:t>Autores:</a:t>
            </a:r>
          </a:p>
          <a:p>
            <a:r>
              <a:rPr lang="pt-PT" b="1" dirty="0" smtClean="0">
                <a:solidFill>
                  <a:schemeClr val="tx2">
                    <a:lumMod val="75000"/>
                  </a:schemeClr>
                </a:solidFill>
              </a:rPr>
              <a:t>Isabel Correia</a:t>
            </a:r>
          </a:p>
          <a:p>
            <a:pPr algn="just"/>
            <a:r>
              <a:rPr lang="pt-PT" b="1" dirty="0" smtClean="0">
                <a:solidFill>
                  <a:schemeClr val="tx2">
                    <a:lumMod val="75000"/>
                  </a:schemeClr>
                </a:solidFill>
              </a:rPr>
              <a:t>Maria dos Anjos Frade</a:t>
            </a:r>
            <a:endParaRPr lang="pt-PT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347994"/>
              </p:ext>
            </p:extLst>
          </p:nvPr>
        </p:nvGraphicFramePr>
        <p:xfrm>
          <a:off x="781050" y="1690522"/>
          <a:ext cx="8062699" cy="4396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2870"/>
                <a:gridCol w="1191427"/>
                <a:gridCol w="984858"/>
                <a:gridCol w="1060499"/>
                <a:gridCol w="1913995"/>
                <a:gridCol w="2129050"/>
              </a:tblGrid>
              <a:tr h="82102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Autores/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Ano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Título do artigo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Desenho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</a:rPr>
                        <a:t>Participantes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Intervenções de enfermagem identificadas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Principais resultados/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Considerações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20573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i="0" u="none" strike="noStrike" baseline="0" dirty="0" smtClean="0">
                          <a:latin typeface="ZapfHumanist601BT-Demi"/>
                        </a:rPr>
                        <a:t>4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i="0" u="none" strike="noStrike" baseline="0" dirty="0" err="1" smtClean="0">
                          <a:latin typeface="ZapfHumanist601BT-Demi"/>
                        </a:rPr>
                        <a:t>Miaskowski</a:t>
                      </a:r>
                      <a:endParaRPr lang="pt-PT" sz="1200" b="0" i="0" u="none" strike="noStrike" baseline="0" dirty="0" smtClean="0">
                        <a:latin typeface="ZapfHumanist601BT-Demi"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i="0" u="none" strike="noStrike" baseline="0" dirty="0" smtClean="0">
                          <a:effectLst/>
                          <a:latin typeface="ZapfHumanist601BT-Demi"/>
                          <a:ea typeface="Times New Roman" panose="02020603050405020304" pitchFamily="18" charset="0"/>
                        </a:rPr>
                        <a:t>(2012)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 Randomized, Clinical Trial of Education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or Motivational-Interviewing–Based Coaching Compared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to Usual Care to Improve Cancer Pain Management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Ensaio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clínico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randomizado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318 adultos com cancro com vários tipos de dor oncológica.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Um grupo de doentes recebeu os cuidados habituais , o 2º grupo recebeu formação,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visualizaram um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vídeo e receberam um panfleto sobre a gestão da dor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oncológica. O 3º grupo para além de todas estas intervenções participou em 4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sessões de telefonemas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com uma enfermeira que usou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técnicas de entrevista motivacionais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para diminuir as barreiras atitudinais para tratamento da dor oncológica.</a:t>
                      </a: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Doentes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submetidos </a:t>
                      </a:r>
                      <a:r>
                        <a:rPr lang="pt-PT" sz="12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 intervenção no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3º grupo, relataram uma melhora significativa no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grau de dor que apresentavam, desempenhavam as suas atividades de vida diária com menos dificuldade,  referiram mais vitalidade e melhor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saúde mental.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rcador de Posição de Conteúdo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781050" y="1180306"/>
            <a:ext cx="78867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047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664678"/>
              </p:ext>
            </p:extLst>
          </p:nvPr>
        </p:nvGraphicFramePr>
        <p:xfrm>
          <a:off x="225082" y="2318319"/>
          <a:ext cx="8693834" cy="3141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7746"/>
                <a:gridCol w="1457565"/>
                <a:gridCol w="1204852"/>
                <a:gridCol w="1297390"/>
                <a:gridCol w="1409267"/>
                <a:gridCol w="2367014"/>
              </a:tblGrid>
              <a:tr h="82102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Autores/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Ano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Título do artigo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Desenho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</a:rPr>
                        <a:t>Participantes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Intervenções de enfermagem identificadas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Principais resultados/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Considerações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20573">
                <a:tc>
                  <a:txBody>
                    <a:bodyPr/>
                    <a:lstStyle/>
                    <a:p>
                      <a:pPr algn="ctr"/>
                      <a:r>
                        <a:rPr lang="pt-PT" sz="12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  <a:p>
                      <a:pPr algn="ctr"/>
                      <a:r>
                        <a:rPr lang="pt-PT" sz="1200" b="0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Cooke</a:t>
                      </a:r>
                      <a:r>
                        <a:rPr lang="pt-PT" sz="12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(2011)</a:t>
                      </a:r>
                    </a:p>
                    <a:p>
                      <a:pPr algn="ctr"/>
                      <a:endParaRPr lang="pt-PT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Creating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Palliative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Educational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Session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Hematopoietic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Stem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Cell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Transplantation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Recipients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Relapse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Estudo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de caso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doentes em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recaída após transplante de medula em cuidados paliativos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Intervenções de enfermagem baseadas em evidência cientifica que consistem em três intervenções educacionais com seis visitas domiciliárias e acompanhamento por telefone</a:t>
                      </a: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intervenções de enfermagem baseadas em evidência cientifica  terão que ser adaptada à resposta individual do doente, assim como os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resultados destes casos poderão dar contributos para uma intervenção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padrão que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por sua vez terá que ser sempre 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personalizada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rcador de Posição de Conteúdo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781050" y="1180306"/>
            <a:ext cx="78867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393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34849"/>
              </p:ext>
            </p:extLst>
          </p:nvPr>
        </p:nvGraphicFramePr>
        <p:xfrm>
          <a:off x="464234" y="2318319"/>
          <a:ext cx="8370278" cy="41969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9558"/>
                <a:gridCol w="1245862"/>
                <a:gridCol w="1160012"/>
                <a:gridCol w="1249105"/>
                <a:gridCol w="1356820"/>
                <a:gridCol w="2278921"/>
              </a:tblGrid>
              <a:tr h="905149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Autores/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Ano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Título do artigo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Desenho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</a:rPr>
                        <a:t>Participantes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Intervenções de enfermagem identificadas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Principais resultados/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Considerações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558354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Williams (2011)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i="0" u="none" strike="noStrike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EUA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Intervention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Patient-Reported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Symptoms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During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Cancer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</a:t>
                      </a:r>
                      <a:endParaRPr lang="pt-PT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Estudo Piloto Randomizado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Amostra não Probabilística (intencional) Doentes com cancro recentemente diagnosticado a realizarem quimioterapia 10 doentes no grupo de controlo e 10 doentes no grupo de intervenção</a:t>
                      </a: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Intervenção, sessão inicial educativa direta de 60m,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relacionada com os sintomas que o doente apresenta. </a:t>
                      </a:r>
                      <a:r>
                        <a:rPr lang="pt-PT" sz="12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ollow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por telefone,  sessão educativa intermédia para reforço. Sessão final-Discussão das intervenções nos sintomas.</a:t>
                      </a:r>
                    </a:p>
                    <a:p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Registo em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baseline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dos sintomas e das intervenções</a:t>
                      </a:r>
                      <a:endParaRPr lang="pt-PT" sz="1200" baseline="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 participantes do grupo de intervenção relataram menos episódios e menor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intensidade do 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sintomas, apesar de terem iniciado com valores mais elevados.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rcador de Posição de Conteúdo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781050" y="1180306"/>
            <a:ext cx="78867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6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127529"/>
              </p:ext>
            </p:extLst>
          </p:nvPr>
        </p:nvGraphicFramePr>
        <p:xfrm>
          <a:off x="98474" y="2318319"/>
          <a:ext cx="8764171" cy="3564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494"/>
                <a:gridCol w="1469356"/>
                <a:gridCol w="1214600"/>
                <a:gridCol w="1307887"/>
                <a:gridCol w="1727126"/>
                <a:gridCol w="2079708"/>
              </a:tblGrid>
              <a:tr h="82102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Autores/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Ano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Título do artigo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Desenho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</a:rPr>
                        <a:t>Participantes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Intervenções de enfermagem identificadas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Principais resultados/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Considerações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20573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Cochrane</a:t>
                      </a:r>
                      <a:endParaRPr lang="pt-PT" sz="12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(2011)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i="0" u="none" strike="noStrike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EUA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Diffusion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Does a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Woman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Breast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Cancer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Derive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</a:t>
                      </a:r>
                      <a:endParaRPr lang="pt-PT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Intervention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Delivered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Partner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Estudo Piloto -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Quasi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-experimental, grupo único pré teste e pós teste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mulheres com diagnóstico de cancro da mama há 6 meses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Intervenção comportamental cognitiva que  consiste em 5 sessões, em cada duas semanas. Sessões específicas, focadas na redução do stress procurando aumentar a capacidade de ouvir e sugerindo habilidades para ajudar na gestão da doença. Estratégias para melhorar a relação interpessoal  com o parceiro. </a:t>
                      </a: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Verificou-se melhorias estatisticamente significativas no estado de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Humor, estado de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ansiedade 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qualidade  da relação marital nomeadamente no que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concerne aos 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aspetos da comunicação com o parceiro. 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rcador de Posição de Conteúdo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781050" y="1180306"/>
            <a:ext cx="78867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779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659618"/>
              </p:ext>
            </p:extLst>
          </p:nvPr>
        </p:nvGraphicFramePr>
        <p:xfrm>
          <a:off x="196948" y="2318319"/>
          <a:ext cx="8750104" cy="3141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3944"/>
                <a:gridCol w="1466999"/>
                <a:gridCol w="1212651"/>
                <a:gridCol w="1305787"/>
                <a:gridCol w="1418389"/>
                <a:gridCol w="2382334"/>
              </a:tblGrid>
              <a:tr h="82102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Autores/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Ano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Título do artigo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Desenho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</a:rPr>
                        <a:t>Participantes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Intervenções de enfermagem identificadas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Principais resultados/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Considerações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20573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Borneman</a:t>
                      </a:r>
                      <a:endParaRPr lang="pt-PT" sz="12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(2011)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California</a:t>
                      </a:r>
                      <a:endParaRPr lang="pt-PT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Effectiveness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Intervention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</a:t>
                      </a:r>
                      <a:endParaRPr lang="pt-PT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Barriers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Fatigue Management in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Oncology</a:t>
                      </a:r>
                      <a:endParaRPr lang="pt-PT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Estudo Longitudinal,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Quasi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-experimental 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280 doentes com cancro da próstata, cólon, mama e pulmão com perspetiva de  vida inferior a 6 meses e com dor e ou fadiga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grupos, o  de controle recebe os cuidados habituais  e o grupo de intervenção  é submetido a 4 sessões educacionais diretas e por telefone sobre a avaliação e gestão da dor e fadiga</a:t>
                      </a:r>
                      <a:endParaRPr lang="pt-PT" sz="1200" baseline="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Verificou-se efeito na qualidade de vida, no bem estar físico e psicológico. </a:t>
                      </a:r>
                    </a:p>
                    <a:p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intervenção foi eficaz na redução das barreiras ao tratamento e gestão da dor e fadiga. Aumentando o conhecimento sobre  a gestão de dor e fadiga no grupo de intervenção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rcador de Posição de Conteúdo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781050" y="1180306"/>
            <a:ext cx="78867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2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2153715"/>
              </p:ext>
            </p:extLst>
          </p:nvPr>
        </p:nvGraphicFramePr>
        <p:xfrm>
          <a:off x="154746" y="2318319"/>
          <a:ext cx="8693832" cy="3141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7745"/>
                <a:gridCol w="1457564"/>
                <a:gridCol w="1204852"/>
                <a:gridCol w="1297390"/>
                <a:gridCol w="1409267"/>
                <a:gridCol w="2367014"/>
              </a:tblGrid>
              <a:tr h="82102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Autores/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Ano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Título do artigo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Desenho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</a:rPr>
                        <a:t>Participantes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Intervenções de enfermagem identificadas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Principais resultados/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Considerações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20573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Jahn</a:t>
                      </a:r>
                      <a:endParaRPr lang="pt-PT" sz="12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(2010)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Alemanha</a:t>
                      </a:r>
                      <a:endParaRPr lang="pt-PT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Improvement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self management for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oncologic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patients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through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modular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nursing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intervention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protocol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cluster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randomized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multicenter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Estudo Randomizado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240 doentes com cancro e dor internados em 18 Alas em 2 Hospitais Universitários Alemães. Um grupo de controlo e um grupo de intervenção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intervenção inclui 3 módulos, farmacológico, não farmacológico e de gestão da</a:t>
                      </a:r>
                      <a:r>
                        <a:rPr lang="pt-PT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dor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tendo em vista melhorar o auto cuidado em relação à gestão da dor através da utilização de opioides.</a:t>
                      </a:r>
                      <a:endParaRPr lang="pt-PT" sz="1200" baseline="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Verificou-se que o SCION-PAIN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é eficaz porque os doentes descreveram melhorias nas barreiras e mitos relacionados sobre a utilização dos </a:t>
                      </a:r>
                      <a:r>
                        <a:rPr lang="pt-PT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opióides</a:t>
                      </a:r>
                      <a:r>
                        <a:rPr lang="pt-PT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crucialmente na estabilidade e manutenção da auto gestão da dor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rcador de Posição de Conteúdo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781050" y="1180306"/>
            <a:ext cx="78867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678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0729" y="2461846"/>
            <a:ext cx="8407021" cy="317467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PT" sz="16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81050" y="81777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Discussão de 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  <p:pic>
        <p:nvPicPr>
          <p:cNvPr id="5" name="Marcador de Posição de Conteúdo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1252977336"/>
              </p:ext>
            </p:extLst>
          </p:nvPr>
        </p:nvGraphicFramePr>
        <p:xfrm>
          <a:off x="260729" y="1730326"/>
          <a:ext cx="8615985" cy="5127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Seta para cima 11"/>
          <p:cNvSpPr/>
          <p:nvPr/>
        </p:nvSpPr>
        <p:spPr>
          <a:xfrm>
            <a:off x="3376246" y="2143339"/>
            <a:ext cx="323558" cy="807711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Seta para baixo 12"/>
          <p:cNvSpPr/>
          <p:nvPr/>
        </p:nvSpPr>
        <p:spPr>
          <a:xfrm>
            <a:off x="781050" y="4049185"/>
            <a:ext cx="281354" cy="57677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Seta para cima 13"/>
          <p:cNvSpPr/>
          <p:nvPr/>
        </p:nvSpPr>
        <p:spPr>
          <a:xfrm>
            <a:off x="6513340" y="3896751"/>
            <a:ext cx="295423" cy="729209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Seta para cima 14"/>
          <p:cNvSpPr/>
          <p:nvPr/>
        </p:nvSpPr>
        <p:spPr>
          <a:xfrm>
            <a:off x="3538025" y="5437692"/>
            <a:ext cx="365759" cy="752092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846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0729" y="2113413"/>
            <a:ext cx="8407021" cy="37960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PT" sz="2000" dirty="0" smtClean="0"/>
              <a:t>As intervenções educativas de enfermagem por si só contribuem para capacitar  o doente para o auto cuidado, no que concerne ao aumento do conhecimento, treino de competência de gestão de sintomas e adesão à terapêutica e a outras intervenções.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000" dirty="0" smtClean="0"/>
              <a:t>A capacidade de  auto cuidado da pessoa com doença oncológica, interfere no resultado das intervenções educativas.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1800" dirty="0" smtClean="0"/>
              <a:t> </a:t>
            </a:r>
          </a:p>
          <a:p>
            <a:pPr marL="0" indent="0">
              <a:buNone/>
            </a:pPr>
            <a:endParaRPr lang="pt-PT" sz="1800" dirty="0"/>
          </a:p>
          <a:p>
            <a:pPr marL="0" indent="0">
              <a:buNone/>
            </a:pPr>
            <a:endParaRPr lang="pt-PT" sz="18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81050" y="1085506"/>
            <a:ext cx="7886700" cy="1165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CONCLUSÕES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  <p:pic>
        <p:nvPicPr>
          <p:cNvPr id="5" name="Marcador de Posição de Conteúdo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3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04717" y="2034157"/>
            <a:ext cx="8638494" cy="440822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ts val="2160"/>
              </a:lnSpc>
              <a:spcBef>
                <a:spcPts val="0"/>
              </a:spcBef>
            </a:pPr>
            <a:r>
              <a:rPr lang="pt-PT" sz="900" dirty="0" err="1">
                <a:ea typeface="Times New Roman"/>
                <a:cs typeface="Times New Roman"/>
              </a:rPr>
              <a:t>Pagels</a:t>
            </a:r>
            <a:r>
              <a:rPr lang="pt-PT" sz="900" dirty="0">
                <a:ea typeface="Times New Roman"/>
                <a:cs typeface="Times New Roman"/>
              </a:rPr>
              <a:t>, A., </a:t>
            </a:r>
            <a:r>
              <a:rPr lang="pt-PT" sz="900" dirty="0" err="1">
                <a:ea typeface="Times New Roman"/>
                <a:cs typeface="Times New Roman"/>
              </a:rPr>
              <a:t>Söderquist</a:t>
            </a:r>
            <a:r>
              <a:rPr lang="pt-PT" sz="900" dirty="0">
                <a:ea typeface="Times New Roman"/>
                <a:cs typeface="Times New Roman"/>
              </a:rPr>
              <a:t>, B., &amp; </a:t>
            </a:r>
            <a:r>
              <a:rPr lang="pt-PT" sz="900" dirty="0" err="1">
                <a:ea typeface="Times New Roman"/>
                <a:cs typeface="Times New Roman"/>
              </a:rPr>
              <a:t>Heiwe</a:t>
            </a:r>
            <a:r>
              <a:rPr lang="pt-PT" sz="900" dirty="0">
                <a:ea typeface="Times New Roman"/>
                <a:cs typeface="Times New Roman"/>
              </a:rPr>
              <a:t>, S. (2012). </a:t>
            </a:r>
            <a:r>
              <a:rPr lang="pt-PT" sz="900" dirty="0" err="1">
                <a:ea typeface="Times New Roman"/>
                <a:cs typeface="Times New Roman"/>
              </a:rPr>
              <a:t>Evaluating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the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illness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perception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questionnaire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on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patients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with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chronic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kidney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disease</a:t>
            </a:r>
            <a:r>
              <a:rPr lang="pt-PT" sz="900" dirty="0">
                <a:ea typeface="Times New Roman"/>
                <a:cs typeface="Times New Roman"/>
              </a:rPr>
              <a:t> in </a:t>
            </a:r>
            <a:r>
              <a:rPr lang="pt-PT" sz="900" dirty="0" err="1">
                <a:ea typeface="Times New Roman"/>
                <a:cs typeface="Times New Roman"/>
              </a:rPr>
              <a:t>Sweden</a:t>
            </a:r>
            <a:r>
              <a:rPr lang="pt-PT" sz="900" dirty="0">
                <a:ea typeface="Times New Roman"/>
                <a:cs typeface="Times New Roman"/>
              </a:rPr>
              <a:t>. </a:t>
            </a:r>
            <a:r>
              <a:rPr lang="pt-PT" sz="900" i="1" dirty="0" err="1">
                <a:ea typeface="Times New Roman"/>
                <a:cs typeface="Times New Roman"/>
              </a:rPr>
              <a:t>Scandinavian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Journal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Of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Caring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Sciences</a:t>
            </a:r>
            <a:r>
              <a:rPr lang="pt-PT" sz="900" dirty="0">
                <a:ea typeface="Times New Roman"/>
                <a:cs typeface="Times New Roman"/>
              </a:rPr>
              <a:t>, </a:t>
            </a:r>
            <a:r>
              <a:rPr lang="pt-PT" sz="900" i="1" dirty="0">
                <a:ea typeface="Times New Roman"/>
                <a:cs typeface="Times New Roman"/>
              </a:rPr>
              <a:t>26</a:t>
            </a:r>
            <a:r>
              <a:rPr lang="pt-PT" sz="900" dirty="0">
                <a:ea typeface="Times New Roman"/>
                <a:cs typeface="Times New Roman"/>
              </a:rPr>
              <a:t>(3), 474-484. doi:10.1111/j.1471-6712.2011.00952.x</a:t>
            </a:r>
            <a:endParaRPr lang="pt-PT" sz="900" dirty="0">
              <a:ea typeface="Calibri"/>
              <a:cs typeface="Times New Roman"/>
            </a:endParaRPr>
          </a:p>
          <a:p>
            <a:pPr marL="457200" indent="-457200" algn="just">
              <a:lnSpc>
                <a:spcPts val="2160"/>
              </a:lnSpc>
              <a:spcBef>
                <a:spcPts val="0"/>
              </a:spcBef>
            </a:pPr>
            <a:r>
              <a:rPr lang="pt-PT" sz="900" dirty="0">
                <a:ea typeface="Times New Roman"/>
                <a:cs typeface="Times New Roman"/>
              </a:rPr>
              <a:t>Masters, S., Gordon, J., </a:t>
            </a:r>
            <a:r>
              <a:rPr lang="pt-PT" sz="900" dirty="0" err="1">
                <a:ea typeface="Times New Roman"/>
                <a:cs typeface="Times New Roman"/>
              </a:rPr>
              <a:t>Whitehead</a:t>
            </a:r>
            <a:r>
              <a:rPr lang="pt-PT" sz="900" dirty="0">
                <a:ea typeface="Times New Roman"/>
                <a:cs typeface="Times New Roman"/>
              </a:rPr>
              <a:t>, C., </a:t>
            </a:r>
            <a:r>
              <a:rPr lang="pt-PT" sz="900" dirty="0" err="1">
                <a:ea typeface="Times New Roman"/>
                <a:cs typeface="Times New Roman"/>
              </a:rPr>
              <a:t>Davies</a:t>
            </a:r>
            <a:r>
              <a:rPr lang="pt-PT" sz="900" dirty="0">
                <a:ea typeface="Times New Roman"/>
                <a:cs typeface="Times New Roman"/>
              </a:rPr>
              <a:t>, O., </a:t>
            </a:r>
            <a:r>
              <a:rPr lang="pt-PT" sz="900" dirty="0" err="1">
                <a:ea typeface="Times New Roman"/>
                <a:cs typeface="Times New Roman"/>
              </a:rPr>
              <a:t>Giles</a:t>
            </a:r>
            <a:r>
              <a:rPr lang="pt-PT" sz="900" dirty="0">
                <a:ea typeface="Times New Roman"/>
                <a:cs typeface="Times New Roman"/>
              </a:rPr>
              <a:t>, L. C., &amp; </a:t>
            </a:r>
            <a:r>
              <a:rPr lang="pt-PT" sz="900" dirty="0" err="1">
                <a:ea typeface="Times New Roman"/>
                <a:cs typeface="Times New Roman"/>
              </a:rPr>
              <a:t>Ratcliffe</a:t>
            </a:r>
            <a:r>
              <a:rPr lang="pt-PT" sz="900" dirty="0">
                <a:ea typeface="Times New Roman"/>
                <a:cs typeface="Times New Roman"/>
              </a:rPr>
              <a:t>, J. (2012). </a:t>
            </a:r>
            <a:r>
              <a:rPr lang="pt-PT" sz="900" dirty="0" err="1">
                <a:ea typeface="Times New Roman"/>
                <a:cs typeface="Times New Roman"/>
              </a:rPr>
              <a:t>Coaching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Older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Adults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and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Carers</a:t>
            </a:r>
            <a:r>
              <a:rPr lang="pt-PT" sz="900" dirty="0">
                <a:ea typeface="Times New Roman"/>
                <a:cs typeface="Times New Roman"/>
              </a:rPr>
              <a:t> to </a:t>
            </a:r>
            <a:r>
              <a:rPr lang="pt-PT" sz="900" dirty="0" err="1">
                <a:ea typeface="Times New Roman"/>
                <a:cs typeface="Times New Roman"/>
              </a:rPr>
              <a:t>have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their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preferences</a:t>
            </a:r>
            <a:r>
              <a:rPr lang="pt-PT" sz="900" dirty="0">
                <a:ea typeface="Times New Roman"/>
                <a:cs typeface="Times New Roman"/>
              </a:rPr>
              <a:t> Heard (COACH): A </a:t>
            </a:r>
            <a:r>
              <a:rPr lang="pt-PT" sz="900" dirty="0" err="1">
                <a:ea typeface="Times New Roman"/>
                <a:cs typeface="Times New Roman"/>
              </a:rPr>
              <a:t>randomised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controlled</a:t>
            </a:r>
            <a:r>
              <a:rPr lang="pt-PT" sz="900" dirty="0">
                <a:ea typeface="Times New Roman"/>
                <a:cs typeface="Times New Roman"/>
              </a:rPr>
              <a:t> trial in </a:t>
            </a:r>
            <a:r>
              <a:rPr lang="pt-PT" sz="900" dirty="0" err="1">
                <a:ea typeface="Times New Roman"/>
                <a:cs typeface="Times New Roman"/>
              </a:rPr>
              <a:t>an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intermediate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care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setting</a:t>
            </a:r>
            <a:r>
              <a:rPr lang="pt-PT" sz="900" dirty="0">
                <a:ea typeface="Times New Roman"/>
                <a:cs typeface="Times New Roman"/>
              </a:rPr>
              <a:t> (</a:t>
            </a:r>
            <a:r>
              <a:rPr lang="pt-PT" sz="900" dirty="0" err="1">
                <a:ea typeface="Times New Roman"/>
                <a:cs typeface="Times New Roman"/>
              </a:rPr>
              <a:t>study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protocol</a:t>
            </a:r>
            <a:r>
              <a:rPr lang="pt-PT" sz="900" dirty="0">
                <a:ea typeface="Times New Roman"/>
                <a:cs typeface="Times New Roman"/>
              </a:rPr>
              <a:t>). </a:t>
            </a:r>
            <a:r>
              <a:rPr lang="pt-PT" sz="900" i="1" dirty="0" err="1">
                <a:ea typeface="Times New Roman"/>
                <a:cs typeface="Times New Roman"/>
              </a:rPr>
              <a:t>Australasian</a:t>
            </a:r>
            <a:r>
              <a:rPr lang="pt-PT" sz="900" i="1" dirty="0">
                <a:ea typeface="Times New Roman"/>
                <a:cs typeface="Times New Roman"/>
              </a:rPr>
              <a:t> Medical </a:t>
            </a:r>
            <a:r>
              <a:rPr lang="pt-PT" sz="900" i="1" dirty="0" err="1">
                <a:ea typeface="Times New Roman"/>
                <a:cs typeface="Times New Roman"/>
              </a:rPr>
              <a:t>Journal</a:t>
            </a:r>
            <a:r>
              <a:rPr lang="pt-PT" sz="900" dirty="0">
                <a:ea typeface="Times New Roman"/>
                <a:cs typeface="Times New Roman"/>
              </a:rPr>
              <a:t>, </a:t>
            </a:r>
            <a:r>
              <a:rPr lang="pt-PT" sz="900" i="1" dirty="0">
                <a:ea typeface="Times New Roman"/>
                <a:cs typeface="Times New Roman"/>
              </a:rPr>
              <a:t>5</a:t>
            </a:r>
            <a:r>
              <a:rPr lang="pt-PT" sz="900" dirty="0">
                <a:ea typeface="Times New Roman"/>
                <a:cs typeface="Times New Roman"/>
              </a:rPr>
              <a:t>(8), 444-454. doi:10.4066/AMJ.2012.1366</a:t>
            </a:r>
            <a:endParaRPr lang="pt-PT" sz="900" dirty="0">
              <a:ea typeface="Calibri"/>
              <a:cs typeface="Times New Roman"/>
            </a:endParaRPr>
          </a:p>
          <a:p>
            <a:pPr marL="457200" indent="-457200" algn="just">
              <a:lnSpc>
                <a:spcPts val="2160"/>
              </a:lnSpc>
              <a:spcBef>
                <a:spcPts val="0"/>
              </a:spcBef>
            </a:pPr>
            <a:r>
              <a:rPr lang="pt-PT" sz="900" dirty="0" err="1">
                <a:ea typeface="Times New Roman"/>
                <a:cs typeface="Times New Roman"/>
              </a:rPr>
              <a:t>Papastavrou</a:t>
            </a:r>
            <a:r>
              <a:rPr lang="pt-PT" sz="900" dirty="0">
                <a:ea typeface="Times New Roman"/>
                <a:cs typeface="Times New Roman"/>
              </a:rPr>
              <a:t>, E., </a:t>
            </a:r>
            <a:r>
              <a:rPr lang="pt-PT" sz="900" dirty="0" err="1">
                <a:ea typeface="Times New Roman"/>
                <a:cs typeface="Times New Roman"/>
              </a:rPr>
              <a:t>Efstathiou</a:t>
            </a:r>
            <a:r>
              <a:rPr lang="pt-PT" sz="900" dirty="0">
                <a:ea typeface="Times New Roman"/>
                <a:cs typeface="Times New Roman"/>
              </a:rPr>
              <a:t>, G., </a:t>
            </a:r>
            <a:r>
              <a:rPr lang="pt-PT" sz="900" dirty="0" err="1">
                <a:ea typeface="Times New Roman"/>
                <a:cs typeface="Times New Roman"/>
              </a:rPr>
              <a:t>Tsangari</a:t>
            </a:r>
            <a:r>
              <a:rPr lang="pt-PT" sz="900" dirty="0">
                <a:ea typeface="Times New Roman"/>
                <a:cs typeface="Times New Roman"/>
              </a:rPr>
              <a:t>, H., </a:t>
            </a:r>
            <a:r>
              <a:rPr lang="pt-PT" sz="900" dirty="0" err="1">
                <a:ea typeface="Times New Roman"/>
                <a:cs typeface="Times New Roman"/>
              </a:rPr>
              <a:t>Suhonen</a:t>
            </a:r>
            <a:r>
              <a:rPr lang="pt-PT" sz="900" dirty="0">
                <a:ea typeface="Times New Roman"/>
                <a:cs typeface="Times New Roman"/>
              </a:rPr>
              <a:t>, R., </a:t>
            </a:r>
            <a:r>
              <a:rPr lang="pt-PT" sz="900" dirty="0" err="1">
                <a:ea typeface="Times New Roman"/>
                <a:cs typeface="Times New Roman"/>
              </a:rPr>
              <a:t>Leino-Kilpi</a:t>
            </a:r>
            <a:r>
              <a:rPr lang="pt-PT" sz="900" dirty="0">
                <a:ea typeface="Times New Roman"/>
                <a:cs typeface="Times New Roman"/>
              </a:rPr>
              <a:t>, H., </a:t>
            </a:r>
            <a:r>
              <a:rPr lang="pt-PT" sz="900" dirty="0" err="1">
                <a:ea typeface="Times New Roman"/>
                <a:cs typeface="Times New Roman"/>
              </a:rPr>
              <a:t>Patiraki</a:t>
            </a:r>
            <a:r>
              <a:rPr lang="pt-PT" sz="900" dirty="0">
                <a:ea typeface="Times New Roman"/>
                <a:cs typeface="Times New Roman"/>
              </a:rPr>
              <a:t>, E., &amp; ... </a:t>
            </a:r>
            <a:r>
              <a:rPr lang="pt-PT" sz="900" dirty="0" err="1">
                <a:ea typeface="Times New Roman"/>
                <a:cs typeface="Times New Roman"/>
              </a:rPr>
              <a:t>Merkouris</a:t>
            </a:r>
            <a:r>
              <a:rPr lang="pt-PT" sz="900" dirty="0">
                <a:ea typeface="Times New Roman"/>
                <a:cs typeface="Times New Roman"/>
              </a:rPr>
              <a:t>, A. (2012). A cross-cultural </a:t>
            </a:r>
            <a:r>
              <a:rPr lang="pt-PT" sz="900" dirty="0" err="1">
                <a:ea typeface="Times New Roman"/>
                <a:cs typeface="Times New Roman"/>
              </a:rPr>
              <a:t>study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of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the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concept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of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caring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through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behaviours</a:t>
            </a:r>
            <a:r>
              <a:rPr lang="pt-PT" sz="900" dirty="0">
                <a:ea typeface="Times New Roman"/>
                <a:cs typeface="Times New Roman"/>
              </a:rPr>
              <a:t>: </a:t>
            </a:r>
            <a:r>
              <a:rPr lang="pt-PT" sz="900" dirty="0" err="1">
                <a:ea typeface="Times New Roman"/>
                <a:cs typeface="Times New Roman"/>
              </a:rPr>
              <a:t>patients</a:t>
            </a:r>
            <a:r>
              <a:rPr lang="pt-PT" sz="900" dirty="0">
                <a:ea typeface="Times New Roman"/>
                <a:cs typeface="Times New Roman"/>
              </a:rPr>
              <a:t>' </a:t>
            </a:r>
            <a:r>
              <a:rPr lang="pt-PT" sz="900" dirty="0" err="1">
                <a:ea typeface="Times New Roman"/>
                <a:cs typeface="Times New Roman"/>
              </a:rPr>
              <a:t>and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nurses</a:t>
            </a:r>
            <a:r>
              <a:rPr lang="pt-PT" sz="900" dirty="0">
                <a:ea typeface="Times New Roman"/>
                <a:cs typeface="Times New Roman"/>
              </a:rPr>
              <a:t>' </a:t>
            </a:r>
            <a:r>
              <a:rPr lang="pt-PT" sz="900" dirty="0" err="1">
                <a:ea typeface="Times New Roman"/>
                <a:cs typeface="Times New Roman"/>
              </a:rPr>
              <a:t>perspectives</a:t>
            </a:r>
            <a:r>
              <a:rPr lang="pt-PT" sz="900" dirty="0">
                <a:ea typeface="Times New Roman"/>
                <a:cs typeface="Times New Roman"/>
              </a:rPr>
              <a:t> in </a:t>
            </a:r>
            <a:r>
              <a:rPr lang="pt-PT" sz="900" dirty="0" err="1">
                <a:ea typeface="Times New Roman"/>
                <a:cs typeface="Times New Roman"/>
              </a:rPr>
              <a:t>six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different</a:t>
            </a:r>
            <a:r>
              <a:rPr lang="pt-PT" sz="900" dirty="0">
                <a:ea typeface="Times New Roman"/>
                <a:cs typeface="Times New Roman"/>
              </a:rPr>
              <a:t> EU countries. </a:t>
            </a:r>
            <a:r>
              <a:rPr lang="pt-PT" sz="900" i="1" dirty="0" err="1">
                <a:ea typeface="Times New Roman"/>
                <a:cs typeface="Times New Roman"/>
              </a:rPr>
              <a:t>Journal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Of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Advanced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Nursing</a:t>
            </a:r>
            <a:r>
              <a:rPr lang="pt-PT" sz="900" dirty="0">
                <a:ea typeface="Times New Roman"/>
                <a:cs typeface="Times New Roman"/>
              </a:rPr>
              <a:t>, </a:t>
            </a:r>
            <a:r>
              <a:rPr lang="pt-PT" sz="900" i="1" dirty="0">
                <a:ea typeface="Times New Roman"/>
                <a:cs typeface="Times New Roman"/>
              </a:rPr>
              <a:t>68</a:t>
            </a:r>
            <a:r>
              <a:rPr lang="pt-PT" sz="900" dirty="0">
                <a:ea typeface="Times New Roman"/>
                <a:cs typeface="Times New Roman"/>
              </a:rPr>
              <a:t>(5), 1026-1037. doi:10.1111/j.1365-2648.2011.05807.x</a:t>
            </a:r>
            <a:endParaRPr lang="pt-PT" sz="900" dirty="0">
              <a:ea typeface="Calibri"/>
              <a:cs typeface="Times New Roman"/>
            </a:endParaRPr>
          </a:p>
          <a:p>
            <a:pPr marL="457200" indent="-457200" algn="just">
              <a:lnSpc>
                <a:spcPts val="2160"/>
              </a:lnSpc>
              <a:spcBef>
                <a:spcPts val="0"/>
              </a:spcBef>
            </a:pPr>
            <a:r>
              <a:rPr lang="pt-PT" sz="900" dirty="0" err="1">
                <a:ea typeface="Times New Roman"/>
                <a:cs typeface="Times New Roman"/>
              </a:rPr>
              <a:t>McLaughlin</a:t>
            </a:r>
            <a:r>
              <a:rPr lang="pt-PT" sz="900" dirty="0">
                <a:ea typeface="Times New Roman"/>
                <a:cs typeface="Times New Roman"/>
              </a:rPr>
              <a:t>, L., &amp; </a:t>
            </a:r>
            <a:r>
              <a:rPr lang="pt-PT" sz="900" dirty="0" err="1">
                <a:ea typeface="Times New Roman"/>
                <a:cs typeface="Times New Roman"/>
              </a:rPr>
              <a:t>Mahon</a:t>
            </a:r>
            <a:r>
              <a:rPr lang="pt-PT" sz="900" dirty="0">
                <a:ea typeface="Times New Roman"/>
                <a:cs typeface="Times New Roman"/>
              </a:rPr>
              <a:t>, S. M. (2012). </a:t>
            </a:r>
            <a:r>
              <a:rPr lang="pt-PT" sz="900" dirty="0" err="1">
                <a:ea typeface="Times New Roman"/>
                <a:cs typeface="Times New Roman"/>
              </a:rPr>
              <a:t>Understanding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Taste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Dysfunction</a:t>
            </a:r>
            <a:r>
              <a:rPr lang="pt-PT" sz="900" dirty="0">
                <a:ea typeface="Times New Roman"/>
                <a:cs typeface="Times New Roman"/>
              </a:rPr>
              <a:t> in </a:t>
            </a:r>
            <a:r>
              <a:rPr lang="pt-PT" sz="900" dirty="0" err="1">
                <a:ea typeface="Times New Roman"/>
                <a:cs typeface="Times New Roman"/>
              </a:rPr>
              <a:t>Patients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With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Cancer</a:t>
            </a:r>
            <a:r>
              <a:rPr lang="pt-PT" sz="900" dirty="0">
                <a:ea typeface="Times New Roman"/>
                <a:cs typeface="Times New Roman"/>
              </a:rPr>
              <a:t>. </a:t>
            </a:r>
            <a:r>
              <a:rPr lang="pt-PT" sz="900" i="1" dirty="0" err="1">
                <a:ea typeface="Times New Roman"/>
                <a:cs typeface="Times New Roman"/>
              </a:rPr>
              <a:t>Clinical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Journal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Of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Oncology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Nursing</a:t>
            </a:r>
            <a:r>
              <a:rPr lang="pt-PT" sz="900" dirty="0">
                <a:ea typeface="Times New Roman"/>
                <a:cs typeface="Times New Roman"/>
              </a:rPr>
              <a:t>, </a:t>
            </a:r>
            <a:r>
              <a:rPr lang="pt-PT" sz="900" i="1" dirty="0">
                <a:ea typeface="Times New Roman"/>
                <a:cs typeface="Times New Roman"/>
              </a:rPr>
              <a:t>16</a:t>
            </a:r>
            <a:r>
              <a:rPr lang="pt-PT" sz="900" dirty="0">
                <a:ea typeface="Times New Roman"/>
                <a:cs typeface="Times New Roman"/>
              </a:rPr>
              <a:t>(2), 171-178. </a:t>
            </a:r>
            <a:endParaRPr lang="pt-PT" sz="900" dirty="0">
              <a:ea typeface="Calibri"/>
              <a:cs typeface="Times New Roman"/>
            </a:endParaRPr>
          </a:p>
          <a:p>
            <a:pPr marL="457200" indent="-457200" algn="just">
              <a:lnSpc>
                <a:spcPts val="2160"/>
              </a:lnSpc>
              <a:spcBef>
                <a:spcPts val="0"/>
              </a:spcBef>
            </a:pPr>
            <a:r>
              <a:rPr lang="pt-PT" sz="900" dirty="0" err="1">
                <a:ea typeface="Times New Roman"/>
                <a:cs typeface="Times New Roman"/>
              </a:rPr>
              <a:t>Güleser</a:t>
            </a:r>
            <a:r>
              <a:rPr lang="pt-PT" sz="900" dirty="0">
                <a:ea typeface="Times New Roman"/>
                <a:cs typeface="Times New Roman"/>
              </a:rPr>
              <a:t>, G., </a:t>
            </a:r>
            <a:r>
              <a:rPr lang="pt-PT" sz="900" dirty="0" err="1">
                <a:ea typeface="Times New Roman"/>
                <a:cs typeface="Times New Roman"/>
              </a:rPr>
              <a:t>Taşci</a:t>
            </a:r>
            <a:r>
              <a:rPr lang="pt-PT" sz="900" dirty="0">
                <a:ea typeface="Times New Roman"/>
                <a:cs typeface="Times New Roman"/>
              </a:rPr>
              <a:t>, S., &amp; </a:t>
            </a:r>
            <a:r>
              <a:rPr lang="pt-PT" sz="900" dirty="0" err="1">
                <a:ea typeface="Times New Roman"/>
                <a:cs typeface="Times New Roman"/>
              </a:rPr>
              <a:t>Kaplan</a:t>
            </a:r>
            <a:r>
              <a:rPr lang="pt-PT" sz="900" dirty="0">
                <a:ea typeface="Times New Roman"/>
                <a:cs typeface="Times New Roman"/>
              </a:rPr>
              <a:t>, B. (2012). </a:t>
            </a:r>
            <a:r>
              <a:rPr lang="pt-PT" sz="900" dirty="0" err="1">
                <a:ea typeface="Times New Roman"/>
                <a:cs typeface="Times New Roman"/>
              </a:rPr>
              <a:t>The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experience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of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symptoms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and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information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needs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of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cancer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patients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undergoing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radiotherapy</a:t>
            </a:r>
            <a:r>
              <a:rPr lang="pt-PT" sz="900" dirty="0">
                <a:ea typeface="Times New Roman"/>
                <a:cs typeface="Times New Roman"/>
              </a:rPr>
              <a:t>. </a:t>
            </a:r>
            <a:r>
              <a:rPr lang="pt-PT" sz="900" i="1" dirty="0" err="1">
                <a:ea typeface="Times New Roman"/>
                <a:cs typeface="Times New Roman"/>
              </a:rPr>
              <a:t>Journal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Of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Cancer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Education</a:t>
            </a:r>
            <a:r>
              <a:rPr lang="pt-PT" sz="900" i="1" dirty="0">
                <a:ea typeface="Times New Roman"/>
                <a:cs typeface="Times New Roman"/>
              </a:rPr>
              <a:t>: </a:t>
            </a:r>
            <a:r>
              <a:rPr lang="pt-PT" sz="900" i="1" dirty="0" err="1">
                <a:ea typeface="Times New Roman"/>
                <a:cs typeface="Times New Roman"/>
              </a:rPr>
              <a:t>The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Official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Journal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Of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The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American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Association</a:t>
            </a:r>
            <a:r>
              <a:rPr lang="pt-PT" sz="900" i="1" dirty="0">
                <a:ea typeface="Times New Roman"/>
                <a:cs typeface="Times New Roman"/>
              </a:rPr>
              <a:t> For </a:t>
            </a:r>
            <a:r>
              <a:rPr lang="pt-PT" sz="900" i="1" dirty="0" err="1">
                <a:ea typeface="Times New Roman"/>
                <a:cs typeface="Times New Roman"/>
              </a:rPr>
              <a:t>Cancer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Education</a:t>
            </a:r>
            <a:r>
              <a:rPr lang="pt-PT" sz="900" dirty="0">
                <a:ea typeface="Times New Roman"/>
                <a:cs typeface="Times New Roman"/>
              </a:rPr>
              <a:t>, </a:t>
            </a:r>
            <a:r>
              <a:rPr lang="pt-PT" sz="900" i="1" dirty="0">
                <a:ea typeface="Times New Roman"/>
                <a:cs typeface="Times New Roman"/>
              </a:rPr>
              <a:t>27</a:t>
            </a:r>
            <a:r>
              <a:rPr lang="pt-PT" sz="900" dirty="0">
                <a:ea typeface="Times New Roman"/>
                <a:cs typeface="Times New Roman"/>
              </a:rPr>
              <a:t>(1), 46-53. doi:10.1007/s13187-011-0254-7</a:t>
            </a:r>
            <a:endParaRPr lang="pt-PT" sz="900" dirty="0">
              <a:ea typeface="Calibri"/>
              <a:cs typeface="Times New Roman"/>
            </a:endParaRPr>
          </a:p>
          <a:p>
            <a:pPr marL="457200" indent="-457200" algn="just">
              <a:lnSpc>
                <a:spcPts val="2160"/>
              </a:lnSpc>
              <a:spcBef>
                <a:spcPts val="0"/>
              </a:spcBef>
            </a:pPr>
            <a:r>
              <a:rPr lang="pt-PT" sz="900" dirty="0" err="1" smtClean="0">
                <a:ea typeface="Times New Roman"/>
                <a:cs typeface="Times New Roman"/>
              </a:rPr>
              <a:t>Persson</a:t>
            </a:r>
            <a:r>
              <a:rPr lang="pt-PT" sz="900" dirty="0">
                <a:ea typeface="Times New Roman"/>
                <a:cs typeface="Times New Roman"/>
              </a:rPr>
              <a:t>, E., </a:t>
            </a:r>
            <a:r>
              <a:rPr lang="pt-PT" sz="900" dirty="0" err="1">
                <a:ea typeface="Times New Roman"/>
                <a:cs typeface="Times New Roman"/>
              </a:rPr>
              <a:t>Lindholm</a:t>
            </a:r>
            <a:r>
              <a:rPr lang="pt-PT" sz="900" dirty="0">
                <a:ea typeface="Times New Roman"/>
                <a:cs typeface="Times New Roman"/>
              </a:rPr>
              <a:t>, E., </a:t>
            </a:r>
            <a:r>
              <a:rPr lang="pt-PT" sz="900" dirty="0" err="1">
                <a:ea typeface="Times New Roman"/>
                <a:cs typeface="Times New Roman"/>
              </a:rPr>
              <a:t>Berndtsson</a:t>
            </a:r>
            <a:r>
              <a:rPr lang="pt-PT" sz="900" dirty="0">
                <a:ea typeface="Times New Roman"/>
                <a:cs typeface="Times New Roman"/>
              </a:rPr>
              <a:t>, I., </a:t>
            </a:r>
            <a:r>
              <a:rPr lang="pt-PT" sz="900" dirty="0" err="1">
                <a:ea typeface="Times New Roman"/>
                <a:cs typeface="Times New Roman"/>
              </a:rPr>
              <a:t>Lundstam</a:t>
            </a:r>
            <a:r>
              <a:rPr lang="pt-PT" sz="900" dirty="0">
                <a:ea typeface="Times New Roman"/>
                <a:cs typeface="Times New Roman"/>
              </a:rPr>
              <a:t>, U., </a:t>
            </a:r>
            <a:r>
              <a:rPr lang="pt-PT" sz="900" dirty="0" err="1">
                <a:ea typeface="Times New Roman"/>
                <a:cs typeface="Times New Roman"/>
              </a:rPr>
              <a:t>Hultén</a:t>
            </a:r>
            <a:r>
              <a:rPr lang="pt-PT" sz="900" dirty="0">
                <a:ea typeface="Times New Roman"/>
                <a:cs typeface="Times New Roman"/>
              </a:rPr>
              <a:t>, L., &amp; </a:t>
            </a:r>
            <a:r>
              <a:rPr lang="pt-PT" sz="900" dirty="0" err="1">
                <a:ea typeface="Times New Roman"/>
                <a:cs typeface="Times New Roman"/>
              </a:rPr>
              <a:t>Carlsson</a:t>
            </a:r>
            <a:r>
              <a:rPr lang="pt-PT" sz="900" dirty="0">
                <a:ea typeface="Times New Roman"/>
                <a:cs typeface="Times New Roman"/>
              </a:rPr>
              <a:t>, E. (2012). </a:t>
            </a:r>
            <a:r>
              <a:rPr lang="pt-PT" sz="900" dirty="0" err="1">
                <a:ea typeface="Times New Roman"/>
                <a:cs typeface="Times New Roman"/>
              </a:rPr>
              <a:t>Experiences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of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living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with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increased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risk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of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developing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colorectal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and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gynaecological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cancer</a:t>
            </a:r>
            <a:r>
              <a:rPr lang="pt-PT" sz="900" dirty="0">
                <a:ea typeface="Times New Roman"/>
                <a:cs typeface="Times New Roman"/>
              </a:rPr>
              <a:t> in </a:t>
            </a:r>
            <a:r>
              <a:rPr lang="pt-PT" sz="900" dirty="0" err="1">
                <a:ea typeface="Times New Roman"/>
                <a:cs typeface="Times New Roman"/>
              </a:rPr>
              <a:t>individuals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with</a:t>
            </a:r>
            <a:r>
              <a:rPr lang="pt-PT" sz="900" dirty="0">
                <a:ea typeface="Times New Roman"/>
                <a:cs typeface="Times New Roman"/>
              </a:rPr>
              <a:t> no </a:t>
            </a:r>
            <a:r>
              <a:rPr lang="pt-PT" sz="900" dirty="0" err="1">
                <a:ea typeface="Times New Roman"/>
                <a:cs typeface="Times New Roman"/>
              </a:rPr>
              <a:t>identified</a:t>
            </a:r>
            <a:r>
              <a:rPr lang="pt-PT" sz="900" dirty="0">
                <a:ea typeface="Times New Roman"/>
                <a:cs typeface="Times New Roman"/>
              </a:rPr>
              <a:t> gene </a:t>
            </a:r>
            <a:r>
              <a:rPr lang="pt-PT" sz="900" dirty="0" err="1">
                <a:ea typeface="Times New Roman"/>
                <a:cs typeface="Times New Roman"/>
              </a:rPr>
              <a:t>mutation</a:t>
            </a:r>
            <a:r>
              <a:rPr lang="pt-PT" sz="900" dirty="0">
                <a:ea typeface="Times New Roman"/>
                <a:cs typeface="Times New Roman"/>
              </a:rPr>
              <a:t>. </a:t>
            </a:r>
            <a:r>
              <a:rPr lang="pt-PT" sz="900" i="1" dirty="0" err="1">
                <a:ea typeface="Times New Roman"/>
                <a:cs typeface="Times New Roman"/>
              </a:rPr>
              <a:t>Scandinavian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Journal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Of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Caring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Sciences</a:t>
            </a:r>
            <a:r>
              <a:rPr lang="pt-PT" sz="900" dirty="0">
                <a:ea typeface="Times New Roman"/>
                <a:cs typeface="Times New Roman"/>
              </a:rPr>
              <a:t>, </a:t>
            </a:r>
            <a:r>
              <a:rPr lang="pt-PT" sz="900" i="1" dirty="0">
                <a:ea typeface="Times New Roman"/>
                <a:cs typeface="Times New Roman"/>
              </a:rPr>
              <a:t>26</a:t>
            </a:r>
            <a:r>
              <a:rPr lang="pt-PT" sz="900" dirty="0">
                <a:ea typeface="Times New Roman"/>
                <a:cs typeface="Times New Roman"/>
              </a:rPr>
              <a:t>(1), 20-27. doi:10.1111/j.1471-6712.2011.00898.x</a:t>
            </a:r>
            <a:endParaRPr lang="pt-PT" sz="900" dirty="0">
              <a:ea typeface="Calibri"/>
              <a:cs typeface="Times New Roman"/>
            </a:endParaRP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</a:pPr>
            <a:r>
              <a:rPr lang="pt-PT" sz="900" dirty="0">
                <a:ea typeface="Times New Roman"/>
                <a:cs typeface="Times New Roman"/>
              </a:rPr>
              <a:t>CHIEN, W. (2012). </a:t>
            </a:r>
            <a:r>
              <a:rPr lang="pt-PT" sz="900" dirty="0" err="1">
                <a:ea typeface="Times New Roman"/>
                <a:cs typeface="Times New Roman"/>
              </a:rPr>
              <a:t>An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overview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of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quality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care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of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people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with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complex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health</a:t>
            </a:r>
            <a:r>
              <a:rPr lang="pt-PT" sz="900" dirty="0">
                <a:ea typeface="Times New Roman"/>
                <a:cs typeface="Times New Roman"/>
              </a:rPr>
              <a:t> </a:t>
            </a:r>
            <a:r>
              <a:rPr lang="pt-PT" sz="900" dirty="0" err="1">
                <a:ea typeface="Times New Roman"/>
                <a:cs typeface="Times New Roman"/>
              </a:rPr>
              <a:t>needs</a:t>
            </a:r>
            <a:r>
              <a:rPr lang="pt-PT" sz="900" dirty="0">
                <a:ea typeface="Times New Roman"/>
                <a:cs typeface="Times New Roman"/>
              </a:rPr>
              <a:t>. </a:t>
            </a:r>
            <a:r>
              <a:rPr lang="pt-PT" sz="900" i="1" dirty="0" err="1">
                <a:ea typeface="Times New Roman"/>
                <a:cs typeface="Times New Roman"/>
              </a:rPr>
              <a:t>Contemporary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Nurse</a:t>
            </a:r>
            <a:r>
              <a:rPr lang="pt-PT" sz="900" i="1" dirty="0">
                <a:ea typeface="Times New Roman"/>
                <a:cs typeface="Times New Roman"/>
              </a:rPr>
              <a:t>: A </a:t>
            </a:r>
            <a:r>
              <a:rPr lang="pt-PT" sz="900" i="1" dirty="0" err="1">
                <a:ea typeface="Times New Roman"/>
                <a:cs typeface="Times New Roman"/>
              </a:rPr>
              <a:t>Journal</a:t>
            </a:r>
            <a:r>
              <a:rPr lang="pt-PT" sz="900" i="1" dirty="0">
                <a:ea typeface="Times New Roman"/>
                <a:cs typeface="Times New Roman"/>
              </a:rPr>
              <a:t> For </a:t>
            </a:r>
            <a:r>
              <a:rPr lang="pt-PT" sz="900" i="1" dirty="0" err="1">
                <a:ea typeface="Times New Roman"/>
                <a:cs typeface="Times New Roman"/>
              </a:rPr>
              <a:t>The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Australian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Nursing</a:t>
            </a:r>
            <a:r>
              <a:rPr lang="pt-PT" sz="900" i="1" dirty="0">
                <a:ea typeface="Times New Roman"/>
                <a:cs typeface="Times New Roman"/>
              </a:rPr>
              <a:t> </a:t>
            </a:r>
            <a:r>
              <a:rPr lang="pt-PT" sz="900" i="1" dirty="0" err="1">
                <a:ea typeface="Times New Roman"/>
                <a:cs typeface="Times New Roman"/>
              </a:rPr>
              <a:t>Profession</a:t>
            </a:r>
            <a:r>
              <a:rPr lang="pt-PT" sz="900" dirty="0">
                <a:ea typeface="Times New Roman"/>
                <a:cs typeface="Times New Roman"/>
              </a:rPr>
              <a:t>, </a:t>
            </a:r>
            <a:r>
              <a:rPr lang="pt-PT" sz="900" i="1" dirty="0">
                <a:ea typeface="Times New Roman"/>
                <a:cs typeface="Times New Roman"/>
              </a:rPr>
              <a:t>40</a:t>
            </a:r>
            <a:r>
              <a:rPr lang="pt-PT" sz="900" dirty="0">
                <a:ea typeface="Times New Roman"/>
                <a:cs typeface="Times New Roman"/>
              </a:rPr>
              <a:t>(2), 142-146</a:t>
            </a:r>
            <a:r>
              <a:rPr lang="pt-PT" sz="900" dirty="0">
                <a:latin typeface="Helvetica"/>
                <a:ea typeface="Times New Roman"/>
                <a:cs typeface="Times New Roman"/>
              </a:rPr>
              <a:t>. </a:t>
            </a:r>
            <a:endParaRPr lang="pt-PT" sz="900" dirty="0">
              <a:ea typeface="Calibri"/>
              <a:cs typeface="Times New Roman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81050" y="70859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Referências Bibliográficas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  <p:pic>
        <p:nvPicPr>
          <p:cNvPr id="5" name="Marcador de Posição de Conteú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3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1321" y="2107162"/>
            <a:ext cx="8147712" cy="2328361"/>
          </a:xfrm>
        </p:spPr>
        <p:txBody>
          <a:bodyPr>
            <a:noAutofit/>
          </a:bodyPr>
          <a:lstStyle/>
          <a:p>
            <a:pPr algn="ctr"/>
            <a:r>
              <a:rPr lang="pt-PT" sz="240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AUTOCUIDADO DA PESSOA COM DOENÇA ONCOLÓGICA</a:t>
            </a:r>
            <a:r>
              <a:rPr lang="pt-PT" sz="3200" b="1" dirty="0" smtClean="0">
                <a:solidFill>
                  <a:srgbClr val="C00000"/>
                </a:solidFill>
              </a:rPr>
              <a:t/>
            </a:r>
            <a:br>
              <a:rPr lang="pt-PT" sz="3200" b="1" dirty="0" smtClean="0">
                <a:solidFill>
                  <a:srgbClr val="C00000"/>
                </a:solidFill>
              </a:rPr>
            </a:br>
            <a:r>
              <a:rPr lang="pt-PT" sz="2000" b="1" dirty="0" smtClean="0"/>
              <a:t/>
            </a:r>
            <a:br>
              <a:rPr lang="pt-PT" sz="2000" b="1" dirty="0" smtClean="0"/>
            </a:br>
            <a:r>
              <a:rPr lang="pt-PT" sz="2000" b="1" i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Uma </a:t>
            </a:r>
            <a:r>
              <a:rPr lang="pt-PT" sz="20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Revisão </a:t>
            </a:r>
            <a:r>
              <a:rPr lang="pt-PT" sz="2000" b="1" i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Sistemática de </a:t>
            </a:r>
            <a:r>
              <a:rPr lang="pt-PT" sz="20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Literatura</a:t>
            </a:r>
            <a:r>
              <a:rPr lang="pt-PT" sz="2000" dirty="0">
                <a:latin typeface="Century Gothic" panose="020B0502020202020204" pitchFamily="34" charset="0"/>
              </a:rPr>
              <a:t/>
            </a:r>
            <a:br>
              <a:rPr lang="pt-PT" sz="2000" dirty="0">
                <a:latin typeface="Century Gothic" panose="020B0502020202020204" pitchFamily="34" charset="0"/>
              </a:rPr>
            </a:br>
            <a:endParaRPr lang="pt-PT" sz="2800" dirty="0">
              <a:latin typeface="Century Gothic" panose="020B0502020202020204" pitchFamily="34" charset="0"/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</p:spPr>
      </p:pic>
      <p:sp>
        <p:nvSpPr>
          <p:cNvPr id="5" name="CaixaDeTexto 4"/>
          <p:cNvSpPr txBox="1"/>
          <p:nvPr/>
        </p:nvSpPr>
        <p:spPr>
          <a:xfrm>
            <a:off x="6325275" y="5718413"/>
            <a:ext cx="23212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>
                <a:solidFill>
                  <a:schemeClr val="tx2">
                    <a:lumMod val="75000"/>
                  </a:schemeClr>
                </a:solidFill>
              </a:rPr>
              <a:t>Autores:</a:t>
            </a:r>
          </a:p>
          <a:p>
            <a:r>
              <a:rPr lang="pt-PT" b="1" dirty="0" smtClean="0">
                <a:solidFill>
                  <a:schemeClr val="tx2">
                    <a:lumMod val="75000"/>
                  </a:schemeClr>
                </a:solidFill>
              </a:rPr>
              <a:t>Isabel Correia</a:t>
            </a:r>
          </a:p>
          <a:p>
            <a:pPr algn="just"/>
            <a:r>
              <a:rPr lang="pt-PT" b="1" dirty="0" smtClean="0">
                <a:solidFill>
                  <a:schemeClr val="tx2">
                    <a:lumMod val="75000"/>
                  </a:schemeClr>
                </a:solidFill>
              </a:rPr>
              <a:t>Maria dos Anjos Frade</a:t>
            </a:r>
            <a:endParaRPr lang="pt-PT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74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943708" y="3152683"/>
            <a:ext cx="5256584" cy="1193652"/>
          </a:xfrm>
          <a:prstGeom prst="roundRect">
            <a:avLst/>
          </a:prstGeom>
          <a:noFill/>
          <a:ln>
            <a:solidFill>
              <a:srgbClr val="680D1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pt-PT" sz="1600" dirty="0" smtClean="0">
              <a:cs typeface="Arial" pitchFamily="34" charset="0"/>
            </a:endParaRPr>
          </a:p>
        </p:txBody>
      </p:sp>
      <p:sp>
        <p:nvSpPr>
          <p:cNvPr id="6" name="Seta curvada à direita 5"/>
          <p:cNvSpPr/>
          <p:nvPr/>
        </p:nvSpPr>
        <p:spPr>
          <a:xfrm rot="20362459">
            <a:off x="433033" y="3135122"/>
            <a:ext cx="1368152" cy="1728192"/>
          </a:xfrm>
          <a:prstGeom prst="curvedRightArrow">
            <a:avLst/>
          </a:prstGeom>
          <a:solidFill>
            <a:srgbClr val="B315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0" name="Seta curvada à esquerda 9"/>
          <p:cNvSpPr/>
          <p:nvPr/>
        </p:nvSpPr>
        <p:spPr>
          <a:xfrm rot="20547696">
            <a:off x="7520560" y="2777401"/>
            <a:ext cx="1296144" cy="1944216"/>
          </a:xfrm>
          <a:prstGeom prst="curvedLeftArrow">
            <a:avLst>
              <a:gd name="adj1" fmla="val 25000"/>
              <a:gd name="adj2" fmla="val 42570"/>
              <a:gd name="adj3" fmla="val 25000"/>
            </a:avLst>
          </a:prstGeom>
          <a:solidFill>
            <a:srgbClr val="B315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1" name="Rectângulo arredondado 10"/>
          <p:cNvSpPr/>
          <p:nvPr/>
        </p:nvSpPr>
        <p:spPr>
          <a:xfrm>
            <a:off x="331402" y="4726052"/>
            <a:ext cx="7643580" cy="190676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680D1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pt-PT" sz="1600" b="1" dirty="0">
                <a:cs typeface="Arial" pitchFamily="34" charset="0"/>
              </a:rPr>
              <a:t>Entendemos </a:t>
            </a:r>
            <a:r>
              <a:rPr lang="pt-PT" sz="1600" b="1" dirty="0" smtClean="0">
                <a:cs typeface="Arial" pitchFamily="34" charset="0"/>
              </a:rPr>
              <a:t>importante analisar as </a:t>
            </a:r>
            <a:r>
              <a:rPr lang="pt-PT" sz="1600" b="1" dirty="0">
                <a:cs typeface="Arial" pitchFamily="34" charset="0"/>
              </a:rPr>
              <a:t>intervenções </a:t>
            </a:r>
            <a:r>
              <a:rPr lang="pt-PT" sz="1600" b="1" dirty="0" smtClean="0">
                <a:cs typeface="Arial" pitchFamily="34" charset="0"/>
              </a:rPr>
              <a:t>educativas mobilizadas </a:t>
            </a:r>
            <a:r>
              <a:rPr lang="pt-PT" sz="1600" b="1" dirty="0">
                <a:cs typeface="Arial" pitchFamily="34" charset="0"/>
              </a:rPr>
              <a:t>pelos enfermeiros em resposta às necessidades </a:t>
            </a:r>
            <a:r>
              <a:rPr lang="pt-PT" sz="1600" b="1" dirty="0" smtClean="0">
                <a:cs typeface="Arial" pitchFamily="34" charset="0"/>
              </a:rPr>
              <a:t>da pessoa com doença oncológica, para </a:t>
            </a:r>
            <a:r>
              <a:rPr lang="pt-PT" sz="1600" b="1" dirty="0">
                <a:cs typeface="Arial" pitchFamily="34" charset="0"/>
              </a:rPr>
              <a:t>que se possam delinear estratégias de intervenção que permitam </a:t>
            </a:r>
            <a:r>
              <a:rPr lang="pt-PT" sz="1600" b="1" dirty="0" smtClean="0">
                <a:cs typeface="Arial" pitchFamily="34" charset="0"/>
              </a:rPr>
              <a:t>capacitá-la para assegurar </a:t>
            </a:r>
            <a:r>
              <a:rPr lang="pt-PT" sz="1600" b="1" dirty="0">
                <a:cs typeface="Arial" pitchFamily="34" charset="0"/>
              </a:rPr>
              <a:t>o autocuidado na sua doença.</a:t>
            </a:r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1117110" y="1278062"/>
            <a:ext cx="7886700" cy="48313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Century Gothic" panose="020B0502020202020204" pitchFamily="34" charset="0"/>
              </a:rPr>
              <a:t>PROBLEMÁTICA</a:t>
            </a:r>
            <a:endParaRPr lang="pt-PT" sz="2800" b="1" dirty="0">
              <a:solidFill>
                <a:srgbClr val="B3151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Marcador de Posição de Conteú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12" name="Rectângulo arredondado 11"/>
          <p:cNvSpPr/>
          <p:nvPr/>
        </p:nvSpPr>
        <p:spPr>
          <a:xfrm>
            <a:off x="893314" y="1775475"/>
            <a:ext cx="7643580" cy="103918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680D1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endParaRPr lang="pt-PT" sz="1600" b="1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1600" b="1" dirty="0" smtClean="0">
                <a:solidFill>
                  <a:prstClr val="black"/>
                </a:solidFill>
                <a:cs typeface="Arial" pitchFamily="34" charset="0"/>
              </a:rPr>
              <a:t>Assistimos </a:t>
            </a:r>
            <a:r>
              <a:rPr lang="pt-PT" sz="1600" b="1" dirty="0">
                <a:solidFill>
                  <a:prstClr val="black"/>
                </a:solidFill>
                <a:cs typeface="Arial" pitchFamily="34" charset="0"/>
              </a:rPr>
              <a:t>a uma mudança nos sistemas de saúde </a:t>
            </a:r>
            <a:r>
              <a:rPr lang="pt-PT" sz="1600" b="1" dirty="0" smtClean="0">
                <a:solidFill>
                  <a:prstClr val="black"/>
                </a:solidFill>
                <a:cs typeface="Arial" pitchFamily="34" charset="0"/>
              </a:rPr>
              <a:t>em que </a:t>
            </a:r>
            <a:r>
              <a:rPr lang="pt-PT" sz="1600" b="1" dirty="0">
                <a:solidFill>
                  <a:prstClr val="black"/>
                </a:solidFill>
                <a:cs typeface="Arial" pitchFamily="34" charset="0"/>
              </a:rPr>
              <a:t>o cenário dos cuidados à pessoa com doença oncológica se desloca, </a:t>
            </a:r>
            <a:r>
              <a:rPr lang="pt-PT" sz="1600" b="1" dirty="0" smtClean="0">
                <a:solidFill>
                  <a:prstClr val="black"/>
                </a:solidFill>
                <a:cs typeface="Arial" pitchFamily="34" charset="0"/>
              </a:rPr>
              <a:t>do </a:t>
            </a:r>
            <a:r>
              <a:rPr lang="pt-PT" sz="1600" b="1" dirty="0">
                <a:solidFill>
                  <a:prstClr val="black"/>
                </a:solidFill>
                <a:cs typeface="Arial" pitchFamily="34" charset="0"/>
              </a:rPr>
              <a:t>internamento hospitalar para o ambulatório e domicílio. </a:t>
            </a:r>
          </a:p>
          <a:p>
            <a:pPr algn="ctr">
              <a:lnSpc>
                <a:spcPct val="150000"/>
              </a:lnSpc>
            </a:pPr>
            <a:endParaRPr lang="pt-PT" sz="1600" b="1" dirty="0">
              <a:cs typeface="Arial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2286000" y="317871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600" b="1" dirty="0"/>
              <a:t>A resposta a este problema exige que se assuma como essencial o desenvolvimento da capacidade para o autocuidado.</a:t>
            </a:r>
          </a:p>
        </p:txBody>
      </p:sp>
    </p:spTree>
    <p:extLst>
      <p:ext uri="{BB962C8B-B14F-4D97-AF65-F5344CB8AC3E}">
        <p14:creationId xmlns:p14="http://schemas.microsoft.com/office/powerpoint/2010/main" val="401233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426" y="1361412"/>
            <a:ext cx="7886700" cy="1108833"/>
          </a:xfrm>
        </p:spPr>
        <p:txBody>
          <a:bodyPr>
            <a:normAutofit/>
          </a:bodyPr>
          <a:lstStyle/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Objetivo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46762" y="2371536"/>
            <a:ext cx="8133213" cy="1900214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t-PT" sz="2400" b="1" dirty="0" smtClean="0"/>
              <a:t>Analisar intervenções educativas de enfermagem no  processo </a:t>
            </a:r>
            <a:r>
              <a:rPr lang="pt-PT" sz="2400" b="1" dirty="0"/>
              <a:t>de </a:t>
            </a:r>
            <a:r>
              <a:rPr lang="pt-PT" sz="2400" b="1" dirty="0" smtClean="0"/>
              <a:t>autocuidado da pessoa com doença oncológica.</a:t>
            </a:r>
            <a:endParaRPr lang="pt-PT" sz="2400" b="1" dirty="0"/>
          </a:p>
        </p:txBody>
      </p:sp>
      <p:pic>
        <p:nvPicPr>
          <p:cNvPr id="5" name="Marcador de Posição de Conteú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7" name="Marcador de Posição de Conteúdo 2"/>
          <p:cNvSpPr txBox="1">
            <a:spLocks/>
          </p:cNvSpPr>
          <p:nvPr/>
        </p:nvSpPr>
        <p:spPr>
          <a:xfrm>
            <a:off x="851562" y="3249542"/>
            <a:ext cx="8133213" cy="2418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PT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7762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Posição de Conteúdo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588379" y="1340768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solidFill>
                  <a:srgbClr val="C00000"/>
                </a:solidFill>
              </a:rPr>
              <a:t>Metodologia</a:t>
            </a:r>
          </a:p>
        </p:txBody>
      </p:sp>
      <p:sp>
        <p:nvSpPr>
          <p:cNvPr id="3" name="Rectângulo 2"/>
          <p:cNvSpPr/>
          <p:nvPr/>
        </p:nvSpPr>
        <p:spPr>
          <a:xfrm>
            <a:off x="395784" y="1863988"/>
            <a:ext cx="8625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pt-PT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3250801" y="2187153"/>
            <a:ext cx="2915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B31510"/>
                </a:solidFill>
              </a:rPr>
              <a:t>Protocolo de Investigação</a:t>
            </a:r>
            <a:endParaRPr lang="pt-PT" sz="2000" b="1" dirty="0">
              <a:solidFill>
                <a:srgbClr val="B31510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39372"/>
              </p:ext>
            </p:extLst>
          </p:nvPr>
        </p:nvGraphicFramePr>
        <p:xfrm>
          <a:off x="573207" y="2834640"/>
          <a:ext cx="8447962" cy="2316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89592"/>
                <a:gridCol w="1285619"/>
                <a:gridCol w="2019869"/>
                <a:gridCol w="1763290"/>
                <a:gridCol w="16895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smtClean="0"/>
                        <a:t>P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Participantes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Quem foi estudado?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Pessoas com doença oncológica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Palavras chave</a:t>
                      </a:r>
                      <a:endParaRPr lang="pt-PT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smtClean="0"/>
                        <a:t>I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Intervenções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O que foi feito?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Como foi feito</a:t>
                      </a:r>
                      <a:endParaRPr lang="pt-PT" sz="1400" b="1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pt-PT" sz="1400" dirty="0" err="1" smtClean="0"/>
                        <a:t>Cancer</a:t>
                      </a:r>
                      <a:r>
                        <a:rPr lang="pt-PT" sz="1400" baseline="0" dirty="0" smtClean="0"/>
                        <a:t> </a:t>
                      </a:r>
                      <a:r>
                        <a:rPr lang="pt-PT" sz="1400" baseline="0" dirty="0" err="1" smtClean="0"/>
                        <a:t>patient</a:t>
                      </a:r>
                      <a:r>
                        <a:rPr lang="pt-PT" sz="1400" baseline="0" dirty="0" smtClean="0"/>
                        <a:t> </a:t>
                      </a:r>
                    </a:p>
                    <a:p>
                      <a:r>
                        <a:rPr lang="pt-PT" sz="1400" baseline="0" dirty="0" smtClean="0"/>
                        <a:t>AND</a:t>
                      </a:r>
                    </a:p>
                    <a:p>
                      <a:r>
                        <a:rPr lang="pt-PT" sz="1400" baseline="0" dirty="0" err="1" smtClean="0"/>
                        <a:t>Nursing</a:t>
                      </a:r>
                      <a:r>
                        <a:rPr lang="pt-PT" sz="1400" baseline="0" dirty="0" smtClean="0"/>
                        <a:t> </a:t>
                      </a:r>
                      <a:r>
                        <a:rPr lang="pt-PT" sz="1400" baseline="0" dirty="0" err="1" smtClean="0"/>
                        <a:t>interventions</a:t>
                      </a:r>
                      <a:r>
                        <a:rPr lang="pt-PT" sz="1400" baseline="0" dirty="0" smtClean="0"/>
                        <a:t> </a:t>
                      </a:r>
                    </a:p>
                    <a:p>
                      <a:r>
                        <a:rPr lang="pt-PT" sz="1400" baseline="0" dirty="0" smtClean="0"/>
                        <a:t>AND</a:t>
                      </a:r>
                    </a:p>
                    <a:p>
                      <a:r>
                        <a:rPr lang="pt-PT" sz="1400" baseline="0" dirty="0" smtClean="0"/>
                        <a:t>Self </a:t>
                      </a:r>
                      <a:r>
                        <a:rPr lang="pt-PT" sz="1400" baseline="0" dirty="0" err="1" smtClean="0"/>
                        <a:t>care</a:t>
                      </a:r>
                      <a:endParaRPr lang="pt-PT" sz="1400" baseline="0" dirty="0" smtClean="0"/>
                    </a:p>
                    <a:p>
                      <a:r>
                        <a:rPr lang="pt-PT" sz="1400" b="0" baseline="0" dirty="0" smtClean="0"/>
                        <a:t>AND</a:t>
                      </a:r>
                    </a:p>
                    <a:p>
                      <a:r>
                        <a:rPr lang="pt-PT" sz="1400" b="0" baseline="0" dirty="0" err="1" smtClean="0"/>
                        <a:t>Education</a:t>
                      </a:r>
                      <a:endParaRPr lang="pt-PT" sz="1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smtClean="0"/>
                        <a:t>(C)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Comparações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Existem ou não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Quais?</a:t>
                      </a:r>
                      <a:endParaRPr lang="pt-PT" sz="14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smtClean="0"/>
                        <a:t>O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err="1" smtClean="0"/>
                        <a:t>Outcomes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Resultados, efeitos ou consequências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Valores, dificuldades, obstáculos</a:t>
                      </a:r>
                      <a:endParaRPr lang="pt-PT" sz="14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 smtClean="0"/>
                        <a:t>D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Desenho</a:t>
                      </a:r>
                      <a:r>
                        <a:rPr lang="pt-PT" sz="1400" baseline="0" dirty="0" smtClean="0"/>
                        <a:t> do Estudo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Como é que a evidência foi recolhida</a:t>
                      </a:r>
                      <a:endParaRPr lang="pt-P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Indutivo</a:t>
                      </a:r>
                    </a:p>
                    <a:p>
                      <a:r>
                        <a:rPr lang="pt-PT" sz="1400" dirty="0" smtClean="0"/>
                        <a:t>Dedutivo</a:t>
                      </a:r>
                      <a:endParaRPr lang="pt-PT" sz="1400" b="1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777922" y="5670223"/>
            <a:ext cx="7574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rgbClr val="B31510"/>
                </a:solidFill>
              </a:rPr>
              <a:t>Quais as intervenções educativas de enfermagem que contribuem para o autocuidado da pessoa com doença oncológica?</a:t>
            </a:r>
            <a:endParaRPr lang="pt-PT" b="1" dirty="0">
              <a:solidFill>
                <a:srgbClr val="B315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87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sz="2400" b="1" dirty="0" smtClean="0">
                <a:solidFill>
                  <a:srgbClr val="680D13"/>
                </a:solidFill>
              </a:rPr>
              <a:t>Critérios </a:t>
            </a:r>
            <a:r>
              <a:rPr lang="pt-PT" sz="2400" b="1" dirty="0">
                <a:solidFill>
                  <a:srgbClr val="680D13"/>
                </a:solidFill>
              </a:rPr>
              <a:t>de </a:t>
            </a:r>
            <a:r>
              <a:rPr lang="pt-PT" sz="2400" b="1" dirty="0" smtClean="0">
                <a:solidFill>
                  <a:srgbClr val="680D13"/>
                </a:solidFill>
              </a:rPr>
              <a:t>inclusão:</a:t>
            </a:r>
          </a:p>
          <a:p>
            <a:r>
              <a:rPr lang="pt-PT" sz="2400" dirty="0"/>
              <a:t>E</a:t>
            </a:r>
            <a:r>
              <a:rPr lang="pt-PT" sz="2400" dirty="0" smtClean="0"/>
              <a:t>studos </a:t>
            </a:r>
            <a:r>
              <a:rPr lang="pt-PT" sz="2400" dirty="0"/>
              <a:t>que respondessem à questão de </a:t>
            </a:r>
            <a:r>
              <a:rPr lang="pt-PT" sz="2400" dirty="0" smtClean="0"/>
              <a:t>investigação</a:t>
            </a:r>
            <a:r>
              <a:rPr lang="pt-PT" sz="2400" dirty="0"/>
              <a:t>;</a:t>
            </a:r>
            <a:endParaRPr lang="pt-PT" sz="2400" dirty="0" smtClean="0"/>
          </a:p>
          <a:p>
            <a:r>
              <a:rPr lang="pt-PT" sz="2400" dirty="0" smtClean="0"/>
              <a:t>Sem </a:t>
            </a:r>
            <a:r>
              <a:rPr lang="pt-PT" sz="2400" dirty="0"/>
              <a:t>restrições quanto ao seu </a:t>
            </a:r>
            <a:r>
              <a:rPr lang="pt-PT" sz="2400" dirty="0" smtClean="0"/>
              <a:t>desenho</a:t>
            </a:r>
            <a:r>
              <a:rPr lang="pt-PT" sz="2400" dirty="0"/>
              <a:t>;</a:t>
            </a:r>
            <a:endParaRPr lang="pt-PT" sz="2400" dirty="0" smtClean="0"/>
          </a:p>
          <a:p>
            <a:r>
              <a:rPr lang="pt-PT" sz="2400" dirty="0" smtClean="0"/>
              <a:t>Publicados no período(2010-2014);</a:t>
            </a:r>
          </a:p>
          <a:p>
            <a:r>
              <a:rPr lang="pt-PT" sz="2400" dirty="0" smtClean="0"/>
              <a:t>Disponíveis </a:t>
            </a:r>
            <a:r>
              <a:rPr lang="pt-PT" sz="2400" dirty="0"/>
              <a:t>em texto </a:t>
            </a:r>
            <a:r>
              <a:rPr lang="pt-PT" sz="2400" dirty="0" smtClean="0"/>
              <a:t>completo; </a:t>
            </a:r>
          </a:p>
          <a:p>
            <a:endParaRPr lang="pt-PT" sz="2400" b="1" dirty="0">
              <a:solidFill>
                <a:srgbClr val="680D13"/>
              </a:solidFill>
            </a:endParaRPr>
          </a:p>
          <a:p>
            <a:pPr marL="0" indent="0">
              <a:buNone/>
            </a:pPr>
            <a:r>
              <a:rPr lang="pt-PT" sz="2400" b="1" dirty="0" smtClean="0">
                <a:solidFill>
                  <a:srgbClr val="680D13"/>
                </a:solidFill>
              </a:rPr>
              <a:t>Critérios de exclusão:</a:t>
            </a:r>
          </a:p>
          <a:p>
            <a:r>
              <a:rPr lang="pt-PT" sz="2400" dirty="0" smtClean="0"/>
              <a:t>Doentes </a:t>
            </a:r>
            <a:r>
              <a:rPr lang="pt-PT" sz="2400" dirty="0"/>
              <a:t>com idade </a:t>
            </a:r>
            <a:r>
              <a:rPr lang="pt-PT" sz="2400" dirty="0" smtClean="0"/>
              <a:t>inferior a </a:t>
            </a:r>
            <a:r>
              <a:rPr lang="pt-PT" sz="2400" dirty="0"/>
              <a:t>18 anos</a:t>
            </a:r>
          </a:p>
          <a:p>
            <a:pPr marL="0" indent="0">
              <a:buNone/>
            </a:pPr>
            <a:endParaRPr lang="pt-PT" b="1" dirty="0" smtClean="0">
              <a:solidFill>
                <a:srgbClr val="680D13"/>
              </a:solidFill>
            </a:endParaRPr>
          </a:p>
        </p:txBody>
      </p:sp>
      <p:pic>
        <p:nvPicPr>
          <p:cNvPr id="5" name="Marcador de Posição de Conteú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588379" y="1340768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solidFill>
                  <a:srgbClr val="C00000"/>
                </a:solidFill>
              </a:rPr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157879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5" y="4152886"/>
            <a:ext cx="7849552" cy="2527168"/>
          </a:xfrm>
        </p:spPr>
        <p:txBody>
          <a:bodyPr>
            <a:normAutofit/>
          </a:bodyPr>
          <a:lstStyle/>
          <a:p>
            <a:pPr algn="l"/>
            <a:r>
              <a:rPr lang="pt-PT" sz="2000" b="1" dirty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pt-PT" sz="2000" b="1" dirty="0">
                <a:solidFill>
                  <a:schemeClr val="accent6">
                    <a:lumMod val="25000"/>
                  </a:schemeClr>
                </a:solidFill>
              </a:rPr>
            </a:br>
            <a:endParaRPr lang="pt-PT" sz="2000" b="1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11896" y="1135119"/>
            <a:ext cx="5937748" cy="3017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9" name="Oval 8"/>
          <p:cNvSpPr/>
          <p:nvPr/>
        </p:nvSpPr>
        <p:spPr>
          <a:xfrm>
            <a:off x="294394" y="1838597"/>
            <a:ext cx="4068892" cy="2214788"/>
          </a:xfrm>
          <a:prstGeom prst="ellipse">
            <a:avLst/>
          </a:prstGeom>
          <a:solidFill>
            <a:schemeClr val="accent6">
              <a:lumMod val="5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25000"/>
                  </a:schemeClr>
                </a:solidFill>
              </a:rPr>
              <a:t>BASES DE DADOS:</a:t>
            </a:r>
          </a:p>
          <a:p>
            <a:pPr algn="ctr"/>
            <a:r>
              <a:rPr lang="pt-PT" sz="1600" b="1" dirty="0" smtClean="0">
                <a:solidFill>
                  <a:schemeClr val="accent6">
                    <a:lumMod val="25000"/>
                  </a:schemeClr>
                </a:solidFill>
              </a:rPr>
              <a:t>EBSCO</a:t>
            </a:r>
            <a:endParaRPr lang="en-US" sz="1600" b="1" dirty="0" smtClean="0">
              <a:solidFill>
                <a:schemeClr val="accent6">
                  <a:lumMod val="25000"/>
                </a:schemeClr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accent6">
                    <a:lumMod val="25000"/>
                  </a:schemeClr>
                </a:solidFill>
              </a:rPr>
              <a:t>CINHAL ; MEDLINE; PubMed</a:t>
            </a:r>
            <a:r>
              <a:rPr lang="en-US" sz="1600" b="1" dirty="0">
                <a:solidFill>
                  <a:schemeClr val="accent6">
                    <a:lumMod val="25000"/>
                  </a:schemeClr>
                </a:solidFill>
              </a:rPr>
              <a:t>, SCIELO</a:t>
            </a:r>
            <a:r>
              <a:rPr lang="en-US" sz="1600" b="1" dirty="0" smtClean="0">
                <a:solidFill>
                  <a:schemeClr val="accent6">
                    <a:lumMod val="25000"/>
                  </a:schemeClr>
                </a:solidFill>
              </a:rPr>
              <a:t>,</a:t>
            </a:r>
          </a:p>
          <a:p>
            <a:pPr algn="ctr"/>
            <a:r>
              <a:rPr lang="en-US" sz="1600" b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6">
                    <a:lumMod val="25000"/>
                  </a:schemeClr>
                </a:solidFill>
              </a:rPr>
              <a:t>Academic Search Complete e Cochrane Methodology Register</a:t>
            </a:r>
            <a:endParaRPr lang="pt-PT" sz="1600" b="1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403648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  <p:pic>
        <p:nvPicPr>
          <p:cNvPr id="12" name="Marcador de Posição de Conteú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1588379" y="1315377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solidFill>
                  <a:srgbClr val="C00000"/>
                </a:solidFill>
              </a:rPr>
              <a:t>Metodologia</a:t>
            </a:r>
          </a:p>
        </p:txBody>
      </p:sp>
      <p:sp>
        <p:nvSpPr>
          <p:cNvPr id="14" name="Oval 13"/>
          <p:cNvSpPr/>
          <p:nvPr/>
        </p:nvSpPr>
        <p:spPr>
          <a:xfrm>
            <a:off x="4841373" y="1838597"/>
            <a:ext cx="4068892" cy="2476398"/>
          </a:xfrm>
          <a:prstGeom prst="ellipse">
            <a:avLst/>
          </a:prstGeom>
          <a:solidFill>
            <a:schemeClr val="accent6">
              <a:lumMod val="5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b="1" dirty="0">
                <a:solidFill>
                  <a:schemeClr val="accent6">
                    <a:lumMod val="25000"/>
                  </a:schemeClr>
                </a:solidFill>
              </a:rPr>
              <a:t>- </a:t>
            </a:r>
            <a: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  <a:t>Identificados 47 trabalhos</a:t>
            </a:r>
            <a:b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</a:br>
            <a: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</a:br>
            <a: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  <a:t>  Excluídos  38 com base nos critérios de inclusão/exclusão e após leitura do resumo, palavras-chave e acessibilidade de artigo completo </a:t>
            </a:r>
            <a:b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</a:br>
            <a:r>
              <a:rPr lang="pt-PT" sz="1600" b="1" dirty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pt-PT" sz="1600" b="1" dirty="0">
                <a:solidFill>
                  <a:schemeClr val="accent6">
                    <a:lumMod val="25000"/>
                  </a:schemeClr>
                </a:solidFill>
              </a:rPr>
            </a:br>
            <a:r>
              <a:rPr lang="pt-PT" sz="1600" b="1" i="1" u="sng" dirty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Analisados 9 estudos</a:t>
            </a:r>
            <a:endParaRPr lang="pt-PT" sz="1600" b="1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530230" y="4053385"/>
            <a:ext cx="4068892" cy="2476398"/>
          </a:xfrm>
          <a:prstGeom prst="ellipse">
            <a:avLst/>
          </a:prstGeom>
          <a:solidFill>
            <a:schemeClr val="accent6">
              <a:lumMod val="5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i="1" u="sng" dirty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estudos</a:t>
            </a:r>
          </a:p>
          <a:p>
            <a:pPr algn="ctr"/>
            <a:endParaRPr lang="pt-PT" sz="1600" b="1" i="1" u="sng" dirty="0">
              <a:solidFill>
                <a:schemeClr val="accent6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  <a:t>4 Randomizados</a:t>
            </a:r>
          </a:p>
          <a:p>
            <a:pPr algn="ctr"/>
            <a: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  <a:t>3 </a:t>
            </a:r>
            <a:r>
              <a:rPr lang="pt-PT" sz="1600" b="1" i="1" dirty="0" err="1">
                <a:solidFill>
                  <a:schemeClr val="accent6">
                    <a:lumMod val="25000"/>
                  </a:schemeClr>
                </a:solidFill>
              </a:rPr>
              <a:t>Quasi</a:t>
            </a:r>
            <a: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  <a:t> experimentais</a:t>
            </a:r>
          </a:p>
          <a:p>
            <a:pPr algn="ctr"/>
            <a: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  <a:t>1 Estudo de caso</a:t>
            </a:r>
          </a:p>
          <a:p>
            <a:pPr algn="ctr"/>
            <a:r>
              <a:rPr lang="pt-PT" sz="1600" b="1" i="1" dirty="0">
                <a:solidFill>
                  <a:schemeClr val="accent6">
                    <a:lumMod val="25000"/>
                  </a:schemeClr>
                </a:solidFill>
              </a:rPr>
              <a:t>1 Revisão Sistemática</a:t>
            </a:r>
          </a:p>
          <a:p>
            <a:pPr algn="ctr"/>
            <a:endParaRPr lang="pt-PT" sz="1600" b="1" dirty="0">
              <a:solidFill>
                <a:schemeClr val="accent6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56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991586"/>
              </p:ext>
            </p:extLst>
          </p:nvPr>
        </p:nvGraphicFramePr>
        <p:xfrm>
          <a:off x="645426" y="2318319"/>
          <a:ext cx="7106423" cy="3141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2870"/>
                <a:gridCol w="1191427"/>
                <a:gridCol w="984858"/>
                <a:gridCol w="1060499"/>
                <a:gridCol w="1151949"/>
                <a:gridCol w="1934820"/>
              </a:tblGrid>
              <a:tr h="82102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Autores/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Ano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Título do artigo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Desenho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</a:rPr>
                        <a:t>Participantes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Intervenções de enfermagem identificadas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Principais resultados/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Considerações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20573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Davis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(2013)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pt-PT" sz="120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TEXAS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EUA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randomised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trial of nursing interventions </a:t>
                      </a:r>
                      <a:endParaRPr lang="pt-PT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supporting recovery of the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postmastectomy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patient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Experimental </a:t>
                      </a:r>
                      <a:endParaRPr lang="pt-PT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Longitudinal</a:t>
                      </a:r>
                    </a:p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Grupos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145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mulheres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submetidas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mastectomia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Intervenções combinadas: educativa acerca da utilização de roupa confortável , dos exercícios a realizar para diminuir o </a:t>
                      </a:r>
                      <a:r>
                        <a:rPr lang="pt-PT" sz="1200" baseline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linfedema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pós mastectomia</a:t>
                      </a: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 estudo revelou que as mulheres que receberam a intervenção combinada demonstram maior atividade,  conhecimentos e diminuição do </a:t>
                      </a:r>
                      <a:r>
                        <a:rPr lang="pt-PT" sz="12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linfedema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</a:p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rcador de Posição de Conteúdo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781050" y="1180306"/>
            <a:ext cx="78867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75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2100331"/>
              </p:ext>
            </p:extLst>
          </p:nvPr>
        </p:nvGraphicFramePr>
        <p:xfrm>
          <a:off x="645426" y="2318319"/>
          <a:ext cx="7106423" cy="3924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2870"/>
                <a:gridCol w="1191427"/>
                <a:gridCol w="984858"/>
                <a:gridCol w="1060499"/>
                <a:gridCol w="1151949"/>
                <a:gridCol w="1934820"/>
              </a:tblGrid>
              <a:tr h="82102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Autores/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Ano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Título do artigo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Desenho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</a:rPr>
                        <a:t>Participantes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Intervenções de enfermagem identificadas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Principais resultados/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Considerações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20573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1" i="0" u="none" strike="noStrike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2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1" i="0" u="none" strike="noStrike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LING (2012)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1" i="0" u="none" strike="noStrike" baseline="0" dirty="0" smtClean="0">
                          <a:latin typeface="+mn-lt"/>
                        </a:rPr>
                        <a:t>Hong Kong, China</a:t>
                      </a:r>
                      <a:endParaRPr lang="pt-PT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Do educational interventions improve cancer patients’ quality of life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and reduce pain intensity? 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Revisão </a:t>
                      </a:r>
                      <a:r>
                        <a:rPr lang="en-US" sz="12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Sistemática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(4 </a:t>
                      </a:r>
                      <a:r>
                        <a:rPr lang="en-US" sz="12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estudos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pt-PT" sz="120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647 no total dos 4 </a:t>
                      </a:r>
                      <a:r>
                        <a:rPr lang="en-US" sz="12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estudos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Programas educativos para gerir e controlar a dor da pessoa com cancro. </a:t>
                      </a:r>
                    </a:p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pt-PT" sz="1200" baseline="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 intensidade de dor diminuí após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as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intervenções educativas,  não existindo estatisticamente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mudança significativa na qualidade de vida de qualquer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grupos de intervenção ou controle em qualquer dos estudos selecionados.</a:t>
                      </a:r>
                    </a:p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•Educação do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controle da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dor como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intervenção exclusiva,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pode não ser um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indicador sensível da eficácia da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melhoria da qualidade de vida das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pessoas com cancro.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rcador de Posição de Conteúdo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781050" y="1180306"/>
            <a:ext cx="78867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047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093463"/>
              </p:ext>
            </p:extLst>
          </p:nvPr>
        </p:nvGraphicFramePr>
        <p:xfrm>
          <a:off x="645426" y="2318319"/>
          <a:ext cx="7106423" cy="4396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2870"/>
                <a:gridCol w="1191427"/>
                <a:gridCol w="984858"/>
                <a:gridCol w="1060499"/>
                <a:gridCol w="1151949"/>
                <a:gridCol w="1934820"/>
              </a:tblGrid>
              <a:tr h="82102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Autores/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Ano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Título do artigo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Desenho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</a:rPr>
                        <a:t>Participantes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Intervenções de enfermagem identificadas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Principais resultados/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+mn-lt"/>
                        </a:rPr>
                        <a:t>Considerações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20573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Chan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(2012)</a:t>
                      </a: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b="1" i="0" u="none" strike="noStrike" baseline="0" dirty="0" smtClean="0">
                          <a:latin typeface="+mn-lt"/>
                        </a:rPr>
                        <a:t>Hong Kong</a:t>
                      </a:r>
                      <a:endParaRPr lang="pt-PT" sz="12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Evaluating a complex intervention: A process evaluation of a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psycho-education program for lung cancer patients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receiving palliative radiotherapy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Quasi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experimental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70 doentes com cancro do pulmão em tratamento paliativo por RT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Programa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de f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ormação de 40 minutos para gerir sintomas: falta de ar, fadiga e ansiedade 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20 minutos antes  </a:t>
                      </a: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de sessão de relaxamento muscular progressivo após sessões de RT e repetido ao fim de 3 semanas</a:t>
                      </a:r>
                      <a:r>
                        <a:rPr lang="pt-PT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findo os tratamentos.</a:t>
                      </a:r>
                      <a:endParaRPr lang="pt-PT" sz="1200" baseline="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Programa de formação antes dos exercícios contribui  para uma adesão e sucesso da intervenção de relaxamento.</a:t>
                      </a:r>
                      <a:endParaRPr lang="pt-PT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rcador de Posição de Conteúdo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781050" y="1180306"/>
            <a:ext cx="78867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rgbClr val="B31510"/>
                </a:solidFill>
                <a:latin typeface="+mn-lt"/>
              </a:rPr>
              <a:t>Resultados</a:t>
            </a:r>
            <a:endParaRPr lang="pt-PT" sz="2800" b="1" dirty="0">
              <a:solidFill>
                <a:srgbClr val="B3151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047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odelo de apresentação personalizado">
  <a:themeElements>
    <a:clrScheme name="Fundiçã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2505</TotalTime>
  <Words>1912</Words>
  <Application>Microsoft Office PowerPoint</Application>
  <PresentationFormat>Apresentação no Ecrã (4:3)</PresentationFormat>
  <Paragraphs>267</Paragraphs>
  <Slides>19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dos diapositivos</vt:lpstr>
      </vt:variant>
      <vt:variant>
        <vt:i4>19</vt:i4>
      </vt:variant>
    </vt:vector>
  </HeadingPairs>
  <TitlesOfParts>
    <vt:vector size="22" baseType="lpstr">
      <vt:lpstr>2_Modelo de apresentação personalizado</vt:lpstr>
      <vt:lpstr>Modelo de apresentação personalizado</vt:lpstr>
      <vt:lpstr>1_Modelo de apresentação personalizado</vt:lpstr>
      <vt:lpstr>AUTOCUIDADO DA PESSOA COM DOENÇA ONCOLÓGICA  Uma Revisão Sistemática de Literatura </vt:lpstr>
      <vt:lpstr>Apresentação do PowerPoint</vt:lpstr>
      <vt:lpstr>Objetivo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AUTOCUIDADO DA PESSOA COM DOENÇA ONCOLÓGICA  Uma Revisão Sistemática de Literatura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Natercia Caramujo</dc:creator>
  <cp:lastModifiedBy>Prof Anjos</cp:lastModifiedBy>
  <cp:revision>108</cp:revision>
  <dcterms:created xsi:type="dcterms:W3CDTF">2014-08-28T22:29:14Z</dcterms:created>
  <dcterms:modified xsi:type="dcterms:W3CDTF">2014-09-03T00:06:16Z</dcterms:modified>
</cp:coreProperties>
</file>