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96" r:id="rId2"/>
    <p:sldMasterId id="2147483672" r:id="rId3"/>
    <p:sldMasterId id="2147483684" r:id="rId4"/>
  </p:sldMasterIdLst>
  <p:notesMasterIdLst>
    <p:notesMasterId r:id="rId23"/>
  </p:notesMasterIdLst>
  <p:sldIdLst>
    <p:sldId id="258" r:id="rId5"/>
    <p:sldId id="260" r:id="rId6"/>
    <p:sldId id="261" r:id="rId7"/>
    <p:sldId id="265" r:id="rId8"/>
    <p:sldId id="264" r:id="rId9"/>
    <p:sldId id="263" r:id="rId10"/>
    <p:sldId id="262" r:id="rId11"/>
    <p:sldId id="257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4" r:id="rId2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1510"/>
    <a:srgbClr val="D4D4D4"/>
    <a:srgbClr val="6B6B6B"/>
    <a:srgbClr val="680D13"/>
    <a:srgbClr val="3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921" autoAdjust="0"/>
  </p:normalViewPr>
  <p:slideViewPr>
    <p:cSldViewPr snapToGrid="0">
      <p:cViewPr>
        <p:scale>
          <a:sx n="70" d="100"/>
          <a:sy n="70" d="100"/>
        </p:scale>
        <p:origin x="1386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4EE500-4752-4927-9548-519F566AB942}" type="doc">
      <dgm:prSet loTypeId="urn:microsoft.com/office/officeart/2008/layout/Lin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PT"/>
        </a:p>
      </dgm:t>
    </dgm:pt>
    <dgm:pt modelId="{7B23C568-06A6-4FB7-86BF-3B520336441F}">
      <dgm:prSet phldrT="[Texto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/>
          <a:endParaRPr lang="pt-PT" sz="1200" b="1" dirty="0">
            <a:latin typeface="Century Gothic" panose="020B0502020202020204" pitchFamily="34" charset="0"/>
          </a:endParaRPr>
        </a:p>
      </dgm:t>
    </dgm:pt>
    <dgm:pt modelId="{A44A9137-7A90-451E-A391-009FCFD1E5F9}" type="parTrans" cxnId="{97E9A463-15C7-4E3A-A2AC-A9D84444D431}">
      <dgm:prSet/>
      <dgm:spPr/>
      <dgm:t>
        <a:bodyPr/>
        <a:lstStyle/>
        <a:p>
          <a:pPr algn="ctr"/>
          <a:endParaRPr lang="pt-PT" sz="1200" b="1">
            <a:latin typeface="Century Gothic" panose="020B0502020202020204" pitchFamily="34" charset="0"/>
          </a:endParaRPr>
        </a:p>
      </dgm:t>
    </dgm:pt>
    <dgm:pt modelId="{D460C450-2F10-42CE-BA9D-2A9F5AD0AB4B}" type="sibTrans" cxnId="{97E9A463-15C7-4E3A-A2AC-A9D84444D431}">
      <dgm:prSet/>
      <dgm:spPr/>
      <dgm:t>
        <a:bodyPr/>
        <a:lstStyle/>
        <a:p>
          <a:pPr algn="ctr"/>
          <a:endParaRPr lang="pt-PT" sz="1200" b="1">
            <a:latin typeface="Century Gothic" panose="020B0502020202020204" pitchFamily="34" charset="0"/>
          </a:endParaRPr>
        </a:p>
      </dgm:t>
    </dgm:pt>
    <dgm:pt modelId="{F342587C-5B0B-4327-8C97-4150AE75B711}">
      <dgm:prSet phldrT="[Texto]" custT="1"/>
      <dgm:spPr/>
      <dgm:t>
        <a:bodyPr/>
        <a:lstStyle/>
        <a:p>
          <a:pPr algn="ctr"/>
          <a:r>
            <a:rPr lang="pt-PT" sz="1200" b="1" dirty="0" smtClean="0">
              <a:latin typeface="Century Gothic" panose="020B0502020202020204" pitchFamily="34" charset="0"/>
            </a:rPr>
            <a:t>Estudante do 4.º Curso de Pós-Licenciatura de Especialização em Enfermagem Médico-Cirúrgica</a:t>
          </a:r>
          <a:endParaRPr lang="pt-PT" sz="1200" b="1" dirty="0">
            <a:latin typeface="Century Gothic" panose="020B0502020202020204" pitchFamily="34" charset="0"/>
          </a:endParaRPr>
        </a:p>
      </dgm:t>
    </dgm:pt>
    <dgm:pt modelId="{E4895639-6611-4E75-9399-A2EAE0FB31AD}" type="parTrans" cxnId="{75F6C3B9-B32A-44AF-802E-A597C0068EB4}">
      <dgm:prSet/>
      <dgm:spPr/>
      <dgm:t>
        <a:bodyPr/>
        <a:lstStyle/>
        <a:p>
          <a:pPr algn="ctr"/>
          <a:endParaRPr lang="pt-PT" sz="1200" b="1">
            <a:latin typeface="Century Gothic" panose="020B0502020202020204" pitchFamily="34" charset="0"/>
          </a:endParaRPr>
        </a:p>
      </dgm:t>
    </dgm:pt>
    <dgm:pt modelId="{9198E331-41DB-43C7-8E2E-005E81B88A77}" type="sibTrans" cxnId="{75F6C3B9-B32A-44AF-802E-A597C0068EB4}">
      <dgm:prSet/>
      <dgm:spPr/>
      <dgm:t>
        <a:bodyPr/>
        <a:lstStyle/>
        <a:p>
          <a:pPr algn="ctr"/>
          <a:endParaRPr lang="pt-PT" sz="1200" b="1">
            <a:latin typeface="Century Gothic" panose="020B0502020202020204" pitchFamily="34" charset="0"/>
          </a:endParaRPr>
        </a:p>
      </dgm:t>
    </dgm:pt>
    <dgm:pt modelId="{6A5B13A5-4207-41AF-9E57-A9877624E373}">
      <dgm:prSet phldrT="[Texto]" custT="1"/>
      <dgm:spPr/>
      <dgm:t>
        <a:bodyPr/>
        <a:lstStyle/>
        <a:p>
          <a:pPr algn="ctr"/>
          <a:endParaRPr lang="pt-PT" sz="1200" b="1" dirty="0" smtClean="0">
            <a:latin typeface="Century Gothic" panose="020B0502020202020204" pitchFamily="34" charset="0"/>
          </a:endParaRPr>
        </a:p>
        <a:p>
          <a:pPr algn="ctr"/>
          <a:r>
            <a:rPr lang="pt-PT" sz="1200" b="1" dirty="0" smtClean="0">
              <a:latin typeface="Century Gothic" panose="020B0502020202020204" pitchFamily="34" charset="0"/>
            </a:rPr>
            <a:t>Enfermeira Natércia Caramujo</a:t>
          </a:r>
          <a:endParaRPr lang="pt-PT" sz="1200" b="1" dirty="0">
            <a:latin typeface="Century Gothic" panose="020B0502020202020204" pitchFamily="34" charset="0"/>
          </a:endParaRPr>
        </a:p>
      </dgm:t>
    </dgm:pt>
    <dgm:pt modelId="{3CD231B4-1166-431A-BDDC-296ABF73E8A8}" type="sibTrans" cxnId="{03FFA543-2E29-4C96-820A-EC1B221DE335}">
      <dgm:prSet/>
      <dgm:spPr/>
      <dgm:t>
        <a:bodyPr/>
        <a:lstStyle/>
        <a:p>
          <a:pPr algn="ctr"/>
          <a:endParaRPr lang="pt-PT" sz="1200" b="1">
            <a:latin typeface="Century Gothic" panose="020B0502020202020204" pitchFamily="34" charset="0"/>
          </a:endParaRPr>
        </a:p>
      </dgm:t>
    </dgm:pt>
    <dgm:pt modelId="{7DAD98F1-09B5-41D0-BCAF-D1BBF0B80F41}" type="parTrans" cxnId="{03FFA543-2E29-4C96-820A-EC1B221DE335}">
      <dgm:prSet/>
      <dgm:spPr/>
      <dgm:t>
        <a:bodyPr/>
        <a:lstStyle/>
        <a:p>
          <a:pPr algn="ctr"/>
          <a:endParaRPr lang="pt-PT" sz="1200" b="1">
            <a:latin typeface="Century Gothic" panose="020B0502020202020204" pitchFamily="34" charset="0"/>
          </a:endParaRPr>
        </a:p>
      </dgm:t>
    </dgm:pt>
    <dgm:pt modelId="{D3336617-AC44-40E0-975D-8D88B55953BC}" type="pres">
      <dgm:prSet presAssocID="{954EE500-4752-4927-9548-519F566AB94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pt-PT"/>
        </a:p>
      </dgm:t>
    </dgm:pt>
    <dgm:pt modelId="{C4F34C34-D72F-4C86-8DB7-BBC9E198EB2E}" type="pres">
      <dgm:prSet presAssocID="{7B23C568-06A6-4FB7-86BF-3B520336441F}" presName="thickLine" presStyleLbl="alignNode1" presStyleIdx="0" presStyleCnt="1"/>
      <dgm:spPr/>
    </dgm:pt>
    <dgm:pt modelId="{7078048F-F8AC-4163-9296-80C47304DB10}" type="pres">
      <dgm:prSet presAssocID="{7B23C568-06A6-4FB7-86BF-3B520336441F}" presName="horz1" presStyleCnt="0"/>
      <dgm:spPr/>
    </dgm:pt>
    <dgm:pt modelId="{10E2069C-3BF3-418D-A177-943F6F4E8443}" type="pres">
      <dgm:prSet presAssocID="{7B23C568-06A6-4FB7-86BF-3B520336441F}" presName="tx1" presStyleLbl="revTx" presStyleIdx="0" presStyleCnt="3" custScaleX="107627" custScaleY="37637" custLinFactNeighborX="4448" custLinFactNeighborY="33753"/>
      <dgm:spPr/>
      <dgm:t>
        <a:bodyPr/>
        <a:lstStyle/>
        <a:p>
          <a:endParaRPr lang="pt-PT"/>
        </a:p>
      </dgm:t>
    </dgm:pt>
    <dgm:pt modelId="{FE531EFA-D9F7-4549-8D13-8255EC97A39E}" type="pres">
      <dgm:prSet presAssocID="{7B23C568-06A6-4FB7-86BF-3B520336441F}" presName="vert1" presStyleCnt="0"/>
      <dgm:spPr/>
    </dgm:pt>
    <dgm:pt modelId="{BE8D5785-C6EC-40B3-A106-1C96F45621B7}" type="pres">
      <dgm:prSet presAssocID="{6A5B13A5-4207-41AF-9E57-A9877624E373}" presName="vertSpace2a" presStyleCnt="0"/>
      <dgm:spPr/>
    </dgm:pt>
    <dgm:pt modelId="{24DCA90A-AB31-4827-A448-B57D9D7DEE75}" type="pres">
      <dgm:prSet presAssocID="{6A5B13A5-4207-41AF-9E57-A9877624E373}" presName="horz2" presStyleCnt="0"/>
      <dgm:spPr/>
    </dgm:pt>
    <dgm:pt modelId="{6172CEAB-F57C-4FDA-ABB6-AB5B53C75DB0}" type="pres">
      <dgm:prSet presAssocID="{6A5B13A5-4207-41AF-9E57-A9877624E373}" presName="horzSpace2" presStyleCnt="0"/>
      <dgm:spPr/>
    </dgm:pt>
    <dgm:pt modelId="{BEB55263-E3E4-4317-8DE8-B25CD7F3107D}" type="pres">
      <dgm:prSet presAssocID="{6A5B13A5-4207-41AF-9E57-A9877624E373}" presName="tx2" presStyleLbl="revTx" presStyleIdx="1" presStyleCnt="3"/>
      <dgm:spPr/>
      <dgm:t>
        <a:bodyPr/>
        <a:lstStyle/>
        <a:p>
          <a:endParaRPr lang="pt-PT"/>
        </a:p>
      </dgm:t>
    </dgm:pt>
    <dgm:pt modelId="{7371DE9B-8B66-4D11-AF6E-72AE512E7A94}" type="pres">
      <dgm:prSet presAssocID="{6A5B13A5-4207-41AF-9E57-A9877624E373}" presName="vert2" presStyleCnt="0"/>
      <dgm:spPr/>
    </dgm:pt>
    <dgm:pt modelId="{C1500B85-CC8A-4189-A6E1-DB44D00F2B86}" type="pres">
      <dgm:prSet presAssocID="{6A5B13A5-4207-41AF-9E57-A9877624E373}" presName="thinLine2b" presStyleLbl="callout" presStyleIdx="0" presStyleCnt="2" custFlipVert="1" custSzY="45720" custScaleX="98129" custLinFactNeighborX="92" custLinFactNeighborY="-90871"/>
      <dgm:spPr>
        <a:ln>
          <a:noFill/>
        </a:ln>
      </dgm:spPr>
      <dgm:t>
        <a:bodyPr/>
        <a:lstStyle/>
        <a:p>
          <a:endParaRPr lang="pt-PT"/>
        </a:p>
      </dgm:t>
    </dgm:pt>
    <dgm:pt modelId="{DC079BC1-27A9-45E6-B91C-88FAD97C6D6E}" type="pres">
      <dgm:prSet presAssocID="{6A5B13A5-4207-41AF-9E57-A9877624E373}" presName="vertSpace2b" presStyleCnt="0"/>
      <dgm:spPr/>
    </dgm:pt>
    <dgm:pt modelId="{610D4E78-07D3-4B8D-BA67-3B1C7E0442FA}" type="pres">
      <dgm:prSet presAssocID="{F342587C-5B0B-4327-8C97-4150AE75B711}" presName="horz2" presStyleCnt="0"/>
      <dgm:spPr/>
    </dgm:pt>
    <dgm:pt modelId="{BAFFC9ED-A1CA-4337-AFCF-63F2E63D1218}" type="pres">
      <dgm:prSet presAssocID="{F342587C-5B0B-4327-8C97-4150AE75B711}" presName="horzSpace2" presStyleCnt="0"/>
      <dgm:spPr/>
    </dgm:pt>
    <dgm:pt modelId="{C63C35FC-D409-43E3-A914-A63454F31596}" type="pres">
      <dgm:prSet presAssocID="{F342587C-5B0B-4327-8C97-4150AE75B711}" presName="tx2" presStyleLbl="revTx" presStyleIdx="2" presStyleCnt="3"/>
      <dgm:spPr/>
      <dgm:t>
        <a:bodyPr/>
        <a:lstStyle/>
        <a:p>
          <a:endParaRPr lang="pt-PT"/>
        </a:p>
      </dgm:t>
    </dgm:pt>
    <dgm:pt modelId="{ED8DCFFE-867F-480A-BEF9-767B7702FEC6}" type="pres">
      <dgm:prSet presAssocID="{F342587C-5B0B-4327-8C97-4150AE75B711}" presName="vert2" presStyleCnt="0"/>
      <dgm:spPr/>
    </dgm:pt>
    <dgm:pt modelId="{FA8C126B-C85E-43A0-BF5D-CD4FA96A668A}" type="pres">
      <dgm:prSet presAssocID="{F342587C-5B0B-4327-8C97-4150AE75B711}" presName="thinLine2b" presStyleLbl="callout" presStyleIdx="1" presStyleCnt="2"/>
      <dgm:spPr/>
    </dgm:pt>
    <dgm:pt modelId="{BB311860-44CF-4AFE-8819-9D17AC17221C}" type="pres">
      <dgm:prSet presAssocID="{F342587C-5B0B-4327-8C97-4150AE75B711}" presName="vertSpace2b" presStyleCnt="0"/>
      <dgm:spPr/>
    </dgm:pt>
  </dgm:ptLst>
  <dgm:cxnLst>
    <dgm:cxn modelId="{03FFA543-2E29-4C96-820A-EC1B221DE335}" srcId="{7B23C568-06A6-4FB7-86BF-3B520336441F}" destId="{6A5B13A5-4207-41AF-9E57-A9877624E373}" srcOrd="0" destOrd="0" parTransId="{7DAD98F1-09B5-41D0-BCAF-D1BBF0B80F41}" sibTransId="{3CD231B4-1166-431A-BDDC-296ABF73E8A8}"/>
    <dgm:cxn modelId="{97E9A463-15C7-4E3A-A2AC-A9D84444D431}" srcId="{954EE500-4752-4927-9548-519F566AB942}" destId="{7B23C568-06A6-4FB7-86BF-3B520336441F}" srcOrd="0" destOrd="0" parTransId="{A44A9137-7A90-451E-A391-009FCFD1E5F9}" sibTransId="{D460C450-2F10-42CE-BA9D-2A9F5AD0AB4B}"/>
    <dgm:cxn modelId="{75F6C3B9-B32A-44AF-802E-A597C0068EB4}" srcId="{7B23C568-06A6-4FB7-86BF-3B520336441F}" destId="{F342587C-5B0B-4327-8C97-4150AE75B711}" srcOrd="1" destOrd="0" parTransId="{E4895639-6611-4E75-9399-A2EAE0FB31AD}" sibTransId="{9198E331-41DB-43C7-8E2E-005E81B88A77}"/>
    <dgm:cxn modelId="{BD408379-94DB-4AAE-ABE8-342C7074A6C3}" type="presOf" srcId="{F342587C-5B0B-4327-8C97-4150AE75B711}" destId="{C63C35FC-D409-43E3-A914-A63454F31596}" srcOrd="0" destOrd="0" presId="urn:microsoft.com/office/officeart/2008/layout/LinedList"/>
    <dgm:cxn modelId="{491A23EB-45E2-4E6B-AE81-06DF6389334E}" type="presOf" srcId="{6A5B13A5-4207-41AF-9E57-A9877624E373}" destId="{BEB55263-E3E4-4317-8DE8-B25CD7F3107D}" srcOrd="0" destOrd="0" presId="urn:microsoft.com/office/officeart/2008/layout/LinedList"/>
    <dgm:cxn modelId="{19DAE59F-8632-49FF-B7F1-B6E81A612A85}" type="presOf" srcId="{7B23C568-06A6-4FB7-86BF-3B520336441F}" destId="{10E2069C-3BF3-418D-A177-943F6F4E8443}" srcOrd="0" destOrd="0" presId="urn:microsoft.com/office/officeart/2008/layout/LinedList"/>
    <dgm:cxn modelId="{D7EC8731-7C4E-4E5F-8F3F-60999B8E27F7}" type="presOf" srcId="{954EE500-4752-4927-9548-519F566AB942}" destId="{D3336617-AC44-40E0-975D-8D88B55953BC}" srcOrd="0" destOrd="0" presId="urn:microsoft.com/office/officeart/2008/layout/LinedList"/>
    <dgm:cxn modelId="{7BBFB328-432B-43E5-A678-94691DF1FA7C}" type="presParOf" srcId="{D3336617-AC44-40E0-975D-8D88B55953BC}" destId="{C4F34C34-D72F-4C86-8DB7-BBC9E198EB2E}" srcOrd="0" destOrd="0" presId="urn:microsoft.com/office/officeart/2008/layout/LinedList"/>
    <dgm:cxn modelId="{1D83C91A-243F-43C3-8E87-1098B3BD039E}" type="presParOf" srcId="{D3336617-AC44-40E0-975D-8D88B55953BC}" destId="{7078048F-F8AC-4163-9296-80C47304DB10}" srcOrd="1" destOrd="0" presId="urn:microsoft.com/office/officeart/2008/layout/LinedList"/>
    <dgm:cxn modelId="{0AA96C2C-6123-4A99-8145-ABCA7A9FB1F8}" type="presParOf" srcId="{7078048F-F8AC-4163-9296-80C47304DB10}" destId="{10E2069C-3BF3-418D-A177-943F6F4E8443}" srcOrd="0" destOrd="0" presId="urn:microsoft.com/office/officeart/2008/layout/LinedList"/>
    <dgm:cxn modelId="{8D337ABD-9B1D-4CDF-8334-7B0ABFFCE374}" type="presParOf" srcId="{7078048F-F8AC-4163-9296-80C47304DB10}" destId="{FE531EFA-D9F7-4549-8D13-8255EC97A39E}" srcOrd="1" destOrd="0" presId="urn:microsoft.com/office/officeart/2008/layout/LinedList"/>
    <dgm:cxn modelId="{452D8AB8-F4CB-49FB-8AD3-82B680077147}" type="presParOf" srcId="{FE531EFA-D9F7-4549-8D13-8255EC97A39E}" destId="{BE8D5785-C6EC-40B3-A106-1C96F45621B7}" srcOrd="0" destOrd="0" presId="urn:microsoft.com/office/officeart/2008/layout/LinedList"/>
    <dgm:cxn modelId="{8E6F9BEF-C801-43A3-935C-028D65E88D0D}" type="presParOf" srcId="{FE531EFA-D9F7-4549-8D13-8255EC97A39E}" destId="{24DCA90A-AB31-4827-A448-B57D9D7DEE75}" srcOrd="1" destOrd="0" presId="urn:microsoft.com/office/officeart/2008/layout/LinedList"/>
    <dgm:cxn modelId="{57FC4383-2C15-4C74-ACD6-E6E57F5163EF}" type="presParOf" srcId="{24DCA90A-AB31-4827-A448-B57D9D7DEE75}" destId="{6172CEAB-F57C-4FDA-ABB6-AB5B53C75DB0}" srcOrd="0" destOrd="0" presId="urn:microsoft.com/office/officeart/2008/layout/LinedList"/>
    <dgm:cxn modelId="{CAA208B7-F532-440E-A4CE-9726F1A94F62}" type="presParOf" srcId="{24DCA90A-AB31-4827-A448-B57D9D7DEE75}" destId="{BEB55263-E3E4-4317-8DE8-B25CD7F3107D}" srcOrd="1" destOrd="0" presId="urn:microsoft.com/office/officeart/2008/layout/LinedList"/>
    <dgm:cxn modelId="{080BC63D-3B11-45FE-9FEE-6A72DA108739}" type="presParOf" srcId="{24DCA90A-AB31-4827-A448-B57D9D7DEE75}" destId="{7371DE9B-8B66-4D11-AF6E-72AE512E7A94}" srcOrd="2" destOrd="0" presId="urn:microsoft.com/office/officeart/2008/layout/LinedList"/>
    <dgm:cxn modelId="{4542D12F-29DD-495C-9999-12E77B8BC272}" type="presParOf" srcId="{FE531EFA-D9F7-4549-8D13-8255EC97A39E}" destId="{C1500B85-CC8A-4189-A6E1-DB44D00F2B86}" srcOrd="2" destOrd="0" presId="urn:microsoft.com/office/officeart/2008/layout/LinedList"/>
    <dgm:cxn modelId="{5153B002-DE2D-45DA-A90E-9F39A280FB7C}" type="presParOf" srcId="{FE531EFA-D9F7-4549-8D13-8255EC97A39E}" destId="{DC079BC1-27A9-45E6-B91C-88FAD97C6D6E}" srcOrd="3" destOrd="0" presId="urn:microsoft.com/office/officeart/2008/layout/LinedList"/>
    <dgm:cxn modelId="{08ABCE4D-63C5-4042-A8C3-5E476BC81680}" type="presParOf" srcId="{FE531EFA-D9F7-4549-8D13-8255EC97A39E}" destId="{610D4E78-07D3-4B8D-BA67-3B1C7E0442FA}" srcOrd="4" destOrd="0" presId="urn:microsoft.com/office/officeart/2008/layout/LinedList"/>
    <dgm:cxn modelId="{34984F64-07D2-445C-8882-5AD404F95BF3}" type="presParOf" srcId="{610D4E78-07D3-4B8D-BA67-3B1C7E0442FA}" destId="{BAFFC9ED-A1CA-4337-AFCF-63F2E63D1218}" srcOrd="0" destOrd="0" presId="urn:microsoft.com/office/officeart/2008/layout/LinedList"/>
    <dgm:cxn modelId="{1D92C1E4-DB89-4055-A8E7-0BBCB6DB6F6F}" type="presParOf" srcId="{610D4E78-07D3-4B8D-BA67-3B1C7E0442FA}" destId="{C63C35FC-D409-43E3-A914-A63454F31596}" srcOrd="1" destOrd="0" presId="urn:microsoft.com/office/officeart/2008/layout/LinedList"/>
    <dgm:cxn modelId="{9EE9BAD2-7254-4727-AEDD-26D54D6D1CD9}" type="presParOf" srcId="{610D4E78-07D3-4B8D-BA67-3B1C7E0442FA}" destId="{ED8DCFFE-867F-480A-BEF9-767B7702FEC6}" srcOrd="2" destOrd="0" presId="urn:microsoft.com/office/officeart/2008/layout/LinedList"/>
    <dgm:cxn modelId="{F6341CAE-B098-4AE8-A6D7-57435B1D3BCE}" type="presParOf" srcId="{FE531EFA-D9F7-4549-8D13-8255EC97A39E}" destId="{FA8C126B-C85E-43A0-BF5D-CD4FA96A668A}" srcOrd="5" destOrd="0" presId="urn:microsoft.com/office/officeart/2008/layout/LinedList"/>
    <dgm:cxn modelId="{8B94C365-F9C6-4049-A4D6-B294500B2516}" type="presParOf" srcId="{FE531EFA-D9F7-4549-8D13-8255EC97A39E}" destId="{BB311860-44CF-4AFE-8819-9D17AC17221C}" srcOrd="6" destOrd="0" presId="urn:microsoft.com/office/officeart/2008/layout/Lin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A2F84E0-9079-4000-A1F4-34A67C64EE7B}" type="doc">
      <dgm:prSet loTypeId="urn:microsoft.com/office/officeart/2005/8/layout/cycle3" loCatId="cycle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pt-PT"/>
        </a:p>
      </dgm:t>
    </dgm:pt>
    <dgm:pt modelId="{9C0886DE-1393-42E2-9DE9-7B963F7E9689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pt-PT" sz="1500" dirty="0" smtClean="0"/>
            <a:t>A Prevalência de infeção nos hospitais portugueses é superior à que se verifica nos hospitais europeus (10,6 </a:t>
          </a:r>
          <a:r>
            <a:rPr lang="pt-PT" sz="1500" dirty="0" err="1" smtClean="0"/>
            <a:t>Vs</a:t>
          </a:r>
          <a:r>
            <a:rPr lang="pt-PT" sz="1500" dirty="0" smtClean="0"/>
            <a:t> 6,1%) </a:t>
          </a:r>
          <a:endParaRPr lang="pt-PT" sz="1500" dirty="0">
            <a:latin typeface="Arial" pitchFamily="34" charset="0"/>
            <a:cs typeface="Arial" pitchFamily="34" charset="0"/>
          </a:endParaRPr>
        </a:p>
      </dgm:t>
    </dgm:pt>
    <dgm:pt modelId="{349908D9-1728-4F66-94A6-595C5B0A2682}" type="parTrans" cxnId="{38DAE563-87BC-44ED-8C07-1CC8121F1EA0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B9D85C06-9A54-4B90-AFDD-92E3FB48B57D}" type="sibTrans" cxnId="{38DAE563-87BC-44ED-8C07-1CC8121F1EA0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5260DEDC-05CB-402E-BB43-0C13446C4253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pt-PT" sz="1500" dirty="0" smtClean="0"/>
            <a:t>Tal como o consumo de antimicrobianos</a:t>
          </a:r>
        </a:p>
        <a:p>
          <a:pPr>
            <a:lnSpc>
              <a:spcPct val="150000"/>
            </a:lnSpc>
          </a:pPr>
          <a:r>
            <a:rPr lang="pt-PT" sz="1500" dirty="0" smtClean="0"/>
            <a:t>(45,4 </a:t>
          </a:r>
          <a:r>
            <a:rPr lang="pt-PT" sz="1500" dirty="0" err="1" smtClean="0"/>
            <a:t>Vs</a:t>
          </a:r>
          <a:r>
            <a:rPr lang="pt-PT" sz="1500" dirty="0" smtClean="0"/>
            <a:t> 35,8%) </a:t>
          </a:r>
          <a:endParaRPr lang="pt-PT" sz="1500" dirty="0">
            <a:latin typeface="Arial" pitchFamily="34" charset="0"/>
            <a:cs typeface="Arial" pitchFamily="34" charset="0"/>
          </a:endParaRPr>
        </a:p>
      </dgm:t>
    </dgm:pt>
    <dgm:pt modelId="{ECF5F307-0E94-42C1-B5C9-27222E0AE3ED}" type="parTrans" cxnId="{E27D0EED-11A3-4BEE-828A-A905E1E5FE12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5F235F37-A897-4363-B4C9-D312CD93B14F}" type="sibTrans" cxnId="{E27D0EED-11A3-4BEE-828A-A905E1E5FE12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928374AF-8CD2-445E-8B19-DC74E125B879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pt-PT" sz="1500" dirty="0" smtClean="0"/>
            <a:t>As unidades de cuidados intensivos são responsáveis por 24.5% das infeções hospitalares</a:t>
          </a:r>
          <a:endParaRPr lang="pt-PT" sz="1500" dirty="0">
            <a:latin typeface="Arial" pitchFamily="34" charset="0"/>
            <a:cs typeface="Arial" pitchFamily="34" charset="0"/>
          </a:endParaRPr>
        </a:p>
      </dgm:t>
    </dgm:pt>
    <dgm:pt modelId="{A9943C9F-8301-48FF-B778-81046311E699}" type="parTrans" cxnId="{5E0E3022-F8A0-4C7C-A659-BE5DCE029BE8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8734E365-E7AD-4CE7-84C2-90CD7AB8C4DE}" type="sibTrans" cxnId="{5E0E3022-F8A0-4C7C-A659-BE5DCE029BE8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C20313A0-DF45-4AA5-8B21-D6BEB719D203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pt-PT" sz="1500" dirty="0" smtClean="0"/>
            <a:t>32,9% dos doentes submetidos a intubação/ventilação mecânica invasiva adquirem PAV</a:t>
          </a:r>
          <a:endParaRPr lang="pt-PT" sz="1500" dirty="0">
            <a:latin typeface="Arial" pitchFamily="34" charset="0"/>
            <a:cs typeface="Arial" pitchFamily="34" charset="0"/>
          </a:endParaRPr>
        </a:p>
      </dgm:t>
    </dgm:pt>
    <dgm:pt modelId="{472D16B1-7A36-48A9-A716-A5899A9C7421}" type="parTrans" cxnId="{59B62E51-89F8-4D53-8FF3-DBA2F132A33E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80F9D855-97E7-467C-8EBE-96ECA76AB1A7}" type="sibTrans" cxnId="{59B62E51-89F8-4D53-8FF3-DBA2F132A33E}">
      <dgm:prSet/>
      <dgm:spPr/>
      <dgm:t>
        <a:bodyPr/>
        <a:lstStyle/>
        <a:p>
          <a:pPr>
            <a:lnSpc>
              <a:spcPct val="150000"/>
            </a:lnSpc>
          </a:pPr>
          <a:endParaRPr lang="pt-PT" sz="1500">
            <a:latin typeface="Arial" pitchFamily="34" charset="0"/>
            <a:cs typeface="Arial" pitchFamily="34" charset="0"/>
          </a:endParaRPr>
        </a:p>
      </dgm:t>
    </dgm:pt>
    <dgm:pt modelId="{DF35946E-39C9-4ADA-B8BC-BFB3C54FBE1B}" type="pres">
      <dgm:prSet presAssocID="{5A2F84E0-9079-4000-A1F4-34A67C64EE7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9C70E796-0710-42D9-881F-9383927C2C7D}" type="pres">
      <dgm:prSet presAssocID="{5A2F84E0-9079-4000-A1F4-34A67C64EE7B}" presName="cycle" presStyleCnt="0"/>
      <dgm:spPr/>
      <dgm:t>
        <a:bodyPr/>
        <a:lstStyle/>
        <a:p>
          <a:endParaRPr lang="pt-PT"/>
        </a:p>
      </dgm:t>
    </dgm:pt>
    <dgm:pt modelId="{2C65CC8A-DF6F-47BE-B75A-5F325597F6AF}" type="pres">
      <dgm:prSet presAssocID="{9C0886DE-1393-42E2-9DE9-7B963F7E9689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12BD5E1-97A8-4E7D-AF22-F708AA3D26E6}" type="pres">
      <dgm:prSet presAssocID="{B9D85C06-9A54-4B90-AFDD-92E3FB48B57D}" presName="sibTransFirstNode" presStyleLbl="bgShp" presStyleIdx="0" presStyleCnt="1"/>
      <dgm:spPr/>
      <dgm:t>
        <a:bodyPr/>
        <a:lstStyle/>
        <a:p>
          <a:endParaRPr lang="pt-PT"/>
        </a:p>
      </dgm:t>
    </dgm:pt>
    <dgm:pt modelId="{59FA9B85-8C5A-4797-90EB-6E5FE48D434C}" type="pres">
      <dgm:prSet presAssocID="{5260DEDC-05CB-402E-BB43-0C13446C4253}" presName="nodeFollowingNodes" presStyleLbl="node1" presStyleIdx="1" presStyleCnt="4" custRadScaleRad="106857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7130F1BC-B78F-432C-B315-C7ACD7C9B077}" type="pres">
      <dgm:prSet presAssocID="{928374AF-8CD2-445E-8B19-DC74E125B879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DC806524-D87E-48D8-9555-621A82C1BD78}" type="pres">
      <dgm:prSet presAssocID="{C20313A0-DF45-4AA5-8B21-D6BEB719D203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59B62E51-89F8-4D53-8FF3-DBA2F132A33E}" srcId="{5A2F84E0-9079-4000-A1F4-34A67C64EE7B}" destId="{C20313A0-DF45-4AA5-8B21-D6BEB719D203}" srcOrd="3" destOrd="0" parTransId="{472D16B1-7A36-48A9-A716-A5899A9C7421}" sibTransId="{80F9D855-97E7-467C-8EBE-96ECA76AB1A7}"/>
    <dgm:cxn modelId="{179A82AD-0C17-4C56-A70E-EB059AC76985}" type="presOf" srcId="{C20313A0-DF45-4AA5-8B21-D6BEB719D203}" destId="{DC806524-D87E-48D8-9555-621A82C1BD78}" srcOrd="0" destOrd="0" presId="urn:microsoft.com/office/officeart/2005/8/layout/cycle3"/>
    <dgm:cxn modelId="{56E930B9-6441-44C3-9BD4-57DBCD92FC69}" type="presOf" srcId="{5260DEDC-05CB-402E-BB43-0C13446C4253}" destId="{59FA9B85-8C5A-4797-90EB-6E5FE48D434C}" srcOrd="0" destOrd="0" presId="urn:microsoft.com/office/officeart/2005/8/layout/cycle3"/>
    <dgm:cxn modelId="{E27D0EED-11A3-4BEE-828A-A905E1E5FE12}" srcId="{5A2F84E0-9079-4000-A1F4-34A67C64EE7B}" destId="{5260DEDC-05CB-402E-BB43-0C13446C4253}" srcOrd="1" destOrd="0" parTransId="{ECF5F307-0E94-42C1-B5C9-27222E0AE3ED}" sibTransId="{5F235F37-A897-4363-B4C9-D312CD93B14F}"/>
    <dgm:cxn modelId="{3E1873E2-2B43-4676-9860-76324FF91631}" type="presOf" srcId="{9C0886DE-1393-42E2-9DE9-7B963F7E9689}" destId="{2C65CC8A-DF6F-47BE-B75A-5F325597F6AF}" srcOrd="0" destOrd="0" presId="urn:microsoft.com/office/officeart/2005/8/layout/cycle3"/>
    <dgm:cxn modelId="{38DAE563-87BC-44ED-8C07-1CC8121F1EA0}" srcId="{5A2F84E0-9079-4000-A1F4-34A67C64EE7B}" destId="{9C0886DE-1393-42E2-9DE9-7B963F7E9689}" srcOrd="0" destOrd="0" parTransId="{349908D9-1728-4F66-94A6-595C5B0A2682}" sibTransId="{B9D85C06-9A54-4B90-AFDD-92E3FB48B57D}"/>
    <dgm:cxn modelId="{E246A7B2-36D2-4353-A9F3-5EF8809104FB}" type="presOf" srcId="{B9D85C06-9A54-4B90-AFDD-92E3FB48B57D}" destId="{212BD5E1-97A8-4E7D-AF22-F708AA3D26E6}" srcOrd="0" destOrd="0" presId="urn:microsoft.com/office/officeart/2005/8/layout/cycle3"/>
    <dgm:cxn modelId="{3382A241-3656-43AB-B63F-15D1AFB53E2B}" type="presOf" srcId="{928374AF-8CD2-445E-8B19-DC74E125B879}" destId="{7130F1BC-B78F-432C-B315-C7ACD7C9B077}" srcOrd="0" destOrd="0" presId="urn:microsoft.com/office/officeart/2005/8/layout/cycle3"/>
    <dgm:cxn modelId="{A618AE10-1AC5-4FA9-A912-742D891E92B4}" type="presOf" srcId="{5A2F84E0-9079-4000-A1F4-34A67C64EE7B}" destId="{DF35946E-39C9-4ADA-B8BC-BFB3C54FBE1B}" srcOrd="0" destOrd="0" presId="urn:microsoft.com/office/officeart/2005/8/layout/cycle3"/>
    <dgm:cxn modelId="{5E0E3022-F8A0-4C7C-A659-BE5DCE029BE8}" srcId="{5A2F84E0-9079-4000-A1F4-34A67C64EE7B}" destId="{928374AF-8CD2-445E-8B19-DC74E125B879}" srcOrd="2" destOrd="0" parTransId="{A9943C9F-8301-48FF-B778-81046311E699}" sibTransId="{8734E365-E7AD-4CE7-84C2-90CD7AB8C4DE}"/>
    <dgm:cxn modelId="{1B56BFAA-F78F-458D-8063-B3CB00EC75D5}" type="presParOf" srcId="{DF35946E-39C9-4ADA-B8BC-BFB3C54FBE1B}" destId="{9C70E796-0710-42D9-881F-9383927C2C7D}" srcOrd="0" destOrd="0" presId="urn:microsoft.com/office/officeart/2005/8/layout/cycle3"/>
    <dgm:cxn modelId="{E651F599-1B96-4C43-97EE-5E181EF10D8D}" type="presParOf" srcId="{9C70E796-0710-42D9-881F-9383927C2C7D}" destId="{2C65CC8A-DF6F-47BE-B75A-5F325597F6AF}" srcOrd="0" destOrd="0" presId="urn:microsoft.com/office/officeart/2005/8/layout/cycle3"/>
    <dgm:cxn modelId="{5963130E-A5DD-4DCE-A5B0-AF04489480AD}" type="presParOf" srcId="{9C70E796-0710-42D9-881F-9383927C2C7D}" destId="{212BD5E1-97A8-4E7D-AF22-F708AA3D26E6}" srcOrd="1" destOrd="0" presId="urn:microsoft.com/office/officeart/2005/8/layout/cycle3"/>
    <dgm:cxn modelId="{F2238296-39FC-487D-8BAD-1D3DDD1EECA0}" type="presParOf" srcId="{9C70E796-0710-42D9-881F-9383927C2C7D}" destId="{59FA9B85-8C5A-4797-90EB-6E5FE48D434C}" srcOrd="2" destOrd="0" presId="urn:microsoft.com/office/officeart/2005/8/layout/cycle3"/>
    <dgm:cxn modelId="{1E9907F5-B43F-4421-8BCC-F08E9F19F558}" type="presParOf" srcId="{9C70E796-0710-42D9-881F-9383927C2C7D}" destId="{7130F1BC-B78F-432C-B315-C7ACD7C9B077}" srcOrd="3" destOrd="0" presId="urn:microsoft.com/office/officeart/2005/8/layout/cycle3"/>
    <dgm:cxn modelId="{0F799016-4F99-46C2-97F4-35F53DD12567}" type="presParOf" srcId="{9C70E796-0710-42D9-881F-9383927C2C7D}" destId="{DC806524-D87E-48D8-9555-621A82C1BD78}" srcOrd="4" destOrd="0" presId="urn:microsoft.com/office/officeart/2005/8/layout/cycle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DE08914-97FC-4F56-898E-DDCB54E6E08E}" type="doc">
      <dgm:prSet loTypeId="urn:microsoft.com/office/officeart/2005/8/layout/cycle4" loCatId="relationship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pt-PT"/>
        </a:p>
      </dgm:t>
    </dgm:pt>
    <dgm:pt modelId="{355A1295-250D-4D05-A4F8-96C3FEF1E3FE}">
      <dgm:prSet phldrT="[Texto]" custT="1"/>
      <dgm:spPr/>
      <dgm:t>
        <a:bodyPr/>
        <a:lstStyle/>
        <a:p>
          <a:r>
            <a:rPr lang="pt-PT" sz="1600" dirty="0" smtClean="0"/>
            <a:t>Microaspiração a partir da orofaringe;</a:t>
          </a:r>
          <a:endParaRPr lang="pt-PT" sz="1600" dirty="0"/>
        </a:p>
      </dgm:t>
    </dgm:pt>
    <dgm:pt modelId="{CF009185-D023-4B5A-A0A9-F63F04E50BA4}" type="parTrans" cxnId="{FC0A5518-25F6-437B-A118-98ECEB50A68B}">
      <dgm:prSet/>
      <dgm:spPr/>
      <dgm:t>
        <a:bodyPr/>
        <a:lstStyle/>
        <a:p>
          <a:endParaRPr lang="pt-PT" sz="4400"/>
        </a:p>
      </dgm:t>
    </dgm:pt>
    <dgm:pt modelId="{C478B101-E007-45BE-8C4C-3CCC2A212C4F}" type="sibTrans" cxnId="{FC0A5518-25F6-437B-A118-98ECEB50A68B}">
      <dgm:prSet/>
      <dgm:spPr/>
      <dgm:t>
        <a:bodyPr/>
        <a:lstStyle/>
        <a:p>
          <a:endParaRPr lang="pt-PT" sz="4400"/>
        </a:p>
      </dgm:t>
    </dgm:pt>
    <dgm:pt modelId="{2402F408-18DD-4D00-9F54-D25AA7643E71}">
      <dgm:prSet phldrT="[Texto]" custT="1"/>
      <dgm:spPr/>
      <dgm:t>
        <a:bodyPr/>
        <a:lstStyle/>
        <a:p>
          <a:endParaRPr lang="pt-PT"/>
        </a:p>
      </dgm:t>
    </dgm:pt>
    <dgm:pt modelId="{78ED2A9E-B28E-487F-865E-E1802484CBB6}" type="parTrans" cxnId="{1CF73A05-9E4B-472A-AC0B-8620FCE37C32}">
      <dgm:prSet/>
      <dgm:spPr/>
      <dgm:t>
        <a:bodyPr/>
        <a:lstStyle/>
        <a:p>
          <a:endParaRPr lang="pt-PT" sz="4400"/>
        </a:p>
      </dgm:t>
    </dgm:pt>
    <dgm:pt modelId="{D3D9AD96-9E35-4303-B5B7-F8650A02C556}" type="sibTrans" cxnId="{1CF73A05-9E4B-472A-AC0B-8620FCE37C32}">
      <dgm:prSet/>
      <dgm:spPr/>
      <dgm:t>
        <a:bodyPr/>
        <a:lstStyle/>
        <a:p>
          <a:endParaRPr lang="pt-PT" sz="4400"/>
        </a:p>
      </dgm:t>
    </dgm:pt>
    <dgm:pt modelId="{AA1C5004-21C7-4863-9D67-8BB2E68C91B4}">
      <dgm:prSet phldrT="[Texto]" custT="1"/>
      <dgm:spPr/>
      <dgm:t>
        <a:bodyPr/>
        <a:lstStyle/>
        <a:p>
          <a:r>
            <a:rPr lang="pt-PT" sz="1600" dirty="0" smtClean="0"/>
            <a:t>Colonização bacteriana das vias aéreas superiores;</a:t>
          </a:r>
          <a:endParaRPr lang="pt-PT" sz="1600" dirty="0"/>
        </a:p>
      </dgm:t>
    </dgm:pt>
    <dgm:pt modelId="{8B8A884C-A341-415B-9B11-EECBEF0CA255}" type="parTrans" cxnId="{6911F1F5-3A95-421C-B7A5-17F777905168}">
      <dgm:prSet/>
      <dgm:spPr/>
      <dgm:t>
        <a:bodyPr/>
        <a:lstStyle/>
        <a:p>
          <a:endParaRPr lang="pt-PT" sz="4400"/>
        </a:p>
      </dgm:t>
    </dgm:pt>
    <dgm:pt modelId="{FD71D714-C6E4-4AE5-9C5C-87DDF11BEA0B}" type="sibTrans" cxnId="{6911F1F5-3A95-421C-B7A5-17F777905168}">
      <dgm:prSet/>
      <dgm:spPr/>
      <dgm:t>
        <a:bodyPr/>
        <a:lstStyle/>
        <a:p>
          <a:endParaRPr lang="pt-PT" sz="4400"/>
        </a:p>
      </dgm:t>
    </dgm:pt>
    <dgm:pt modelId="{5333C984-BFA0-40D0-872D-1EBC5495DA03}">
      <dgm:prSet phldrT="[Texto]" custT="1"/>
      <dgm:spPr/>
      <dgm:t>
        <a:bodyPr/>
        <a:lstStyle/>
        <a:p>
          <a:r>
            <a:rPr lang="pt-PT" sz="1600" dirty="0" smtClean="0"/>
            <a:t>Disseminação </a:t>
          </a:r>
          <a:r>
            <a:rPr lang="pt-PT" sz="1600" dirty="0" err="1" smtClean="0"/>
            <a:t>hematogénea</a:t>
          </a:r>
          <a:r>
            <a:rPr lang="pt-PT" sz="1600" dirty="0" smtClean="0"/>
            <a:t> ou por translocação </a:t>
          </a:r>
          <a:r>
            <a:rPr lang="pt-PT" sz="1600" dirty="0" smtClean="0"/>
            <a:t>bacteriana;</a:t>
          </a:r>
          <a:endParaRPr lang="pt-PT" sz="1600" dirty="0"/>
        </a:p>
      </dgm:t>
    </dgm:pt>
    <dgm:pt modelId="{FBB91F7E-663D-4C36-B18E-14D9361DAF72}" type="parTrans" cxnId="{3E02D20A-6236-4C4C-BC50-383FA9BBDF3C}">
      <dgm:prSet/>
      <dgm:spPr/>
      <dgm:t>
        <a:bodyPr/>
        <a:lstStyle/>
        <a:p>
          <a:endParaRPr lang="pt-PT" sz="4400"/>
        </a:p>
      </dgm:t>
    </dgm:pt>
    <dgm:pt modelId="{B289C541-A946-41C1-8244-8AFBB163D664}" type="sibTrans" cxnId="{3E02D20A-6236-4C4C-BC50-383FA9BBDF3C}">
      <dgm:prSet/>
      <dgm:spPr/>
      <dgm:t>
        <a:bodyPr/>
        <a:lstStyle/>
        <a:p>
          <a:endParaRPr lang="pt-PT" sz="4400"/>
        </a:p>
      </dgm:t>
    </dgm:pt>
    <dgm:pt modelId="{EB8BEC7F-2C5F-4B3E-AF66-3739EF13F1AE}">
      <dgm:prSet phldrT="[Texto]" custT="1"/>
      <dgm:spPr/>
      <dgm:t>
        <a:bodyPr/>
        <a:lstStyle/>
        <a:p>
          <a:r>
            <a:rPr lang="pt-PT" sz="1600" dirty="0" smtClean="0"/>
            <a:t>Inoculação durante a entubação </a:t>
          </a:r>
          <a:r>
            <a:rPr lang="pt-PT" sz="1600" dirty="0" smtClean="0"/>
            <a:t>ou aspiração </a:t>
          </a:r>
          <a:r>
            <a:rPr lang="pt-PT" sz="1600" dirty="0" smtClean="0"/>
            <a:t>de secreções;</a:t>
          </a:r>
          <a:endParaRPr lang="pt-PT" sz="1600" dirty="0"/>
        </a:p>
      </dgm:t>
    </dgm:pt>
    <dgm:pt modelId="{3715DD87-7DED-437C-9A07-6553F39C9B82}" type="sibTrans" cxnId="{65F4A666-3B95-4F4B-8CDC-F54D227344FA}">
      <dgm:prSet/>
      <dgm:spPr/>
      <dgm:t>
        <a:bodyPr/>
        <a:lstStyle/>
        <a:p>
          <a:endParaRPr lang="pt-PT" sz="4400"/>
        </a:p>
      </dgm:t>
    </dgm:pt>
    <dgm:pt modelId="{A38C5D2A-48F8-4F66-A74A-2179DEFF10EF}" type="parTrans" cxnId="{65F4A666-3B95-4F4B-8CDC-F54D227344FA}">
      <dgm:prSet/>
      <dgm:spPr/>
      <dgm:t>
        <a:bodyPr/>
        <a:lstStyle/>
        <a:p>
          <a:endParaRPr lang="pt-PT" sz="4400"/>
        </a:p>
      </dgm:t>
    </dgm:pt>
    <dgm:pt modelId="{AA769DF0-9209-40EC-AEA4-4EE028669753}" type="pres">
      <dgm:prSet presAssocID="{8DE08914-97FC-4F56-898E-DDCB54E6E08E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F70A72A0-9FE5-4AF8-BB0B-25B29EA205EB}" type="pres">
      <dgm:prSet presAssocID="{8DE08914-97FC-4F56-898E-DDCB54E6E08E}" presName="children" presStyleCnt="0"/>
      <dgm:spPr/>
    </dgm:pt>
    <dgm:pt modelId="{E43CF7B8-9A6F-45ED-9697-00DA90F72851}" type="pres">
      <dgm:prSet presAssocID="{8DE08914-97FC-4F56-898E-DDCB54E6E08E}" presName="childPlaceholder" presStyleCnt="0"/>
      <dgm:spPr/>
    </dgm:pt>
    <dgm:pt modelId="{B11E41A9-9253-446E-8CEA-9A3D19AD2DC1}" type="pres">
      <dgm:prSet presAssocID="{8DE08914-97FC-4F56-898E-DDCB54E6E08E}" presName="circle" presStyleCnt="0"/>
      <dgm:spPr/>
    </dgm:pt>
    <dgm:pt modelId="{D5BD72EC-2ADD-4DA7-ADCE-8031E6AB3BC5}" type="pres">
      <dgm:prSet presAssocID="{8DE08914-97FC-4F56-898E-DDCB54E6E08E}" presName="quadrant1" presStyleLbl="node1" presStyleIdx="0" presStyleCnt="4" custLinFactNeighborX="1488" custLinFactNeighborY="2067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C0252CA-A18C-4DA8-94E2-AF510228D6E4}" type="pres">
      <dgm:prSet presAssocID="{8DE08914-97FC-4F56-898E-DDCB54E6E08E}" presName="quadrant2" presStyleLbl="node1" presStyleIdx="1" presStyleCnt="4" custLinFactNeighborX="3357" custLinFactNeighborY="2688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D5F4671-D090-4C38-A5EE-4B99F254530F}" type="pres">
      <dgm:prSet presAssocID="{8DE08914-97FC-4F56-898E-DDCB54E6E08E}" presName="quadrant3" presStyleLbl="node1" presStyleIdx="2" presStyleCnt="4" custLinFactNeighborX="3502" custLinFactNeighborY="543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8D0F0E1-9F0F-4EA4-B7A3-8172293F764A}" type="pres">
      <dgm:prSet presAssocID="{8DE08914-97FC-4F56-898E-DDCB54E6E08E}" presName="quadrant4" presStyleLbl="node1" presStyleIdx="3" presStyleCnt="4" custLinFactNeighborX="-23030" custLinFactNeighborY="16776">
        <dgm:presLayoutVars>
          <dgm:chMax val="1"/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A8E5346-412C-4533-B49F-2B98C6AFA783}" type="pres">
      <dgm:prSet presAssocID="{8DE08914-97FC-4F56-898E-DDCB54E6E08E}" presName="quadrantPlaceholder" presStyleCnt="0"/>
      <dgm:spPr/>
    </dgm:pt>
    <dgm:pt modelId="{2859F903-1F02-476B-8401-DAE734C2CD15}" type="pres">
      <dgm:prSet presAssocID="{8DE08914-97FC-4F56-898E-DDCB54E6E08E}" presName="center1" presStyleLbl="fgShp" presStyleIdx="0" presStyleCnt="2"/>
      <dgm:spPr/>
    </dgm:pt>
    <dgm:pt modelId="{42CE4AAA-DE4A-40BA-9732-C0F1FC31FAD4}" type="pres">
      <dgm:prSet presAssocID="{8DE08914-97FC-4F56-898E-DDCB54E6E08E}" presName="center2" presStyleLbl="fgShp" presStyleIdx="1" presStyleCnt="2"/>
      <dgm:spPr/>
    </dgm:pt>
  </dgm:ptLst>
  <dgm:cxnLst>
    <dgm:cxn modelId="{FC0A5518-25F6-437B-A118-98ECEB50A68B}" srcId="{8DE08914-97FC-4F56-898E-DDCB54E6E08E}" destId="{355A1295-250D-4D05-A4F8-96C3FEF1E3FE}" srcOrd="2" destOrd="0" parTransId="{CF009185-D023-4B5A-A0A9-F63F04E50BA4}" sibTransId="{C478B101-E007-45BE-8C4C-3CCC2A212C4F}"/>
    <dgm:cxn modelId="{30B213BF-E3C0-4F14-B584-CA88000E085A}" type="presOf" srcId="{5333C984-BFA0-40D0-872D-1EBC5495DA03}" destId="{48D0F0E1-9F0F-4EA4-B7A3-8172293F764A}" srcOrd="0" destOrd="0" presId="urn:microsoft.com/office/officeart/2005/8/layout/cycle4"/>
    <dgm:cxn modelId="{6911F1F5-3A95-421C-B7A5-17F777905168}" srcId="{8DE08914-97FC-4F56-898E-DDCB54E6E08E}" destId="{AA1C5004-21C7-4863-9D67-8BB2E68C91B4}" srcOrd="0" destOrd="0" parTransId="{8B8A884C-A341-415B-9B11-EECBEF0CA255}" sibTransId="{FD71D714-C6E4-4AE5-9C5C-87DDF11BEA0B}"/>
    <dgm:cxn modelId="{9D011CC4-1193-4B09-96D1-5297E45C713C}" type="presOf" srcId="{AA1C5004-21C7-4863-9D67-8BB2E68C91B4}" destId="{D5BD72EC-2ADD-4DA7-ADCE-8031E6AB3BC5}" srcOrd="0" destOrd="0" presId="urn:microsoft.com/office/officeart/2005/8/layout/cycle4"/>
    <dgm:cxn modelId="{65F4A666-3B95-4F4B-8CDC-F54D227344FA}" srcId="{8DE08914-97FC-4F56-898E-DDCB54E6E08E}" destId="{EB8BEC7F-2C5F-4B3E-AF66-3739EF13F1AE}" srcOrd="1" destOrd="0" parTransId="{A38C5D2A-48F8-4F66-A74A-2179DEFF10EF}" sibTransId="{3715DD87-7DED-437C-9A07-6553F39C9B82}"/>
    <dgm:cxn modelId="{3E02D20A-6236-4C4C-BC50-383FA9BBDF3C}" srcId="{8DE08914-97FC-4F56-898E-DDCB54E6E08E}" destId="{5333C984-BFA0-40D0-872D-1EBC5495DA03}" srcOrd="3" destOrd="0" parTransId="{FBB91F7E-663D-4C36-B18E-14D9361DAF72}" sibTransId="{B289C541-A946-41C1-8244-8AFBB163D664}"/>
    <dgm:cxn modelId="{1CF73A05-9E4B-472A-AC0B-8620FCE37C32}" srcId="{8DE08914-97FC-4F56-898E-DDCB54E6E08E}" destId="{2402F408-18DD-4D00-9F54-D25AA7643E71}" srcOrd="4" destOrd="0" parTransId="{78ED2A9E-B28E-487F-865E-E1802484CBB6}" sibTransId="{D3D9AD96-9E35-4303-B5B7-F8650A02C556}"/>
    <dgm:cxn modelId="{7BD15631-2E4A-4CD7-BAFD-060AE107D1FA}" type="presOf" srcId="{EB8BEC7F-2C5F-4B3E-AF66-3739EF13F1AE}" destId="{4C0252CA-A18C-4DA8-94E2-AF510228D6E4}" srcOrd="0" destOrd="0" presId="urn:microsoft.com/office/officeart/2005/8/layout/cycle4"/>
    <dgm:cxn modelId="{1DF28D2A-DEDB-4C17-A8CD-B800DCCA0D8C}" type="presOf" srcId="{8DE08914-97FC-4F56-898E-DDCB54E6E08E}" destId="{AA769DF0-9209-40EC-AEA4-4EE028669753}" srcOrd="0" destOrd="0" presId="urn:microsoft.com/office/officeart/2005/8/layout/cycle4"/>
    <dgm:cxn modelId="{60611C04-8838-4470-B93E-74569C094879}" type="presOf" srcId="{355A1295-250D-4D05-A4F8-96C3FEF1E3FE}" destId="{6D5F4671-D090-4C38-A5EE-4B99F254530F}" srcOrd="0" destOrd="0" presId="urn:microsoft.com/office/officeart/2005/8/layout/cycle4"/>
    <dgm:cxn modelId="{8E459862-E545-4102-9647-9FBBA2049A91}" type="presParOf" srcId="{AA769DF0-9209-40EC-AEA4-4EE028669753}" destId="{F70A72A0-9FE5-4AF8-BB0B-25B29EA205EB}" srcOrd="0" destOrd="0" presId="urn:microsoft.com/office/officeart/2005/8/layout/cycle4"/>
    <dgm:cxn modelId="{E047B4EB-864A-4F52-801D-3C8661B4BB22}" type="presParOf" srcId="{F70A72A0-9FE5-4AF8-BB0B-25B29EA205EB}" destId="{E43CF7B8-9A6F-45ED-9697-00DA90F72851}" srcOrd="0" destOrd="0" presId="urn:microsoft.com/office/officeart/2005/8/layout/cycle4"/>
    <dgm:cxn modelId="{42B53335-2E28-4E9B-9807-759313FA26FC}" type="presParOf" srcId="{AA769DF0-9209-40EC-AEA4-4EE028669753}" destId="{B11E41A9-9253-446E-8CEA-9A3D19AD2DC1}" srcOrd="1" destOrd="0" presId="urn:microsoft.com/office/officeart/2005/8/layout/cycle4"/>
    <dgm:cxn modelId="{ED7E61C3-DF05-43A7-A4F3-026DD626283F}" type="presParOf" srcId="{B11E41A9-9253-446E-8CEA-9A3D19AD2DC1}" destId="{D5BD72EC-2ADD-4DA7-ADCE-8031E6AB3BC5}" srcOrd="0" destOrd="0" presId="urn:microsoft.com/office/officeart/2005/8/layout/cycle4"/>
    <dgm:cxn modelId="{60AD8DFE-7658-4F4A-AD7B-6F2AE9EC5C9A}" type="presParOf" srcId="{B11E41A9-9253-446E-8CEA-9A3D19AD2DC1}" destId="{4C0252CA-A18C-4DA8-94E2-AF510228D6E4}" srcOrd="1" destOrd="0" presId="urn:microsoft.com/office/officeart/2005/8/layout/cycle4"/>
    <dgm:cxn modelId="{15BDAB3F-F728-4351-B54A-EF671A804C57}" type="presParOf" srcId="{B11E41A9-9253-446E-8CEA-9A3D19AD2DC1}" destId="{6D5F4671-D090-4C38-A5EE-4B99F254530F}" srcOrd="2" destOrd="0" presId="urn:microsoft.com/office/officeart/2005/8/layout/cycle4"/>
    <dgm:cxn modelId="{314B96C7-DED1-4FA9-BE89-ADCD53C4F479}" type="presParOf" srcId="{B11E41A9-9253-446E-8CEA-9A3D19AD2DC1}" destId="{48D0F0E1-9F0F-4EA4-B7A3-8172293F764A}" srcOrd="3" destOrd="0" presId="urn:microsoft.com/office/officeart/2005/8/layout/cycle4"/>
    <dgm:cxn modelId="{671A5861-6227-4CC2-9D9A-4853BECFA882}" type="presParOf" srcId="{B11E41A9-9253-446E-8CEA-9A3D19AD2DC1}" destId="{CA8E5346-412C-4533-B49F-2B98C6AFA783}" srcOrd="4" destOrd="0" presId="urn:microsoft.com/office/officeart/2005/8/layout/cycle4"/>
    <dgm:cxn modelId="{C4B3AB5E-677B-4FDB-899B-0FD16B3EBF5F}" type="presParOf" srcId="{AA769DF0-9209-40EC-AEA4-4EE028669753}" destId="{2859F903-1F02-476B-8401-DAE734C2CD15}" srcOrd="2" destOrd="0" presId="urn:microsoft.com/office/officeart/2005/8/layout/cycle4"/>
    <dgm:cxn modelId="{DFA120C1-2DED-4B8D-9173-31B4696E8EE4}" type="presParOf" srcId="{AA769DF0-9209-40EC-AEA4-4EE028669753}" destId="{42CE4AAA-DE4A-40BA-9732-C0F1FC31FAD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93AA74-44C9-4EAA-B139-2C32F6B9936A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pt-PT"/>
        </a:p>
      </dgm:t>
    </dgm:pt>
    <dgm:pt modelId="{C7F1258A-19C6-4C67-9D41-CB5A59288B14}">
      <dgm:prSet phldrT="[Texto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t-PT" dirty="0"/>
        </a:p>
      </dgm:t>
    </dgm:pt>
    <dgm:pt modelId="{04912138-F42E-4E21-BCD4-E9911787C84A}" type="parTrans" cxnId="{D9E3CD94-6C10-4A87-B6BF-67E8D26DDA01}">
      <dgm:prSet/>
      <dgm:spPr/>
      <dgm:t>
        <a:bodyPr/>
        <a:lstStyle/>
        <a:p>
          <a:endParaRPr lang="pt-PT"/>
        </a:p>
      </dgm:t>
    </dgm:pt>
    <dgm:pt modelId="{B82A1B83-E8BB-4BD0-8EBA-923C99A49D49}" type="sibTrans" cxnId="{D9E3CD94-6C10-4A87-B6BF-67E8D26DDA01}">
      <dgm:prSet/>
      <dgm:spPr/>
      <dgm:t>
        <a:bodyPr/>
        <a:lstStyle/>
        <a:p>
          <a:endParaRPr lang="pt-PT"/>
        </a:p>
      </dgm:t>
    </dgm:pt>
    <dgm:pt modelId="{AD590926-B5B3-4D82-92E5-2A75BC4481E1}">
      <dgm:prSet phldrT="[Texto]"/>
      <dgm:spPr>
        <a:solidFill>
          <a:srgbClr val="D4D4D4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dirty="0" smtClean="0">
              <a:latin typeface="Arial" panose="020B0604020202020204" pitchFamily="34" charset="0"/>
              <a:ea typeface="Times New Roman" panose="02020603050405020304" pitchFamily="18" charset="0"/>
            </a:rPr>
            <a:t>O tubo inibe o mecanismo de defesa glótico e diminui a eficácia tosse permitindo a passagem de secreções colonizadas em torno do balão e há uma agregação bacteriana em </a:t>
          </a:r>
          <a:r>
            <a:rPr lang="pt-PT" dirty="0" err="1" smtClean="0">
              <a:latin typeface="Arial" panose="020B0604020202020204" pitchFamily="34" charset="0"/>
              <a:ea typeface="Times New Roman" panose="02020603050405020304" pitchFamily="18" charset="0"/>
            </a:rPr>
            <a:t>biofilme</a:t>
          </a:r>
          <a:r>
            <a:rPr lang="pt-PT" dirty="0" smtClean="0">
              <a:latin typeface="Arial" panose="020B0604020202020204" pitchFamily="34" charset="0"/>
              <a:ea typeface="Times New Roman" panose="02020603050405020304" pitchFamily="18" charset="0"/>
            </a:rPr>
            <a:t> pelo que é o maior fator de risco de PAV </a:t>
          </a:r>
          <a:endParaRPr lang="pt-PT" dirty="0" smtClean="0"/>
        </a:p>
        <a:p>
          <a:pPr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dirty="0"/>
        </a:p>
      </dgm:t>
    </dgm:pt>
    <dgm:pt modelId="{29B81663-F152-4771-A184-26D85248C6CD}" type="sibTrans" cxnId="{A3BAA989-8FDE-4A14-B335-3A2524CCFD5E}">
      <dgm:prSet/>
      <dgm:spPr/>
      <dgm:t>
        <a:bodyPr/>
        <a:lstStyle/>
        <a:p>
          <a:endParaRPr lang="pt-PT"/>
        </a:p>
      </dgm:t>
    </dgm:pt>
    <dgm:pt modelId="{C81437EB-3DBC-416D-948E-31162D9D07D5}" type="parTrans" cxnId="{A3BAA989-8FDE-4A14-B335-3A2524CCFD5E}">
      <dgm:prSet/>
      <dgm:spPr/>
      <dgm:t>
        <a:bodyPr/>
        <a:lstStyle/>
        <a:p>
          <a:endParaRPr lang="pt-PT"/>
        </a:p>
      </dgm:t>
    </dgm:pt>
    <dgm:pt modelId="{1015B769-3E85-47D2-8AF2-7FDE6C9717EA}" type="pres">
      <dgm:prSet presAssocID="{0393AA74-44C9-4EAA-B139-2C32F6B9936A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pt-PT"/>
        </a:p>
      </dgm:t>
    </dgm:pt>
    <dgm:pt modelId="{2C73CE74-1FE8-41B1-98B3-E91FCCD8A3D9}" type="pres">
      <dgm:prSet presAssocID="{AD590926-B5B3-4D82-92E5-2A75BC4481E1}" presName="Parent" presStyleLbl="node0" presStyleIdx="0" presStyleCnt="1" custScaleX="78727" custScaleY="81496" custLinFactNeighborX="6229" custLinFactNeighborY="-3751">
        <dgm:presLayoutVars>
          <dgm:chMax val="5"/>
          <dgm:chPref val="5"/>
        </dgm:presLayoutVars>
      </dgm:prSet>
      <dgm:spPr/>
      <dgm:t>
        <a:bodyPr/>
        <a:lstStyle/>
        <a:p>
          <a:endParaRPr lang="pt-PT"/>
        </a:p>
      </dgm:t>
    </dgm:pt>
    <dgm:pt modelId="{6BE0C3AA-5AF1-481C-AF06-37E82C2AA7CF}" type="pres">
      <dgm:prSet presAssocID="{AD590926-B5B3-4D82-92E5-2A75BC4481E1}" presName="Accent1" presStyleLbl="node1" presStyleIdx="0" presStyleCnt="9"/>
      <dgm:spPr/>
    </dgm:pt>
    <dgm:pt modelId="{B348AAB8-B9C8-4E94-A7F7-BFA32990C488}" type="pres">
      <dgm:prSet presAssocID="{AD590926-B5B3-4D82-92E5-2A75BC4481E1}" presName="Accent2" presStyleLbl="node1" presStyleIdx="1" presStyleCnt="9" custLinFactNeighborX="43808" custLinFactNeighborY="58404"/>
      <dgm:spPr/>
    </dgm:pt>
    <dgm:pt modelId="{6F9EC823-2232-4303-9954-F3B2E50DDD0F}" type="pres">
      <dgm:prSet presAssocID="{AD590926-B5B3-4D82-92E5-2A75BC4481E1}" presName="Accent3" presStyleLbl="node1" presStyleIdx="2" presStyleCnt="9" custLinFactX="30100" custLinFactNeighborX="100000" custLinFactNeighborY="-24335"/>
      <dgm:spPr/>
    </dgm:pt>
    <dgm:pt modelId="{70E76F3C-024F-444A-B07D-9C1B4721BBC3}" type="pres">
      <dgm:prSet presAssocID="{AD590926-B5B3-4D82-92E5-2A75BC4481E1}" presName="Accent4" presStyleLbl="node1" presStyleIdx="3" presStyleCnt="9"/>
      <dgm:spPr/>
    </dgm:pt>
    <dgm:pt modelId="{9BA5DB7E-9D91-4011-850B-83D6DED58ABC}" type="pres">
      <dgm:prSet presAssocID="{AD590926-B5B3-4D82-92E5-2A75BC4481E1}" presName="Accent5" presStyleLbl="node1" presStyleIdx="4" presStyleCnt="9"/>
      <dgm:spPr/>
    </dgm:pt>
    <dgm:pt modelId="{C194B73A-AEE6-44B2-BDC8-2DA2CA790720}" type="pres">
      <dgm:prSet presAssocID="{AD590926-B5B3-4D82-92E5-2A75BC4481E1}" presName="Accent6" presStyleLbl="node1" presStyleIdx="5" presStyleCnt="9" custLinFactX="2218" custLinFactY="-166826" custLinFactNeighborX="100000" custLinFactNeighborY="-200000"/>
      <dgm:spPr/>
    </dgm:pt>
    <dgm:pt modelId="{8FF397FF-BA39-49C8-8C55-16DA0AF55B4E}" type="pres">
      <dgm:prSet presAssocID="{C7F1258A-19C6-4C67-9D41-CB5A59288B14}" presName="Child1" presStyleLbl="node1" presStyleIdx="6" presStyleCnt="9" custAng="20347648" custScaleX="147579" custScaleY="113635" custLinFactX="62946" custLinFactY="31240" custLinFactNeighborX="100000" custLinFactNeighborY="100000">
        <dgm:presLayoutVars>
          <dgm:chMax val="0"/>
          <dgm:chPref val="0"/>
        </dgm:presLayoutVars>
      </dgm:prSet>
      <dgm:spPr/>
      <dgm:t>
        <a:bodyPr/>
        <a:lstStyle/>
        <a:p>
          <a:endParaRPr lang="pt-PT"/>
        </a:p>
      </dgm:t>
    </dgm:pt>
    <dgm:pt modelId="{4CBD6862-16B6-40FF-8E27-F3FE36AD4A72}" type="pres">
      <dgm:prSet presAssocID="{C7F1258A-19C6-4C67-9D41-CB5A59288B14}" presName="Accent7" presStyleCnt="0"/>
      <dgm:spPr/>
    </dgm:pt>
    <dgm:pt modelId="{07B8F998-C4B0-4EBC-A7E1-9BFDEE56AF0D}" type="pres">
      <dgm:prSet presAssocID="{C7F1258A-19C6-4C67-9D41-CB5A59288B14}" presName="AccentHold1" presStyleLbl="node1" presStyleIdx="7" presStyleCnt="9" custLinFactX="100000" custLinFactNeighborX="189282" custLinFactNeighborY="-81693"/>
      <dgm:spPr/>
    </dgm:pt>
    <dgm:pt modelId="{A9F84F9A-4210-4700-9579-B6418629316C}" type="pres">
      <dgm:prSet presAssocID="{C7F1258A-19C6-4C67-9D41-CB5A59288B14}" presName="Accent8" presStyleCnt="0"/>
      <dgm:spPr/>
    </dgm:pt>
    <dgm:pt modelId="{A7A9856C-8A0D-4114-B7B7-2C89F551A806}" type="pres">
      <dgm:prSet presAssocID="{C7F1258A-19C6-4C67-9D41-CB5A59288B14}" presName="AccentHold2" presStyleLbl="node1" presStyleIdx="8" presStyleCnt="9" custLinFactX="300000" custLinFactY="100000" custLinFactNeighborX="352231" custLinFactNeighborY="173184"/>
      <dgm:spPr/>
    </dgm:pt>
  </dgm:ptLst>
  <dgm:cxnLst>
    <dgm:cxn modelId="{6C42DD17-48B4-4E79-97EB-7D5656346CDA}" type="presOf" srcId="{AD590926-B5B3-4D82-92E5-2A75BC4481E1}" destId="{2C73CE74-1FE8-41B1-98B3-E91FCCD8A3D9}" srcOrd="0" destOrd="0" presId="urn:microsoft.com/office/officeart/2009/3/layout/CircleRelationship"/>
    <dgm:cxn modelId="{D9E3CD94-6C10-4A87-B6BF-67E8D26DDA01}" srcId="{AD590926-B5B3-4D82-92E5-2A75BC4481E1}" destId="{C7F1258A-19C6-4C67-9D41-CB5A59288B14}" srcOrd="0" destOrd="0" parTransId="{04912138-F42E-4E21-BCD4-E9911787C84A}" sibTransId="{B82A1B83-E8BB-4BD0-8EBA-923C99A49D49}"/>
    <dgm:cxn modelId="{EBA9B97F-54DE-48C4-B96A-31D4F19D2209}" type="presOf" srcId="{C7F1258A-19C6-4C67-9D41-CB5A59288B14}" destId="{8FF397FF-BA39-49C8-8C55-16DA0AF55B4E}" srcOrd="0" destOrd="0" presId="urn:microsoft.com/office/officeart/2009/3/layout/CircleRelationship"/>
    <dgm:cxn modelId="{0F13FD07-1705-44BD-A6D4-B91CE929489B}" type="presOf" srcId="{0393AA74-44C9-4EAA-B139-2C32F6B9936A}" destId="{1015B769-3E85-47D2-8AF2-7FDE6C9717EA}" srcOrd="0" destOrd="0" presId="urn:microsoft.com/office/officeart/2009/3/layout/CircleRelationship"/>
    <dgm:cxn modelId="{A3BAA989-8FDE-4A14-B335-3A2524CCFD5E}" srcId="{0393AA74-44C9-4EAA-B139-2C32F6B9936A}" destId="{AD590926-B5B3-4D82-92E5-2A75BC4481E1}" srcOrd="0" destOrd="0" parTransId="{C81437EB-3DBC-416D-948E-31162D9D07D5}" sibTransId="{29B81663-F152-4771-A184-26D85248C6CD}"/>
    <dgm:cxn modelId="{05550A8F-B5AD-4DA6-9F84-CCF04337104B}" type="presParOf" srcId="{1015B769-3E85-47D2-8AF2-7FDE6C9717EA}" destId="{2C73CE74-1FE8-41B1-98B3-E91FCCD8A3D9}" srcOrd="0" destOrd="0" presId="urn:microsoft.com/office/officeart/2009/3/layout/CircleRelationship"/>
    <dgm:cxn modelId="{086335F4-4130-4B56-B299-03BEBCD85B66}" type="presParOf" srcId="{1015B769-3E85-47D2-8AF2-7FDE6C9717EA}" destId="{6BE0C3AA-5AF1-481C-AF06-37E82C2AA7CF}" srcOrd="1" destOrd="0" presId="urn:microsoft.com/office/officeart/2009/3/layout/CircleRelationship"/>
    <dgm:cxn modelId="{88D6DCA3-2A6E-40FE-950F-0649C18F8409}" type="presParOf" srcId="{1015B769-3E85-47D2-8AF2-7FDE6C9717EA}" destId="{B348AAB8-B9C8-4E94-A7F7-BFA32990C488}" srcOrd="2" destOrd="0" presId="urn:microsoft.com/office/officeart/2009/3/layout/CircleRelationship"/>
    <dgm:cxn modelId="{2E883610-77C3-4429-B5AF-EF9F31DE7F2F}" type="presParOf" srcId="{1015B769-3E85-47D2-8AF2-7FDE6C9717EA}" destId="{6F9EC823-2232-4303-9954-F3B2E50DDD0F}" srcOrd="3" destOrd="0" presId="urn:microsoft.com/office/officeart/2009/3/layout/CircleRelationship"/>
    <dgm:cxn modelId="{F99D2573-4DAE-496A-BF7F-4A326E02A747}" type="presParOf" srcId="{1015B769-3E85-47D2-8AF2-7FDE6C9717EA}" destId="{70E76F3C-024F-444A-B07D-9C1B4721BBC3}" srcOrd="4" destOrd="0" presId="urn:microsoft.com/office/officeart/2009/3/layout/CircleRelationship"/>
    <dgm:cxn modelId="{565E01A5-9E23-424B-94C0-567B08B7718E}" type="presParOf" srcId="{1015B769-3E85-47D2-8AF2-7FDE6C9717EA}" destId="{9BA5DB7E-9D91-4011-850B-83D6DED58ABC}" srcOrd="5" destOrd="0" presId="urn:microsoft.com/office/officeart/2009/3/layout/CircleRelationship"/>
    <dgm:cxn modelId="{D81E83CB-9CB8-4F13-8E78-285279C44C9C}" type="presParOf" srcId="{1015B769-3E85-47D2-8AF2-7FDE6C9717EA}" destId="{C194B73A-AEE6-44B2-BDC8-2DA2CA790720}" srcOrd="6" destOrd="0" presId="urn:microsoft.com/office/officeart/2009/3/layout/CircleRelationship"/>
    <dgm:cxn modelId="{499754F4-5DC6-4685-A6DD-189AF0980BA8}" type="presParOf" srcId="{1015B769-3E85-47D2-8AF2-7FDE6C9717EA}" destId="{8FF397FF-BA39-49C8-8C55-16DA0AF55B4E}" srcOrd="7" destOrd="0" presId="urn:microsoft.com/office/officeart/2009/3/layout/CircleRelationship"/>
    <dgm:cxn modelId="{778F8987-3A9C-48FD-8511-C8344ADB7882}" type="presParOf" srcId="{1015B769-3E85-47D2-8AF2-7FDE6C9717EA}" destId="{4CBD6862-16B6-40FF-8E27-F3FE36AD4A72}" srcOrd="8" destOrd="0" presId="urn:microsoft.com/office/officeart/2009/3/layout/CircleRelationship"/>
    <dgm:cxn modelId="{052D0A9B-ED37-4177-9E60-8F3EFC34782E}" type="presParOf" srcId="{4CBD6862-16B6-40FF-8E27-F3FE36AD4A72}" destId="{07B8F998-C4B0-4EBC-A7E1-9BFDEE56AF0D}" srcOrd="0" destOrd="0" presId="urn:microsoft.com/office/officeart/2009/3/layout/CircleRelationship"/>
    <dgm:cxn modelId="{B1559E7F-18C0-4CD6-9ABF-019B355F5260}" type="presParOf" srcId="{1015B769-3E85-47D2-8AF2-7FDE6C9717EA}" destId="{A9F84F9A-4210-4700-9579-B6418629316C}" srcOrd="9" destOrd="0" presId="urn:microsoft.com/office/officeart/2009/3/layout/CircleRelationship"/>
    <dgm:cxn modelId="{F3B3C66D-3538-4597-9746-B727CAB68028}" type="presParOf" srcId="{A9F84F9A-4210-4700-9579-B6418629316C}" destId="{A7A9856C-8A0D-4114-B7B7-2C89F551A806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34C34-D72F-4C86-8DB7-BBC9E198EB2E}">
      <dsp:nvSpPr>
        <dsp:cNvPr id="0" name=""/>
        <dsp:cNvSpPr/>
      </dsp:nvSpPr>
      <dsp:spPr>
        <a:xfrm>
          <a:off x="0" y="1128"/>
          <a:ext cx="7233314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2069C-3BF3-418D-A177-943F6F4E8443}">
      <dsp:nvSpPr>
        <dsp:cNvPr id="0" name=""/>
        <dsp:cNvSpPr/>
      </dsp:nvSpPr>
      <dsp:spPr>
        <a:xfrm>
          <a:off x="253368" y="373892"/>
          <a:ext cx="1532671" cy="415658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b="1" kern="1200" dirty="0">
            <a:latin typeface="Century Gothic" panose="020B0502020202020204" pitchFamily="34" charset="0"/>
          </a:endParaRPr>
        </a:p>
      </dsp:txBody>
      <dsp:txXfrm>
        <a:off x="253368" y="373892"/>
        <a:ext cx="1532671" cy="415658"/>
      </dsp:txXfrm>
    </dsp:sp>
    <dsp:sp modelId="{BEB55263-E3E4-4317-8DE8-B25CD7F3107D}">
      <dsp:nvSpPr>
        <dsp:cNvPr id="0" name=""/>
        <dsp:cNvSpPr/>
      </dsp:nvSpPr>
      <dsp:spPr>
        <a:xfrm>
          <a:off x="1639476" y="25721"/>
          <a:ext cx="5589430" cy="491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200" b="1" kern="1200" dirty="0" smtClean="0">
            <a:latin typeface="Century Gothic" panose="020B0502020202020204" pitchFamily="34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b="1" kern="1200" dirty="0" smtClean="0">
              <a:latin typeface="Century Gothic" panose="020B0502020202020204" pitchFamily="34" charset="0"/>
            </a:rPr>
            <a:t>Enfermeira Natércia Caramujo</a:t>
          </a:r>
          <a:endParaRPr lang="pt-PT" sz="1200" b="1" kern="1200" dirty="0">
            <a:latin typeface="Century Gothic" panose="020B0502020202020204" pitchFamily="34" charset="0"/>
          </a:endParaRPr>
        </a:p>
      </dsp:txBody>
      <dsp:txXfrm>
        <a:off x="1639476" y="25721"/>
        <a:ext cx="5589430" cy="491856"/>
      </dsp:txXfrm>
    </dsp:sp>
    <dsp:sp modelId="{C1500B85-CC8A-4189-A6E1-DB44D00F2B86}">
      <dsp:nvSpPr>
        <dsp:cNvPr id="0" name=""/>
        <dsp:cNvSpPr/>
      </dsp:nvSpPr>
      <dsp:spPr>
        <a:xfrm flipV="1">
          <a:off x="1537912" y="495229"/>
          <a:ext cx="5589658" cy="4572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C35FC-D409-43E3-A914-A63454F31596}">
      <dsp:nvSpPr>
        <dsp:cNvPr id="0" name=""/>
        <dsp:cNvSpPr/>
      </dsp:nvSpPr>
      <dsp:spPr>
        <a:xfrm>
          <a:off x="1639476" y="587890"/>
          <a:ext cx="5589430" cy="4918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200" b="1" kern="1200" dirty="0" smtClean="0">
              <a:latin typeface="Century Gothic" panose="020B0502020202020204" pitchFamily="34" charset="0"/>
            </a:rPr>
            <a:t>Estudante do 4.º Curso de Pós-Licenciatura de Especialização em Enfermagem Médico-Cirúrgica</a:t>
          </a:r>
          <a:endParaRPr lang="pt-PT" sz="1200" b="1" kern="1200" dirty="0">
            <a:latin typeface="Century Gothic" panose="020B0502020202020204" pitchFamily="34" charset="0"/>
          </a:endParaRPr>
        </a:p>
      </dsp:txBody>
      <dsp:txXfrm>
        <a:off x="1639476" y="587890"/>
        <a:ext cx="5589430" cy="491856"/>
      </dsp:txXfrm>
    </dsp:sp>
    <dsp:sp modelId="{FA8C126B-C85E-43A0-BF5D-CD4FA96A668A}">
      <dsp:nvSpPr>
        <dsp:cNvPr id="0" name=""/>
        <dsp:cNvSpPr/>
      </dsp:nvSpPr>
      <dsp:spPr>
        <a:xfrm>
          <a:off x="1532671" y="1079746"/>
          <a:ext cx="5696234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BD5E1-97A8-4E7D-AF22-F708AA3D26E6}">
      <dsp:nvSpPr>
        <dsp:cNvPr id="0" name=""/>
        <dsp:cNvSpPr/>
      </dsp:nvSpPr>
      <dsp:spPr>
        <a:xfrm>
          <a:off x="1045718" y="-112224"/>
          <a:ext cx="5109362" cy="5109362"/>
        </a:xfrm>
        <a:prstGeom prst="circularArrow">
          <a:avLst>
            <a:gd name="adj1" fmla="val 4668"/>
            <a:gd name="adj2" fmla="val 272909"/>
            <a:gd name="adj3" fmla="val 12935293"/>
            <a:gd name="adj4" fmla="val 17960386"/>
            <a:gd name="adj5" fmla="val 4847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65CC8A-DF6F-47BE-B75A-5F325597F6AF}">
      <dsp:nvSpPr>
        <dsp:cNvPr id="0" name=""/>
        <dsp:cNvSpPr/>
      </dsp:nvSpPr>
      <dsp:spPr>
        <a:xfrm>
          <a:off x="1944356" y="1673"/>
          <a:ext cx="3312086" cy="165604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A Prevalência de infeção nos hospitais portugueses é superior à que se verifica nos hospitais europeus (10,6 </a:t>
          </a:r>
          <a:r>
            <a:rPr lang="pt-PT" sz="1500" kern="1200" dirty="0" err="1" smtClean="0"/>
            <a:t>Vs</a:t>
          </a:r>
          <a:r>
            <a:rPr lang="pt-PT" sz="1500" kern="1200" dirty="0" smtClean="0"/>
            <a:t> 6,1%) </a:t>
          </a:r>
          <a:endParaRPr lang="pt-PT" sz="1500" kern="1200" dirty="0">
            <a:latin typeface="Arial" pitchFamily="34" charset="0"/>
            <a:cs typeface="Arial" pitchFamily="34" charset="0"/>
          </a:endParaRPr>
        </a:p>
      </dsp:txBody>
      <dsp:txXfrm>
        <a:off x="2025197" y="82514"/>
        <a:ext cx="3150404" cy="1494361"/>
      </dsp:txXfrm>
    </dsp:sp>
    <dsp:sp modelId="{59FA9B85-8C5A-4797-90EB-6E5FE48D434C}">
      <dsp:nvSpPr>
        <dsp:cNvPr id="0" name=""/>
        <dsp:cNvSpPr/>
      </dsp:nvSpPr>
      <dsp:spPr>
        <a:xfrm>
          <a:off x="3888713" y="1836274"/>
          <a:ext cx="3312086" cy="165604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13333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13333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13333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Tal como o consumo de antimicrobianos</a:t>
          </a:r>
        </a:p>
        <a:p>
          <a:pPr lvl="0" algn="ctr" defTabSz="6667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(45,4 </a:t>
          </a:r>
          <a:r>
            <a:rPr lang="pt-PT" sz="1500" kern="1200" dirty="0" err="1" smtClean="0"/>
            <a:t>Vs</a:t>
          </a:r>
          <a:r>
            <a:rPr lang="pt-PT" sz="1500" kern="1200" dirty="0" smtClean="0"/>
            <a:t> 35,8%) </a:t>
          </a:r>
          <a:endParaRPr lang="pt-PT" sz="1500" kern="1200" dirty="0">
            <a:latin typeface="Arial" pitchFamily="34" charset="0"/>
            <a:cs typeface="Arial" pitchFamily="34" charset="0"/>
          </a:endParaRPr>
        </a:p>
      </dsp:txBody>
      <dsp:txXfrm>
        <a:off x="3969554" y="1917115"/>
        <a:ext cx="3150404" cy="1494361"/>
      </dsp:txXfrm>
    </dsp:sp>
    <dsp:sp modelId="{7130F1BC-B78F-432C-B315-C7ACD7C9B077}">
      <dsp:nvSpPr>
        <dsp:cNvPr id="0" name=""/>
        <dsp:cNvSpPr/>
      </dsp:nvSpPr>
      <dsp:spPr>
        <a:xfrm>
          <a:off x="1944356" y="3670875"/>
          <a:ext cx="3312086" cy="165604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6667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26667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6667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As unidades de cuidados intensivos são responsáveis por 24.5% das infeções hospitalares</a:t>
          </a:r>
          <a:endParaRPr lang="pt-PT" sz="1500" kern="1200" dirty="0">
            <a:latin typeface="Arial" pitchFamily="34" charset="0"/>
            <a:cs typeface="Arial" pitchFamily="34" charset="0"/>
          </a:endParaRPr>
        </a:p>
      </dsp:txBody>
      <dsp:txXfrm>
        <a:off x="2025197" y="3751716"/>
        <a:ext cx="3150404" cy="1494361"/>
      </dsp:txXfrm>
    </dsp:sp>
    <dsp:sp modelId="{DC806524-D87E-48D8-9555-621A82C1BD78}">
      <dsp:nvSpPr>
        <dsp:cNvPr id="0" name=""/>
        <dsp:cNvSpPr/>
      </dsp:nvSpPr>
      <dsp:spPr>
        <a:xfrm>
          <a:off x="109755" y="1836274"/>
          <a:ext cx="3312086" cy="1656043"/>
        </a:xfrm>
        <a:prstGeom prst="roundRect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pt-PT" sz="1500" kern="1200" dirty="0" smtClean="0"/>
            <a:t>32,9% dos doentes submetidos a intubação/ventilação mecânica invasiva adquirem PAV</a:t>
          </a:r>
          <a:endParaRPr lang="pt-PT" sz="1500" kern="1200" dirty="0">
            <a:latin typeface="Arial" pitchFamily="34" charset="0"/>
            <a:cs typeface="Arial" pitchFamily="34" charset="0"/>
          </a:endParaRPr>
        </a:p>
      </dsp:txBody>
      <dsp:txXfrm>
        <a:off x="190596" y="1917115"/>
        <a:ext cx="3150404" cy="14943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D72EC-2ADD-4DA7-ADCE-8031E6AB3BC5}">
      <dsp:nvSpPr>
        <dsp:cNvPr id="0" name=""/>
        <dsp:cNvSpPr/>
      </dsp:nvSpPr>
      <dsp:spPr>
        <a:xfrm>
          <a:off x="1862199" y="368348"/>
          <a:ext cx="2418415" cy="2418415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Colonização bacteriana das vias aéreas superiores;</a:t>
          </a:r>
          <a:endParaRPr lang="pt-PT" sz="1600" kern="1200" dirty="0"/>
        </a:p>
      </dsp:txBody>
      <dsp:txXfrm>
        <a:off x="2570536" y="1076685"/>
        <a:ext cx="1710078" cy="1710078"/>
      </dsp:txXfrm>
    </dsp:sp>
    <dsp:sp modelId="{4C0252CA-A18C-4DA8-94E2-AF510228D6E4}">
      <dsp:nvSpPr>
        <dsp:cNvPr id="0" name=""/>
        <dsp:cNvSpPr/>
      </dsp:nvSpPr>
      <dsp:spPr>
        <a:xfrm rot="5400000">
          <a:off x="4437520" y="383366"/>
          <a:ext cx="2418415" cy="2418415"/>
        </a:xfrm>
        <a:prstGeom prst="pieWedge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Inoculação durante a entubação </a:t>
          </a:r>
          <a:r>
            <a:rPr lang="pt-PT" sz="1600" kern="1200" dirty="0" smtClean="0"/>
            <a:t>ou aspiração </a:t>
          </a:r>
          <a:r>
            <a:rPr lang="pt-PT" sz="1600" kern="1200" dirty="0" smtClean="0"/>
            <a:t>de secreções;</a:t>
          </a:r>
          <a:endParaRPr lang="pt-PT" sz="1600" kern="1200" dirty="0"/>
        </a:p>
      </dsp:txBody>
      <dsp:txXfrm rot="-5400000">
        <a:off x="4437520" y="1091703"/>
        <a:ext cx="1710078" cy="1710078"/>
      </dsp:txXfrm>
    </dsp:sp>
    <dsp:sp modelId="{6D5F4671-D090-4C38-A5EE-4B99F254530F}">
      <dsp:nvSpPr>
        <dsp:cNvPr id="0" name=""/>
        <dsp:cNvSpPr/>
      </dsp:nvSpPr>
      <dsp:spPr>
        <a:xfrm rot="10800000">
          <a:off x="4441026" y="2861612"/>
          <a:ext cx="2418415" cy="2418415"/>
        </a:xfrm>
        <a:prstGeom prst="pieWedge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Microaspiração a partir da orofaringe;</a:t>
          </a:r>
          <a:endParaRPr lang="pt-PT" sz="1600" kern="1200" dirty="0"/>
        </a:p>
      </dsp:txBody>
      <dsp:txXfrm rot="10800000">
        <a:off x="4441026" y="2861612"/>
        <a:ext cx="1710078" cy="1710078"/>
      </dsp:txXfrm>
    </dsp:sp>
    <dsp:sp modelId="{48D0F0E1-9F0F-4EA4-B7A3-8172293F764A}">
      <dsp:nvSpPr>
        <dsp:cNvPr id="0" name=""/>
        <dsp:cNvSpPr/>
      </dsp:nvSpPr>
      <dsp:spPr>
        <a:xfrm rot="16200000">
          <a:off x="1269251" y="3254194"/>
          <a:ext cx="2418415" cy="2418415"/>
        </a:xfrm>
        <a:prstGeom prst="pieWedge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Disseminação </a:t>
          </a:r>
          <a:r>
            <a:rPr lang="pt-PT" sz="1600" kern="1200" dirty="0" err="1" smtClean="0"/>
            <a:t>hematogénea</a:t>
          </a:r>
          <a:r>
            <a:rPr lang="pt-PT" sz="1600" kern="1200" dirty="0" smtClean="0"/>
            <a:t> ou por translocação </a:t>
          </a:r>
          <a:r>
            <a:rPr lang="pt-PT" sz="1600" kern="1200" dirty="0" smtClean="0"/>
            <a:t>bacteriana;</a:t>
          </a:r>
          <a:endParaRPr lang="pt-PT" sz="1600" kern="1200" dirty="0"/>
        </a:p>
      </dsp:txBody>
      <dsp:txXfrm rot="5400000">
        <a:off x="1977588" y="3254194"/>
        <a:ext cx="1710078" cy="1710078"/>
      </dsp:txXfrm>
    </dsp:sp>
    <dsp:sp modelId="{2859F903-1F02-476B-8401-DAE734C2CD15}">
      <dsp:nvSpPr>
        <dsp:cNvPr id="0" name=""/>
        <dsp:cNvSpPr/>
      </dsp:nvSpPr>
      <dsp:spPr>
        <a:xfrm>
          <a:off x="3882983" y="2289954"/>
          <a:ext cx="834995" cy="726083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CE4AAA-DE4A-40BA-9732-C0F1FC31FAD4}">
      <dsp:nvSpPr>
        <dsp:cNvPr id="0" name=""/>
        <dsp:cNvSpPr/>
      </dsp:nvSpPr>
      <dsp:spPr>
        <a:xfrm rot="10800000">
          <a:off x="3882983" y="2569217"/>
          <a:ext cx="834995" cy="726083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 prstMaterial="plastic">
          <a:bevelT w="80600" h="18600" prst="relaxedInset"/>
          <a:bevelB w="80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3CE74-1FE8-41B1-98B3-E91FCCD8A3D9}">
      <dsp:nvSpPr>
        <dsp:cNvPr id="0" name=""/>
        <dsp:cNvSpPr/>
      </dsp:nvSpPr>
      <dsp:spPr>
        <a:xfrm>
          <a:off x="2720461" y="433142"/>
          <a:ext cx="3390562" cy="3509904"/>
        </a:xfrm>
        <a:prstGeom prst="ellipse">
          <a:avLst/>
        </a:prstGeom>
        <a:solidFill>
          <a:srgbClr val="D4D4D4"/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t-PT" sz="1500" kern="1200" dirty="0" smtClean="0">
              <a:latin typeface="Arial" panose="020B0604020202020204" pitchFamily="34" charset="0"/>
              <a:ea typeface="Times New Roman" panose="02020603050405020304" pitchFamily="18" charset="0"/>
            </a:rPr>
            <a:t>O tubo inibe o mecanismo de defesa glótico e diminui a eficácia tosse permitindo a passagem de secreções colonizadas em torno do balão e há uma agregação bacteriana em </a:t>
          </a:r>
          <a:r>
            <a:rPr lang="pt-PT" sz="1500" kern="1200" dirty="0" err="1" smtClean="0">
              <a:latin typeface="Arial" panose="020B0604020202020204" pitchFamily="34" charset="0"/>
              <a:ea typeface="Times New Roman" panose="02020603050405020304" pitchFamily="18" charset="0"/>
            </a:rPr>
            <a:t>biofilme</a:t>
          </a:r>
          <a:r>
            <a:rPr lang="pt-PT" sz="1500" kern="1200" dirty="0" smtClean="0">
              <a:latin typeface="Arial" panose="020B0604020202020204" pitchFamily="34" charset="0"/>
              <a:ea typeface="Times New Roman" panose="02020603050405020304" pitchFamily="18" charset="0"/>
            </a:rPr>
            <a:t> pelo que é o maior fator de risco de PAV </a:t>
          </a:r>
          <a:endParaRPr lang="pt-PT" sz="1500" kern="1200" dirty="0" smtClean="0"/>
        </a:p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500" kern="1200" dirty="0"/>
        </a:p>
      </dsp:txBody>
      <dsp:txXfrm>
        <a:off x="3216997" y="947156"/>
        <a:ext cx="2397490" cy="2481876"/>
      </dsp:txXfrm>
    </dsp:sp>
    <dsp:sp modelId="{6BE0C3AA-5AF1-481C-AF06-37E82C2AA7CF}">
      <dsp:nvSpPr>
        <dsp:cNvPr id="0" name=""/>
        <dsp:cNvSpPr/>
      </dsp:nvSpPr>
      <dsp:spPr>
        <a:xfrm>
          <a:off x="4450975" y="0"/>
          <a:ext cx="478944" cy="4789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48AAB8-B9C8-4E94-A7F7-BFA32990C488}">
      <dsp:nvSpPr>
        <dsp:cNvPr id="0" name=""/>
        <dsp:cNvSpPr/>
      </dsp:nvSpPr>
      <dsp:spPr>
        <a:xfrm>
          <a:off x="3469395" y="4385828"/>
          <a:ext cx="347124" cy="3471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9EC823-2232-4303-9954-F3B2E50DDD0F}">
      <dsp:nvSpPr>
        <dsp:cNvPr id="0" name=""/>
        <dsp:cNvSpPr/>
      </dsp:nvSpPr>
      <dsp:spPr>
        <a:xfrm>
          <a:off x="6808851" y="1859634"/>
          <a:ext cx="347124" cy="3471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76F3C-024F-444A-B07D-9C1B4721BBC3}">
      <dsp:nvSpPr>
        <dsp:cNvPr id="0" name=""/>
        <dsp:cNvSpPr/>
      </dsp:nvSpPr>
      <dsp:spPr>
        <a:xfrm>
          <a:off x="4917993" y="4552372"/>
          <a:ext cx="478944" cy="4789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A5DB7E-9D91-4011-850B-83D6DED58ABC}">
      <dsp:nvSpPr>
        <dsp:cNvPr id="0" name=""/>
        <dsp:cNvSpPr/>
      </dsp:nvSpPr>
      <dsp:spPr>
        <a:xfrm>
          <a:off x="3415250" y="680742"/>
          <a:ext cx="347124" cy="3471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94B73A-AEE6-44B2-BDC8-2DA2CA790720}">
      <dsp:nvSpPr>
        <dsp:cNvPr id="0" name=""/>
        <dsp:cNvSpPr/>
      </dsp:nvSpPr>
      <dsp:spPr>
        <a:xfrm>
          <a:off x="2677227" y="1393133"/>
          <a:ext cx="347124" cy="34716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F397FF-BA39-49C8-8C55-16DA0AF55B4E}">
      <dsp:nvSpPr>
        <dsp:cNvPr id="0" name=""/>
        <dsp:cNvSpPr/>
      </dsp:nvSpPr>
      <dsp:spPr>
        <a:xfrm rot="20347648">
          <a:off x="3083865" y="3151470"/>
          <a:ext cx="2583649" cy="198907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PT" sz="1500" kern="1200" dirty="0"/>
        </a:p>
      </dsp:txBody>
      <dsp:txXfrm>
        <a:off x="3462232" y="3442764"/>
        <a:ext cx="1826915" cy="1406489"/>
      </dsp:txXfrm>
    </dsp:sp>
    <dsp:sp modelId="{07B8F998-C4B0-4EBC-A7E1-9BFDEE56AF0D}">
      <dsp:nvSpPr>
        <dsp:cNvPr id="0" name=""/>
        <dsp:cNvSpPr/>
      </dsp:nvSpPr>
      <dsp:spPr>
        <a:xfrm>
          <a:off x="5351881" y="304539"/>
          <a:ext cx="478944" cy="4789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A9856C-8A0D-4114-B7B7-2C89F551A806}">
      <dsp:nvSpPr>
        <dsp:cNvPr id="0" name=""/>
        <dsp:cNvSpPr/>
      </dsp:nvSpPr>
      <dsp:spPr>
        <a:xfrm>
          <a:off x="6289733" y="4165461"/>
          <a:ext cx="866242" cy="86589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51777-744E-47FD-9BCE-AD3D029FCBD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0F7564-CC33-4879-9540-644A9F9FD21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895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dirty="0" smtClean="0"/>
              <a:t>(reunir e sintetizar o resultado de pesquisa sobre o tema, de maneira sistemática e ordenada, sendo um instrumento para o aprofundamento do conhecimento, permitindo a síntese de múltiplos estudos publicados e conclusões narrativas (</a:t>
            </a:r>
            <a:r>
              <a:rPr lang="pt-PT" dirty="0" err="1" smtClean="0"/>
              <a:t>Whittmore</a:t>
            </a:r>
            <a:r>
              <a:rPr lang="pt-PT" dirty="0" smtClean="0"/>
              <a:t>, 2005). 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041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Marral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(2009) em que foi feito um estudo quase-experimental não randomizado realizado em uma Unidade de Cuidados Intensivos médico-cirúrgica por três períodos no tempo. É referido que a prevenção PAV usando as medidas baseadas na evidência para controlar as infeções em UCI não são de aplicação simples e tem de envolver todos os membros da equipa para haver eficácia. Em termos de intervenções de enfermagem este estudo utilizou descontaminação oral com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clorohexidina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0,12% além da elevação da cabeceira da cama, no entanto tem outras intervenções de outros elementos da equipa. Este estudo tem, ainda, várias limitações uma vez que não é um estudo randomizado, mas quase-experimental de períodos interrompidas.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61831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estudo de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Blamoun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(2009), foi realizado numa unidade de cuidados intensivos de 18 camas e tratou-se se um estudo pré e pós-intervenção com comparação de incidências de PAV. Foi feita a aplicação rigorosa das estratégias de controlo de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Infecção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para tentar fazer face às taxas de PAV. Este estudo além dos itens da </a:t>
            </a:r>
            <a:r>
              <a:rPr lang="pt-PT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bundle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 IHI, já anteriormente referido, adota uma </a:t>
            </a:r>
            <a:r>
              <a:rPr lang="pt-PT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bundle</a:t>
            </a:r>
            <a:r>
              <a:rPr lang="pt-PT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modificada. A principal modificação que instituiu foi um conjunto orientado para a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extubação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No âmbito das intervenções de enfermagem foram aplicados os seguintes procedimentos: Uma política de higiene oral meticulosa para doentes entubados com uso de um </a:t>
            </a:r>
            <a:r>
              <a:rPr lang="pt-PT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kit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limpeza orofaríngea, a cada 4 horas, e aspiração de secreções da orofaringe e do tubo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endotraqueal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e, Elevação Cabeça-de-cama de 30º-45º para todos os doentes. Este estudo permitiu reduzir a PAV para perto do zero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67004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Hoshijima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(2013) na sua meta-análise sugere que a higiene oral com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clorohexidina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 eficaz na prevenção da PAV em doentes ventilados mecanicamente quer no pós-operatório cardíaco ou em não cirúrgicos. Refere, ainda, que os estudos analisados utilizam concentrações relativamente baixas de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clorohexidina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(0,12 a 0,2%) e que concentrações superiores não oferecem vantagem na prevenção da PAV. Concluíram que há benefícios na higiene oral com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clorohexidina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mas não há redução da mortalidade, sendo esta a intervenção de enfermagem identificada.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01834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Koff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(2011) recomenda que a par da higiene oral também a higiene das mãos deve ser recomendada para integrar as </a:t>
            </a:r>
            <a:r>
              <a:rPr lang="pt-PT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bundle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prevenção da PAV, e realizou um estudo antes e depois de intervenção e que inclui a utilização de dispositivo de controlo da adesão à higiene das mãos e programa educacional com as orientações referentes à higienização das mãos. Foi feita avaliação do cumprimento da higiene das mãos individual e em grupo por meio de dispositivos com um chip de memória digital encaixado nos frascos. Também as Infeções associadas ao cateter venoso central e PAV foram avaliadas, durante o controlo e estudo. As medidas de prevenção destas duas infeções já eram utilizadas e não foram mudadas, pelo que é possível demonstrar uma redução significativa na PAV associado à intervenção com aumento da adesão à higiene das mãos.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6664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meta-análise de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Alexiou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(2009) foram analisados ​​os dados a partir de três estudos randomizados que analisam a elevação da cabeceira a 45 ° e quatro a posição ventral. As hipóteses de desenvolver PAV foram significativamente menores nos doentes com elevação da cabeceira a 45 ° posição em comparação com os doentes na posição supina. A comparação dos doentes em ventral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vs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grupo em posição supina mostraram uma tendência moderada para melhores resultados quanto à incidência de PAV entre os doentes na posição ventral. Esta meta-análise evidência que a prática habitual de elevação da cabeceira a 15° a 30 ° não é suficiente para impedir PAV. A elevação da cabeceira da cama a 45º tem menor incidência desta infeção. O posicionamento em decúbito ventral não tem vantagem para prevenir a PAV.</a:t>
            </a:r>
          </a:p>
          <a:p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âmbito das intervenções de enfermagem mais utilizadas para a prevenção da PAV os artigos analisados fazem referência à elevação da cabeceira da cama a 45º, higiene orofaríngea a cada três horas e em que o produto a utilizar deverá ser a </a:t>
            </a:r>
            <a:r>
              <a:rPr lang="pt-PT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clorohexidina</a:t>
            </a:r>
            <a:r>
              <a:rPr lang="pt-P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 à higiene das mãos </a:t>
            </a:r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5528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sz="1200" dirty="0" smtClean="0"/>
          </a:p>
          <a:p>
            <a:r>
              <a:rPr lang="pt-PT" sz="1200" dirty="0" smtClean="0"/>
              <a:t>São necessários futuros estudos em que sejam abrangidas apenas intervenções de enfermagem e o seu real impacto na prevenção da PAV.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678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sz="1200" dirty="0" smtClean="0"/>
          </a:p>
          <a:p>
            <a:r>
              <a:rPr lang="pt-PT" sz="1200" dirty="0" smtClean="0"/>
              <a:t>São necessários futuros estudos em que sejam abrangidas apenas intervenções de enfermagem e o seu real impacto na prevenção da PAV.</a:t>
            </a:r>
          </a:p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0F7564-CC33-4879-9540-644A9F9FD218}" type="slidenum">
              <a:rPr lang="pt-PT" smtClean="0"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2288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/>
          <a:srcRect l="3182" t="-234" r="2215" b="3124"/>
          <a:stretch/>
        </p:blipFill>
        <p:spPr>
          <a:xfrm>
            <a:off x="8021476" y="5528945"/>
            <a:ext cx="1122524" cy="1329055"/>
          </a:xfrm>
          <a:prstGeom prst="roundRect">
            <a:avLst>
              <a:gd name="adj" fmla="val 2798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41429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556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68760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formation Layout Slide with 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8117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117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7393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81748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91282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1920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4027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18362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50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687309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0427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77244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346115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6049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06401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2175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31534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6303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780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959604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821288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95495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311581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320760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51818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33977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1488095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21278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64844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7053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45804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944534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84834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1872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65793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68982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16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55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9934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51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469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3938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tângulo 7"/>
          <p:cNvSpPr/>
          <p:nvPr userDrawn="1"/>
        </p:nvSpPr>
        <p:spPr>
          <a:xfrm>
            <a:off x="266700" y="215900"/>
            <a:ext cx="8636000" cy="65055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525" cy="1152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15"/>
          <a:srcRect l="3182" t="-234" r="2215" b="3124"/>
          <a:stretch/>
        </p:blipFill>
        <p:spPr>
          <a:xfrm>
            <a:off x="8021476" y="5528945"/>
            <a:ext cx="1122524" cy="1329055"/>
          </a:xfrm>
          <a:prstGeom prst="roundRect">
            <a:avLst>
              <a:gd name="adj" fmla="val 2798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331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tângulo 7"/>
          <p:cNvSpPr/>
          <p:nvPr userDrawn="1"/>
        </p:nvSpPr>
        <p:spPr>
          <a:xfrm>
            <a:off x="266700" y="215900"/>
            <a:ext cx="8636000" cy="65055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525" cy="1152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m 14"/>
          <p:cNvPicPr>
            <a:picLocks noChangeAspect="1"/>
          </p:cNvPicPr>
          <p:nvPr userDrawn="1"/>
        </p:nvPicPr>
        <p:blipFill rotWithShape="1"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7" r="13126"/>
          <a:stretch/>
        </p:blipFill>
        <p:spPr bwMode="auto">
          <a:xfrm>
            <a:off x="7740650" y="5655469"/>
            <a:ext cx="13335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1321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 smtClean="0"/>
              <a:t>Clique para editar os estilos</a:t>
            </a:r>
          </a:p>
          <a:p>
            <a:pPr lvl="1"/>
            <a:r>
              <a:rPr lang="pt-PT" dirty="0" smtClean="0"/>
              <a:t>Segundo nível</a:t>
            </a:r>
          </a:p>
          <a:p>
            <a:pPr lvl="2"/>
            <a:r>
              <a:rPr lang="pt-PT" dirty="0" smtClean="0"/>
              <a:t>Terceiro nível</a:t>
            </a:r>
          </a:p>
          <a:p>
            <a:pPr lvl="3"/>
            <a:r>
              <a:rPr lang="pt-PT" dirty="0" smtClean="0"/>
              <a:t>Quarto nível</a:t>
            </a:r>
          </a:p>
          <a:p>
            <a:pPr lvl="4"/>
            <a:r>
              <a:rPr lang="pt-PT" dirty="0" smtClean="0"/>
              <a:t>Quinto nível</a:t>
            </a:r>
            <a:endParaRPr lang="pt-PT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EB3C-F24D-4097-8E6E-28B795DBAC1C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1A7CA-B339-46FE-A633-1C8BDE2F795C}" type="slidenum">
              <a:rPr lang="pt-PT" smtClean="0"/>
              <a:t>‹nº›</a:t>
            </a:fld>
            <a:endParaRPr lang="pt-PT"/>
          </a:p>
        </p:txBody>
      </p:sp>
      <p:sp>
        <p:nvSpPr>
          <p:cNvPr id="8" name="Retângulo 7"/>
          <p:cNvSpPr/>
          <p:nvPr userDrawn="1"/>
        </p:nvSpPr>
        <p:spPr>
          <a:xfrm>
            <a:off x="266700" y="215900"/>
            <a:ext cx="8636000" cy="650557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2525" cy="1152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m 14"/>
          <p:cNvPicPr>
            <a:picLocks noChangeAspect="1"/>
          </p:cNvPicPr>
          <p:nvPr userDrawn="1"/>
        </p:nvPicPr>
        <p:blipFill rotWithShape="1"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37" r="13126"/>
          <a:stretch/>
        </p:blipFill>
        <p:spPr bwMode="auto">
          <a:xfrm>
            <a:off x="7740650" y="5655469"/>
            <a:ext cx="1333500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6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7AE4B-3310-44C3-A5F4-8E5717010687}" type="datetimeFigureOut">
              <a:rPr lang="pt-PT" smtClean="0"/>
              <a:t>31/08/2014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B347-7C44-4B50-A061-D1346A438F5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8553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gi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linicalkey.com/#author4" TargetMode="External"/><Relationship Id="rId13" Type="http://schemas.openxmlformats.org/officeDocument/2006/relationships/hyperlink" Target="http://cid.oxfordjournals.org/content/38/8/1141.full.pdf" TargetMode="External"/><Relationship Id="rId18" Type="http://schemas.openxmlformats.org/officeDocument/2006/relationships/hyperlink" Target="http://www.e-jds.com/article/S1991-7902(13)00008-1/fulltext" TargetMode="External"/><Relationship Id="rId3" Type="http://schemas.openxmlformats.org/officeDocument/2006/relationships/hyperlink" Target="http://www.sciencedirect.com/science/journal/08839441" TargetMode="External"/><Relationship Id="rId21" Type="http://schemas.openxmlformats.org/officeDocument/2006/relationships/hyperlink" Target="http://www.ajicjournal.org/article/S0196-6553(09)00536-7/fulltext" TargetMode="External"/><Relationship Id="rId7" Type="http://schemas.openxmlformats.org/officeDocument/2006/relationships/hyperlink" Target="https://www.clinicalkey.com/#author3" TargetMode="External"/><Relationship Id="rId12" Type="http://schemas.openxmlformats.org/officeDocument/2006/relationships/hyperlink" Target="http://ac.els-cdn.com/S0196655308006901/1-s2.0-S0196655308006901-main.pdf?_tid=606bc730-006f-11e4-ae0e-00000aab0f27&amp;acdnat=1404144088_e1af209a5ef174d68a787f44f5f0fcae" TargetMode="External"/><Relationship Id="rId17" Type="http://schemas.openxmlformats.org/officeDocument/2006/relationships/hyperlink" Target="http://www.jstor.org/discover/10.2307/30141186?uid=3738880&amp;uid=2129&amp;uid=2&amp;uid=70&amp;uid=4&amp;sid=21102224787201" TargetMode="External"/><Relationship Id="rId2" Type="http://schemas.openxmlformats.org/officeDocument/2006/relationships/hyperlink" Target="http://www.sciencedirect.com/science/article/pii/S0883944108002049" TargetMode="External"/><Relationship Id="rId16" Type="http://schemas.openxmlformats.org/officeDocument/2006/relationships/hyperlink" Target="http://www.dgs.pt/programa-de-prevencao-e-controlo-de-infecoes-e-de-resistencia-aos-antimicrobianos.aspx" TargetMode="External"/><Relationship Id="rId20" Type="http://schemas.openxmlformats.org/officeDocument/2006/relationships/hyperlink" Target="http://www.ajicjournal.org/article/S0196-6553(09)00536-7/abstrac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linicalkey.com/#author2" TargetMode="External"/><Relationship Id="rId11" Type="http://schemas.openxmlformats.org/officeDocument/2006/relationships/hyperlink" Target="https://www.clinicalkey.com/#author7" TargetMode="External"/><Relationship Id="rId24" Type="http://schemas.openxmlformats.org/officeDocument/2006/relationships/hyperlink" Target="http://whqlibdoc.who.int/hq/2002/WHO_CDS_CSR_DRS_2001.5.pdf" TargetMode="External"/><Relationship Id="rId5" Type="http://schemas.openxmlformats.org/officeDocument/2006/relationships/hyperlink" Target="https://www.clinicalkey.com/#author1" TargetMode="External"/><Relationship Id="rId15" Type="http://schemas.openxmlformats.org/officeDocument/2006/relationships/hyperlink" Target="http://www.dgs.pt/" TargetMode="External"/><Relationship Id="rId23" Type="http://schemas.openxmlformats.org/officeDocument/2006/relationships/hyperlink" Target="http://www.revista.ufpe.br/revistaenfermagem/index.php/revista/article/view/3575/pdf_2380" TargetMode="External"/><Relationship Id="rId10" Type="http://schemas.openxmlformats.org/officeDocument/2006/relationships/hyperlink" Target="https://www.clinicalkey.com/#author6" TargetMode="External"/><Relationship Id="rId19" Type="http://schemas.openxmlformats.org/officeDocument/2006/relationships/hyperlink" Target="http://ac.els-cdn.com/S0883944110003527/1-s2.0-S0883944110003527-main.pdf?_tid=b71b22d4-0082-11e4-8dad-00000aab0f27&amp;acdnat=1404152394_9bf777997ca5d809b8338eadf6187f53" TargetMode="External"/><Relationship Id="rId4" Type="http://schemas.openxmlformats.org/officeDocument/2006/relationships/hyperlink" Target="http://www.thoracic.org/statements/resources/mtpi/guide1-29.pdf" TargetMode="External"/><Relationship Id="rId9" Type="http://schemas.openxmlformats.org/officeDocument/2006/relationships/hyperlink" Target="https://www.clinicalkey.com/#author5" TargetMode="External"/><Relationship Id="rId14" Type="http://schemas.openxmlformats.org/officeDocument/2006/relationships/hyperlink" Target="http://www.ncbi.nlm.nih.gov/pubmed/12584377" TargetMode="External"/><Relationship Id="rId22" Type="http://schemas.openxmlformats.org/officeDocument/2006/relationships/hyperlink" Target="http://www.eerp.usp.br/rla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1321" y="2107162"/>
            <a:ext cx="8147712" cy="2328361"/>
          </a:xfrm>
        </p:spPr>
        <p:txBody>
          <a:bodyPr>
            <a:noAutofit/>
          </a:bodyPr>
          <a:lstStyle/>
          <a:p>
            <a:pPr algn="ctr"/>
            <a:r>
              <a:rPr lang="pt-PT" sz="2800" b="1" cap="all" dirty="0" smtClean="0">
                <a:solidFill>
                  <a:srgbClr val="6B6B6B"/>
                </a:solidFill>
                <a:latin typeface="Century Gothic" panose="020B0502020202020204" pitchFamily="34" charset="0"/>
              </a:rPr>
              <a:t>Intervenções </a:t>
            </a:r>
            <a:r>
              <a:rPr lang="pt-PT" sz="2800" b="1" cap="all" dirty="0">
                <a:solidFill>
                  <a:srgbClr val="6B6B6B"/>
                </a:solidFill>
                <a:latin typeface="Century Gothic" panose="020B0502020202020204" pitchFamily="34" charset="0"/>
              </a:rPr>
              <a:t>de enfermagem na prevenção da pneumonia associada ao </a:t>
            </a:r>
            <a:r>
              <a:rPr lang="pt-PT" sz="2800" b="1" cap="all" dirty="0" smtClean="0">
                <a:solidFill>
                  <a:srgbClr val="6B6B6B"/>
                </a:solidFill>
                <a:latin typeface="Century Gothic" panose="020B0502020202020204" pitchFamily="34" charset="0"/>
              </a:rPr>
              <a:t>ventilador.</a:t>
            </a:r>
            <a:r>
              <a:rPr lang="pt-PT" sz="2800" b="1" cap="all" dirty="0" smtClean="0">
                <a:latin typeface="Century Gothic" panose="020B0502020202020204" pitchFamily="34" charset="0"/>
              </a:rPr>
              <a:t/>
            </a:r>
            <a:br>
              <a:rPr lang="pt-PT" sz="2800" b="1" cap="all" dirty="0" smtClean="0">
                <a:latin typeface="Century Gothic" panose="020B0502020202020204" pitchFamily="34" charset="0"/>
              </a:rPr>
            </a:br>
            <a:r>
              <a:rPr lang="pt-PT" sz="2000" b="1" i="1" dirty="0" smtClean="0">
                <a:solidFill>
                  <a:srgbClr val="B31510"/>
                </a:solidFill>
                <a:latin typeface="Century Gothic" panose="020B0502020202020204" pitchFamily="34" charset="0"/>
              </a:rPr>
              <a:t>Uma </a:t>
            </a:r>
            <a:r>
              <a:rPr lang="pt-PT" sz="2000" b="1" i="1" dirty="0">
                <a:solidFill>
                  <a:srgbClr val="B31510"/>
                </a:solidFill>
                <a:latin typeface="Century Gothic" panose="020B0502020202020204" pitchFamily="34" charset="0"/>
              </a:rPr>
              <a:t>Revisão de Literatura</a:t>
            </a:r>
            <a:r>
              <a:rPr lang="pt-PT" sz="2000" dirty="0">
                <a:latin typeface="Century Gothic" panose="020B0502020202020204" pitchFamily="34" charset="0"/>
              </a:rPr>
              <a:t/>
            </a:r>
            <a:br>
              <a:rPr lang="pt-PT" sz="2000" dirty="0">
                <a:latin typeface="Century Gothic" panose="020B0502020202020204" pitchFamily="34" charset="0"/>
              </a:rPr>
            </a:br>
            <a:endParaRPr lang="pt-PT" sz="2800" dirty="0">
              <a:latin typeface="Century Gothic" panose="020B0502020202020204" pitchFamily="34" charset="0"/>
            </a:endParaRPr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600"/>
            <a:ext cx="5060460" cy="1027906"/>
          </a:xfrm>
        </p:spPr>
      </p:pic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3037162192"/>
              </p:ext>
            </p:extLst>
          </p:nvPr>
        </p:nvGraphicFramePr>
        <p:xfrm>
          <a:off x="805217" y="5568287"/>
          <a:ext cx="7233314" cy="1105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9381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PT" dirty="0" smtClean="0">
                <a:solidFill>
                  <a:srgbClr val="680D13"/>
                </a:solidFill>
              </a:rPr>
              <a:t>Critérios </a:t>
            </a:r>
            <a:r>
              <a:rPr lang="pt-PT" dirty="0">
                <a:solidFill>
                  <a:srgbClr val="680D13"/>
                </a:solidFill>
              </a:rPr>
              <a:t>de </a:t>
            </a:r>
            <a:r>
              <a:rPr lang="pt-PT" dirty="0" smtClean="0">
                <a:solidFill>
                  <a:srgbClr val="680D13"/>
                </a:solidFill>
              </a:rPr>
              <a:t>inclusão:</a:t>
            </a:r>
          </a:p>
          <a:p>
            <a:r>
              <a:rPr lang="pt-PT" dirty="0" smtClean="0"/>
              <a:t>2009 </a:t>
            </a:r>
            <a:r>
              <a:rPr lang="pt-PT" dirty="0"/>
              <a:t>a</a:t>
            </a:r>
            <a:r>
              <a:rPr lang="pt-PT" dirty="0" smtClean="0"/>
              <a:t> 2014</a:t>
            </a:r>
          </a:p>
          <a:p>
            <a:r>
              <a:rPr lang="pt-PT" dirty="0"/>
              <a:t>R</a:t>
            </a:r>
            <a:r>
              <a:rPr lang="pt-PT" dirty="0" smtClean="0"/>
              <a:t>esultados </a:t>
            </a:r>
            <a:r>
              <a:rPr lang="pt-PT" dirty="0"/>
              <a:t>relacionados com pneumonia associada à ventilação </a:t>
            </a:r>
            <a:r>
              <a:rPr lang="pt-PT" dirty="0" smtClean="0"/>
              <a:t>invasiva</a:t>
            </a:r>
          </a:p>
          <a:p>
            <a:r>
              <a:rPr lang="pt-PT" dirty="0" smtClean="0"/>
              <a:t>Adultos </a:t>
            </a:r>
            <a:r>
              <a:rPr lang="pt-PT" dirty="0"/>
              <a:t>em unidades de cuidados intensivos. </a:t>
            </a:r>
            <a:endParaRPr lang="pt-PT" dirty="0" smtClean="0"/>
          </a:p>
          <a:p>
            <a:pPr marL="0" indent="0">
              <a:buNone/>
            </a:pPr>
            <a:endParaRPr lang="pt-PT" dirty="0" smtClean="0">
              <a:solidFill>
                <a:srgbClr val="680D13"/>
              </a:solidFill>
            </a:endParaRPr>
          </a:p>
          <a:p>
            <a:pPr marL="0" indent="0">
              <a:buNone/>
            </a:pPr>
            <a:r>
              <a:rPr lang="pt-PT" dirty="0" smtClean="0">
                <a:solidFill>
                  <a:srgbClr val="680D13"/>
                </a:solidFill>
              </a:rPr>
              <a:t>Critérios de exclusão:</a:t>
            </a:r>
          </a:p>
          <a:p>
            <a:r>
              <a:rPr lang="pt-PT" dirty="0" smtClean="0"/>
              <a:t>Artigos </a:t>
            </a:r>
            <a:r>
              <a:rPr lang="pt-PT" dirty="0"/>
              <a:t>que no seu título se referiam a outros tipos infeção</a:t>
            </a:r>
            <a:r>
              <a:rPr lang="pt-PT" dirty="0" smtClean="0"/>
              <a:t>,</a:t>
            </a:r>
          </a:p>
          <a:p>
            <a:r>
              <a:rPr lang="pt-PT" dirty="0" smtClean="0"/>
              <a:t>Doentes </a:t>
            </a:r>
            <a:r>
              <a:rPr lang="pt-PT" dirty="0"/>
              <a:t>neonatais e </a:t>
            </a:r>
            <a:r>
              <a:rPr lang="pt-PT" dirty="0" smtClean="0"/>
              <a:t>pediátricos</a:t>
            </a:r>
          </a:p>
          <a:p>
            <a:r>
              <a:rPr lang="pt-PT" dirty="0" smtClean="0"/>
              <a:t>Fora </a:t>
            </a:r>
            <a:r>
              <a:rPr lang="pt-PT" dirty="0"/>
              <a:t>do âmbito de unidades de cuidados intensivos de adultos</a:t>
            </a:r>
            <a:endParaRPr lang="pt-PT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Método</a:t>
            </a:r>
            <a:endParaRPr lang="pt-PT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799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364288"/>
              </p:ext>
            </p:extLst>
          </p:nvPr>
        </p:nvGraphicFramePr>
        <p:xfrm>
          <a:off x="509802" y="2060812"/>
          <a:ext cx="8157948" cy="31415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870"/>
                <a:gridCol w="1191427"/>
                <a:gridCol w="1142361"/>
                <a:gridCol w="894022"/>
                <a:gridCol w="1060499"/>
                <a:gridCol w="1151949"/>
                <a:gridCol w="1934820"/>
              </a:tblGrid>
              <a:tr h="82102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Autores/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Título do artigo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Procedência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Desenho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Objetivo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Intervenções de enfermagem identificadas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Principais resultados/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Considerações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2057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Marra (2009)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Successful prevention of ventilator-associated pneumonia in na intensive care setting</a:t>
                      </a:r>
                      <a:endParaRPr lang="pt-PT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Am J Infect Control 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Estudo quase-experimental.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Análise de intervenções em três períodos diferentes no âmbito da redução da PAV em cuidados intensivos</a:t>
                      </a:r>
                      <a:endParaRPr lang="pt-PT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>
                          <a:effectLst/>
                        </a:rPr>
                        <a:t>Elevação da cabeceira da cama; descontaminação oral com clorexidina 0,12% </a:t>
                      </a:r>
                      <a:endParaRPr lang="pt-PT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 densidade de incidência de PAV na UTI por 1000 doentes-dia foi de 16,4 na fase 1, 15,0 na fase 2, e 10,4 na fase 3, P  = 0,05. Chegar a Zero PAV só foi possível em P3, quando a conformidade com todas as intervenções ultrapassou 95%.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pic>
        <p:nvPicPr>
          <p:cNvPr id="102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30416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Resultados</a:t>
            </a:r>
            <a:endParaRPr lang="pt-PT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75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Posição de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8920691"/>
              </p:ext>
            </p:extLst>
          </p:nvPr>
        </p:nvGraphicFramePr>
        <p:xfrm>
          <a:off x="464023" y="1692324"/>
          <a:ext cx="8311486" cy="3780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7604"/>
                <a:gridCol w="1316089"/>
                <a:gridCol w="1161771"/>
                <a:gridCol w="818865"/>
                <a:gridCol w="1310185"/>
                <a:gridCol w="1173708"/>
                <a:gridCol w="1733264"/>
              </a:tblGrid>
              <a:tr h="907303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Autores/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Título do artigo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Procedência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Desenho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Objetivo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Intervenções de enfermagem identificadas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Principais resultados/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Considerações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873125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Blamoun</a:t>
                      </a:r>
                      <a:r>
                        <a:rPr lang="pt-PT" sz="1200" dirty="0">
                          <a:effectLst/>
                        </a:rPr>
                        <a:t> (2009)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dirty="0">
                          <a:effectLst/>
                        </a:rPr>
                        <a:t>Efficacy of an expanded ventilator bundle for the reduction of ventilator-associated pneumonia in the medical intensive care unit</a:t>
                      </a:r>
                      <a:endParaRPr lang="pt-PT" sz="14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Am J Infect Control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Estudo Pré e pós intervenção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Análise de resultados antes e depois de intervenções no âmbito da redução da PAV em cuidados intensivos com a modificação da </a:t>
                      </a:r>
                      <a:r>
                        <a:rPr lang="pt-PT" sz="1200" dirty="0" err="1">
                          <a:effectLst/>
                        </a:rPr>
                        <a:t>bundle</a:t>
                      </a:r>
                      <a:r>
                        <a:rPr lang="pt-PT" sz="1200" dirty="0">
                          <a:effectLst/>
                        </a:rPr>
                        <a:t> do </a:t>
                      </a:r>
                      <a:r>
                        <a:rPr lang="pt-PT" sz="1200" dirty="0" err="1">
                          <a:effectLst/>
                        </a:rPr>
                        <a:t>Institute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of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Healthcare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Improvement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Higiene orofaríngea a cada 4 horas e aspiração de secreções da orofaringe e do tubo </a:t>
                      </a:r>
                      <a:r>
                        <a:rPr lang="pt-PT" sz="1200" dirty="0" err="1">
                          <a:effectLst/>
                        </a:rPr>
                        <a:t>endotraqueal</a:t>
                      </a:r>
                      <a:r>
                        <a:rPr lang="pt-PT" sz="1200" dirty="0">
                          <a:effectLst/>
                        </a:rPr>
                        <a:t>. Elevação Cabeça-de-cama de 30º-45º para todos os doentes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Este estudo além dos itens da </a:t>
                      </a:r>
                      <a:r>
                        <a:rPr lang="pt-PT" sz="1200" dirty="0" err="1">
                          <a:effectLst/>
                        </a:rPr>
                        <a:t>bundle</a:t>
                      </a:r>
                      <a:r>
                        <a:rPr lang="pt-PT" sz="1200" dirty="0">
                          <a:effectLst/>
                        </a:rPr>
                        <a:t> do IHI, já anteriormente referido, adota uma </a:t>
                      </a:r>
                      <a:r>
                        <a:rPr lang="pt-PT" sz="1200" dirty="0" err="1">
                          <a:effectLst/>
                        </a:rPr>
                        <a:t>bundle</a:t>
                      </a:r>
                      <a:r>
                        <a:rPr lang="pt-PT" sz="1200" dirty="0">
                          <a:effectLst/>
                        </a:rPr>
                        <a:t> modificada e que permitiu reduzir a PAV para perto do zero. 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Resultados</a:t>
            </a:r>
            <a:endParaRPr lang="pt-PT" dirty="0">
              <a:solidFill>
                <a:srgbClr val="B31510"/>
              </a:solidFill>
            </a:endParaRPr>
          </a:p>
        </p:txBody>
      </p:sp>
      <p:pic>
        <p:nvPicPr>
          <p:cNvPr id="6146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0129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5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012950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1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Resultados</a:t>
            </a:r>
            <a:endParaRPr lang="pt-PT" dirty="0">
              <a:solidFill>
                <a:srgbClr val="B31510"/>
              </a:solidFill>
            </a:endParaRPr>
          </a:p>
        </p:txBody>
      </p:sp>
      <p:pic>
        <p:nvPicPr>
          <p:cNvPr id="5134" name="Imagem 2" descr="http://www.ajicjournal.org/webfiles/images/transparen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925" y="1781175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3" name="Imagem 1" descr="http://www.ajicjournal.org/webfiles/images/transparent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925" y="1781175"/>
            <a:ext cx="285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491774"/>
              </p:ext>
            </p:extLst>
          </p:nvPr>
        </p:nvGraphicFramePr>
        <p:xfrm>
          <a:off x="521742" y="1781176"/>
          <a:ext cx="8253767" cy="36588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2066"/>
                <a:gridCol w="1306949"/>
                <a:gridCol w="1146025"/>
                <a:gridCol w="873457"/>
                <a:gridCol w="1012246"/>
                <a:gridCol w="1165479"/>
                <a:gridCol w="1957545"/>
              </a:tblGrid>
              <a:tr h="1098502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Autores/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Título do artigo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Procedência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Desenho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Objetivo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Intervenções de enfermagem identificadas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Principais resultados/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Considerações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542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Hoshijima</a:t>
                      </a:r>
                      <a:r>
                        <a:rPr lang="pt-PT" sz="1200" dirty="0">
                          <a:effectLst/>
                        </a:rPr>
                        <a:t> (2013)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Effects of oral hygiene using chlorhexidine on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preventing ventilator-associated pneumonia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 critical-care settings: A meta-analysis of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randomized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controlled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trials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Journal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of</a:t>
                      </a:r>
                      <a:r>
                        <a:rPr lang="pt-PT" sz="1200" dirty="0">
                          <a:effectLst/>
                        </a:rPr>
                        <a:t> Dental </a:t>
                      </a:r>
                      <a:r>
                        <a:rPr lang="pt-PT" sz="1200" dirty="0" err="1">
                          <a:effectLst/>
                        </a:rPr>
                        <a:t>Sciences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Meta-análise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Comparar cuidados de higiene oral com </a:t>
                      </a:r>
                      <a:r>
                        <a:rPr lang="pt-PT" sz="1200" dirty="0" err="1">
                          <a:effectLst/>
                        </a:rPr>
                        <a:t>clorohexidina</a:t>
                      </a:r>
                      <a:r>
                        <a:rPr lang="pt-PT" sz="1200" dirty="0">
                          <a:effectLst/>
                        </a:rPr>
                        <a:t> com higiene convencional na incidência </a:t>
                      </a:r>
                      <a:br>
                        <a:rPr lang="pt-PT" sz="1200" dirty="0">
                          <a:effectLst/>
                        </a:rPr>
                      </a:br>
                      <a:r>
                        <a:rPr lang="pt-PT" sz="1200" dirty="0">
                          <a:effectLst/>
                        </a:rPr>
                        <a:t>de PAV.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Higiene oral com </a:t>
                      </a:r>
                      <a:r>
                        <a:rPr lang="pt-PT" sz="1200" dirty="0" err="1">
                          <a:effectLst/>
                        </a:rPr>
                        <a:t>clorohexidina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 análise mostrou que há uma redução da taxa de PAV mas não da mortalidade.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05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Resultados</a:t>
            </a:r>
            <a:endParaRPr lang="pt-PT" dirty="0">
              <a:solidFill>
                <a:srgbClr val="B3151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321750"/>
              </p:ext>
            </p:extLst>
          </p:nvPr>
        </p:nvGraphicFramePr>
        <p:xfrm>
          <a:off x="518616" y="2074460"/>
          <a:ext cx="8149134" cy="34392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2024"/>
                <a:gridCol w="1290381"/>
                <a:gridCol w="1093875"/>
                <a:gridCol w="859808"/>
                <a:gridCol w="1039611"/>
                <a:gridCol w="1150705"/>
                <a:gridCol w="1932730"/>
              </a:tblGrid>
              <a:tr h="1092686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Autores/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Título do artigo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Procedência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Desenho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Objetivo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Intervenções de enfermagem identificadas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Principais resultados/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Considerações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3465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Koff</a:t>
                      </a:r>
                      <a:r>
                        <a:rPr lang="pt-PT" sz="1200" dirty="0">
                          <a:effectLst/>
                        </a:rPr>
                        <a:t> (2011)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Reduction in ventilator associated pneumonia in a mixed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intensive care unit after initiation of a novel hand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hygiene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program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Journal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of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Critical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Care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Estudo Pré e pós intervenção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Instituir um sistema multimodal para melhorar a higiene das mãos em Cuidados intensivos e reduzir a PAV. </a:t>
                      </a:r>
                      <a:br>
                        <a:rPr lang="pt-PT" sz="1200" dirty="0">
                          <a:effectLst/>
                        </a:rPr>
                      </a:b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Higiene das mãos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Demonstrou uma redução significativa na PAV associado à intervenção com aumento da adesão à higiene das mãos.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3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Resultados</a:t>
            </a:r>
            <a:endParaRPr lang="pt-PT" dirty="0">
              <a:solidFill>
                <a:srgbClr val="B3151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035760"/>
              </p:ext>
            </p:extLst>
          </p:nvPr>
        </p:nvGraphicFramePr>
        <p:xfrm>
          <a:off x="492741" y="1596790"/>
          <a:ext cx="8175009" cy="3916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4508"/>
                <a:gridCol w="1294478"/>
                <a:gridCol w="1128239"/>
                <a:gridCol w="818866"/>
                <a:gridCol w="1055693"/>
                <a:gridCol w="1154358"/>
                <a:gridCol w="1938867"/>
              </a:tblGrid>
              <a:tr h="1173706"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Autores/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Título do artigo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Procedência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Desenho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Objetivo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Intervenções de enfermagem identificadas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Principais resultados/</a:t>
                      </a:r>
                      <a:endParaRPr lang="pt-PT" sz="2000" dirty="0">
                        <a:effectLst/>
                      </a:endParaRPr>
                    </a:p>
                    <a:p>
                      <a:pPr algn="ctr"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Considerações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</a:tr>
              <a:tr h="2456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Alexiuo</a:t>
                      </a:r>
                      <a:r>
                        <a:rPr lang="en-US" sz="1200" dirty="0">
                          <a:effectLst/>
                        </a:rPr>
                        <a:t> (2009)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B6B6B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Impact of patient position on the incidence of ventilator-associated pneumonia: A meta-analysis of randomized controlled trials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 err="1">
                          <a:effectLst/>
                        </a:rPr>
                        <a:t>Journal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of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Critical</a:t>
                      </a:r>
                      <a:r>
                        <a:rPr lang="pt-PT" sz="1200" dirty="0">
                          <a:effectLst/>
                        </a:rPr>
                        <a:t> </a:t>
                      </a:r>
                      <a:r>
                        <a:rPr lang="pt-PT" sz="1200" dirty="0" err="1">
                          <a:effectLst/>
                        </a:rPr>
                        <a:t>Care</a:t>
                      </a:r>
                      <a:endParaRPr lang="pt-PT" sz="2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Meta-análise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Analisar o efeito da posição (de ventral e de cabeceira a 45 °) de doentes em ventilação mecânica sobre a incidência de PAV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Posicionamento ventral e elevação da cabeceira da cama a 45º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PT" sz="1200" dirty="0">
                          <a:effectLst/>
                        </a:rPr>
                        <a:t>Esta meta-análise evidência que a prática habitual de elevação da cabeceira a 15 ° a 30 ° não é suficiente para impedir PAV. A elevação da cabeceira da cama a 45º tem menor incidência desta infeção. O posicionamento em decúbito ventral não tem vantagem para prevenir a PAV.</a:t>
                      </a:r>
                      <a:endParaRPr lang="pt-PT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D4D4D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41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2137" y="1596788"/>
            <a:ext cx="8407021" cy="4580175"/>
          </a:xfrm>
        </p:spPr>
        <p:txBody>
          <a:bodyPr>
            <a:noAutofit/>
          </a:bodyPr>
          <a:lstStyle/>
          <a:p>
            <a:r>
              <a:rPr lang="pt-PT" sz="2000" dirty="0" smtClean="0"/>
              <a:t>Os </a:t>
            </a:r>
            <a:r>
              <a:rPr lang="pt-PT" sz="2000" dirty="0"/>
              <a:t>achados </a:t>
            </a:r>
            <a:r>
              <a:rPr lang="pt-PT" sz="2000" dirty="0" smtClean="0"/>
              <a:t>suportam </a:t>
            </a:r>
            <a:r>
              <a:rPr lang="pt-PT" sz="2000" dirty="0"/>
              <a:t>e deram resposta à pergunta de investigação “Quais as intervenções de enfermagem mais eficazes na prevenção da pneumonia associada ao ventilador?” uma vez que </a:t>
            </a:r>
            <a:r>
              <a:rPr lang="pt-PT" sz="2000" dirty="0" smtClean="0"/>
              <a:t>os </a:t>
            </a:r>
            <a:r>
              <a:rPr lang="pt-PT" sz="2000" dirty="0"/>
              <a:t>estudos analisados mostram eficácia das intervenções</a:t>
            </a:r>
            <a:r>
              <a:rPr lang="pt-PT" sz="2000" dirty="0" smtClean="0"/>
              <a:t>.</a:t>
            </a:r>
          </a:p>
          <a:p>
            <a:endParaRPr lang="pt-PT" sz="2000" dirty="0"/>
          </a:p>
          <a:p>
            <a:pPr lvl="1"/>
            <a:r>
              <a:rPr lang="pt-PT" sz="1600" dirty="0" smtClean="0"/>
              <a:t>A elevação </a:t>
            </a:r>
            <a:r>
              <a:rPr lang="pt-PT" sz="1600" dirty="0"/>
              <a:t>da cabeceira da cama a 45º tem maior eficácia comparativamente com níveis de elevação mais baixos e comparativamente ao decúbito ventral pelo que deve integrar as práticas diárias de enfermagem em cuidados intensivos de adultos.</a:t>
            </a:r>
          </a:p>
          <a:p>
            <a:pPr lvl="1"/>
            <a:r>
              <a:rPr lang="pt-PT" sz="1600" dirty="0" smtClean="0"/>
              <a:t>A higiene oral </a:t>
            </a:r>
            <a:r>
              <a:rPr lang="pt-PT" sz="1600" dirty="0"/>
              <a:t>com </a:t>
            </a:r>
            <a:r>
              <a:rPr lang="pt-PT" sz="1600" dirty="0" err="1" smtClean="0"/>
              <a:t>clorohexidina</a:t>
            </a:r>
            <a:r>
              <a:rPr lang="pt-PT" sz="1600" dirty="0" smtClean="0"/>
              <a:t> deve </a:t>
            </a:r>
            <a:r>
              <a:rPr lang="pt-PT" sz="1600" dirty="0"/>
              <a:t>ser preferida à utilização de outros produtos uma vez que ficou demonstrada a sua mais eficácia na prevenção da PAV.</a:t>
            </a:r>
          </a:p>
          <a:p>
            <a:pPr lvl="1"/>
            <a:r>
              <a:rPr lang="pt-PT" sz="1600" dirty="0"/>
              <a:t>A higiene das mãos é um procedimento de âmbito geral </a:t>
            </a:r>
            <a:r>
              <a:rPr lang="pt-PT" sz="1600" dirty="0" smtClean="0"/>
              <a:t>e </a:t>
            </a:r>
            <a:r>
              <a:rPr lang="pt-PT" sz="1600" dirty="0"/>
              <a:t>ficou, </a:t>
            </a:r>
            <a:r>
              <a:rPr lang="pt-PT" sz="1600" dirty="0" smtClean="0"/>
              <a:t>evidenciada </a:t>
            </a:r>
            <a:r>
              <a:rPr lang="pt-PT" sz="1600" dirty="0"/>
              <a:t>a sua eficácia na prevenção da PAV quando a adesão é conseguida de forma elevada</a:t>
            </a:r>
            <a:r>
              <a:rPr lang="pt-PT" sz="1600" dirty="0" smtClean="0"/>
              <a:t>.</a:t>
            </a:r>
            <a:endParaRPr lang="pt-PT" sz="16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Discussão de Resultados</a:t>
            </a:r>
            <a:endParaRPr lang="pt-PT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78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82137" y="1596788"/>
            <a:ext cx="8407021" cy="4580175"/>
          </a:xfrm>
        </p:spPr>
        <p:txBody>
          <a:bodyPr>
            <a:noAutofit/>
          </a:bodyPr>
          <a:lstStyle/>
          <a:p>
            <a:endParaRPr lang="pt-PT" sz="1800" dirty="0" smtClean="0"/>
          </a:p>
          <a:p>
            <a:r>
              <a:rPr lang="pt-PT" sz="1800" dirty="0" smtClean="0"/>
              <a:t>Esta 3 </a:t>
            </a:r>
            <a:r>
              <a:rPr lang="pt-PT" sz="1800" dirty="0"/>
              <a:t>intervenções de enfermagem são as mais utilizadas nas unidades de cuidados intensivos </a:t>
            </a:r>
            <a:r>
              <a:rPr lang="pt-PT" sz="1800" dirty="0" smtClean="0"/>
              <a:t>estudadas.</a:t>
            </a:r>
          </a:p>
          <a:p>
            <a:r>
              <a:rPr lang="pt-PT" sz="1800" dirty="0" smtClean="0"/>
              <a:t>No </a:t>
            </a:r>
            <a:r>
              <a:rPr lang="pt-PT" sz="1800" dirty="0"/>
              <a:t>entanto, não há referencia a outras que possam ter sido </a:t>
            </a:r>
            <a:r>
              <a:rPr lang="pt-PT" sz="1800" dirty="0" smtClean="0"/>
              <a:t>utilizadas. </a:t>
            </a:r>
          </a:p>
          <a:p>
            <a:r>
              <a:rPr lang="pt-PT" sz="1800" dirty="0" smtClean="0"/>
              <a:t>Como a sequência </a:t>
            </a:r>
            <a:r>
              <a:rPr lang="pt-PT" sz="1800" dirty="0"/>
              <a:t>das intervenções </a:t>
            </a:r>
            <a:r>
              <a:rPr lang="pt-PT" sz="1800" dirty="0" smtClean="0"/>
              <a:t>       a </a:t>
            </a:r>
            <a:r>
              <a:rPr lang="pt-PT" sz="1800" dirty="0"/>
              <a:t>higiene oral seguida da aspiração oral e traqueal e posterior mobilização do </a:t>
            </a:r>
            <a:r>
              <a:rPr lang="pt-PT" sz="1800" dirty="0" smtClean="0"/>
              <a:t>doente.</a:t>
            </a:r>
          </a:p>
          <a:p>
            <a:r>
              <a:rPr lang="pt-PT" sz="1800" dirty="0" smtClean="0"/>
              <a:t>Como </a:t>
            </a:r>
            <a:r>
              <a:rPr lang="pt-PT" sz="1800" dirty="0"/>
              <a:t>é o caso da avaliação de resíduo gástrico ou suspensão da nutrição entérica antes das </a:t>
            </a:r>
            <a:r>
              <a:rPr lang="pt-PT" sz="1800" dirty="0" smtClean="0"/>
              <a:t>mobilizações.</a:t>
            </a:r>
          </a:p>
          <a:p>
            <a:r>
              <a:rPr lang="pt-PT" sz="1800" dirty="0" smtClean="0"/>
              <a:t>Considerando</a:t>
            </a:r>
            <a:r>
              <a:rPr lang="pt-PT" sz="1800" dirty="0"/>
              <a:t>, por isso que estes estudos devem ser enriquecidos com essa análise em estudos posteriores</a:t>
            </a:r>
            <a:r>
              <a:rPr lang="pt-PT" sz="1800" dirty="0" smtClean="0"/>
              <a:t>.  </a:t>
            </a:r>
          </a:p>
          <a:p>
            <a:r>
              <a:rPr lang="pt-PT" sz="1800" dirty="0"/>
              <a:t>São necessários futuros estudos em que sejam abrangidas apenas intervenções de enfermagem e o seu real impacto na prevenção da PAV.</a:t>
            </a:r>
          </a:p>
          <a:p>
            <a:endParaRPr lang="pt-PT" sz="1800" dirty="0"/>
          </a:p>
          <a:p>
            <a:endParaRPr lang="pt-PT" sz="18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Discussão de Resultados</a:t>
            </a:r>
            <a:endParaRPr lang="pt-PT" dirty="0">
              <a:solidFill>
                <a:srgbClr val="B31510"/>
              </a:solidFill>
            </a:endParaRPr>
          </a:p>
        </p:txBody>
      </p:sp>
      <p:sp>
        <p:nvSpPr>
          <p:cNvPr id="2" name="Seta para a direita 1"/>
          <p:cNvSpPr/>
          <p:nvPr/>
        </p:nvSpPr>
        <p:spPr>
          <a:xfrm>
            <a:off x="4885899" y="3029803"/>
            <a:ext cx="382137" cy="191069"/>
          </a:xfrm>
          <a:prstGeom prst="rightArrow">
            <a:avLst/>
          </a:prstGeom>
          <a:solidFill>
            <a:srgbClr val="B315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994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04717" y="1479884"/>
            <a:ext cx="8638494" cy="5125632"/>
          </a:xfrm>
        </p:spPr>
        <p:txBody>
          <a:bodyPr>
            <a:no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u="sng" dirty="0" err="1" smtClean="0">
                <a:hlinkClick r:id="rId2"/>
              </a:rPr>
              <a:t>Alexiou</a:t>
            </a:r>
            <a:r>
              <a:rPr lang="pt-PT" sz="700" dirty="0"/>
              <a:t>, G. V. ; </a:t>
            </a:r>
            <a:r>
              <a:rPr lang="pt-PT" sz="700" u="sng" dirty="0" err="1">
                <a:hlinkClick r:id="rId2"/>
              </a:rPr>
              <a:t>Lerodiakonou</a:t>
            </a:r>
            <a:r>
              <a:rPr lang="pt-PT" sz="700" dirty="0"/>
              <a:t>, V.; </a:t>
            </a:r>
            <a:r>
              <a:rPr lang="pt-PT" sz="700" u="sng" dirty="0" err="1">
                <a:hlinkClick r:id="rId2"/>
              </a:rPr>
              <a:t>Dimopoulos</a:t>
            </a:r>
            <a:r>
              <a:rPr lang="pt-PT" sz="700" dirty="0"/>
              <a:t>, G. &amp; </a:t>
            </a:r>
            <a:r>
              <a:rPr lang="pt-PT" sz="700" u="sng" dirty="0" err="1">
                <a:hlinkClick r:id="rId2"/>
              </a:rPr>
              <a:t>Falagas</a:t>
            </a:r>
            <a:r>
              <a:rPr lang="pt-PT" sz="700" dirty="0"/>
              <a:t>, M. E.</a:t>
            </a:r>
            <a:r>
              <a:rPr lang="pt-PT" sz="700" u="sng" dirty="0"/>
              <a:t> </a:t>
            </a:r>
            <a:r>
              <a:rPr lang="en-US" sz="700" dirty="0"/>
              <a:t>(2009). Impact of patient position on the incidence of ventilator-associated pneumonia: A meta-analysis of randomized controlled trials. </a:t>
            </a:r>
            <a:r>
              <a:rPr lang="en-US" sz="700" u="sng" dirty="0">
                <a:hlinkClick r:id="rId3" tooltip="Go to Journal of Critical Care on ScienceDirect"/>
              </a:rPr>
              <a:t>Journal of Critical Care</a:t>
            </a:r>
            <a:r>
              <a:rPr lang="en-US" sz="700" dirty="0"/>
              <a:t>; 24 (4):515–522. </a:t>
            </a:r>
            <a:r>
              <a:rPr lang="en-US" sz="700" u="sng" dirty="0">
                <a:hlinkClick r:id="rId2"/>
              </a:rPr>
              <a:t>http://www.sciencedirect.com/science/article/pii/S0883944108002049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700" dirty="0"/>
              <a:t>American Thoracic Society, Infectious Diseases Society of America (2005). Guidelines for the management of adults with hospital-acquired, ventilator-associated, and healthcare-associated pneumonia. Am J </a:t>
            </a:r>
            <a:r>
              <a:rPr lang="en-GB" sz="700" dirty="0" err="1"/>
              <a:t>Respir</a:t>
            </a:r>
            <a:r>
              <a:rPr lang="en-GB" sz="700" dirty="0"/>
              <a:t> </a:t>
            </a:r>
            <a:r>
              <a:rPr lang="en-GB" sz="700" dirty="0" err="1"/>
              <a:t>Crit</a:t>
            </a:r>
            <a:r>
              <a:rPr lang="en-GB" sz="700" dirty="0"/>
              <a:t> Care Med; 171:388-416. </a:t>
            </a:r>
            <a:r>
              <a:rPr lang="en-GB" sz="700" u="sng" dirty="0">
                <a:hlinkClick r:id="rId4"/>
              </a:rPr>
              <a:t>http://www.thoracic.org/statements/resources/mtpi/guide1-29.pdf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700" u="sng" dirty="0" err="1">
                <a:hlinkClick r:id="rId5"/>
              </a:rPr>
              <a:t>Blamoun</a:t>
            </a:r>
            <a:r>
              <a:rPr lang="en-US" sz="700" u="sng" dirty="0">
                <a:hlinkClick r:id="rId5"/>
              </a:rPr>
              <a:t>, J.;  </a:t>
            </a:r>
            <a:r>
              <a:rPr lang="en-US" sz="700" u="sng" dirty="0" err="1">
                <a:hlinkClick r:id="rId6"/>
              </a:rPr>
              <a:t>Alfakir</a:t>
            </a:r>
            <a:r>
              <a:rPr lang="en-US" sz="700" u="sng" dirty="0">
                <a:hlinkClick r:id="rId6"/>
              </a:rPr>
              <a:t>, </a:t>
            </a:r>
            <a:r>
              <a:rPr lang="en-US" sz="700" u="sng" dirty="0"/>
              <a:t>M.; </a:t>
            </a:r>
            <a:r>
              <a:rPr lang="en-US" sz="700" u="sng" dirty="0" err="1">
                <a:hlinkClick r:id="rId7"/>
              </a:rPr>
              <a:t>Rella</a:t>
            </a:r>
            <a:r>
              <a:rPr lang="en-US" sz="700" u="sng" dirty="0">
                <a:hlinkClick r:id="rId7"/>
              </a:rPr>
              <a:t>, M. E.; </a:t>
            </a:r>
            <a:r>
              <a:rPr lang="en-US" sz="700" u="sng" dirty="0" err="1">
                <a:hlinkClick r:id="rId8"/>
              </a:rPr>
              <a:t>Wojcik</a:t>
            </a:r>
            <a:r>
              <a:rPr lang="en-US" sz="700" u="sng" dirty="0">
                <a:hlinkClick r:id="rId8"/>
              </a:rPr>
              <a:t>, </a:t>
            </a:r>
            <a:r>
              <a:rPr lang="en-US" sz="700" u="sng" dirty="0"/>
              <a:t>J. M.; </a:t>
            </a:r>
            <a:r>
              <a:rPr lang="en-US" sz="700" u="sng" dirty="0">
                <a:hlinkClick r:id="rId9"/>
              </a:rPr>
              <a:t>Solis, </a:t>
            </a:r>
            <a:r>
              <a:rPr lang="en-US" sz="700" u="sng" dirty="0"/>
              <a:t>R.; </a:t>
            </a:r>
            <a:r>
              <a:rPr lang="en-US" sz="700" u="sng" dirty="0">
                <a:hlinkClick r:id="rId10"/>
              </a:rPr>
              <a:t>M; Khan, M. A. &amp;</a:t>
            </a:r>
            <a:r>
              <a:rPr lang="en-US" sz="700" u="sng" dirty="0">
                <a:hlinkClick r:id="rId11"/>
              </a:rPr>
              <a:t> </a:t>
            </a:r>
            <a:r>
              <a:rPr lang="en-US" sz="700" u="sng" dirty="0" err="1">
                <a:hlinkClick r:id="rId11"/>
              </a:rPr>
              <a:t>DeBari</a:t>
            </a:r>
            <a:r>
              <a:rPr lang="en-US" sz="700" dirty="0"/>
              <a:t>, V. A. (2009). Efficacy of an expanded ventilator bundle for the reduction of ventilator-associated pneumonia in the medical intensive care unit. AJIC: American Journal of Infection Control; 37(2):172-175 </a:t>
            </a:r>
            <a:r>
              <a:rPr lang="en-US" sz="700" u="sng" dirty="0">
                <a:hlinkClick r:id="rId12"/>
              </a:rPr>
              <a:t>http://ac.els-cdn.com/S0196655308006901/1-s2.0-S0196655308006901-main.pdf?_tid=606bc730-006f-11e4-ae0e-00000aab0f27&amp;acdnat=1404144088_e1af209a5ef174d68a787f44f5f0fcae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700" dirty="0" err="1"/>
              <a:t>Bonten</a:t>
            </a:r>
            <a:r>
              <a:rPr lang="en-GB" sz="700" dirty="0"/>
              <a:t>, M.J.M; </a:t>
            </a:r>
            <a:r>
              <a:rPr lang="en-GB" sz="700" dirty="0" err="1"/>
              <a:t>Kolleff</a:t>
            </a:r>
            <a:r>
              <a:rPr lang="en-GB" sz="700" dirty="0"/>
              <a:t>, M.H. &amp; Hall, J.B. (2004). Risk factors for ventilator-associated pneumonia: From epidemiology to patient management. </a:t>
            </a:r>
            <a:r>
              <a:rPr lang="en-GB" sz="700" dirty="0" err="1"/>
              <a:t>Clin</a:t>
            </a:r>
            <a:r>
              <a:rPr lang="en-GB" sz="700" dirty="0"/>
              <a:t> Infect Dis; 38:1141-9. </a:t>
            </a:r>
            <a:r>
              <a:rPr lang="en-GB" sz="700" u="sng" dirty="0">
                <a:hlinkClick r:id="rId13"/>
              </a:rPr>
              <a:t>http://cid.oxfordjournals.org/content/38/8/1141.full.pdf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700" dirty="0"/>
              <a:t>Burke, JP. (2003). Infection Control – A Problem for Patient Safety [</a:t>
            </a:r>
            <a:r>
              <a:rPr lang="en-GB" sz="700" dirty="0" err="1"/>
              <a:t>Versão</a:t>
            </a:r>
            <a:r>
              <a:rPr lang="en-GB" sz="700" dirty="0"/>
              <a:t> </a:t>
            </a:r>
            <a:r>
              <a:rPr lang="en-GB" sz="700" dirty="0" err="1"/>
              <a:t>eletrónica</a:t>
            </a:r>
            <a:r>
              <a:rPr lang="en-GB" sz="700" dirty="0"/>
              <a:t>]. </a:t>
            </a:r>
            <a:r>
              <a:rPr lang="pt-PT" sz="700" i="1" dirty="0"/>
              <a:t>N </a:t>
            </a:r>
            <a:r>
              <a:rPr lang="pt-PT" sz="700" i="1" dirty="0" err="1"/>
              <a:t>Engl</a:t>
            </a:r>
            <a:r>
              <a:rPr lang="pt-PT" sz="700" i="1" dirty="0"/>
              <a:t> J </a:t>
            </a:r>
            <a:r>
              <a:rPr lang="pt-PT" sz="700" i="1" dirty="0" err="1"/>
              <a:t>Med</a:t>
            </a:r>
            <a:r>
              <a:rPr lang="pt-PT" sz="700" dirty="0"/>
              <a:t>, 348(7): 651-656. Acedido dia 12 de Abril de 2013 em </a:t>
            </a:r>
            <a:r>
              <a:rPr lang="pt-PT" sz="700" u="sng" dirty="0">
                <a:hlinkClick r:id="rId14"/>
              </a:rPr>
              <a:t>http://www.ncbi.nlm.nih.gov/pubmed/12584377</a:t>
            </a:r>
            <a:r>
              <a:rPr lang="pt-PT" sz="700" dirty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Decreto-Lei nº 161/96 de 4 de Setembro. </a:t>
            </a:r>
            <a:r>
              <a:rPr lang="pt-PT" sz="700" i="1" dirty="0"/>
              <a:t>Diário da República n.º 35 - II Serie</a:t>
            </a:r>
            <a:r>
              <a:rPr lang="pt-PT" sz="700" dirty="0"/>
              <a:t>. Assembleia da Republica. Portugal.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Direcção-Geral da Saúde (2007). </a:t>
            </a:r>
            <a:r>
              <a:rPr lang="pt-PT" sz="700" i="1" dirty="0"/>
              <a:t>Programa Nacional de Prevenção e Controlo da </a:t>
            </a:r>
            <a:r>
              <a:rPr lang="pt-PT" sz="700" i="1" dirty="0" err="1"/>
              <a:t>Infecção</a:t>
            </a:r>
            <a:r>
              <a:rPr lang="pt-PT" sz="700" i="1" dirty="0"/>
              <a:t> Associada aos Cuidados de Saúde (PNCI)</a:t>
            </a:r>
            <a:r>
              <a:rPr lang="pt-PT" sz="700" dirty="0"/>
              <a:t> [Versão eletrónica]. Lisboa, Portugal: Direcção-Geral da Saúde. Acedido dia 11 de Abril de 2013 em </a:t>
            </a:r>
            <a:r>
              <a:rPr lang="pt-PT" sz="700" u="sng" dirty="0">
                <a:hlinkClick r:id="rId15"/>
              </a:rPr>
              <a:t>http://www.dgs.pt/</a:t>
            </a:r>
            <a:r>
              <a:rPr lang="pt-PT" sz="700" u="sng" dirty="0"/>
              <a:t>.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Direcção-Geral da Saúde (2012). Inquérito de prevalência de infeções associadas aos cuidados de saúde e utilização de antimicrobianos nos hospitais de agudos na europa. Protocolo 4.2. Manual de códigos. Lisboa, Portugal: Direcção-Geral da Saúde. Disponível em </a:t>
            </a:r>
            <a:r>
              <a:rPr lang="pt-PT" sz="700" u="sng" dirty="0">
                <a:hlinkClick r:id="rId16"/>
              </a:rPr>
              <a:t>http://www.dgs.pt/programa-de-prevencao-e-controlo-de-infecoes-e-de-resistencia-aos-antimicrobianos.aspx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Direcção-Geral da Saúde (2013). </a:t>
            </a:r>
            <a:r>
              <a:rPr lang="pt-PT" sz="700" u="sng" dirty="0"/>
              <a:t>Prevalência De Infeção Adquirida No Hospital E Do Uso De Antimicrobianos Nos Hospitais Portugueses – Inquérito 2012</a:t>
            </a:r>
            <a:r>
              <a:rPr lang="pt-PT" sz="700" dirty="0"/>
              <a:t>. Lisboa, Portugal: Direcção-Geral da Saúde. Acedido dia 11 de Abril de 2013 em </a:t>
            </a:r>
            <a:r>
              <a:rPr lang="pt-PT" sz="700" u="sng" dirty="0">
                <a:hlinkClick r:id="rId15"/>
              </a:rPr>
              <a:t>http://www.dgs.pt/</a:t>
            </a:r>
            <a:r>
              <a:rPr lang="pt-PT" sz="700" u="sng" dirty="0"/>
              <a:t>.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Fernandes, P. A. R. A. (2012). Eficácia da Aplicação de um Conjunto de Medidas na Prevenção de Pneumonia e Traqueobronquite Associadas ao Ventilador. Tese de Mestrado Infeção Associada aos Cuidados de Saúde. Instituto de Ciências da Saúde da Universidade Católica Portuguesa. Lisboa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 err="1"/>
              <a:t>Gaynes</a:t>
            </a:r>
            <a:r>
              <a:rPr lang="pt-PT" sz="700" dirty="0"/>
              <a:t>, R. P. (1997). </a:t>
            </a:r>
            <a:r>
              <a:rPr lang="pt-PT" sz="700" dirty="0" err="1"/>
              <a:t>Surveillance</a:t>
            </a:r>
            <a:r>
              <a:rPr lang="pt-PT" sz="700" dirty="0"/>
              <a:t> </a:t>
            </a:r>
            <a:r>
              <a:rPr lang="pt-PT" sz="700" dirty="0" err="1"/>
              <a:t>of</a:t>
            </a:r>
            <a:r>
              <a:rPr lang="pt-PT" sz="700" dirty="0"/>
              <a:t> nosocomial </a:t>
            </a:r>
            <a:r>
              <a:rPr lang="pt-PT" sz="700" dirty="0" err="1"/>
              <a:t>infections</a:t>
            </a:r>
            <a:r>
              <a:rPr lang="pt-PT" sz="700" dirty="0"/>
              <a:t>: a fundamental </a:t>
            </a:r>
            <a:r>
              <a:rPr lang="pt-PT" sz="700" dirty="0" err="1"/>
              <a:t>ingredient</a:t>
            </a:r>
            <a:r>
              <a:rPr lang="pt-PT" sz="700" dirty="0"/>
              <a:t> for </a:t>
            </a:r>
            <a:r>
              <a:rPr lang="pt-PT" sz="700" dirty="0" err="1"/>
              <a:t>quality</a:t>
            </a:r>
            <a:r>
              <a:rPr lang="pt-PT" sz="700" dirty="0"/>
              <a:t> [Versão eletrónica]. </a:t>
            </a:r>
            <a:r>
              <a:rPr lang="pt-PT" sz="700" i="1" dirty="0" err="1"/>
              <a:t>Infect</a:t>
            </a:r>
            <a:r>
              <a:rPr lang="pt-PT" sz="700" i="1" dirty="0"/>
              <a:t> </a:t>
            </a:r>
            <a:r>
              <a:rPr lang="pt-PT" sz="700" i="1" dirty="0" err="1"/>
              <a:t>Control</a:t>
            </a:r>
            <a:r>
              <a:rPr lang="pt-PT" sz="700" i="1" dirty="0"/>
              <a:t> </a:t>
            </a:r>
            <a:r>
              <a:rPr lang="pt-PT" sz="700" i="1" dirty="0" err="1"/>
              <a:t>Hosp</a:t>
            </a:r>
            <a:r>
              <a:rPr lang="pt-PT" sz="700" i="1" dirty="0"/>
              <a:t> </a:t>
            </a:r>
            <a:r>
              <a:rPr lang="pt-PT" sz="700" i="1" dirty="0" err="1"/>
              <a:t>Epidemiol</a:t>
            </a:r>
            <a:r>
              <a:rPr lang="pt-PT" sz="700" dirty="0"/>
              <a:t>, 18: 475-478. Acedido dia 11 de Abril de 2013 em </a:t>
            </a:r>
            <a:r>
              <a:rPr lang="pt-PT" sz="700" u="sng" dirty="0">
                <a:hlinkClick r:id="rId17"/>
              </a:rPr>
              <a:t>http://www.jstor.org/discover/10.2307/30141186?uid=3738880&amp;uid=2129&amp;uid=2&amp;uid=70&amp;uid=4&amp;sid=21102224787201</a:t>
            </a:r>
            <a:r>
              <a:rPr lang="pt-PT" sz="700" dirty="0"/>
              <a:t>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u="sng" dirty="0" err="1">
                <a:hlinkClick r:id="rId5"/>
              </a:rPr>
              <a:t>Hoshijima</a:t>
            </a:r>
            <a:r>
              <a:rPr lang="pt-PT" sz="700" u="sng" dirty="0">
                <a:hlinkClick r:id="rId5"/>
              </a:rPr>
              <a:t>, </a:t>
            </a:r>
            <a:r>
              <a:rPr lang="pt-PT" sz="700" u="sng" dirty="0"/>
              <a:t>H.; </a:t>
            </a:r>
            <a:r>
              <a:rPr lang="pt-PT" sz="700" u="sng" dirty="0" err="1">
                <a:hlinkClick r:id="rId6"/>
              </a:rPr>
              <a:t>Kuratani</a:t>
            </a:r>
            <a:r>
              <a:rPr lang="pt-PT" sz="700" u="sng" dirty="0">
                <a:hlinkClick r:id="rId6"/>
              </a:rPr>
              <a:t>, </a:t>
            </a:r>
            <a:r>
              <a:rPr lang="pt-PT" sz="700" u="sng" dirty="0"/>
              <a:t>N.; </a:t>
            </a:r>
            <a:r>
              <a:rPr lang="pt-PT" sz="700" u="sng" dirty="0" err="1">
                <a:hlinkClick r:id="rId7"/>
              </a:rPr>
              <a:t>Takeuchi</a:t>
            </a:r>
            <a:r>
              <a:rPr lang="pt-PT" sz="700" u="sng" dirty="0">
                <a:hlinkClick r:id="rId7"/>
              </a:rPr>
              <a:t>, </a:t>
            </a:r>
            <a:r>
              <a:rPr lang="pt-PT" sz="700" u="sng" dirty="0"/>
              <a:t>R.; &amp; </a:t>
            </a:r>
            <a:r>
              <a:rPr lang="pt-PT" sz="700" u="sng" dirty="0" err="1">
                <a:hlinkClick r:id="rId8"/>
              </a:rPr>
              <a:t>Shiga</a:t>
            </a:r>
            <a:r>
              <a:rPr lang="pt-PT" sz="700" u="sng" dirty="0">
                <a:hlinkClick r:id="rId8"/>
              </a:rPr>
              <a:t>, </a:t>
            </a:r>
            <a:r>
              <a:rPr lang="pt-PT" sz="700" u="sng" dirty="0"/>
              <a:t>T.</a:t>
            </a:r>
            <a:r>
              <a:rPr lang="pt-PT" sz="700" dirty="0"/>
              <a:t>(2013). </a:t>
            </a:r>
            <a:r>
              <a:rPr lang="en-US" sz="700" dirty="0"/>
              <a:t>Effects of oral hygiene using chlorhexidine on preventing ventilator-associated pneumonia in critical-care settings: A meta-analysis of randomized controlled trials. Journal of Dental Sciences;8(4):348-357. </a:t>
            </a:r>
            <a:r>
              <a:rPr lang="en-US" sz="700" u="sng" dirty="0">
                <a:hlinkClick r:id="rId18"/>
              </a:rPr>
              <a:t>http://www.e-jds.com/article/S1991-7902(13)00008-1/fulltext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700" dirty="0" err="1"/>
              <a:t>Koff</a:t>
            </a:r>
            <a:r>
              <a:rPr lang="en-US" sz="700" dirty="0"/>
              <a:t>, M. D.; Corwin, H. L.; &amp; Loftus, R. (2011). Reduction in ventilator associated pneumonia in a mixed intensive care unit after initiation of a novel hand hygiene program. Journal of Critical Care; 26:489–495. </a:t>
            </a:r>
            <a:r>
              <a:rPr lang="en-US" sz="700" u="sng" dirty="0">
                <a:hlinkClick r:id="rId19"/>
              </a:rPr>
              <a:t>http://ac.els-cdn.com/S0883944110003527/1-s2.0-S0883944110003527-main.pdf?_tid=b71b22d4-0082-11e4-8dad-00000aab0f27&amp;acdnat=1404152394_9bf777997ca5d809b8338eadf6187f53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u="sng" dirty="0" err="1">
                <a:hlinkClick r:id="rId20" tooltip="Search for all articles by this author"/>
              </a:rPr>
              <a:t>Marra</a:t>
            </a:r>
            <a:r>
              <a:rPr lang="pt-PT" sz="700" dirty="0" err="1"/>
              <a:t>,A</a:t>
            </a:r>
            <a:r>
              <a:rPr lang="pt-PT" sz="700" dirty="0"/>
              <a:t>. R.; Cal, R. G. R.; Silva, V. S.; </a:t>
            </a:r>
            <a:r>
              <a:rPr lang="pt-PT" sz="700" dirty="0" err="1"/>
              <a:t>Caserta</a:t>
            </a:r>
            <a:r>
              <a:rPr lang="pt-PT" sz="700" dirty="0"/>
              <a:t>, R. A.; </a:t>
            </a:r>
            <a:r>
              <a:rPr lang="pt-PT" sz="700" dirty="0" err="1"/>
              <a:t>Paes</a:t>
            </a:r>
            <a:r>
              <a:rPr lang="pt-PT" sz="700" dirty="0"/>
              <a:t>, A. T.; Moura, D. F.; Santos, O. F. P.; Edmund, M. B.; Durão, M. S.. (2009). </a:t>
            </a:r>
            <a:r>
              <a:rPr lang="en-GB" sz="700" dirty="0"/>
              <a:t>Successful prevention of ventilator-associated pneumonia in an intensive care setting. Am J Infect Control;37 (8):619-625. </a:t>
            </a:r>
            <a:r>
              <a:rPr lang="en-GB" sz="700" u="sng" dirty="0">
                <a:hlinkClick r:id="rId21"/>
              </a:rPr>
              <a:t>http://www.ajicjournal.org/article/S0196-6553(09)00536-7/fulltext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Santos, CM; Pimenta, CA &amp; Nobre, MR (2007). A Estratégia PICO para a construção da pergunta de pesquisa e busca de evidências [Versão eletrónica]. </a:t>
            </a:r>
            <a:r>
              <a:rPr lang="pt-PT" sz="700" i="1" dirty="0" err="1"/>
              <a:t>Rev</a:t>
            </a:r>
            <a:r>
              <a:rPr lang="pt-PT" sz="700" i="1" dirty="0"/>
              <a:t> </a:t>
            </a:r>
            <a:r>
              <a:rPr lang="pt-PT" sz="700" i="1" dirty="0" err="1"/>
              <a:t>Latino-am</a:t>
            </a:r>
            <a:r>
              <a:rPr lang="pt-PT" sz="700" i="1" dirty="0"/>
              <a:t> Enfermagem</a:t>
            </a:r>
            <a:r>
              <a:rPr lang="pt-PT" sz="700" dirty="0"/>
              <a:t> 15(3). Acedido a 15 de Maio de 2013 em </a:t>
            </a:r>
            <a:r>
              <a:rPr lang="pt-PT" sz="700" u="sng" dirty="0">
                <a:hlinkClick r:id="rId22"/>
              </a:rPr>
              <a:t>http://www.eerp.usp.br/rlae</a:t>
            </a:r>
            <a:r>
              <a:rPr lang="pt-PT" sz="700" dirty="0"/>
              <a:t>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pt-PT" sz="700" dirty="0"/>
              <a:t>Souza, L.L.; Costa, T. D.;</a:t>
            </a:r>
            <a:r>
              <a:rPr lang="pt-PT" sz="700" dirty="0" err="1"/>
              <a:t>Queiroz,J.C</a:t>
            </a:r>
            <a:r>
              <a:rPr lang="pt-PT" sz="700" dirty="0"/>
              <a:t>.; Bezerra, SMMS. </a:t>
            </a:r>
            <a:r>
              <a:rPr lang="en-US" sz="700" dirty="0"/>
              <a:t>Hospital Infection Control Committee on Prevention of Ventilator Associated Pneumonia: Contributions of Nursing. Rev </a:t>
            </a:r>
            <a:r>
              <a:rPr lang="en-US" sz="700" dirty="0" err="1"/>
              <a:t>Enferm</a:t>
            </a:r>
            <a:r>
              <a:rPr lang="en-US" sz="700" dirty="0"/>
              <a:t> UFPE online [Internet]. 2013 [cited 11 Mar 2014]; 7(11):6471-6 </a:t>
            </a:r>
            <a:r>
              <a:rPr lang="en-US" sz="700" dirty="0" err="1"/>
              <a:t>Avaitable</a:t>
            </a:r>
            <a:r>
              <a:rPr lang="en-US" sz="700" dirty="0"/>
              <a:t> from: </a:t>
            </a:r>
            <a:r>
              <a:rPr lang="en-US" sz="700" u="sng" dirty="0">
                <a:hlinkClick r:id="rId23"/>
              </a:rPr>
              <a:t>http://www.revista.ufpe.br/revistaenfermagem/index.php/revista/article/view/3575/pdf_2380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700" dirty="0" err="1"/>
              <a:t>Whittmore</a:t>
            </a:r>
            <a:r>
              <a:rPr lang="en-US" sz="700" dirty="0"/>
              <a:t>, J. &amp; </a:t>
            </a:r>
            <a:r>
              <a:rPr lang="en-US" sz="700" dirty="0" err="1"/>
              <a:t>Knafl</a:t>
            </a:r>
            <a:r>
              <a:rPr lang="en-US" sz="700" dirty="0"/>
              <a:t>, K. (2005). The integrative review: update methodology. </a:t>
            </a:r>
            <a:r>
              <a:rPr lang="en-US" sz="700" i="1" dirty="0"/>
              <a:t>J </a:t>
            </a:r>
            <a:r>
              <a:rPr lang="en-US" sz="700" i="1" dirty="0" err="1"/>
              <a:t>Adv</a:t>
            </a:r>
            <a:r>
              <a:rPr lang="en-US" sz="700" i="1" dirty="0"/>
              <a:t> </a:t>
            </a:r>
            <a:r>
              <a:rPr lang="en-US" sz="700" i="1" dirty="0" err="1"/>
              <a:t>Nurs</a:t>
            </a:r>
            <a:r>
              <a:rPr lang="en-US" sz="700" dirty="0"/>
              <a:t>, 52(5): 546-553.</a:t>
            </a:r>
            <a:endParaRPr lang="pt-PT" sz="700" dirty="0"/>
          </a:p>
          <a:p>
            <a:pPr lvl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700" dirty="0"/>
              <a:t>World Health Organization (WHO) (2002). Surveillance standards for antimicrobial </a:t>
            </a:r>
            <a:r>
              <a:rPr lang="en-US" sz="700" dirty="0" err="1"/>
              <a:t>resistence</a:t>
            </a:r>
            <a:r>
              <a:rPr lang="en-US" sz="700" dirty="0"/>
              <a:t>. </a:t>
            </a:r>
            <a:r>
              <a:rPr lang="en-GB" sz="700" dirty="0"/>
              <a:t>Geneva: WHO. </a:t>
            </a:r>
            <a:r>
              <a:rPr lang="en-GB" sz="700" u="sng" dirty="0">
                <a:hlinkClick r:id="rId24"/>
              </a:rPr>
              <a:t>http://whqlibdoc.who.int/hq/2002/WHO_CDS_CSR_DRS_2001.5.pdf</a:t>
            </a:r>
            <a:endParaRPr lang="pt-PT" sz="700" dirty="0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pt-PT" sz="7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Referências Bibliográficas</a:t>
            </a:r>
            <a:endParaRPr lang="pt-PT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3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1943708" y="2759808"/>
            <a:ext cx="5256584" cy="1193652"/>
          </a:xfrm>
          <a:prstGeom prst="roundRect">
            <a:avLst/>
          </a:prstGeom>
          <a:noFill/>
          <a:ln>
            <a:solidFill>
              <a:srgbClr val="680D1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PT" sz="1600" dirty="0">
                <a:cs typeface="Arial" pitchFamily="34" charset="0"/>
              </a:rPr>
              <a:t>No entanto, todas estas conquistas acarretam riscos associados sendo um dos mais </a:t>
            </a:r>
            <a:r>
              <a:rPr lang="pt-PT" sz="1600" dirty="0" smtClean="0">
                <a:cs typeface="Arial" pitchFamily="34" charset="0"/>
              </a:rPr>
              <a:t>relevantes </a:t>
            </a:r>
            <a:r>
              <a:rPr lang="pt-PT" sz="1600" dirty="0">
                <a:cs typeface="Arial" pitchFamily="34" charset="0"/>
              </a:rPr>
              <a:t>a </a:t>
            </a:r>
            <a:r>
              <a:rPr lang="pt-P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infeção</a:t>
            </a:r>
            <a:r>
              <a:rPr lang="pt-PT" sz="1600" dirty="0" smtClean="0">
                <a:cs typeface="Arial" pitchFamily="34" charset="0"/>
              </a:rPr>
              <a:t>.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85546" y="1486315"/>
            <a:ext cx="81729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600" dirty="0">
                <a:cs typeface="Arial" pitchFamily="34" charset="0"/>
              </a:rPr>
              <a:t>A evolução ao nível dos cuidados de saúde trouxe ganhos </a:t>
            </a:r>
            <a:r>
              <a:rPr lang="pt-PT" sz="1600" dirty="0" smtClean="0">
                <a:cs typeface="Arial" pitchFamily="34" charset="0"/>
              </a:rPr>
              <a:t>em</a:t>
            </a:r>
            <a:r>
              <a:rPr lang="pt-PT" sz="1600" dirty="0" smtClean="0">
                <a:cs typeface="Arial" pitchFamily="34" charset="0"/>
              </a:rPr>
              <a:t> </a:t>
            </a:r>
            <a:r>
              <a:rPr lang="pt-PT" sz="1600" dirty="0">
                <a:cs typeface="Arial" pitchFamily="34" charset="0"/>
              </a:rPr>
              <a:t>saúde sem precedentes às novas gerações de doentes e seus </a:t>
            </a:r>
            <a:r>
              <a:rPr lang="pt-PT" sz="1600" dirty="0" smtClean="0">
                <a:cs typeface="Arial" pitchFamily="34" charset="0"/>
              </a:rPr>
              <a:t>familiares…</a:t>
            </a:r>
            <a:endParaRPr lang="pt-PT" sz="1600" dirty="0">
              <a:cs typeface="Arial" pitchFamily="34" charset="0"/>
            </a:endParaRPr>
          </a:p>
        </p:txBody>
      </p:sp>
      <p:sp>
        <p:nvSpPr>
          <p:cNvPr id="6" name="Seta curvada à direita 5"/>
          <p:cNvSpPr/>
          <p:nvPr/>
        </p:nvSpPr>
        <p:spPr>
          <a:xfrm rot="20362459">
            <a:off x="391768" y="2288587"/>
            <a:ext cx="1368152" cy="1728192"/>
          </a:xfrm>
          <a:prstGeom prst="curvedRightArrow">
            <a:avLst/>
          </a:prstGeom>
          <a:solidFill>
            <a:srgbClr val="B315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0" name="Seta curvada à esquerda 9"/>
          <p:cNvSpPr/>
          <p:nvPr/>
        </p:nvSpPr>
        <p:spPr>
          <a:xfrm rot="20547696">
            <a:off x="7520560" y="2708920"/>
            <a:ext cx="1296144" cy="1944216"/>
          </a:xfrm>
          <a:prstGeom prst="curvedLeftArrow">
            <a:avLst>
              <a:gd name="adj1" fmla="val 25000"/>
              <a:gd name="adj2" fmla="val 42570"/>
              <a:gd name="adj3" fmla="val 25000"/>
            </a:avLst>
          </a:prstGeom>
          <a:solidFill>
            <a:srgbClr val="B315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chemeClr val="tx1"/>
              </a:solidFill>
            </a:endParaRPr>
          </a:p>
        </p:txBody>
      </p:sp>
      <p:sp>
        <p:nvSpPr>
          <p:cNvPr id="11" name="Rectângulo arredondado 10"/>
          <p:cNvSpPr/>
          <p:nvPr/>
        </p:nvSpPr>
        <p:spPr>
          <a:xfrm>
            <a:off x="331402" y="4726052"/>
            <a:ext cx="7643580" cy="1906760"/>
          </a:xfrm>
          <a:prstGeom prst="roundRect">
            <a:avLst/>
          </a:prstGeom>
          <a:ln>
            <a:solidFill>
              <a:srgbClr val="680D1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pt-PT" sz="1600" dirty="0" smtClean="0">
                <a:cs typeface="Arial" pitchFamily="34" charset="0"/>
              </a:rPr>
              <a:t>A </a:t>
            </a:r>
            <a:r>
              <a:rPr lang="pt-P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Infeção Associada aos Cuidados de Saúde</a:t>
            </a:r>
            <a:r>
              <a:rPr lang="pt-PT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</a:t>
            </a:r>
            <a:r>
              <a:rPr lang="pt-PT" sz="1600" dirty="0" smtClean="0">
                <a:cs typeface="Arial" pitchFamily="34" charset="0"/>
              </a:rPr>
              <a:t>(</a:t>
            </a:r>
            <a:r>
              <a:rPr lang="pt-PT" sz="1600" b="1" dirty="0" smtClean="0">
                <a:cs typeface="Arial" pitchFamily="34" charset="0"/>
              </a:rPr>
              <a:t>IACS</a:t>
            </a:r>
            <a:r>
              <a:rPr lang="pt-PT" sz="1600" dirty="0" smtClean="0">
                <a:cs typeface="Arial" pitchFamily="34" charset="0"/>
              </a:rPr>
              <a:t>) assume cada vez maior importância no mundo. Esta define-se pela ocorrência de infeção em consequência dos cuidados e procedimentos de saúde prestados e pode, também, afetar os profissionais de saúde durante o exercício da sua atividade (DGS, 2007).</a:t>
            </a:r>
            <a:endParaRPr lang="pt-PT" sz="1600" dirty="0">
              <a:cs typeface="Arial" pitchFamily="34" charset="0"/>
            </a:endParaRPr>
          </a:p>
        </p:txBody>
      </p:sp>
      <p:sp>
        <p:nvSpPr>
          <p:cNvPr id="14" name="Título 1"/>
          <p:cNvSpPr txBox="1">
            <a:spLocks/>
          </p:cNvSpPr>
          <p:nvPr/>
        </p:nvSpPr>
        <p:spPr>
          <a:xfrm>
            <a:off x="628650" y="676110"/>
            <a:ext cx="7886700" cy="966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Enquadramento</a:t>
            </a:r>
            <a:endParaRPr lang="pt-PT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3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7028120" y="5855368"/>
            <a:ext cx="1487230" cy="1214808"/>
          </a:xfrm>
        </p:spPr>
        <p:txBody>
          <a:bodyPr>
            <a:normAutofit/>
          </a:bodyPr>
          <a:lstStyle/>
          <a:p>
            <a:endParaRPr lang="pt-PT" sz="1800" dirty="0" smtClean="0"/>
          </a:p>
          <a:p>
            <a:pPr marL="0" indent="0">
              <a:buNone/>
            </a:pPr>
            <a:r>
              <a:rPr lang="pt-PT" sz="1800" dirty="0" smtClean="0"/>
              <a:t>(IPI, 2012) </a:t>
            </a:r>
            <a:endParaRPr lang="pt-PT" sz="1800" dirty="0"/>
          </a:p>
          <a:p>
            <a:endParaRPr lang="pt-PT" sz="1800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28650" y="676110"/>
            <a:ext cx="7886700" cy="966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Enquadramento</a:t>
            </a:r>
            <a:endParaRPr lang="pt-PT" dirty="0">
              <a:solidFill>
                <a:srgbClr val="B31510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560913305"/>
              </p:ext>
            </p:extLst>
          </p:nvPr>
        </p:nvGraphicFramePr>
        <p:xfrm>
          <a:off x="971600" y="1341114"/>
          <a:ext cx="72008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aixaDeTexto 6"/>
          <p:cNvSpPr txBox="1"/>
          <p:nvPr/>
        </p:nvSpPr>
        <p:spPr>
          <a:xfrm rot="19705756">
            <a:off x="414247" y="1583630"/>
            <a:ext cx="25858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P</a:t>
            </a:r>
            <a:r>
              <a:rPr lang="pt-PT" dirty="0" smtClean="0"/>
              <a:t>neumonia</a:t>
            </a:r>
          </a:p>
          <a:p>
            <a:r>
              <a:rPr lang="pt-PT" dirty="0" smtClean="0"/>
              <a:t>Associada </a:t>
            </a:r>
            <a:r>
              <a:rPr lang="pt-PT" dirty="0"/>
              <a:t>à V</a:t>
            </a:r>
            <a:r>
              <a:rPr lang="pt-PT" dirty="0" smtClean="0"/>
              <a:t>entilação</a:t>
            </a:r>
            <a:endParaRPr lang="pt-PT" dirty="0"/>
          </a:p>
        </p:txBody>
      </p:sp>
      <p:sp>
        <p:nvSpPr>
          <p:cNvPr id="8" name="Chaveta à direita 7"/>
          <p:cNvSpPr/>
          <p:nvPr/>
        </p:nvSpPr>
        <p:spPr>
          <a:xfrm rot="3428333">
            <a:off x="1330202" y="1630363"/>
            <a:ext cx="465221" cy="2107529"/>
          </a:xfrm>
          <a:prstGeom prst="rightBrace">
            <a:avLst/>
          </a:prstGeom>
          <a:ln>
            <a:solidFill>
              <a:srgbClr val="B3151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4912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628650" y="676110"/>
            <a:ext cx="7886700" cy="966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Enquadramento</a:t>
            </a:r>
            <a:endParaRPr lang="pt-PT" dirty="0">
              <a:solidFill>
                <a:srgbClr val="B3151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96113" y="1766739"/>
            <a:ext cx="71517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 smtClean="0"/>
              <a:t>A Pneumonia Associada à Ventilação (</a:t>
            </a:r>
            <a:r>
              <a:rPr lang="pt-PT" sz="2400" dirty="0" smtClean="0">
                <a:solidFill>
                  <a:srgbClr val="B31510"/>
                </a:solidFill>
              </a:rPr>
              <a:t>PAV</a:t>
            </a:r>
            <a:r>
              <a:rPr lang="pt-PT" sz="2400" dirty="0" smtClean="0"/>
              <a:t>) é </a:t>
            </a:r>
            <a:r>
              <a:rPr lang="pt-PT" sz="2400" dirty="0"/>
              <a:t>uma infeção do trato respiratório que ocorre em doentes que estão ou foram expostos a um dispositivo respiratório invasivo </a:t>
            </a:r>
            <a:r>
              <a:rPr lang="pt-PT" sz="2400" dirty="0" smtClean="0"/>
              <a:t>nas </a:t>
            </a:r>
            <a:r>
              <a:rPr lang="pt-PT" sz="2400" dirty="0"/>
              <a:t>48 horas anteriores ao início da infeção e até 72h após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449" y="4362951"/>
            <a:ext cx="1943100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8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628650" y="676110"/>
            <a:ext cx="7886700" cy="966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Enquadramento</a:t>
            </a:r>
            <a:endParaRPr lang="pt-PT" dirty="0">
              <a:solidFill>
                <a:srgbClr val="B31510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00666631"/>
              </p:ext>
            </p:extLst>
          </p:nvPr>
        </p:nvGraphicFramePr>
        <p:xfrm>
          <a:off x="-900752" y="676110"/>
          <a:ext cx="8600963" cy="5585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368490" y="6098296"/>
            <a:ext cx="8038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(</a:t>
            </a:r>
            <a:r>
              <a:rPr lang="pt-PT" dirty="0" err="1"/>
              <a:t>American</a:t>
            </a:r>
            <a:r>
              <a:rPr lang="pt-PT" dirty="0"/>
              <a:t> </a:t>
            </a:r>
            <a:r>
              <a:rPr lang="pt-PT" dirty="0" err="1"/>
              <a:t>Thoracic</a:t>
            </a:r>
            <a:r>
              <a:rPr lang="pt-PT" dirty="0"/>
              <a:t> </a:t>
            </a:r>
            <a:r>
              <a:rPr lang="pt-PT" dirty="0" err="1"/>
              <a:t>Society</a:t>
            </a:r>
            <a:r>
              <a:rPr lang="pt-PT" dirty="0"/>
              <a:t>, </a:t>
            </a:r>
            <a:r>
              <a:rPr lang="pt-PT" dirty="0" err="1"/>
              <a:t>Infectious</a:t>
            </a:r>
            <a:r>
              <a:rPr lang="pt-PT" dirty="0"/>
              <a:t> </a:t>
            </a:r>
            <a:r>
              <a:rPr lang="pt-PT" dirty="0" err="1"/>
              <a:t>Diseases</a:t>
            </a:r>
            <a:r>
              <a:rPr lang="pt-PT" dirty="0"/>
              <a:t> </a:t>
            </a:r>
            <a:r>
              <a:rPr lang="pt-PT" dirty="0" err="1"/>
              <a:t>Society</a:t>
            </a:r>
            <a:r>
              <a:rPr lang="pt-PT" dirty="0"/>
              <a:t> </a:t>
            </a:r>
            <a:r>
              <a:rPr lang="pt-PT" dirty="0" err="1"/>
              <a:t>of</a:t>
            </a:r>
            <a:r>
              <a:rPr lang="pt-PT" dirty="0"/>
              <a:t> </a:t>
            </a:r>
            <a:r>
              <a:rPr lang="pt-PT" dirty="0" err="1"/>
              <a:t>America</a:t>
            </a:r>
            <a:r>
              <a:rPr lang="pt-PT" dirty="0"/>
              <a:t>, 2005; </a:t>
            </a:r>
            <a:r>
              <a:rPr lang="pt-PT" dirty="0" err="1"/>
              <a:t>Bonten</a:t>
            </a:r>
            <a:r>
              <a:rPr lang="pt-PT" dirty="0"/>
              <a:t>, 2004; Fernandes, 2012; DGS, 2003).</a:t>
            </a: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1986057410"/>
              </p:ext>
            </p:extLst>
          </p:nvPr>
        </p:nvGraphicFramePr>
        <p:xfrm>
          <a:off x="2847833" y="236678"/>
          <a:ext cx="7155976" cy="5031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58622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28650" y="1642375"/>
            <a:ext cx="7886700" cy="4534232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pt-PT" dirty="0"/>
              <a:t>Existem normas e recomendações publicadas com enfase </a:t>
            </a:r>
            <a:r>
              <a:rPr lang="pt-PT" dirty="0" smtClean="0"/>
              <a:t>na </a:t>
            </a:r>
            <a:r>
              <a:rPr lang="pt-PT" dirty="0"/>
              <a:t>eficácia </a:t>
            </a:r>
            <a:r>
              <a:rPr lang="pt-PT" dirty="0" smtClean="0"/>
              <a:t>de </a:t>
            </a:r>
            <a:r>
              <a:rPr lang="pt-PT" dirty="0"/>
              <a:t>vários tipos de </a:t>
            </a:r>
            <a:r>
              <a:rPr lang="pt-PT" dirty="0" smtClean="0"/>
              <a:t>intervenções.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Cresce o </a:t>
            </a:r>
            <a:r>
              <a:rPr lang="pt-PT" dirty="0"/>
              <a:t>número referências a intervenções baseadas </a:t>
            </a:r>
            <a:r>
              <a:rPr lang="pt-PT" dirty="0" smtClean="0"/>
              <a:t>em </a:t>
            </a:r>
            <a:r>
              <a:rPr lang="pt-PT" i="1" dirty="0" err="1" smtClean="0"/>
              <a:t>bundles</a:t>
            </a:r>
            <a:r>
              <a:rPr lang="pt-PT" dirty="0" smtClean="0"/>
              <a:t> com influência </a:t>
            </a:r>
            <a:r>
              <a:rPr lang="pt-PT" dirty="0"/>
              <a:t>direta </a:t>
            </a:r>
            <a:r>
              <a:rPr lang="pt-PT" dirty="0" smtClean="0"/>
              <a:t>sobre </a:t>
            </a:r>
            <a:r>
              <a:rPr lang="pt-PT" dirty="0"/>
              <a:t>a qualidade dos cuidados de </a:t>
            </a:r>
            <a:r>
              <a:rPr lang="pt-PT" dirty="0" smtClean="0"/>
              <a:t>enfermagem na prevenção </a:t>
            </a:r>
            <a:r>
              <a:rPr lang="pt-PT" dirty="0"/>
              <a:t>da </a:t>
            </a:r>
            <a:r>
              <a:rPr lang="pt-PT" dirty="0" smtClean="0"/>
              <a:t>PAV.</a:t>
            </a:r>
            <a:r>
              <a:rPr lang="pt-PT" dirty="0"/>
              <a:t> </a:t>
            </a:r>
            <a:endParaRPr lang="pt-PT" dirty="0" smtClean="0"/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 </a:t>
            </a:r>
            <a:r>
              <a:rPr lang="pt-PT" i="1" dirty="0" err="1" smtClean="0"/>
              <a:t>Institute</a:t>
            </a:r>
            <a:r>
              <a:rPr lang="pt-PT" i="1" dirty="0" smtClean="0"/>
              <a:t> </a:t>
            </a:r>
            <a:r>
              <a:rPr lang="pt-PT" i="1" dirty="0" err="1"/>
              <a:t>of</a:t>
            </a:r>
            <a:r>
              <a:rPr lang="pt-PT" i="1" dirty="0"/>
              <a:t> </a:t>
            </a:r>
            <a:r>
              <a:rPr lang="pt-PT" i="1" dirty="0" err="1"/>
              <a:t>Healthcare</a:t>
            </a:r>
            <a:r>
              <a:rPr lang="pt-PT" i="1" dirty="0"/>
              <a:t> </a:t>
            </a:r>
            <a:r>
              <a:rPr lang="pt-PT" i="1" dirty="0" err="1"/>
              <a:t>Improvement</a:t>
            </a:r>
            <a:r>
              <a:rPr lang="pt-PT" i="1" dirty="0"/>
              <a:t> </a:t>
            </a:r>
            <a:r>
              <a:rPr lang="pt-PT" dirty="0"/>
              <a:t>(</a:t>
            </a:r>
            <a:r>
              <a:rPr lang="pt-PT" dirty="0" smtClean="0"/>
              <a:t>IHI) inclui </a:t>
            </a:r>
            <a:r>
              <a:rPr lang="pt-PT" dirty="0"/>
              <a:t>a elevação da cabeça-de-cama, intervalo de sedação, prevenção da trombose venosa profunda </a:t>
            </a:r>
            <a:br>
              <a:rPr lang="pt-PT" dirty="0"/>
            </a:br>
            <a:r>
              <a:rPr lang="pt-PT" dirty="0"/>
              <a:t>e da úlcera </a:t>
            </a:r>
            <a:r>
              <a:rPr lang="pt-PT" dirty="0" smtClean="0"/>
              <a:t>péptica.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Outros incluem as </a:t>
            </a:r>
            <a:r>
              <a:rPr lang="pt-PT" dirty="0"/>
              <a:t>iniciativas de formação dos profissionais e da monitorização do cumprimento de práticas como higienização das mãos, elevação da cabeceira, intervalos de sedação com avaliação da capacidade de desmame </a:t>
            </a:r>
            <a:r>
              <a:rPr lang="pt-PT" dirty="0" err="1" smtClean="0"/>
              <a:t>ventilatório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28650" y="676110"/>
            <a:ext cx="7886700" cy="966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Enquadramento</a:t>
            </a:r>
            <a:endParaRPr lang="pt-PT" dirty="0">
              <a:solidFill>
                <a:srgbClr val="B31510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681181" y="6250674"/>
            <a:ext cx="3603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(Souza, </a:t>
            </a:r>
            <a:r>
              <a:rPr lang="pt-PT" dirty="0" smtClean="0"/>
              <a:t>2013; Fernandes</a:t>
            </a:r>
            <a:r>
              <a:rPr lang="pt-PT" dirty="0"/>
              <a:t>, 2012</a:t>
            </a:r>
            <a:r>
              <a:rPr lang="pt-PT" dirty="0" smtClean="0"/>
              <a:t>)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89393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PT" dirty="0"/>
              <a:t>Considerando </a:t>
            </a:r>
            <a:r>
              <a:rPr lang="pt-PT" dirty="0" smtClean="0"/>
              <a:t>que os </a:t>
            </a:r>
            <a:r>
              <a:rPr lang="pt-PT" dirty="0"/>
              <a:t>Cuidados de enfermagem são as intervenções autónomas ou interdependentes a realizar pelo enfermeiro no âmbito das suas qualificações </a:t>
            </a:r>
            <a:r>
              <a:rPr lang="pt-PT" dirty="0" smtClean="0"/>
              <a:t>profissionais</a:t>
            </a:r>
          </a:p>
          <a:p>
            <a:pPr marL="0" indent="0" algn="r">
              <a:buNone/>
            </a:pPr>
            <a:r>
              <a:rPr lang="pt-PT" sz="1900" dirty="0" smtClean="0"/>
              <a:t>(Decreto-Lei </a:t>
            </a:r>
            <a:r>
              <a:rPr lang="pt-PT" sz="1900" dirty="0"/>
              <a:t>n.º 161/96, de 4 de Setembro) </a:t>
            </a:r>
            <a:endParaRPr lang="pt-PT" sz="1900" dirty="0" smtClean="0"/>
          </a:p>
          <a:p>
            <a:pPr marL="0" indent="0">
              <a:buNone/>
            </a:pPr>
            <a:endParaRPr lang="pt-PT" dirty="0"/>
          </a:p>
          <a:p>
            <a:pPr marL="0" indent="0" algn="just">
              <a:buNone/>
            </a:pPr>
            <a:r>
              <a:rPr lang="pt-PT" dirty="0" smtClean="0"/>
              <a:t>considera-se </a:t>
            </a:r>
            <a:r>
              <a:rPr lang="pt-PT" dirty="0"/>
              <a:t>que se deve dar especial relevância à sua implementação consistente como forma de prevenção da PAV como uma influência positiva na qualidade dos cuidados de enfermagem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28650" y="676110"/>
            <a:ext cx="7886700" cy="96626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Enquadramento</a:t>
            </a:r>
            <a:endParaRPr lang="pt-PT" dirty="0">
              <a:solidFill>
                <a:srgbClr val="B3151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B31510"/>
                </a:solidFill>
              </a:rPr>
              <a:t>Objetivo</a:t>
            </a:r>
            <a:endParaRPr lang="pt-PT" dirty="0">
              <a:solidFill>
                <a:srgbClr val="B31510"/>
              </a:solidFill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PT" dirty="0"/>
              <a:t>Identificar as intervenções de enfermagem autónomas que maior eficácia demonstram na prevenção da </a:t>
            </a:r>
            <a:r>
              <a:rPr lang="pt-PT" dirty="0" smtClean="0"/>
              <a:t>Pneumonia Associada ao Ventilador.</a:t>
            </a:r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8174" y="3730190"/>
            <a:ext cx="3117092" cy="21497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762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pt-PT" b="1" dirty="0" smtClean="0">
                <a:solidFill>
                  <a:srgbClr val="680D13"/>
                </a:solidFill>
              </a:rPr>
              <a:t>“</a:t>
            </a:r>
            <a:r>
              <a:rPr lang="pt-PT" b="1" dirty="0">
                <a:solidFill>
                  <a:srgbClr val="680D13"/>
                </a:solidFill>
              </a:rPr>
              <a:t>Quais as intervenções de enfermagem mais eficazes na prevenção da pneumonia associada ao ventilador</a:t>
            </a:r>
            <a:r>
              <a:rPr lang="pt-PT" b="1" dirty="0" smtClean="0">
                <a:solidFill>
                  <a:srgbClr val="680D13"/>
                </a:solidFill>
              </a:rPr>
              <a:t>?”</a:t>
            </a:r>
            <a:endParaRPr lang="pt-PT" b="1" dirty="0">
              <a:solidFill>
                <a:srgbClr val="680D13"/>
              </a:solidFill>
            </a:endParaRPr>
          </a:p>
          <a:p>
            <a:endParaRPr lang="pt-PT" dirty="0" smtClean="0"/>
          </a:p>
          <a:p>
            <a:pPr algn="just"/>
            <a:r>
              <a:rPr lang="pt-PT" dirty="0" smtClean="0"/>
              <a:t>Revisão </a:t>
            </a:r>
            <a:r>
              <a:rPr lang="pt-PT" dirty="0"/>
              <a:t>integrativa da </a:t>
            </a:r>
            <a:r>
              <a:rPr lang="pt-PT" dirty="0" smtClean="0"/>
              <a:t>literatura</a:t>
            </a:r>
          </a:p>
          <a:p>
            <a:pPr algn="just"/>
            <a:r>
              <a:rPr lang="pt-PT" dirty="0" smtClean="0"/>
              <a:t>EBSCO </a:t>
            </a:r>
            <a:r>
              <a:rPr lang="pt-PT" dirty="0"/>
              <a:t>e </a:t>
            </a:r>
            <a:r>
              <a:rPr lang="pt-PT" dirty="0" err="1"/>
              <a:t>ClinicalKey</a:t>
            </a:r>
            <a:r>
              <a:rPr lang="pt-PT" dirty="0"/>
              <a:t>, </a:t>
            </a:r>
            <a:endParaRPr lang="pt-PT" dirty="0" smtClean="0"/>
          </a:p>
          <a:p>
            <a:pPr algn="just"/>
            <a:r>
              <a:rPr lang="pt-PT" dirty="0"/>
              <a:t>D</a:t>
            </a:r>
            <a:r>
              <a:rPr lang="pt-PT" dirty="0" smtClean="0"/>
              <a:t>escritores </a:t>
            </a:r>
            <a:r>
              <a:rPr lang="pt-PT" dirty="0"/>
              <a:t>“ </a:t>
            </a:r>
            <a:r>
              <a:rPr lang="pt-PT" dirty="0" err="1"/>
              <a:t>nurse</a:t>
            </a:r>
            <a:r>
              <a:rPr lang="pt-PT" dirty="0"/>
              <a:t>”, “pneumonia”, “</a:t>
            </a:r>
            <a:r>
              <a:rPr lang="pt-PT" dirty="0" err="1"/>
              <a:t>ventilator</a:t>
            </a:r>
            <a:r>
              <a:rPr lang="pt-PT" dirty="0"/>
              <a:t>”,“</a:t>
            </a:r>
            <a:r>
              <a:rPr lang="pt-PT" dirty="0" err="1"/>
              <a:t>care</a:t>
            </a:r>
            <a:r>
              <a:rPr lang="pt-PT" dirty="0"/>
              <a:t>” e “</a:t>
            </a:r>
            <a:r>
              <a:rPr lang="pt-PT" dirty="0" err="1"/>
              <a:t>adult</a:t>
            </a:r>
            <a:r>
              <a:rPr lang="pt-PT" dirty="0" smtClean="0"/>
              <a:t>”</a:t>
            </a:r>
          </a:p>
          <a:p>
            <a:pPr algn="just"/>
            <a:r>
              <a:rPr lang="pt-PT" dirty="0" smtClean="0"/>
              <a:t>Operador </a:t>
            </a:r>
            <a:r>
              <a:rPr lang="pt-PT" dirty="0" err="1"/>
              <a:t>boleano</a:t>
            </a:r>
            <a:r>
              <a:rPr lang="pt-PT" dirty="0"/>
              <a:t> “</a:t>
            </a:r>
            <a:r>
              <a:rPr lang="pt-PT" dirty="0" err="1" smtClean="0"/>
              <a:t>and</a:t>
            </a:r>
            <a:r>
              <a:rPr lang="pt-PT" dirty="0" smtClean="0"/>
              <a:t>”</a:t>
            </a:r>
          </a:p>
          <a:p>
            <a:pPr algn="just"/>
            <a:r>
              <a:rPr lang="pt-PT" dirty="0" smtClean="0"/>
              <a:t>Foram </a:t>
            </a:r>
            <a:r>
              <a:rPr lang="pt-PT" dirty="0"/>
              <a:t>analisados artigos publicados em inglês e </a:t>
            </a:r>
            <a:r>
              <a:rPr lang="pt-PT" dirty="0" smtClean="0"/>
              <a:t>português</a:t>
            </a:r>
          </a:p>
          <a:p>
            <a:pPr algn="just"/>
            <a:r>
              <a:rPr lang="pt-PT" dirty="0" smtClean="0"/>
              <a:t>185 </a:t>
            </a:r>
            <a:r>
              <a:rPr lang="pt-PT" dirty="0"/>
              <a:t>artigos </a:t>
            </a:r>
            <a:r>
              <a:rPr lang="pt-PT" dirty="0" smtClean="0"/>
              <a:t>identificados      10 </a:t>
            </a:r>
            <a:r>
              <a:rPr lang="pt-PT" dirty="0"/>
              <a:t>com base na inclusão do título nos critérios de inclusão/exclusão e após leitura do resumo, palavras-chave e acessibilidade de artigo completo </a:t>
            </a:r>
            <a:r>
              <a:rPr lang="pt-PT" dirty="0" smtClean="0"/>
              <a:t>      5 = ELSEVIER e </a:t>
            </a:r>
            <a:r>
              <a:rPr lang="pt-PT" dirty="0" err="1" smtClean="0"/>
              <a:t>PubMed</a:t>
            </a:r>
            <a:r>
              <a:rPr lang="pt-PT" dirty="0" smtClean="0"/>
              <a:t>/MEDLINE</a:t>
            </a:r>
            <a:endParaRPr lang="pt-PT" dirty="0"/>
          </a:p>
          <a:p>
            <a:endParaRPr lang="pt-PT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781050" y="5175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dirty="0" smtClean="0">
                <a:solidFill>
                  <a:srgbClr val="B31510"/>
                </a:solidFill>
              </a:rPr>
              <a:t>Método</a:t>
            </a:r>
            <a:endParaRPr lang="pt-PT" dirty="0">
              <a:solidFill>
                <a:srgbClr val="B31510"/>
              </a:solidFill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4441664" y="5135077"/>
            <a:ext cx="348916" cy="15881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Seta para a direita 5"/>
          <p:cNvSpPr/>
          <p:nvPr/>
        </p:nvSpPr>
        <p:spPr>
          <a:xfrm>
            <a:off x="3253544" y="5823284"/>
            <a:ext cx="290754" cy="156411"/>
          </a:xfrm>
          <a:prstGeom prst="rightArrow">
            <a:avLst/>
          </a:prstGeom>
          <a:solidFill>
            <a:srgbClr val="B3151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9887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1302</TotalTime>
  <Words>2497</Words>
  <Application>Microsoft Office PowerPoint</Application>
  <PresentationFormat>Apresentação no Ecrã (4:3)</PresentationFormat>
  <Paragraphs>212</Paragraphs>
  <Slides>18</Slides>
  <Notes>8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dos diapositivos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Times New Roman</vt:lpstr>
      <vt:lpstr>3_Modelo de apresentação personalizado</vt:lpstr>
      <vt:lpstr>2_Modelo de apresentação personalizado</vt:lpstr>
      <vt:lpstr>Modelo de apresentação personalizado</vt:lpstr>
      <vt:lpstr>1_Modelo de apresentação personalizado</vt:lpstr>
      <vt:lpstr>Intervenções de enfermagem na prevenção da pneumonia associada ao ventilador. Uma Revisão de Literatura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Objetivo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Natercia Caramujo</dc:creator>
  <cp:lastModifiedBy>Natercia Caramujo</cp:lastModifiedBy>
  <cp:revision>52</cp:revision>
  <dcterms:created xsi:type="dcterms:W3CDTF">2014-08-28T22:29:14Z</dcterms:created>
  <dcterms:modified xsi:type="dcterms:W3CDTF">2014-08-31T16:21:05Z</dcterms:modified>
</cp:coreProperties>
</file>