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4" r:id="rId5"/>
    <p:sldId id="265" r:id="rId6"/>
    <p:sldId id="273" r:id="rId7"/>
    <p:sldId id="271" r:id="rId8"/>
    <p:sldId id="262" r:id="rId9"/>
    <p:sldId id="258" r:id="rId10"/>
    <p:sldId id="267" r:id="rId11"/>
    <p:sldId id="266" r:id="rId12"/>
    <p:sldId id="268" r:id="rId13"/>
    <p:sldId id="259" r:id="rId14"/>
    <p:sldId id="269" r:id="rId15"/>
    <p:sldId id="260" r:id="rId16"/>
    <p:sldId id="261" r:id="rId17"/>
    <p:sldId id="270" r:id="rId18"/>
  </p:sldIdLst>
  <p:sldSz cx="9144000" cy="6858000" type="screen4x3"/>
  <p:notesSz cx="6888163" cy="100203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A5D40E-65B6-4DF5-8517-7994F2C15A52}" type="datetimeFigureOut">
              <a:rPr lang="pt-PT" smtClean="0"/>
              <a:pPr/>
              <a:t>15-09-2013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972528B-5D63-458D-A96D-99A71DE7864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www.brasilescola.com/upload/conteudo/images/o-modo-imperativo-se-constitui-presente-indicativo-presente-subjuntivo-4f06d392557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764704"/>
            <a:ext cx="6928032" cy="5329256"/>
          </a:xfrm>
          <a:prstGeom prst="rect">
            <a:avLst/>
          </a:prstGeom>
          <a:noFill/>
        </p:spPr>
      </p:pic>
      <p:pic>
        <p:nvPicPr>
          <p:cNvPr id="3" name="Picture 4" descr="http://www.brasilescola.com/upload/conteudo/images/o-modo-imperativo-se-constitui-presente-indicativo-presente-subjuntivo-4f06d392557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714356"/>
            <a:ext cx="6928032" cy="5400694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857224" y="2142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1062" y="3666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Anexo</a:t>
            </a:r>
            <a:r>
              <a:rPr lang="pt-PT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pt-PT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/>
              <a:t>En la forma afirmativa los pronombres se colocan detrás del verbo de forma enclítica, por ejemplo: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sz="2400" dirty="0" smtClean="0"/>
              <a:t>	¿Le doy el libro a José? </a:t>
            </a:r>
            <a:br>
              <a:rPr lang="es-ES" sz="2400" dirty="0" smtClean="0"/>
            </a:br>
            <a:r>
              <a:rPr lang="es-ES" sz="2400" dirty="0" smtClean="0">
                <a:solidFill>
                  <a:srgbClr val="C00000"/>
                </a:solidFill>
              </a:rPr>
              <a:t>- Dáse</a:t>
            </a:r>
            <a:r>
              <a:rPr lang="es-ES" sz="2400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lo</a:t>
            </a:r>
            <a:r>
              <a:rPr lang="es-ES" sz="2400" dirty="0" smtClean="0">
                <a:solidFill>
                  <a:srgbClr val="C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s-ES" sz="2400" dirty="0" smtClean="0"/>
              <a:t>Muchas veces añadimos a la forma verbal un pronombre para no repetir el sustantivo. 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sz="2400" dirty="0" smtClean="0"/>
              <a:t>	¿Me como todo el pastel? Sí, cómete</a:t>
            </a:r>
            <a:r>
              <a:rPr lang="es-ES" sz="2400" dirty="0" smtClean="0">
                <a:solidFill>
                  <a:srgbClr val="C00000"/>
                </a:solidFill>
              </a:rPr>
              <a:t>lo</a:t>
            </a:r>
            <a:r>
              <a:rPr lang="es-ES" sz="2400" dirty="0" smtClean="0"/>
              <a:t> todo.</a:t>
            </a:r>
          </a:p>
          <a:p>
            <a:pPr marL="173038" indent="-36513" algn="just">
              <a:lnSpc>
                <a:spcPct val="150000"/>
              </a:lnSpc>
              <a:buNone/>
            </a:pPr>
            <a:r>
              <a:rPr lang="es-ES" sz="2400" dirty="0" smtClean="0"/>
              <a:t>Cuando son necesarios un pronombre de objeto directo y otro de objeto indirecto, primero va el indirecto y a continuación el directo.</a:t>
            </a:r>
          </a:p>
          <a:p>
            <a:pPr marL="173038" indent="-36513" algn="just">
              <a:lnSpc>
                <a:spcPct val="150000"/>
              </a:lnSpc>
              <a:buNone/>
            </a:pPr>
            <a:r>
              <a:rPr lang="es-ES" sz="2400" dirty="0" smtClean="0"/>
              <a:t>Carmen, mi reloj está en la cocina, tráe</a:t>
            </a:r>
            <a:r>
              <a:rPr lang="es-ES" sz="2400" dirty="0" smtClean="0">
                <a:solidFill>
                  <a:srgbClr val="FF0000"/>
                </a:solidFill>
              </a:rPr>
              <a:t>melo</a:t>
            </a:r>
            <a:r>
              <a:rPr lang="es-ES" sz="2400" dirty="0" smtClean="0"/>
              <a:t>, por favor .</a:t>
            </a:r>
          </a:p>
          <a:p>
            <a:pPr marL="173038" indent="-36513" algn="just">
              <a:lnSpc>
                <a:spcPct val="150000"/>
              </a:lnSpc>
              <a:buNone/>
            </a:pPr>
            <a:r>
              <a:rPr lang="es-ES" sz="2400" dirty="0" smtClean="0">
                <a:solidFill>
                  <a:srgbClr val="FF0000"/>
                </a:solidFill>
              </a:rPr>
              <a:t>                                                                (OI)(OD)</a:t>
            </a:r>
          </a:p>
          <a:p>
            <a:pPr algn="just">
              <a:lnSpc>
                <a:spcPct val="150000"/>
              </a:lnSpc>
              <a:buNone/>
            </a:pPr>
            <a:endParaRPr lang="pt-PT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En la forma negativa los pronombres personales van siempre antes del verbo, por ejemplo:</a:t>
            </a:r>
            <a:endParaRPr lang="pt-PT" dirty="0" smtClean="0">
              <a:uFill>
                <a:solidFill>
                  <a:schemeClr val="tx1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No </a:t>
            </a:r>
            <a:r>
              <a:rPr lang="pt-PT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lo</a:t>
            </a:r>
            <a:r>
              <a:rPr lang="pt-PT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 digas.             No </a:t>
            </a:r>
            <a:r>
              <a:rPr lang="pt-PT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me</a:t>
            </a:r>
            <a:r>
              <a:rPr lang="pt-PT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 lo </a:t>
            </a:r>
            <a:r>
              <a:rPr lang="pt-PT" dirty="0" err="1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des</a:t>
            </a:r>
            <a:r>
              <a:rPr lang="pt-PT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.</a:t>
            </a:r>
          </a:p>
          <a:p>
            <a:pPr>
              <a:lnSpc>
                <a:spcPct val="150000"/>
              </a:lnSpc>
            </a:pPr>
            <a:endParaRPr lang="pt-PT" dirty="0" smtClean="0">
              <a:solidFill>
                <a:srgbClr val="C00000"/>
              </a:solidFill>
              <a:uFill>
                <a:solidFill>
                  <a:schemeClr val="tx1"/>
                </a:solidFill>
              </a:uFill>
            </a:endParaRPr>
          </a:p>
          <a:p>
            <a:pPr>
              <a:lnSpc>
                <a:spcPct val="150000"/>
              </a:lnSpc>
            </a:pPr>
            <a:r>
              <a:rPr lang="es-ES" dirty="0" smtClean="0"/>
              <a:t>¿Le doy el libro a José?</a:t>
            </a:r>
            <a:br>
              <a:rPr lang="es-ES" dirty="0" smtClean="0"/>
            </a:br>
            <a:r>
              <a:rPr lang="es-ES" dirty="0" smtClean="0">
                <a:solidFill>
                  <a:srgbClr val="C00000"/>
                </a:solidFill>
              </a:rPr>
              <a:t>No se </a:t>
            </a:r>
            <a:r>
              <a:rPr lang="es-ES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lo</a:t>
            </a:r>
            <a:r>
              <a:rPr lang="es-ES" dirty="0" smtClean="0">
                <a:solidFill>
                  <a:srgbClr val="C00000"/>
                </a:solidFill>
              </a:rPr>
              <a:t> des. </a:t>
            </a:r>
            <a:endParaRPr lang="pt-PT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1926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Los pronombres reflexivos </a:t>
            </a:r>
            <a:r>
              <a:rPr lang="es-ES" i="1" dirty="0" smtClean="0"/>
              <a:t>(me, te, se, nos, os, se)</a:t>
            </a:r>
            <a:r>
              <a:rPr lang="es-ES" dirty="0" smtClean="0"/>
              <a:t> u otros pronombres personales también se añaden directamente a la forma verbal (como has observado en el ejemplo de “</a:t>
            </a:r>
            <a:r>
              <a:rPr lang="es-ES" u="sng" dirty="0" smtClean="0"/>
              <a:t>cóme</a:t>
            </a:r>
            <a:r>
              <a:rPr lang="es-ES" u="sng" dirty="0" smtClean="0">
                <a:solidFill>
                  <a:srgbClr val="C00000"/>
                </a:solidFill>
              </a:rPr>
              <a:t>te</a:t>
            </a:r>
            <a:r>
              <a:rPr lang="es-ES" u="sng" dirty="0" smtClean="0"/>
              <a:t>lo</a:t>
            </a:r>
            <a:r>
              <a:rPr lang="es-ES" dirty="0" smtClean="0"/>
              <a:t>”). </a:t>
            </a:r>
          </a:p>
          <a:p>
            <a:pPr>
              <a:lnSpc>
                <a:spcPct val="150000"/>
              </a:lnSpc>
            </a:pPr>
            <a:r>
              <a:rPr lang="es-ES" dirty="0" smtClean="0">
                <a:solidFill>
                  <a:srgbClr val="FF0000"/>
                </a:solidFill>
              </a:rPr>
              <a:t>Recuerda: Los verbos reflexivos </a:t>
            </a:r>
            <a:r>
              <a:rPr lang="es-ES" dirty="0" smtClean="0"/>
              <a:t>se usan para indicar que la acción del verbo la recibe la misma persona que la realiza.</a:t>
            </a:r>
          </a:p>
          <a:p>
            <a:pPr>
              <a:lnSpc>
                <a:spcPct val="150000"/>
              </a:lnSpc>
              <a:buNone/>
            </a:pPr>
            <a:r>
              <a:rPr lang="es-ES" dirty="0" smtClean="0">
                <a:solidFill>
                  <a:srgbClr val="FF0000"/>
                </a:solidFill>
              </a:rPr>
              <a:t>         Lavarse, afeitarse, vestirse.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Se trata de formas aglutinadas (el verbo y los pronombres se escriben juntos, en una palabra), por ello tienes que tener cuidado con los acentos gráficos. </a:t>
            </a:r>
          </a:p>
          <a:p>
            <a:pPr>
              <a:lnSpc>
                <a:spcPct val="150000"/>
              </a:lnSpc>
            </a:pPr>
            <a:endParaRPr lang="es-ES" b="1" dirty="0" smtClean="0"/>
          </a:p>
          <a:p>
            <a:pPr>
              <a:lnSpc>
                <a:spcPct val="150000"/>
              </a:lnSpc>
            </a:pPr>
            <a:r>
              <a:rPr lang="es-ES" dirty="0" smtClean="0"/>
              <a:t>¡Ponte el mejor vestido! ¡Pón</a:t>
            </a:r>
            <a:r>
              <a:rPr lang="es-ES" dirty="0" smtClean="0">
                <a:solidFill>
                  <a:srgbClr val="C00000"/>
                </a:solidFill>
              </a:rPr>
              <a:t>te</a:t>
            </a:r>
            <a:r>
              <a:rPr lang="es-ES" dirty="0" smtClean="0"/>
              <a:t>lo! </a:t>
            </a:r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PT" dirty="0" smtClean="0"/>
              <a:t>El imperativo no se usa </a:t>
            </a:r>
            <a:r>
              <a:rPr lang="pt-PT" dirty="0" err="1" smtClean="0"/>
              <a:t>en</a:t>
            </a:r>
            <a:r>
              <a:rPr lang="pt-PT" dirty="0" smtClean="0"/>
              <a:t> frases negativas, </a:t>
            </a:r>
            <a:r>
              <a:rPr lang="pt-PT" dirty="0" err="1" smtClean="0"/>
              <a:t>ya</a:t>
            </a:r>
            <a:r>
              <a:rPr lang="pt-PT" dirty="0" smtClean="0"/>
              <a:t> que la </a:t>
            </a:r>
            <a:r>
              <a:rPr lang="pt-PT" dirty="0" err="1" smtClean="0"/>
              <a:t>negación</a:t>
            </a:r>
            <a:r>
              <a:rPr lang="pt-PT" dirty="0" smtClean="0"/>
              <a:t> se </a:t>
            </a:r>
            <a:r>
              <a:rPr lang="pt-PT" dirty="0" err="1" smtClean="0"/>
              <a:t>opone</a:t>
            </a:r>
            <a:r>
              <a:rPr lang="pt-PT" dirty="0" smtClean="0"/>
              <a:t> a la </a:t>
            </a:r>
            <a:r>
              <a:rPr lang="pt-PT" dirty="0" err="1" smtClean="0"/>
              <a:t>noción</a:t>
            </a:r>
            <a:r>
              <a:rPr lang="pt-PT" dirty="0" smtClean="0"/>
              <a:t> positiva de mandar u ordenar algo.</a:t>
            </a:r>
          </a:p>
          <a:p>
            <a:pPr>
              <a:lnSpc>
                <a:spcPct val="150000"/>
              </a:lnSpc>
            </a:pPr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dirty="0" err="1" smtClean="0"/>
              <a:t>En</a:t>
            </a:r>
            <a:r>
              <a:rPr lang="pt-PT" dirty="0" smtClean="0"/>
              <a:t> </a:t>
            </a:r>
            <a:r>
              <a:rPr lang="pt-PT" dirty="0" err="1" smtClean="0"/>
              <a:t>su</a:t>
            </a:r>
            <a:r>
              <a:rPr lang="pt-PT" dirty="0" smtClean="0"/>
              <a:t> lugar, se </a:t>
            </a:r>
            <a:r>
              <a:rPr lang="pt-PT" dirty="0" err="1" smtClean="0"/>
              <a:t>suelen</a:t>
            </a:r>
            <a:r>
              <a:rPr lang="pt-PT" dirty="0" smtClean="0"/>
              <a:t> utilizar las formas </a:t>
            </a:r>
            <a:r>
              <a:rPr lang="pt-PT" dirty="0" err="1" smtClean="0"/>
              <a:t>correspondientes</a:t>
            </a:r>
            <a:r>
              <a:rPr lang="pt-PT" dirty="0" smtClean="0"/>
              <a:t> </a:t>
            </a:r>
            <a:r>
              <a:rPr lang="pt-PT" dirty="0" err="1" smtClean="0"/>
              <a:t>del</a:t>
            </a:r>
            <a:r>
              <a:rPr lang="pt-PT" dirty="0" smtClean="0"/>
              <a:t> presente de subjuntivo:</a:t>
            </a:r>
          </a:p>
          <a:p>
            <a:pPr>
              <a:buNone/>
            </a:pPr>
            <a:endParaRPr lang="pt-PT" dirty="0" smtClean="0"/>
          </a:p>
          <a:p>
            <a:pPr algn="ctr"/>
            <a:r>
              <a:rPr lang="pt-PT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No subas</a:t>
            </a:r>
            <a:r>
              <a:rPr lang="pt-PT" dirty="0" smtClean="0">
                <a:solidFill>
                  <a:srgbClr val="C00000"/>
                </a:solidFill>
              </a:rPr>
              <a:t> las </a:t>
            </a:r>
            <a:r>
              <a:rPr lang="pt-PT" dirty="0" err="1" smtClean="0">
                <a:solidFill>
                  <a:srgbClr val="C00000"/>
                </a:solidFill>
              </a:rPr>
              <a:t>escaleras</a:t>
            </a:r>
            <a:r>
              <a:rPr lang="pt-PT" dirty="0" smtClean="0">
                <a:solidFill>
                  <a:srgbClr val="C00000"/>
                </a:solidFill>
              </a:rPr>
              <a:t> </a:t>
            </a:r>
            <a:r>
              <a:rPr lang="pt-PT" dirty="0" err="1" smtClean="0">
                <a:solidFill>
                  <a:srgbClr val="C00000"/>
                </a:solidFill>
              </a:rPr>
              <a:t>tan</a:t>
            </a:r>
            <a:r>
              <a:rPr lang="pt-PT" dirty="0" smtClean="0">
                <a:solidFill>
                  <a:srgbClr val="C00000"/>
                </a:solidFill>
              </a:rPr>
              <a:t> </a:t>
            </a:r>
            <a:r>
              <a:rPr lang="pt-PT" dirty="0" err="1" smtClean="0">
                <a:solidFill>
                  <a:srgbClr val="C00000"/>
                </a:solidFill>
              </a:rPr>
              <a:t>deprisa</a:t>
            </a:r>
            <a:r>
              <a:rPr lang="pt-PT" dirty="0" smtClean="0">
                <a:solidFill>
                  <a:srgbClr val="C00000"/>
                </a:solidFill>
              </a:rPr>
              <a:t>.</a:t>
            </a:r>
          </a:p>
          <a:p>
            <a:pPr algn="ctr">
              <a:buNone/>
            </a:pPr>
            <a:endParaRPr lang="pt-PT" dirty="0" smtClean="0">
              <a:solidFill>
                <a:srgbClr val="C00000"/>
              </a:solidFill>
            </a:endParaRPr>
          </a:p>
          <a:p>
            <a:pPr algn="ctr"/>
            <a:r>
              <a:rPr lang="pt-PT" u="sng" dirty="0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No me </a:t>
            </a:r>
            <a:r>
              <a:rPr lang="pt-PT" u="sng" dirty="0" err="1" smtClean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digáis</a:t>
            </a:r>
            <a:r>
              <a:rPr lang="pt-PT" dirty="0" smtClean="0">
                <a:solidFill>
                  <a:srgbClr val="C00000"/>
                </a:solidFill>
              </a:rPr>
              <a:t> nada: </a:t>
            </a:r>
            <a:r>
              <a:rPr lang="pt-PT" dirty="0" err="1" smtClean="0">
                <a:solidFill>
                  <a:srgbClr val="C00000"/>
                </a:solidFill>
              </a:rPr>
              <a:t>ya</a:t>
            </a:r>
            <a:r>
              <a:rPr lang="pt-PT" dirty="0" smtClean="0">
                <a:solidFill>
                  <a:srgbClr val="C00000"/>
                </a:solidFill>
              </a:rPr>
              <a:t> lo sé.</a:t>
            </a:r>
            <a:endParaRPr lang="pt-PT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PT" dirty="0" smtClean="0">
                <a:solidFill>
                  <a:schemeClr val="tx1"/>
                </a:solidFill>
              </a:rPr>
              <a:t>Letras que </a:t>
            </a:r>
            <a:r>
              <a:rPr lang="pt-PT" dirty="0" err="1" smtClean="0">
                <a:solidFill>
                  <a:schemeClr val="tx1"/>
                </a:solidFill>
              </a:rPr>
              <a:t>caen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544616"/>
          </a:xfrm>
        </p:spPr>
        <p:txBody>
          <a:bodyPr>
            <a:noAutofit/>
          </a:bodyPr>
          <a:lstStyle/>
          <a:p>
            <a:r>
              <a:rPr lang="es-ES" sz="2900" dirty="0" smtClean="0"/>
              <a:t>En la forma afirmativa, al añadir el pronombre “os” a la segunda persona del plural </a:t>
            </a:r>
            <a:r>
              <a:rPr lang="es-ES" sz="2900" i="1" dirty="0" smtClean="0"/>
              <a:t>(vosotros)</a:t>
            </a:r>
            <a:r>
              <a:rPr lang="es-ES" sz="2900" dirty="0" smtClean="0"/>
              <a:t>, la –d- intervocálica cae:</a:t>
            </a:r>
          </a:p>
          <a:p>
            <a:pPr>
              <a:buNone/>
            </a:pPr>
            <a:r>
              <a:rPr lang="es-ES" sz="2900" dirty="0" smtClean="0"/>
              <a:t>	Comeos el pastel, </a:t>
            </a:r>
            <a:r>
              <a:rPr lang="es-ES" sz="2900" dirty="0" smtClean="0">
                <a:solidFill>
                  <a:srgbClr val="C00000"/>
                </a:solidFill>
              </a:rPr>
              <a:t>coméoslo</a:t>
            </a:r>
            <a:r>
              <a:rPr lang="es-ES" sz="2900" dirty="0" smtClean="0"/>
              <a:t> (y no: *</a:t>
            </a:r>
            <a:r>
              <a:rPr lang="es-ES" sz="2900" dirty="0" err="1" smtClean="0"/>
              <a:t>comedos</a:t>
            </a:r>
            <a:r>
              <a:rPr lang="es-ES" sz="2900" dirty="0" smtClean="0"/>
              <a:t> el pastel) (sólo el verbo “ir” mantiene la –d-: ¡</a:t>
            </a:r>
            <a:r>
              <a:rPr lang="es-ES" sz="2900" dirty="0" smtClean="0">
                <a:solidFill>
                  <a:srgbClr val="C00000"/>
                </a:solidFill>
              </a:rPr>
              <a:t>idos</a:t>
            </a:r>
            <a:r>
              <a:rPr lang="es-ES" sz="2900" dirty="0" smtClean="0"/>
              <a:t>! </a:t>
            </a:r>
          </a:p>
          <a:p>
            <a:r>
              <a:rPr lang="es-ES" sz="2900" dirty="0" smtClean="0"/>
              <a:t>Los verbos en –IR necesitan un acento gráfico sobre la vocal débil “–i”:</a:t>
            </a:r>
          </a:p>
          <a:p>
            <a:r>
              <a:rPr lang="es-ES" sz="2900" dirty="0" smtClean="0"/>
              <a:t>¡</a:t>
            </a:r>
            <a:r>
              <a:rPr lang="es-ES" sz="2900" dirty="0" smtClean="0">
                <a:solidFill>
                  <a:srgbClr val="C00000"/>
                </a:solidFill>
              </a:rPr>
              <a:t>Sub</a:t>
            </a:r>
            <a:r>
              <a:rPr lang="es-ES" sz="2900" b="1" dirty="0" smtClean="0">
                <a:solidFill>
                  <a:srgbClr val="C00000"/>
                </a:solidFill>
              </a:rPr>
              <a:t>í</a:t>
            </a:r>
            <a:r>
              <a:rPr lang="es-ES" sz="2900" dirty="0" smtClean="0">
                <a:solidFill>
                  <a:srgbClr val="C00000"/>
                </a:solidFill>
              </a:rPr>
              <a:t>os</a:t>
            </a:r>
            <a:r>
              <a:rPr lang="es-ES" sz="2900" dirty="0" smtClean="0"/>
              <a:t> al coche! </a:t>
            </a:r>
          </a:p>
          <a:p>
            <a:r>
              <a:rPr lang="es-ES" sz="2900" dirty="0" smtClean="0"/>
              <a:t>También se pierde la “–s” delante del pronombre aglutinado “nos”¡</a:t>
            </a:r>
            <a:r>
              <a:rPr lang="es-ES" sz="2900" dirty="0" smtClean="0">
                <a:solidFill>
                  <a:srgbClr val="C00000"/>
                </a:solidFill>
              </a:rPr>
              <a:t>Vayámonos</a:t>
            </a:r>
            <a:r>
              <a:rPr lang="es-ES" sz="2900" dirty="0" smtClean="0"/>
              <a:t>! (y no: *</a:t>
            </a:r>
            <a:r>
              <a:rPr lang="es-ES" sz="2900" dirty="0" err="1" smtClean="0"/>
              <a:t>vayámosnos</a:t>
            </a:r>
            <a:r>
              <a:rPr lang="es-ES" sz="2900" dirty="0" smtClean="0"/>
              <a:t>).</a:t>
            </a:r>
            <a:endParaRPr lang="pt-PT" sz="2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404664"/>
            <a:ext cx="7992888" cy="61206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dirty="0" err="1" smtClean="0"/>
              <a:t>En</a:t>
            </a:r>
            <a:r>
              <a:rPr lang="pt-PT" dirty="0" smtClean="0"/>
              <a:t> la segunda persona </a:t>
            </a:r>
            <a:r>
              <a:rPr lang="pt-PT" dirty="0" err="1" smtClean="0"/>
              <a:t>del</a:t>
            </a:r>
            <a:r>
              <a:rPr lang="pt-PT" dirty="0" smtClean="0"/>
              <a:t> plural, </a:t>
            </a:r>
            <a:r>
              <a:rPr lang="pt-PT" dirty="0" err="1" smtClean="0"/>
              <a:t>es</a:t>
            </a:r>
            <a:r>
              <a:rPr lang="pt-PT" dirty="0" smtClean="0"/>
              <a:t> </a:t>
            </a:r>
            <a:r>
              <a:rPr lang="pt-PT" dirty="0" err="1" smtClean="0"/>
              <a:t>muy</a:t>
            </a:r>
            <a:r>
              <a:rPr lang="pt-PT" dirty="0" smtClean="0"/>
              <a:t> </a:t>
            </a:r>
            <a:r>
              <a:rPr lang="pt-PT" dirty="0" err="1" smtClean="0"/>
              <a:t>frecuente</a:t>
            </a:r>
            <a:r>
              <a:rPr lang="pt-PT" dirty="0" smtClean="0"/>
              <a:t> </a:t>
            </a:r>
            <a:r>
              <a:rPr lang="pt-PT" dirty="0" err="1" smtClean="0"/>
              <a:t>sustituir</a:t>
            </a:r>
            <a:r>
              <a:rPr lang="pt-PT" dirty="0" smtClean="0"/>
              <a:t> el imperativo por la forma </a:t>
            </a:r>
            <a:r>
              <a:rPr lang="pt-PT" dirty="0" err="1" smtClean="0"/>
              <a:t>del</a:t>
            </a:r>
            <a:r>
              <a:rPr lang="pt-PT" dirty="0" smtClean="0"/>
              <a:t> infinitivo, especialmente </a:t>
            </a:r>
            <a:r>
              <a:rPr lang="pt-PT" dirty="0" err="1" smtClean="0"/>
              <a:t>en</a:t>
            </a:r>
            <a:r>
              <a:rPr lang="pt-PT" dirty="0" smtClean="0"/>
              <a:t> el </a:t>
            </a:r>
            <a:r>
              <a:rPr lang="pt-PT" dirty="0" err="1" smtClean="0"/>
              <a:t>habla</a:t>
            </a:r>
            <a:r>
              <a:rPr lang="pt-PT" dirty="0" smtClean="0"/>
              <a:t> coloquial y </a:t>
            </a:r>
            <a:r>
              <a:rPr lang="pt-PT" dirty="0" err="1" smtClean="0"/>
              <a:t>nivel</a:t>
            </a:r>
            <a:r>
              <a:rPr lang="pt-PT" dirty="0" smtClean="0"/>
              <a:t> popular:</a:t>
            </a:r>
          </a:p>
          <a:p>
            <a:pPr>
              <a:lnSpc>
                <a:spcPct val="150000"/>
              </a:lnSpc>
            </a:pPr>
            <a:endParaRPr lang="pt-PT" dirty="0" smtClean="0"/>
          </a:p>
          <a:p>
            <a:pPr algn="ctr">
              <a:lnSpc>
                <a:spcPct val="150000"/>
              </a:lnSpc>
            </a:pPr>
            <a:r>
              <a:rPr lang="pt-PT" dirty="0" err="1" smtClean="0">
                <a:solidFill>
                  <a:srgbClr val="C00000"/>
                </a:solidFill>
              </a:rPr>
              <a:t>Sentaros</a:t>
            </a:r>
            <a:r>
              <a:rPr lang="pt-PT" dirty="0" smtClean="0"/>
              <a:t> (por </a:t>
            </a:r>
            <a:r>
              <a:rPr lang="pt-PT" dirty="0" err="1" smtClean="0"/>
              <a:t>sentaos</a:t>
            </a:r>
            <a:r>
              <a:rPr lang="pt-PT" dirty="0" smtClean="0"/>
              <a:t>)</a:t>
            </a:r>
          </a:p>
          <a:p>
            <a:pPr algn="ctr">
              <a:lnSpc>
                <a:spcPct val="150000"/>
              </a:lnSpc>
            </a:pPr>
            <a:r>
              <a:rPr lang="pt-PT" dirty="0" err="1" smtClean="0">
                <a:solidFill>
                  <a:srgbClr val="C00000"/>
                </a:solidFill>
              </a:rPr>
              <a:t>Arrimaros</a:t>
            </a:r>
            <a:r>
              <a:rPr lang="pt-PT" dirty="0" smtClean="0"/>
              <a:t> (por </a:t>
            </a:r>
            <a:r>
              <a:rPr lang="pt-PT" dirty="0" err="1" smtClean="0"/>
              <a:t>arrimaos</a:t>
            </a:r>
            <a:r>
              <a:rPr lang="pt-PT" dirty="0" smtClean="0"/>
              <a:t>).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976664"/>
          </a:xfrm>
        </p:spPr>
        <p:txBody>
          <a:bodyPr/>
          <a:lstStyle/>
          <a:p>
            <a:r>
              <a:rPr lang="pt-PT" dirty="0" err="1" smtClean="0"/>
              <a:t>También</a:t>
            </a:r>
            <a:r>
              <a:rPr lang="pt-PT" dirty="0" smtClean="0"/>
              <a:t> </a:t>
            </a:r>
            <a:r>
              <a:rPr lang="pt-PT" dirty="0" err="1" smtClean="0"/>
              <a:t>es</a:t>
            </a:r>
            <a:r>
              <a:rPr lang="pt-PT" dirty="0" smtClean="0"/>
              <a:t> </a:t>
            </a:r>
            <a:r>
              <a:rPr lang="pt-PT" dirty="0" err="1" smtClean="0"/>
              <a:t>frecuente</a:t>
            </a:r>
            <a:r>
              <a:rPr lang="pt-PT" dirty="0" smtClean="0"/>
              <a:t> </a:t>
            </a:r>
            <a:r>
              <a:rPr lang="pt-PT" dirty="0" err="1" smtClean="0"/>
              <a:t>en</a:t>
            </a:r>
            <a:r>
              <a:rPr lang="pt-PT" dirty="0" smtClean="0"/>
              <a:t> el </a:t>
            </a:r>
            <a:r>
              <a:rPr lang="pt-PT" dirty="0" err="1" smtClean="0"/>
              <a:t>habla</a:t>
            </a:r>
            <a:r>
              <a:rPr lang="pt-PT" dirty="0" smtClean="0"/>
              <a:t> coloquial utilizar el infinitivo </a:t>
            </a:r>
            <a:r>
              <a:rPr lang="pt-PT" dirty="0" err="1" smtClean="0"/>
              <a:t>en</a:t>
            </a:r>
            <a:r>
              <a:rPr lang="pt-PT" dirty="0" smtClean="0"/>
              <a:t> vez de la forma </a:t>
            </a:r>
            <a:r>
              <a:rPr lang="pt-PT" dirty="0" err="1" smtClean="0"/>
              <a:t>del</a:t>
            </a:r>
            <a:r>
              <a:rPr lang="pt-PT" dirty="0" smtClean="0"/>
              <a:t> imperativo para </a:t>
            </a:r>
            <a:r>
              <a:rPr lang="pt-PT" dirty="0" err="1" smtClean="0"/>
              <a:t>prohibir</a:t>
            </a:r>
            <a:r>
              <a:rPr lang="pt-PT" dirty="0" smtClean="0"/>
              <a:t> algo:</a:t>
            </a:r>
          </a:p>
          <a:p>
            <a:endParaRPr lang="pt-PT" dirty="0" smtClean="0"/>
          </a:p>
          <a:p>
            <a:r>
              <a:rPr lang="pt-PT" dirty="0" smtClean="0">
                <a:solidFill>
                  <a:srgbClr val="C00000"/>
                </a:solidFill>
              </a:rPr>
              <a:t>No pisar</a:t>
            </a:r>
            <a:r>
              <a:rPr lang="pt-PT" dirty="0" smtClean="0"/>
              <a:t> el </a:t>
            </a:r>
            <a:r>
              <a:rPr lang="pt-PT" dirty="0" err="1" smtClean="0"/>
              <a:t>césped</a:t>
            </a:r>
            <a:r>
              <a:rPr lang="pt-PT" dirty="0" smtClean="0"/>
              <a:t>.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No bajar</a:t>
            </a:r>
            <a:r>
              <a:rPr lang="pt-PT" dirty="0" smtClean="0"/>
              <a:t> </a:t>
            </a:r>
            <a:r>
              <a:rPr lang="pt-PT" dirty="0" err="1" smtClean="0"/>
              <a:t>del</a:t>
            </a:r>
            <a:r>
              <a:rPr lang="pt-PT" dirty="0" smtClean="0"/>
              <a:t> </a:t>
            </a:r>
            <a:r>
              <a:rPr lang="pt-PT" dirty="0" err="1" smtClean="0"/>
              <a:t>vehículo</a:t>
            </a:r>
            <a:r>
              <a:rPr lang="pt-PT" dirty="0" smtClean="0"/>
              <a:t> </a:t>
            </a:r>
            <a:r>
              <a:rPr lang="pt-PT" dirty="0" err="1" smtClean="0"/>
              <a:t>en</a:t>
            </a:r>
            <a:r>
              <a:rPr lang="pt-PT" dirty="0" smtClean="0"/>
              <a:t> marcha.</a:t>
            </a:r>
          </a:p>
          <a:p>
            <a:endParaRPr lang="pt-PT" dirty="0" smtClean="0"/>
          </a:p>
          <a:p>
            <a:r>
              <a:rPr lang="pt-PT" dirty="0" smtClean="0"/>
              <a:t>Pero la norma gramatical exige utilizar el presente de subjuntivo:</a:t>
            </a:r>
          </a:p>
          <a:p>
            <a:endParaRPr lang="pt-PT" dirty="0" smtClean="0"/>
          </a:p>
          <a:p>
            <a:r>
              <a:rPr lang="pt-PT" dirty="0" smtClean="0">
                <a:solidFill>
                  <a:srgbClr val="C00000"/>
                </a:solidFill>
              </a:rPr>
              <a:t>No </a:t>
            </a:r>
            <a:r>
              <a:rPr lang="pt-PT" dirty="0" err="1" smtClean="0">
                <a:solidFill>
                  <a:srgbClr val="C00000"/>
                </a:solidFill>
              </a:rPr>
              <a:t>pisen</a:t>
            </a:r>
            <a:r>
              <a:rPr lang="pt-PT" dirty="0" smtClean="0"/>
              <a:t> el </a:t>
            </a:r>
            <a:r>
              <a:rPr lang="pt-PT" dirty="0" err="1" smtClean="0"/>
              <a:t>césped</a:t>
            </a:r>
            <a:r>
              <a:rPr lang="pt-PT" dirty="0" smtClean="0"/>
              <a:t>.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No </a:t>
            </a:r>
            <a:r>
              <a:rPr lang="pt-PT" dirty="0" err="1" smtClean="0">
                <a:solidFill>
                  <a:srgbClr val="C00000"/>
                </a:solidFill>
              </a:rPr>
              <a:t>bajen</a:t>
            </a:r>
            <a:r>
              <a:rPr lang="pt-PT" dirty="0" smtClean="0"/>
              <a:t> </a:t>
            </a:r>
            <a:r>
              <a:rPr lang="pt-PT" dirty="0" err="1" smtClean="0"/>
              <a:t>del</a:t>
            </a:r>
            <a:r>
              <a:rPr lang="pt-PT" dirty="0" smtClean="0"/>
              <a:t> </a:t>
            </a:r>
            <a:r>
              <a:rPr lang="pt-PT" dirty="0" err="1" smtClean="0"/>
              <a:t>tren</a:t>
            </a:r>
            <a:r>
              <a:rPr lang="pt-PT" dirty="0" smtClean="0"/>
              <a:t>. </a:t>
            </a:r>
            <a:endParaRPr lang="pt-P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683568" y="764704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smtClean="0"/>
              <a:t>BIBLIOGRAFIA CONSULTADA:</a:t>
            </a:r>
          </a:p>
          <a:p>
            <a:pPr algn="just"/>
            <a:r>
              <a:rPr lang="es-ES_tradnl" sz="2400" dirty="0" smtClean="0"/>
              <a:t>Alonso, Rosario et al. (2006) </a:t>
            </a:r>
            <a:r>
              <a:rPr lang="es-ES_tradnl" sz="2400" i="1" dirty="0" smtClean="0"/>
              <a:t>Gramática básica del estudiante de español. </a:t>
            </a:r>
            <a:r>
              <a:rPr lang="es-ES_tradnl" sz="2400" dirty="0" smtClean="0"/>
              <a:t>Difusión.</a:t>
            </a:r>
          </a:p>
          <a:p>
            <a:pPr lvl="0"/>
            <a:r>
              <a:rPr lang="es-ES" sz="2400" dirty="0" smtClean="0"/>
              <a:t>Aragonés, Luís y Ramón Palencia (2009). </a:t>
            </a:r>
            <a:r>
              <a:rPr lang="es-ES" sz="2400" i="1" dirty="0" smtClean="0"/>
              <a:t>Gramática de Uso del Español.</a:t>
            </a:r>
            <a:r>
              <a:rPr lang="es-ES" sz="2400" dirty="0" smtClean="0"/>
              <a:t> Ediciones SM: Madrid.</a:t>
            </a:r>
            <a:endParaRPr lang="pt-PT" sz="2400" dirty="0" smtClean="0"/>
          </a:p>
          <a:p>
            <a:pPr lvl="0"/>
            <a:r>
              <a:rPr lang="es-ES" sz="2400" dirty="0" smtClean="0"/>
              <a:t>Castro, Francisca y Pilar Díaz (2006). </a:t>
            </a:r>
            <a:r>
              <a:rPr lang="es-ES" sz="2400" i="1" dirty="0" smtClean="0"/>
              <a:t>Aprende 4-Gramática y vocabulario. </a:t>
            </a:r>
            <a:r>
              <a:rPr lang="es-ES" sz="2400" dirty="0" smtClean="0"/>
              <a:t>SGEL</a:t>
            </a:r>
            <a:endParaRPr lang="pt-PT" sz="2400" dirty="0" smtClean="0"/>
          </a:p>
          <a:p>
            <a:pPr algn="just"/>
            <a:r>
              <a:rPr lang="es-ES_tradnl" sz="2400" dirty="0" smtClean="0"/>
              <a:t>Gómez, Leonardo (2007). Gramática didáctica del español, Ediciones SM. </a:t>
            </a:r>
            <a:r>
              <a:rPr lang="es-ES_tradnl" sz="2400" smtClean="0"/>
              <a:t>Madrid.</a:t>
            </a:r>
            <a:endParaRPr lang="es-ES_tradnl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709160"/>
          </a:xfrm>
        </p:spPr>
        <p:txBody>
          <a:bodyPr>
            <a:normAutofit fontScale="85000" lnSpcReduction="10000"/>
          </a:bodyPr>
          <a:lstStyle/>
          <a:p>
            <a:pPr marL="531813" lvl="8" indent="-531813" algn="ctr">
              <a:lnSpc>
                <a:spcPct val="150000"/>
              </a:lnSpc>
            </a:pPr>
            <a:r>
              <a:rPr lang="pt-PT" sz="3200" u="sng" dirty="0" smtClean="0">
                <a:solidFill>
                  <a:schemeClr val="bg1"/>
                </a:solidFill>
              </a:rPr>
              <a:t>El imperativo </a:t>
            </a:r>
            <a:r>
              <a:rPr lang="pt-PT" sz="3200" u="sng" dirty="0" err="1" smtClean="0">
                <a:solidFill>
                  <a:schemeClr val="bg1"/>
                </a:solidFill>
              </a:rPr>
              <a:t>tiene</a:t>
            </a:r>
            <a:r>
              <a:rPr lang="pt-PT" sz="3200" u="sng" dirty="0" smtClean="0">
                <a:solidFill>
                  <a:schemeClr val="bg1"/>
                </a:solidFill>
              </a:rPr>
              <a:t> diversas funciones</a:t>
            </a:r>
          </a:p>
          <a:p>
            <a:pPr marL="531813" lvl="8" indent="-531813" algn="just">
              <a:lnSpc>
                <a:spcPct val="150000"/>
              </a:lnSpc>
              <a:buNone/>
            </a:pPr>
            <a:r>
              <a:rPr lang="pt-PT" sz="3200" dirty="0" smtClean="0">
                <a:solidFill>
                  <a:schemeClr val="bg1"/>
                </a:solidFill>
              </a:rPr>
              <a:t>Se usa para: </a:t>
            </a:r>
          </a:p>
          <a:p>
            <a:pPr marL="531813" lvl="8" indent="-531813" algn="just">
              <a:lnSpc>
                <a:spcPct val="150000"/>
              </a:lnSpc>
            </a:pPr>
            <a:r>
              <a:rPr lang="pt-PT" sz="2400" b="1" dirty="0" smtClean="0">
                <a:solidFill>
                  <a:schemeClr val="bg1"/>
                </a:solidFill>
              </a:rPr>
              <a:t>Dar </a:t>
            </a:r>
            <a:r>
              <a:rPr lang="pt-PT" sz="2400" b="1" dirty="0" err="1" smtClean="0">
                <a:solidFill>
                  <a:schemeClr val="bg1"/>
                </a:solidFill>
              </a:rPr>
              <a:t>órdenes</a:t>
            </a:r>
            <a:r>
              <a:rPr lang="pt-PT" sz="2400" dirty="0" smtClean="0">
                <a:solidFill>
                  <a:schemeClr val="bg1"/>
                </a:solidFill>
              </a:rPr>
              <a:t>: “</a:t>
            </a:r>
            <a:r>
              <a:rPr lang="pt-PT" sz="2400" b="1" dirty="0" smtClean="0">
                <a:solidFill>
                  <a:schemeClr val="bg1"/>
                </a:solidFill>
              </a:rPr>
              <a:t>No te </a:t>
            </a:r>
            <a:r>
              <a:rPr lang="pt-PT" sz="2400" b="1" dirty="0" err="1" smtClean="0">
                <a:solidFill>
                  <a:schemeClr val="bg1"/>
                </a:solidFill>
              </a:rPr>
              <a:t>muevas</a:t>
            </a:r>
            <a:r>
              <a:rPr lang="pt-PT" sz="2400" b="1" dirty="0" smtClean="0">
                <a:solidFill>
                  <a:schemeClr val="bg1"/>
                </a:solidFill>
              </a:rPr>
              <a:t> </a:t>
            </a:r>
            <a:r>
              <a:rPr lang="pt-PT" sz="2400" dirty="0" smtClean="0">
                <a:solidFill>
                  <a:schemeClr val="bg1"/>
                </a:solidFill>
              </a:rPr>
              <a:t>de </a:t>
            </a:r>
            <a:r>
              <a:rPr lang="pt-PT" sz="2400" dirty="0" err="1" smtClean="0">
                <a:solidFill>
                  <a:schemeClr val="bg1"/>
                </a:solidFill>
              </a:rPr>
              <a:t>aquí</a:t>
            </a:r>
            <a:r>
              <a:rPr lang="pt-PT" sz="2400" dirty="0" smtClean="0">
                <a:solidFill>
                  <a:schemeClr val="bg1"/>
                </a:solidFill>
              </a:rPr>
              <a:t>”.</a:t>
            </a:r>
          </a:p>
          <a:p>
            <a:pPr marL="531813" lvl="8" indent="-531813" algn="just">
              <a:lnSpc>
                <a:spcPct val="150000"/>
              </a:lnSpc>
              <a:tabLst>
                <a:tab pos="809625" algn="l"/>
              </a:tabLst>
            </a:pPr>
            <a:r>
              <a:rPr lang="pt-PT" sz="2400" b="1" dirty="0" smtClean="0">
                <a:solidFill>
                  <a:schemeClr val="bg1"/>
                </a:solidFill>
              </a:rPr>
              <a:t>Dar </a:t>
            </a:r>
            <a:r>
              <a:rPr lang="pt-PT" sz="2400" b="1" dirty="0" err="1" smtClean="0">
                <a:solidFill>
                  <a:schemeClr val="bg1"/>
                </a:solidFill>
              </a:rPr>
              <a:t>instrucciones</a:t>
            </a:r>
            <a:r>
              <a:rPr lang="pt-PT" sz="2400" dirty="0" smtClean="0">
                <a:solidFill>
                  <a:schemeClr val="bg1"/>
                </a:solidFill>
              </a:rPr>
              <a:t>: “Antes de </a:t>
            </a:r>
            <a:r>
              <a:rPr lang="pt-PT" sz="2400" dirty="0" err="1" smtClean="0">
                <a:solidFill>
                  <a:schemeClr val="bg1"/>
                </a:solidFill>
              </a:rPr>
              <a:t>echar</a:t>
            </a:r>
            <a:r>
              <a:rPr lang="pt-PT" sz="2400" dirty="0" smtClean="0">
                <a:solidFill>
                  <a:schemeClr val="bg1"/>
                </a:solidFill>
              </a:rPr>
              <a:t> las </a:t>
            </a:r>
            <a:r>
              <a:rPr lang="pt-PT" sz="2400" dirty="0" err="1" smtClean="0">
                <a:solidFill>
                  <a:schemeClr val="bg1"/>
                </a:solidFill>
              </a:rPr>
              <a:t>patatas</a:t>
            </a:r>
            <a:r>
              <a:rPr lang="pt-PT" sz="2400" dirty="0" smtClean="0">
                <a:solidFill>
                  <a:schemeClr val="bg1"/>
                </a:solidFill>
              </a:rPr>
              <a:t>, </a:t>
            </a:r>
            <a:r>
              <a:rPr lang="pt-PT" sz="2400" b="1" dirty="0" smtClean="0">
                <a:solidFill>
                  <a:schemeClr val="bg1"/>
                </a:solidFill>
              </a:rPr>
              <a:t>quita</a:t>
            </a:r>
            <a:r>
              <a:rPr lang="pt-PT" sz="2400" dirty="0" smtClean="0">
                <a:solidFill>
                  <a:schemeClr val="bg1"/>
                </a:solidFill>
              </a:rPr>
              <a:t> el aceite”</a:t>
            </a:r>
            <a:r>
              <a:rPr lang="pt-PT" sz="3200" dirty="0" smtClean="0">
                <a:solidFill>
                  <a:schemeClr val="bg1"/>
                </a:solidFill>
              </a:rPr>
              <a:t>.</a:t>
            </a:r>
          </a:p>
          <a:p>
            <a:pPr marL="531813" lvl="8" indent="-531813" algn="just">
              <a:lnSpc>
                <a:spcPct val="150000"/>
              </a:lnSpc>
              <a:tabLst>
                <a:tab pos="809625" algn="l"/>
              </a:tabLst>
            </a:pPr>
            <a:r>
              <a:rPr lang="pt-PT" sz="2200" b="1" dirty="0" smtClean="0">
                <a:solidFill>
                  <a:schemeClr val="bg1"/>
                </a:solidFill>
              </a:rPr>
              <a:t>Pedir </a:t>
            </a:r>
            <a:r>
              <a:rPr lang="pt-PT" sz="2200" b="1" dirty="0" err="1" smtClean="0">
                <a:solidFill>
                  <a:schemeClr val="bg1"/>
                </a:solidFill>
              </a:rPr>
              <a:t>un</a:t>
            </a:r>
            <a:r>
              <a:rPr lang="pt-PT" sz="2200" b="1" dirty="0" smtClean="0">
                <a:solidFill>
                  <a:schemeClr val="bg1"/>
                </a:solidFill>
              </a:rPr>
              <a:t> favor: “Compra </a:t>
            </a:r>
            <a:r>
              <a:rPr lang="pt-PT" sz="2200" dirty="0" err="1" smtClean="0">
                <a:solidFill>
                  <a:schemeClr val="bg1"/>
                </a:solidFill>
              </a:rPr>
              <a:t>tú</a:t>
            </a:r>
            <a:r>
              <a:rPr lang="pt-PT" sz="2200" dirty="0" smtClean="0">
                <a:solidFill>
                  <a:schemeClr val="bg1"/>
                </a:solidFill>
              </a:rPr>
              <a:t> el periódico, </a:t>
            </a:r>
            <a:r>
              <a:rPr lang="pt-PT" sz="2200" dirty="0" err="1" smtClean="0">
                <a:solidFill>
                  <a:schemeClr val="bg1"/>
                </a:solidFill>
              </a:rPr>
              <a:t>yo</a:t>
            </a:r>
            <a:r>
              <a:rPr lang="pt-PT" sz="2200" dirty="0" smtClean="0">
                <a:solidFill>
                  <a:schemeClr val="bg1"/>
                </a:solidFill>
              </a:rPr>
              <a:t> no </a:t>
            </a:r>
            <a:r>
              <a:rPr lang="pt-PT" sz="2200" dirty="0" err="1" smtClean="0">
                <a:solidFill>
                  <a:schemeClr val="bg1"/>
                </a:solidFill>
              </a:rPr>
              <a:t>puedo</a:t>
            </a:r>
            <a:r>
              <a:rPr lang="pt-PT" sz="2200" dirty="0" smtClean="0">
                <a:solidFill>
                  <a:schemeClr val="bg1"/>
                </a:solidFill>
              </a:rPr>
              <a:t>”.</a:t>
            </a:r>
          </a:p>
          <a:p>
            <a:pPr marL="531813" lvl="8" indent="-531813" algn="just">
              <a:lnSpc>
                <a:spcPct val="150000"/>
              </a:lnSpc>
              <a:tabLst>
                <a:tab pos="809625" algn="l"/>
              </a:tabLst>
            </a:pPr>
            <a:r>
              <a:rPr lang="pt-PT" sz="2200" b="1" dirty="0" smtClean="0">
                <a:solidFill>
                  <a:schemeClr val="bg1"/>
                </a:solidFill>
              </a:rPr>
              <a:t>Dar </a:t>
            </a:r>
            <a:r>
              <a:rPr lang="pt-PT" sz="2200" b="1" dirty="0" err="1" smtClean="0">
                <a:solidFill>
                  <a:schemeClr val="bg1"/>
                </a:solidFill>
              </a:rPr>
              <a:t>consejos</a:t>
            </a:r>
            <a:r>
              <a:rPr lang="pt-PT" sz="2200" b="1" dirty="0" smtClean="0">
                <a:solidFill>
                  <a:schemeClr val="bg1"/>
                </a:solidFill>
              </a:rPr>
              <a:t> y </a:t>
            </a:r>
            <a:r>
              <a:rPr lang="pt-PT" sz="2200" b="1" dirty="0" err="1" smtClean="0">
                <a:solidFill>
                  <a:schemeClr val="bg1"/>
                </a:solidFill>
              </a:rPr>
              <a:t>sugerencias</a:t>
            </a:r>
            <a:r>
              <a:rPr lang="pt-PT" sz="2200" dirty="0" smtClean="0">
                <a:solidFill>
                  <a:schemeClr val="bg1"/>
                </a:solidFill>
              </a:rPr>
              <a:t>: “</a:t>
            </a:r>
            <a:r>
              <a:rPr lang="pt-PT" sz="2200" b="1" dirty="0" smtClean="0">
                <a:solidFill>
                  <a:schemeClr val="bg1"/>
                </a:solidFill>
              </a:rPr>
              <a:t>Toma</a:t>
            </a:r>
            <a:r>
              <a:rPr lang="pt-PT" sz="2200" dirty="0" smtClean="0">
                <a:solidFill>
                  <a:schemeClr val="bg1"/>
                </a:solidFill>
              </a:rPr>
              <a:t> </a:t>
            </a:r>
            <a:r>
              <a:rPr lang="pt-PT" sz="2200" dirty="0" err="1" smtClean="0">
                <a:solidFill>
                  <a:schemeClr val="bg1"/>
                </a:solidFill>
              </a:rPr>
              <a:t>un</a:t>
            </a:r>
            <a:r>
              <a:rPr lang="pt-PT" sz="2200" dirty="0" smtClean="0">
                <a:solidFill>
                  <a:schemeClr val="bg1"/>
                </a:solidFill>
              </a:rPr>
              <a:t> vaso de </a:t>
            </a:r>
            <a:r>
              <a:rPr lang="pt-PT" sz="2200" dirty="0" err="1" smtClean="0">
                <a:solidFill>
                  <a:schemeClr val="bg1"/>
                </a:solidFill>
              </a:rPr>
              <a:t>leche</a:t>
            </a:r>
            <a:r>
              <a:rPr lang="pt-PT" sz="2200" dirty="0" smtClean="0">
                <a:solidFill>
                  <a:schemeClr val="bg1"/>
                </a:solidFill>
              </a:rPr>
              <a:t> y </a:t>
            </a:r>
            <a:r>
              <a:rPr lang="pt-PT" sz="2200" b="1" dirty="0" err="1" smtClean="0">
                <a:solidFill>
                  <a:schemeClr val="bg1"/>
                </a:solidFill>
              </a:rPr>
              <a:t>acuéstate</a:t>
            </a:r>
            <a:r>
              <a:rPr lang="pt-PT" sz="2200" b="1" dirty="0" smtClean="0">
                <a:solidFill>
                  <a:schemeClr val="bg1"/>
                </a:solidFill>
              </a:rPr>
              <a:t>”</a:t>
            </a:r>
            <a:r>
              <a:rPr lang="pt-PT" sz="2200" dirty="0" smtClean="0">
                <a:solidFill>
                  <a:schemeClr val="bg1"/>
                </a:solidFill>
              </a:rPr>
              <a:t>.</a:t>
            </a:r>
          </a:p>
          <a:p>
            <a:pPr marL="531813" lvl="8" indent="-531813" algn="just">
              <a:lnSpc>
                <a:spcPct val="150000"/>
              </a:lnSpc>
              <a:tabLst>
                <a:tab pos="809625" algn="l"/>
              </a:tabLst>
            </a:pPr>
            <a:r>
              <a:rPr lang="pt-PT" sz="2200" b="1" dirty="0" smtClean="0">
                <a:solidFill>
                  <a:schemeClr val="bg1"/>
                </a:solidFill>
              </a:rPr>
              <a:t>Anunciar </a:t>
            </a:r>
            <a:r>
              <a:rPr lang="pt-PT" sz="2200" b="1" dirty="0" err="1" smtClean="0">
                <a:solidFill>
                  <a:schemeClr val="bg1"/>
                </a:solidFill>
              </a:rPr>
              <a:t>un</a:t>
            </a:r>
            <a:r>
              <a:rPr lang="pt-PT" sz="2200" b="1" dirty="0" smtClean="0">
                <a:solidFill>
                  <a:schemeClr val="bg1"/>
                </a:solidFill>
              </a:rPr>
              <a:t> </a:t>
            </a:r>
            <a:r>
              <a:rPr lang="pt-PT" sz="2200" b="1" dirty="0" err="1" smtClean="0">
                <a:solidFill>
                  <a:schemeClr val="bg1"/>
                </a:solidFill>
              </a:rPr>
              <a:t>producto</a:t>
            </a:r>
            <a:r>
              <a:rPr lang="pt-PT" sz="2200" dirty="0" smtClean="0">
                <a:solidFill>
                  <a:schemeClr val="bg1"/>
                </a:solidFill>
              </a:rPr>
              <a:t>: “</a:t>
            </a:r>
            <a:r>
              <a:rPr lang="pt-PT" sz="2200" b="1" dirty="0" err="1" smtClean="0">
                <a:solidFill>
                  <a:schemeClr val="bg1"/>
                </a:solidFill>
              </a:rPr>
              <a:t>Venga</a:t>
            </a:r>
            <a:r>
              <a:rPr lang="pt-PT" sz="2200" dirty="0" smtClean="0">
                <a:solidFill>
                  <a:schemeClr val="bg1"/>
                </a:solidFill>
              </a:rPr>
              <a:t> a </a:t>
            </a:r>
            <a:r>
              <a:rPr lang="pt-PT" sz="2200" dirty="0" err="1" smtClean="0">
                <a:solidFill>
                  <a:schemeClr val="bg1"/>
                </a:solidFill>
              </a:rPr>
              <a:t>nuestras</a:t>
            </a:r>
            <a:r>
              <a:rPr lang="pt-PT" sz="2200" dirty="0" smtClean="0">
                <a:solidFill>
                  <a:schemeClr val="bg1"/>
                </a:solidFill>
              </a:rPr>
              <a:t> </a:t>
            </a:r>
            <a:r>
              <a:rPr lang="pt-PT" sz="2200" dirty="0" err="1" smtClean="0">
                <a:solidFill>
                  <a:schemeClr val="bg1"/>
                </a:solidFill>
              </a:rPr>
              <a:t>rebajas</a:t>
            </a:r>
            <a:r>
              <a:rPr lang="pt-PT" sz="2200" dirty="0" smtClean="0">
                <a:solidFill>
                  <a:schemeClr val="bg1"/>
                </a:solidFill>
              </a:rPr>
              <a:t>”.</a:t>
            </a:r>
          </a:p>
          <a:p>
            <a:pPr marL="531813" lvl="8" indent="-531813" algn="just">
              <a:lnSpc>
                <a:spcPct val="150000"/>
              </a:lnSpc>
              <a:tabLst>
                <a:tab pos="809625" algn="l"/>
              </a:tabLst>
            </a:pPr>
            <a:endParaRPr lang="pt-PT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476672"/>
            <a:ext cx="7920880" cy="612068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ES" sz="3200" dirty="0" smtClean="0"/>
              <a:t>El modo imperativo consta solamente de dos formas: una para la segunda persona del singular (tú) y otra para la segunda persona del plural (vosotros), que son:</a:t>
            </a:r>
          </a:p>
          <a:p>
            <a:pPr>
              <a:lnSpc>
                <a:spcPct val="150000"/>
              </a:lnSpc>
              <a:buNone/>
            </a:pPr>
            <a:endParaRPr lang="es-ES" sz="34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s-ES" sz="3200" dirty="0" smtClean="0"/>
              <a:t>En el resto de las personas se utiliza el presente del modo subjuntivo.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15841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Observa el siguiente esquema, se trata de un verbo regular:</a:t>
            </a:r>
            <a:endParaRPr lang="pt-PT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27585" y="2060847"/>
          <a:ext cx="7632849" cy="4377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3"/>
                <a:gridCol w="2544283"/>
                <a:gridCol w="2544283"/>
              </a:tblGrid>
              <a:tr h="977905"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Comprar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Imperativo Positivo</a:t>
                      </a:r>
                      <a:r>
                        <a:rPr lang="es-ES" sz="2800" dirty="0" smtClean="0"/>
                        <a:t> 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 smtClean="0"/>
                        <a:t>Imperativo Negativo</a:t>
                      </a:r>
                      <a:r>
                        <a:rPr lang="es-ES" sz="2800" dirty="0" smtClean="0"/>
                        <a:t> 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(yo)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-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-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(tú)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>
                          <a:solidFill>
                            <a:srgbClr val="FF0000"/>
                          </a:solidFill>
                        </a:rPr>
                        <a:t>compra</a:t>
                      </a:r>
                      <a:endParaRPr lang="pt-PT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no compres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(usted)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compre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no compre 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(nosotros)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compremos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no compremos 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(vosotros)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>
                          <a:solidFill>
                            <a:srgbClr val="FF0000"/>
                          </a:solidFill>
                        </a:rPr>
                        <a:t>comprad</a:t>
                      </a:r>
                      <a:endParaRPr lang="pt-PT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no compréis</a:t>
                      </a:r>
                      <a:endParaRPr lang="pt-PT" sz="2800" dirty="0"/>
                    </a:p>
                  </a:txBody>
                  <a:tcPr/>
                </a:tc>
              </a:tr>
              <a:tr h="566564">
                <a:tc>
                  <a:txBody>
                    <a:bodyPr/>
                    <a:lstStyle/>
                    <a:p>
                      <a:pPr algn="l"/>
                      <a:r>
                        <a:rPr lang="es-ES" sz="2800" i="1" dirty="0" smtClean="0"/>
                        <a:t>(ellos)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compren</a:t>
                      </a:r>
                      <a:endParaRPr lang="pt-P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no compren</a:t>
                      </a:r>
                      <a:endParaRPr lang="pt-PT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pt-PT" dirty="0" smtClean="0">
                <a:solidFill>
                  <a:schemeClr val="tx1"/>
                </a:solidFill>
              </a:rPr>
              <a:t>Verbos Regulares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_tradnl" dirty="0" smtClean="0"/>
              <a:t>En imperativo afirmativo la forma de </a:t>
            </a:r>
            <a:r>
              <a:rPr lang="es-ES_tradnl" b="1" dirty="0" smtClean="0">
                <a:solidFill>
                  <a:srgbClr val="C00000"/>
                </a:solidFill>
              </a:rPr>
              <a:t>la segunda persona del singular</a:t>
            </a:r>
            <a:r>
              <a:rPr lang="es-ES_tradnl" dirty="0" smtClean="0"/>
              <a:t> </a:t>
            </a:r>
            <a:r>
              <a:rPr lang="es-ES_tradnl" i="1" dirty="0" smtClean="0"/>
              <a:t>(tú)</a:t>
            </a:r>
            <a:r>
              <a:rPr lang="es-ES_tradnl" dirty="0" smtClean="0"/>
              <a:t> es como la forma de la tercera persona singular en presente indicativo:  él </a:t>
            </a:r>
            <a:r>
              <a:rPr lang="es-ES_tradnl" dirty="0" smtClean="0">
                <a:solidFill>
                  <a:srgbClr val="C00000"/>
                </a:solidFill>
              </a:rPr>
              <a:t>compra, bebe, parte</a:t>
            </a:r>
            <a:r>
              <a:rPr lang="es-ES_tradnl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s-ES_tradnl" dirty="0" smtClean="0"/>
              <a:t>Para formar el imperativo de </a:t>
            </a:r>
            <a:r>
              <a:rPr lang="es-ES_tradnl" b="1" dirty="0" smtClean="0"/>
              <a:t>la segunda persona del plural </a:t>
            </a:r>
            <a:r>
              <a:rPr lang="es-ES_tradnl" i="1" dirty="0" smtClean="0"/>
              <a:t>(vosotros)</a:t>
            </a:r>
            <a:r>
              <a:rPr lang="es-ES_tradnl" dirty="0" smtClean="0"/>
              <a:t> se parte del infinitivo y se cambia la </a:t>
            </a:r>
            <a:r>
              <a:rPr lang="es-ES_tradnl" dirty="0" smtClean="0">
                <a:solidFill>
                  <a:srgbClr val="C00000"/>
                </a:solidFill>
              </a:rPr>
              <a:t>–r</a:t>
            </a:r>
            <a:r>
              <a:rPr lang="es-ES_tradnl" dirty="0" smtClean="0"/>
              <a:t> final por una </a:t>
            </a:r>
            <a:r>
              <a:rPr lang="es-ES_tradnl" dirty="0" smtClean="0">
                <a:solidFill>
                  <a:srgbClr val="C00000"/>
                </a:solidFill>
              </a:rPr>
              <a:t>–d</a:t>
            </a:r>
            <a:r>
              <a:rPr lang="es-ES_tradnl" dirty="0" smtClean="0"/>
              <a:t> (comprar -&gt; </a:t>
            </a:r>
            <a:r>
              <a:rPr lang="es-ES_tradnl" dirty="0" smtClean="0">
                <a:solidFill>
                  <a:srgbClr val="C00000"/>
                </a:solidFill>
              </a:rPr>
              <a:t>comprad, bebed, partid</a:t>
            </a:r>
            <a:r>
              <a:rPr lang="es-ES_tradnl" dirty="0" smtClean="0"/>
              <a:t>).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ângulo 2"/>
          <p:cNvSpPr/>
          <p:nvPr/>
        </p:nvSpPr>
        <p:spPr>
          <a:xfrm>
            <a:off x="827584" y="908720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 smtClean="0">
                <a:solidFill>
                  <a:srgbClr val="FF0000"/>
                </a:solidFill>
              </a:rPr>
              <a:t>Imperativo de usted y ustedes</a:t>
            </a:r>
            <a:endParaRPr lang="pt-PT" sz="3200" dirty="0" smtClean="0">
              <a:solidFill>
                <a:srgbClr val="FF0000"/>
              </a:solidFill>
            </a:endParaRPr>
          </a:p>
          <a:p>
            <a:pPr algn="just"/>
            <a:r>
              <a:rPr lang="es-ES_tradnl" sz="2400" dirty="0" smtClean="0"/>
              <a:t>Para hacer una petición directa en situaciones formales, usamos la tercera persona del singular o plural del presente de subjuntivo.</a:t>
            </a:r>
          </a:p>
          <a:p>
            <a:endParaRPr lang="pt-PT" sz="2400" dirty="0" smtClean="0"/>
          </a:p>
          <a:p>
            <a:r>
              <a:rPr lang="es-ES_tradnl" sz="2400" dirty="0" smtClean="0"/>
              <a:t>Tome, señora. Esto es suyo. (</a:t>
            </a:r>
            <a:r>
              <a:rPr lang="es-ES_tradnl" sz="2400" dirty="0" smtClean="0">
                <a:solidFill>
                  <a:srgbClr val="FF0000"/>
                </a:solidFill>
              </a:rPr>
              <a:t>USTED)</a:t>
            </a:r>
          </a:p>
          <a:p>
            <a:endParaRPr lang="pt-PT" sz="2400" dirty="0" smtClean="0">
              <a:solidFill>
                <a:srgbClr val="FF0000"/>
              </a:solidFill>
            </a:endParaRPr>
          </a:p>
          <a:p>
            <a:r>
              <a:rPr lang="es-ES_tradnl" sz="2400" dirty="0" smtClean="0"/>
              <a:t>Tomen, señoras. Esto es suyo</a:t>
            </a:r>
            <a:r>
              <a:rPr lang="es-ES_tradnl" sz="2400" dirty="0" smtClean="0">
                <a:solidFill>
                  <a:srgbClr val="FF0000"/>
                </a:solidFill>
              </a:rPr>
              <a:t>. (USTEDES)</a:t>
            </a:r>
            <a:endParaRPr lang="pt-PT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95536" y="548680"/>
            <a:ext cx="87484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800" dirty="0" smtClean="0"/>
              <a:t>Para las </a:t>
            </a:r>
            <a:r>
              <a:rPr lang="es-ES_tradnl" sz="2800" dirty="0" smtClean="0">
                <a:solidFill>
                  <a:srgbClr val="FF0000"/>
                </a:solidFill>
              </a:rPr>
              <a:t>formas negativas del imperativo </a:t>
            </a:r>
            <a:r>
              <a:rPr lang="es-ES_tradnl" sz="2800" dirty="0" smtClean="0"/>
              <a:t>se usan las formas del presente de subjuntivo.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2800" b="1" dirty="0" smtClean="0"/>
              <a:t>No abras </a:t>
            </a:r>
            <a:r>
              <a:rPr lang="es-ES_tradnl" sz="2800" dirty="0" smtClean="0"/>
              <a:t>la ventana. Tengo frío.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2800" b="1" dirty="0" smtClean="0"/>
              <a:t>No bebáis </a:t>
            </a:r>
            <a:r>
              <a:rPr lang="es-ES_tradnl" sz="2800" dirty="0" smtClean="0"/>
              <a:t>agua de esa fuente. No es potable.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_tradnl" sz="2800" b="1" dirty="0" smtClean="0"/>
              <a:t>No olviden </a:t>
            </a:r>
            <a:r>
              <a:rPr lang="es-ES_tradnl" sz="2800" dirty="0" smtClean="0"/>
              <a:t>el paraguas. Puede llover</a:t>
            </a:r>
            <a:r>
              <a:rPr lang="es-ES_tradnl" sz="2800" b="1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pt-PT" dirty="0" smtClean="0"/>
              <a:t>Verbos Irregulares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dirty="0" smtClean="0"/>
              <a:t>Existen muy pocas formas de imperativo irregulares, especialmente por haber perdido la vocal final en la persona de </a:t>
            </a:r>
            <a:r>
              <a:rPr lang="es-ES" dirty="0" smtClean="0">
                <a:solidFill>
                  <a:srgbClr val="FF0000"/>
                </a:solidFill>
              </a:rPr>
              <a:t>tú </a:t>
            </a:r>
            <a:r>
              <a:rPr lang="es-ES" dirty="0" smtClean="0"/>
              <a:t>(formas apocopadas):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Poner – </a:t>
            </a:r>
            <a:r>
              <a:rPr lang="es-ES" dirty="0" smtClean="0">
                <a:solidFill>
                  <a:srgbClr val="C00000"/>
                </a:solidFill>
              </a:rPr>
              <a:t>pon</a:t>
            </a:r>
            <a:r>
              <a:rPr lang="es-ES" dirty="0" smtClean="0"/>
              <a:t>       Ser – </a:t>
            </a:r>
            <a:r>
              <a:rPr lang="es-ES" dirty="0" smtClean="0">
                <a:solidFill>
                  <a:srgbClr val="C00000"/>
                </a:solidFill>
              </a:rPr>
              <a:t>sé</a:t>
            </a:r>
            <a:r>
              <a:rPr lang="es-ES" dirty="0" smtClean="0"/>
              <a:t>            Salir – </a:t>
            </a:r>
            <a:r>
              <a:rPr lang="es-ES" dirty="0" smtClean="0">
                <a:solidFill>
                  <a:srgbClr val="C00000"/>
                </a:solidFill>
              </a:rPr>
              <a:t>sal</a:t>
            </a:r>
            <a:r>
              <a:rPr lang="es-ES" dirty="0" smtClean="0"/>
              <a:t>     </a:t>
            </a:r>
          </a:p>
          <a:p>
            <a:endParaRPr lang="es-ES" dirty="0" smtClean="0"/>
          </a:p>
          <a:p>
            <a:r>
              <a:rPr lang="es-ES" dirty="0" smtClean="0"/>
              <a:t>Venir – </a:t>
            </a:r>
            <a:r>
              <a:rPr lang="es-ES" dirty="0" smtClean="0">
                <a:solidFill>
                  <a:srgbClr val="C00000"/>
                </a:solidFill>
              </a:rPr>
              <a:t>ven        </a:t>
            </a:r>
            <a:r>
              <a:rPr lang="es-ES" dirty="0" smtClean="0"/>
              <a:t>Tener – </a:t>
            </a:r>
            <a:r>
              <a:rPr lang="es-ES" dirty="0" smtClean="0">
                <a:solidFill>
                  <a:srgbClr val="C00000"/>
                </a:solidFill>
              </a:rPr>
              <a:t>ten</a:t>
            </a:r>
            <a:r>
              <a:rPr lang="es-ES" dirty="0" smtClean="0"/>
              <a:t>      Ir – </a:t>
            </a:r>
            <a:r>
              <a:rPr lang="es-ES" dirty="0" smtClean="0">
                <a:solidFill>
                  <a:srgbClr val="C00000"/>
                </a:solidFill>
              </a:rPr>
              <a:t>ve</a:t>
            </a:r>
            <a:r>
              <a:rPr lang="es-ES" dirty="0" smtClean="0"/>
              <a:t> (vete)</a:t>
            </a:r>
          </a:p>
          <a:p>
            <a:endParaRPr lang="es-ES" dirty="0" smtClean="0"/>
          </a:p>
          <a:p>
            <a:r>
              <a:rPr lang="es-ES" dirty="0" smtClean="0"/>
              <a:t>Hacer – </a:t>
            </a:r>
            <a:r>
              <a:rPr lang="es-ES" dirty="0" smtClean="0">
                <a:solidFill>
                  <a:srgbClr val="C00000"/>
                </a:solidFill>
              </a:rPr>
              <a:t>haz</a:t>
            </a:r>
            <a:r>
              <a:rPr lang="es-ES" dirty="0" smtClean="0"/>
              <a:t>        Decir – </a:t>
            </a:r>
            <a:r>
              <a:rPr lang="es-ES" dirty="0" smtClean="0">
                <a:solidFill>
                  <a:srgbClr val="C00000"/>
                </a:solidFill>
              </a:rPr>
              <a:t>di        </a:t>
            </a:r>
            <a:r>
              <a:rPr lang="es-ES" u="sng" dirty="0" smtClean="0">
                <a:uFill>
                  <a:solidFill>
                    <a:srgbClr val="C00000"/>
                  </a:solidFill>
                </a:uFill>
              </a:rPr>
              <a:t>Saber – </a:t>
            </a:r>
            <a:r>
              <a:rPr lang="es-ES" u="sng" dirty="0" smtClean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</a:rPr>
              <a:t>Sabe</a:t>
            </a:r>
            <a:r>
              <a:rPr lang="es-ES" dirty="0" smtClean="0"/>
              <a:t>* </a:t>
            </a:r>
            <a:r>
              <a:rPr lang="es-ES" sz="2000" dirty="0" smtClean="0"/>
              <a:t>(excepción)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dirty="0" smtClean="0"/>
              <a:t>A diferencia de </a:t>
            </a:r>
            <a:r>
              <a:rPr lang="pt-PT" dirty="0" err="1" smtClean="0"/>
              <a:t>otros</a:t>
            </a:r>
            <a:r>
              <a:rPr lang="pt-PT" dirty="0" smtClean="0"/>
              <a:t> </a:t>
            </a:r>
            <a:r>
              <a:rPr lang="pt-PT" dirty="0" err="1" smtClean="0"/>
              <a:t>tiempos</a:t>
            </a:r>
            <a:r>
              <a:rPr lang="pt-PT" dirty="0" smtClean="0"/>
              <a:t> </a:t>
            </a:r>
            <a:r>
              <a:rPr lang="pt-PT" dirty="0" err="1" smtClean="0"/>
              <a:t>verbales</a:t>
            </a:r>
            <a:r>
              <a:rPr lang="pt-PT" dirty="0" smtClean="0"/>
              <a:t>, el imperativo no admite </a:t>
            </a:r>
            <a:r>
              <a:rPr lang="pt-PT" dirty="0" err="1" smtClean="0"/>
              <a:t>pronombres</a:t>
            </a:r>
            <a:r>
              <a:rPr lang="pt-PT" dirty="0" smtClean="0"/>
              <a:t> </a:t>
            </a:r>
            <a:r>
              <a:rPr lang="pt-PT" dirty="0" err="1" smtClean="0"/>
              <a:t>antepuestos</a:t>
            </a:r>
            <a:r>
              <a:rPr lang="pt-PT" dirty="0" smtClean="0"/>
              <a:t>, o </a:t>
            </a:r>
            <a:r>
              <a:rPr lang="pt-PT" dirty="0" err="1" smtClean="0"/>
              <a:t>sea</a:t>
            </a:r>
            <a:r>
              <a:rPr lang="pt-PT" dirty="0" smtClean="0"/>
              <a:t> no se </a:t>
            </a:r>
            <a:r>
              <a:rPr lang="pt-PT" dirty="0" err="1" smtClean="0"/>
              <a:t>dice</a:t>
            </a:r>
            <a:r>
              <a:rPr lang="pt-PT" dirty="0" smtClean="0"/>
              <a:t>: </a:t>
            </a:r>
            <a:r>
              <a:rPr lang="pt-PT" u="dotted" dirty="0" err="1" smtClean="0">
                <a:uFill>
                  <a:solidFill>
                    <a:srgbClr val="C00000"/>
                  </a:solidFill>
                </a:uFill>
              </a:rPr>
              <a:t>Tú</a:t>
            </a:r>
            <a:r>
              <a:rPr lang="pt-PT" u="dotted" dirty="0" smtClean="0">
                <a:uFill>
                  <a:solidFill>
                    <a:srgbClr val="C00000"/>
                  </a:solidFill>
                </a:uFill>
              </a:rPr>
              <a:t> canta</a:t>
            </a:r>
            <a:r>
              <a:rPr lang="pt-PT" dirty="0" smtClean="0"/>
              <a:t>.</a:t>
            </a:r>
          </a:p>
          <a:p>
            <a:pPr>
              <a:buNone/>
            </a:pPr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dirty="0" err="1" smtClean="0"/>
              <a:t>Aunque</a:t>
            </a:r>
            <a:r>
              <a:rPr lang="pt-PT" dirty="0" smtClean="0"/>
              <a:t> </a:t>
            </a:r>
            <a:r>
              <a:rPr lang="pt-PT" dirty="0" err="1" smtClean="0"/>
              <a:t>sí</a:t>
            </a:r>
            <a:r>
              <a:rPr lang="pt-PT" dirty="0" smtClean="0"/>
              <a:t> </a:t>
            </a:r>
            <a:r>
              <a:rPr lang="pt-PT" dirty="0" err="1" smtClean="0"/>
              <a:t>puede</a:t>
            </a:r>
            <a:r>
              <a:rPr lang="pt-PT" dirty="0" smtClean="0"/>
              <a:t> ir seguido de </a:t>
            </a:r>
            <a:r>
              <a:rPr lang="pt-PT" dirty="0" err="1" smtClean="0"/>
              <a:t>pronombres</a:t>
            </a:r>
            <a:r>
              <a:rPr lang="pt-PT" dirty="0" smtClean="0"/>
              <a:t> unidos a </a:t>
            </a:r>
            <a:r>
              <a:rPr lang="pt-PT" dirty="0" err="1" smtClean="0"/>
              <a:t>él</a:t>
            </a:r>
            <a:r>
              <a:rPr lang="pt-PT" dirty="0" smtClean="0"/>
              <a:t>:</a:t>
            </a:r>
          </a:p>
          <a:p>
            <a:pPr lvl="1"/>
            <a:endParaRPr lang="pt-PT" sz="2800" dirty="0" smtClean="0"/>
          </a:p>
          <a:p>
            <a:pPr algn="ctr"/>
            <a:r>
              <a:rPr lang="pt-PT" dirty="0" err="1" smtClean="0">
                <a:solidFill>
                  <a:srgbClr val="C00000"/>
                </a:solidFill>
              </a:rPr>
              <a:t>Di</a:t>
            </a:r>
            <a:r>
              <a:rPr lang="pt-PT" dirty="0" err="1" smtClean="0">
                <a:uFill>
                  <a:solidFill>
                    <a:schemeClr val="tx1"/>
                  </a:solidFill>
                </a:uFill>
              </a:rPr>
              <a:t>lo</a:t>
            </a:r>
            <a:r>
              <a:rPr lang="pt-PT" dirty="0" smtClean="0">
                <a:solidFill>
                  <a:srgbClr val="C00000"/>
                </a:solidFill>
              </a:rPr>
              <a:t>             </a:t>
            </a:r>
            <a:r>
              <a:rPr lang="pt-PT" dirty="0" err="1" smtClean="0">
                <a:solidFill>
                  <a:srgbClr val="C00000"/>
                </a:solidFill>
              </a:rPr>
              <a:t>Dáme</a:t>
            </a:r>
            <a:r>
              <a:rPr lang="pt-PT" dirty="0" err="1" smtClean="0">
                <a:uFill>
                  <a:solidFill>
                    <a:schemeClr val="tx1"/>
                  </a:solidFill>
                </a:uFill>
              </a:rPr>
              <a:t>lo</a:t>
            </a:r>
            <a:endParaRPr lang="pt-PT" dirty="0" smtClean="0">
              <a:uFill>
                <a:solidFill>
                  <a:schemeClr val="tx1"/>
                </a:solidFill>
              </a:uFill>
            </a:endParaRPr>
          </a:p>
          <a:p>
            <a:endParaRPr lang="pt-PT" u="sng" dirty="0" smtClean="0">
              <a:solidFill>
                <a:srgbClr val="C00000"/>
              </a:solidFill>
              <a:uFill>
                <a:solidFill>
                  <a:schemeClr val="tx1"/>
                </a:solidFill>
              </a:u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404664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000" dirty="0" smtClean="0">
                <a:solidFill>
                  <a:srgbClr val="FF0000"/>
                </a:solidFill>
              </a:rPr>
              <a:t>El Imperativo y los </a:t>
            </a:r>
            <a:r>
              <a:rPr lang="pt-PT" sz="4000" dirty="0" err="1" smtClean="0">
                <a:solidFill>
                  <a:srgbClr val="FF0000"/>
                </a:solidFill>
              </a:rPr>
              <a:t>pronombres</a:t>
            </a:r>
            <a:endParaRPr lang="pt-PT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337</TotalTime>
  <Words>846</Words>
  <Application>Microsoft Office PowerPoint</Application>
  <PresentationFormat>Apresentação no Ecrã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8" baseType="lpstr">
      <vt:lpstr>Vértice</vt:lpstr>
      <vt:lpstr>Diapositivo 1</vt:lpstr>
      <vt:lpstr>Diapositivo 2</vt:lpstr>
      <vt:lpstr>Diapositivo 3</vt:lpstr>
      <vt:lpstr>Diapositivo 4</vt:lpstr>
      <vt:lpstr>Verbos Regulares</vt:lpstr>
      <vt:lpstr>Diapositivo 6</vt:lpstr>
      <vt:lpstr>Diapositivo 7</vt:lpstr>
      <vt:lpstr>Verbos Irregulares</vt:lpstr>
      <vt:lpstr>Diapositivo 9</vt:lpstr>
      <vt:lpstr>Diapositivo 10</vt:lpstr>
      <vt:lpstr>Diapositivo 11</vt:lpstr>
      <vt:lpstr>Diapositivo 12</vt:lpstr>
      <vt:lpstr>Diapositivo 13</vt:lpstr>
      <vt:lpstr>Letras que caen</vt:lpstr>
      <vt:lpstr>Diapositivo 15</vt:lpstr>
      <vt:lpstr>Diapositivo 16</vt:lpstr>
      <vt:lpstr>Diapositivo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modo imperativo</dc:title>
  <dc:creator>Utilizador</dc:creator>
  <cp:lastModifiedBy>Alexandra</cp:lastModifiedBy>
  <cp:revision>36</cp:revision>
  <dcterms:created xsi:type="dcterms:W3CDTF">2012-04-09T22:22:47Z</dcterms:created>
  <dcterms:modified xsi:type="dcterms:W3CDTF">2013-09-15T11:13:12Z</dcterms:modified>
</cp:coreProperties>
</file>