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5" r:id="rId21"/>
    <p:sldId id="276" r:id="rId22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0" autoAdjust="0"/>
    <p:restoredTop sz="92743" autoAdjust="0"/>
  </p:normalViewPr>
  <p:slideViewPr>
    <p:cSldViewPr>
      <p:cViewPr>
        <p:scale>
          <a:sx n="80" d="100"/>
          <a:sy n="80" d="100"/>
        </p:scale>
        <p:origin x="-1066" y="-120"/>
      </p:cViewPr>
      <p:guideLst>
        <p:guide orient="horz" pos="4319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2A0-87A1-4536-8020-E5D54CAE03AC}" type="datetimeFigureOut">
              <a:rPr lang="pt-PT" smtClean="0"/>
              <a:pPr/>
              <a:t>03-10-2013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A3BD-D42E-440C-B9CF-B27D8F7A1F3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65337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2A0-87A1-4536-8020-E5D54CAE03AC}" type="datetimeFigureOut">
              <a:rPr lang="pt-PT" smtClean="0"/>
              <a:pPr/>
              <a:t>03-10-2013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A3BD-D42E-440C-B9CF-B27D8F7A1F3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03343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2A0-87A1-4536-8020-E5D54CAE03AC}" type="datetimeFigureOut">
              <a:rPr lang="pt-PT" smtClean="0"/>
              <a:pPr/>
              <a:t>03-10-2013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A3BD-D42E-440C-B9CF-B27D8F7A1F3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20099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2A0-87A1-4536-8020-E5D54CAE03AC}" type="datetimeFigureOut">
              <a:rPr lang="pt-PT" smtClean="0"/>
              <a:pPr/>
              <a:t>03-10-2013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A3BD-D42E-440C-B9CF-B27D8F7A1F3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51660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2A0-87A1-4536-8020-E5D54CAE03AC}" type="datetimeFigureOut">
              <a:rPr lang="pt-PT" smtClean="0"/>
              <a:pPr/>
              <a:t>03-10-2013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A3BD-D42E-440C-B9CF-B27D8F7A1F3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146060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2A0-87A1-4536-8020-E5D54CAE03AC}" type="datetimeFigureOut">
              <a:rPr lang="pt-PT" smtClean="0"/>
              <a:pPr/>
              <a:t>03-10-2013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A3BD-D42E-440C-B9CF-B27D8F7A1F3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68553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2A0-87A1-4536-8020-E5D54CAE03AC}" type="datetimeFigureOut">
              <a:rPr lang="pt-PT" smtClean="0"/>
              <a:pPr/>
              <a:t>03-10-2013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A3BD-D42E-440C-B9CF-B27D8F7A1F3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433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2A0-87A1-4536-8020-E5D54CAE03AC}" type="datetimeFigureOut">
              <a:rPr lang="pt-PT" smtClean="0"/>
              <a:pPr/>
              <a:t>03-10-2013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A3BD-D42E-440C-B9CF-B27D8F7A1F3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991436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2A0-87A1-4536-8020-E5D54CAE03AC}" type="datetimeFigureOut">
              <a:rPr lang="pt-PT" smtClean="0"/>
              <a:pPr/>
              <a:t>03-10-2013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A3BD-D42E-440C-B9CF-B27D8F7A1F3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07511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2A0-87A1-4536-8020-E5D54CAE03AC}" type="datetimeFigureOut">
              <a:rPr lang="pt-PT" smtClean="0"/>
              <a:pPr/>
              <a:t>03-10-2013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A3BD-D42E-440C-B9CF-B27D8F7A1F3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55782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82A0-87A1-4536-8020-E5D54CAE03AC}" type="datetimeFigureOut">
              <a:rPr lang="pt-PT" smtClean="0"/>
              <a:pPr/>
              <a:t>03-10-2013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FA3BD-D42E-440C-B9CF-B27D8F7A1F3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58526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82A0-87A1-4536-8020-E5D54CAE03AC}" type="datetimeFigureOut">
              <a:rPr lang="pt-PT" smtClean="0"/>
              <a:pPr/>
              <a:t>03-10-2013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FA3BD-D42E-440C-B9CF-B27D8F7A1F39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95284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3" Type="http://schemas.microsoft.com/office/2007/relationships/hdphoto" Target="../media/hdphoto1.wdp"/><Relationship Id="rId21" Type="http://schemas.openxmlformats.org/officeDocument/2006/relationships/image" Target="../media/image17.jpeg"/><Relationship Id="rId7" Type="http://schemas.openxmlformats.org/officeDocument/2006/relationships/image" Target="../media/image5.jpeg"/><Relationship Id="rId12" Type="http://schemas.openxmlformats.org/officeDocument/2006/relationships/image" Target="../media/image8.jpeg"/><Relationship Id="rId17" Type="http://schemas.openxmlformats.org/officeDocument/2006/relationships/image" Target="../media/image13.jpeg"/><Relationship Id="rId25" Type="http://schemas.microsoft.com/office/2007/relationships/hdphoto" Target="../media/hdphoto5.wdp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5" Type="http://schemas.openxmlformats.org/officeDocument/2006/relationships/image" Target="../media/image3.jpeg"/><Relationship Id="rId15" Type="http://schemas.openxmlformats.org/officeDocument/2006/relationships/image" Target="../media/image11.png"/><Relationship Id="rId23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15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21" Type="http://schemas.openxmlformats.org/officeDocument/2006/relationships/image" Target="../media/image62.jpe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60.jpe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21" Type="http://schemas.openxmlformats.org/officeDocument/2006/relationships/image" Target="../media/image66.jpe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64.jpe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70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microsoft.com/office/2007/relationships/hdphoto" Target="../media/hdphoto4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69.png"/><Relationship Id="rId5" Type="http://schemas.openxmlformats.org/officeDocument/2006/relationships/image" Target="../media/image12.png"/><Relationship Id="rId15" Type="http://schemas.openxmlformats.org/officeDocument/2006/relationships/image" Target="../media/image7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5.jpeg"/><Relationship Id="rId3" Type="http://schemas.openxmlformats.org/officeDocument/2006/relationships/image" Target="../media/image4.png"/><Relationship Id="rId21" Type="http://schemas.openxmlformats.org/officeDocument/2006/relationships/image" Target="../media/image69.png"/><Relationship Id="rId7" Type="http://schemas.microsoft.com/office/2007/relationships/hdphoto" Target="../media/hdphoto3.wdp"/><Relationship Id="rId12" Type="http://schemas.openxmlformats.org/officeDocument/2006/relationships/image" Target="../media/image74.jpeg"/><Relationship Id="rId17" Type="http://schemas.openxmlformats.org/officeDocument/2006/relationships/image" Target="../media/image14.jpeg"/><Relationship Id="rId25" Type="http://schemas.openxmlformats.org/officeDocument/2006/relationships/image" Target="../media/image77.jpeg"/><Relationship Id="rId2" Type="http://schemas.openxmlformats.org/officeDocument/2006/relationships/image" Target="../media/image3.jpeg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73.jpeg"/><Relationship Id="rId24" Type="http://schemas.openxmlformats.org/officeDocument/2006/relationships/image" Target="../media/image76.jpe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23" Type="http://schemas.openxmlformats.org/officeDocument/2006/relationships/image" Target="../media/image75.jpeg"/><Relationship Id="rId10" Type="http://schemas.openxmlformats.org/officeDocument/2006/relationships/image" Target="../media/image9.jpeg"/><Relationship Id="rId19" Type="http://schemas.openxmlformats.org/officeDocument/2006/relationships/image" Target="../media/image16.jpe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1.png"/><Relationship Id="rId22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78.pn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microsoft.com/office/2007/relationships/hdphoto" Target="../media/hdphoto6.wdp"/><Relationship Id="rId7" Type="http://schemas.openxmlformats.org/officeDocument/2006/relationships/image" Target="../media/image3.jpeg"/><Relationship Id="rId12" Type="http://schemas.microsoft.com/office/2007/relationships/hdphoto" Target="../media/hdphoto3.wdp"/><Relationship Id="rId17" Type="http://schemas.openxmlformats.org/officeDocument/2006/relationships/image" Target="../media/image85.png"/><Relationship Id="rId2" Type="http://schemas.openxmlformats.org/officeDocument/2006/relationships/image" Target="../media/image80.png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6.jpeg"/><Relationship Id="rId5" Type="http://schemas.openxmlformats.org/officeDocument/2006/relationships/image" Target="../media/image82.png"/><Relationship Id="rId15" Type="http://schemas.openxmlformats.org/officeDocument/2006/relationships/image" Target="../media/image9.jpeg"/><Relationship Id="rId10" Type="http://schemas.microsoft.com/office/2007/relationships/hdphoto" Target="../media/hdphoto2.wdp"/><Relationship Id="rId4" Type="http://schemas.openxmlformats.org/officeDocument/2006/relationships/image" Target="../media/image81.png"/><Relationship Id="rId9" Type="http://schemas.openxmlformats.org/officeDocument/2006/relationships/image" Target="../media/image5.jpeg"/><Relationship Id="rId1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21" Type="http://schemas.openxmlformats.org/officeDocument/2006/relationships/image" Target="../media/image88.jpe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23" Type="http://schemas.openxmlformats.org/officeDocument/2006/relationships/image" Target="../media/image90.jpeg"/><Relationship Id="rId10" Type="http://schemas.openxmlformats.org/officeDocument/2006/relationships/image" Target="../media/image9.jpeg"/><Relationship Id="rId19" Type="http://schemas.openxmlformats.org/officeDocument/2006/relationships/image" Target="../media/image86.pn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26" Type="http://schemas.openxmlformats.org/officeDocument/2006/relationships/image" Target="../media/image37.jpeg"/><Relationship Id="rId3" Type="http://schemas.openxmlformats.org/officeDocument/2006/relationships/image" Target="../media/image4.png"/><Relationship Id="rId21" Type="http://schemas.microsoft.com/office/2007/relationships/hdphoto" Target="../media/hdphoto4.wdp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96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24" Type="http://schemas.openxmlformats.org/officeDocument/2006/relationships/image" Target="../media/image95.jpe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23" Type="http://schemas.openxmlformats.org/officeDocument/2006/relationships/image" Target="../media/image94.jpeg"/><Relationship Id="rId10" Type="http://schemas.openxmlformats.org/officeDocument/2006/relationships/image" Target="../media/image9.jpeg"/><Relationship Id="rId19" Type="http://schemas.openxmlformats.org/officeDocument/2006/relationships/image" Target="../media/image91.pn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26" Type="http://schemas.openxmlformats.org/officeDocument/2006/relationships/image" Target="../media/image100.jpeg"/><Relationship Id="rId3" Type="http://schemas.openxmlformats.org/officeDocument/2006/relationships/image" Target="../media/image4.png"/><Relationship Id="rId21" Type="http://schemas.openxmlformats.org/officeDocument/2006/relationships/image" Target="../media/image97.pn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99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microsoft.com/office/2007/relationships/hdphoto" Target="../media/hdphoto4.wdp"/><Relationship Id="rId29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24" Type="http://schemas.microsoft.com/office/2007/relationships/hdphoto" Target="../media/hdphoto8.wdp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23" Type="http://schemas.openxmlformats.org/officeDocument/2006/relationships/image" Target="../media/image98.png"/><Relationship Id="rId28" Type="http://schemas.openxmlformats.org/officeDocument/2006/relationships/image" Target="../media/image102.jpeg"/><Relationship Id="rId10" Type="http://schemas.openxmlformats.org/officeDocument/2006/relationships/image" Target="../media/image9.jpeg"/><Relationship Id="rId19" Type="http://schemas.openxmlformats.org/officeDocument/2006/relationships/image" Target="../media/image92.pn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microsoft.com/office/2007/relationships/hdphoto" Target="../media/hdphoto7.wdp"/><Relationship Id="rId27" Type="http://schemas.openxmlformats.org/officeDocument/2006/relationships/image" Target="../media/image101.jpeg"/><Relationship Id="rId30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26" Type="http://schemas.openxmlformats.org/officeDocument/2006/relationships/image" Target="../media/image105.png"/><Relationship Id="rId3" Type="http://schemas.openxmlformats.org/officeDocument/2006/relationships/image" Target="../media/image4.png"/><Relationship Id="rId21" Type="http://schemas.openxmlformats.org/officeDocument/2006/relationships/image" Target="../media/image94.jpe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104.pn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microsoft.com/office/2007/relationships/hdphoto" Target="../media/hdphoto4.wdp"/><Relationship Id="rId29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24" Type="http://schemas.openxmlformats.org/officeDocument/2006/relationships/image" Target="../media/image37.jpeg"/><Relationship Id="rId32" Type="http://schemas.openxmlformats.org/officeDocument/2006/relationships/image" Target="../media/image109.jpe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23" Type="http://schemas.openxmlformats.org/officeDocument/2006/relationships/image" Target="../media/image96.jpeg"/><Relationship Id="rId28" Type="http://schemas.openxmlformats.org/officeDocument/2006/relationships/image" Target="../media/image106.png"/><Relationship Id="rId10" Type="http://schemas.openxmlformats.org/officeDocument/2006/relationships/image" Target="../media/image9.jpeg"/><Relationship Id="rId19" Type="http://schemas.openxmlformats.org/officeDocument/2006/relationships/image" Target="../media/image92.png"/><Relationship Id="rId31" Type="http://schemas.openxmlformats.org/officeDocument/2006/relationships/image" Target="../media/image108.jpe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95.jpeg"/><Relationship Id="rId27" Type="http://schemas.microsoft.com/office/2007/relationships/hdphoto" Target="../media/hdphoto9.wdp"/><Relationship Id="rId30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21" Type="http://schemas.openxmlformats.org/officeDocument/2006/relationships/image" Target="../media/image22.jpe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21" Type="http://schemas.openxmlformats.org/officeDocument/2006/relationships/image" Target="../media/image112.jpe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24" Type="http://schemas.openxmlformats.org/officeDocument/2006/relationships/image" Target="../media/image115.jpe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23" Type="http://schemas.openxmlformats.org/officeDocument/2006/relationships/image" Target="../media/image114.jpeg"/><Relationship Id="rId10" Type="http://schemas.openxmlformats.org/officeDocument/2006/relationships/image" Target="../media/image9.jpeg"/><Relationship Id="rId19" Type="http://schemas.openxmlformats.org/officeDocument/2006/relationships/image" Target="../media/image110.jpe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1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21" Type="http://schemas.openxmlformats.org/officeDocument/2006/relationships/hyperlink" Target="http://www.toposmagazine.com/blog/composite-landscapes-photomontage-and-landscape-architecture.html" TargetMode="External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hyperlink" Target="http://naturlink.sapo.pt/Natureza-e-Ambiente/Fauna-e-Flora/content/Matos-Mediterranicos?bl=1&amp;viewall=tru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23" Type="http://schemas.openxmlformats.org/officeDocument/2006/relationships/hyperlink" Target="http://lisboaverde.cm-lisboa.pt/fileadmin/LISBOA_VERDE/Documentos/Plano_Verde/PLANO_VERDE_Medidas_Preventivas.pdf" TargetMode="External"/><Relationship Id="rId10" Type="http://schemas.openxmlformats.org/officeDocument/2006/relationships/image" Target="../media/image9.jpeg"/><Relationship Id="rId19" Type="http://schemas.openxmlformats.org/officeDocument/2006/relationships/hyperlink" Target="http://www.etab.ac-caen.fr/lyceevalognes/site%20jardin/jardins%20particuliers/jardin%20citroen.html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hyperlink" Target="https://www.google.pt/imghp?ie=UTF-8&amp;hl=pt-PT&amp;tab=wi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hyperlink" Target="http://www.youtube.com/watch?feature=player_detailpage&amp;v=Gk2116ieJ-g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24.jpe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26" Type="http://schemas.openxmlformats.org/officeDocument/2006/relationships/image" Target="../media/image33.jpeg"/><Relationship Id="rId3" Type="http://schemas.openxmlformats.org/officeDocument/2006/relationships/image" Target="../media/image4.png"/><Relationship Id="rId21" Type="http://schemas.openxmlformats.org/officeDocument/2006/relationships/image" Target="../media/image28.pn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32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image" Target="../media/image27.png"/><Relationship Id="rId29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24" Type="http://schemas.openxmlformats.org/officeDocument/2006/relationships/image" Target="../media/image31.jpe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9.jpeg"/><Relationship Id="rId19" Type="http://schemas.openxmlformats.org/officeDocument/2006/relationships/image" Target="../media/image26.pn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9.jpeg"/><Relationship Id="rId27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21" Type="http://schemas.openxmlformats.org/officeDocument/2006/relationships/image" Target="../media/image39.jpe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37.jpe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3.jpe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3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41.jpeg"/><Relationship Id="rId5" Type="http://schemas.microsoft.com/office/2007/relationships/hdphoto" Target="../media/hdphoto2.wdp"/><Relationship Id="rId15" Type="http://schemas.openxmlformats.org/officeDocument/2006/relationships/image" Target="../media/image45.jpeg"/><Relationship Id="rId10" Type="http://schemas.openxmlformats.org/officeDocument/2006/relationships/image" Target="../media/image40.gif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4.png"/><Relationship Id="rId21" Type="http://schemas.openxmlformats.org/officeDocument/2006/relationships/image" Target="../media/image49.jpe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43.jpe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26" Type="http://schemas.openxmlformats.org/officeDocument/2006/relationships/image" Target="../media/image55.jpeg"/><Relationship Id="rId3" Type="http://schemas.openxmlformats.org/officeDocument/2006/relationships/image" Target="../media/image4.png"/><Relationship Id="rId21" Type="http://schemas.openxmlformats.org/officeDocument/2006/relationships/image" Target="../media/image50.jpe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54.jpeg"/><Relationship Id="rId2" Type="http://schemas.openxmlformats.org/officeDocument/2006/relationships/image" Target="../media/image3.jpeg"/><Relationship Id="rId16" Type="http://schemas.openxmlformats.org/officeDocument/2006/relationships/image" Target="../media/image15.jpeg"/><Relationship Id="rId20" Type="http://schemas.microsoft.com/office/2007/relationships/hdphoto" Target="../media/hdphoto4.wdp"/><Relationship Id="rId29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24" Type="http://schemas.openxmlformats.org/officeDocument/2006/relationships/image" Target="../media/image53.jpeg"/><Relationship Id="rId5" Type="http://schemas.microsoft.com/office/2007/relationships/hdphoto" Target="../media/hdphoto2.wdp"/><Relationship Id="rId15" Type="http://schemas.openxmlformats.org/officeDocument/2006/relationships/image" Target="../media/image14.jpeg"/><Relationship Id="rId23" Type="http://schemas.openxmlformats.org/officeDocument/2006/relationships/image" Target="../media/image52.png"/><Relationship Id="rId28" Type="http://schemas.openxmlformats.org/officeDocument/2006/relationships/image" Target="../media/image57.jpe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51.jpeg"/><Relationship Id="rId27" Type="http://schemas.openxmlformats.org/officeDocument/2006/relationships/image" Target="../media/image56.jpeg"/><Relationship Id="rId30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C:\Documents and Settings\Dero\Desktop\Arte e Utopia - NOVA\Céu estrela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08148"/>
            <a:ext cx="4670644" cy="535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Documents and Settings\Dero\Desktop\Arte e Utopia - NOVA\Céu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266" y="836713"/>
            <a:ext cx="4526258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Documents and Settings\Dero\Desktop\Arte e Utopia - NOVA\Terr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3182" b="98636" l="3057" r="97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210413" cy="308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Documents and Settings\Dero\Desktop\Arte e Utopia - NOVA\Terra noite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0962" y="1632992"/>
            <a:ext cx="4233526" cy="37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42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-36512" y="1466782"/>
            <a:ext cx="9218612" cy="37354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8610" y="811158"/>
            <a:ext cx="9115389" cy="41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Dos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conceitos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que constroem a ideia de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28611" y="1052736"/>
            <a:ext cx="91153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</a:t>
            </a:r>
            <a:r>
              <a:rPr lang="pt-B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Movimento</a:t>
            </a:r>
            <a:r>
              <a:rPr lang="pt-B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à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Terceira</a:t>
            </a:r>
            <a:r>
              <a:rPr lang="pt-B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35496" y="1466781"/>
            <a:ext cx="9108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Os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dois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conceitos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cunhados pelo criador da ideia de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fornecem o eixo principal de reflexão que lhe está subjacente e que decorre da necessidade de, no âmbito do processo de intervenção na paisagem, se articularem e conciliarem os aspectos socioeconómicos e ecológicos, adoptando 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princípio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utilização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meios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formas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mínimos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para se conseguir obter os máximos resultados de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beleza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funcionalidade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perenidade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endParaRPr lang="pt-BR" sz="14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1" y="4265150"/>
            <a:ext cx="9108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Ao apostar numa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economia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meios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baseada na ideia de que com um mínimo de energia [dos lugares] se pode obter um máximo de benefícios ambientais, sociais e económicos, e de que, no domínio da arte, se consegue a máxima emoção estética e o máximo impacto intelectual com os mínimos meios, a filosofia do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Movimento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funde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ecologia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na procura da criação de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novas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paisagens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pt-BR" sz="14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23219" y="5202197"/>
            <a:ext cx="9108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Este princípio traduzir-se-á na criação de espaços vitais de eleição da sucessão  e da diversidade biológicas - e, portanto, da evolução. Os espaços criados favorecem a imaginação e a invenção e são entendidos, no seu conjunto, como um espaço comum de futuro para todos os seres vivos. Deste modo se devolve ao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Homem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enquanto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jardineiro-cidadão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 compromisso de uma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gestão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sustentável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o papel de garante da vida no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Planeta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pt-BR" sz="14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4816" y="2446365"/>
            <a:ext cx="2539512" cy="182351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7" y="2462249"/>
            <a:ext cx="1547664" cy="179717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537" y="2456523"/>
            <a:ext cx="2411503" cy="180862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2456523"/>
            <a:ext cx="2462259" cy="180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36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-36512" y="1466782"/>
            <a:ext cx="9218612" cy="35463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8610" y="811158"/>
            <a:ext cx="9115389" cy="41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Dos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conceitos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que constroem a ideia de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28611" y="1052736"/>
            <a:ext cx="91153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</a:t>
            </a:r>
            <a:r>
              <a:rPr lang="pt-B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Movimento</a:t>
            </a:r>
            <a:r>
              <a:rPr lang="pt-B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à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Terceira</a:t>
            </a:r>
            <a:r>
              <a:rPr lang="pt-B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35496" y="1466781"/>
            <a:ext cx="9108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conceito de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400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Movimento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introduzido em 1991 antecede o de Jardim Planetário e é considerado pelo seu autor, </a:t>
            </a:r>
            <a:r>
              <a:rPr lang="pt-BR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como 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indicador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que funciona como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mediador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conceptual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formal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entre o jardim convencional e 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futuro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Este último, na sua forma ideal, tende a corresponder a uma amplificação do primeiro,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à escala do globo terrestre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endParaRPr lang="pt-BR" sz="14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35495" y="5013176"/>
            <a:ext cx="9108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É 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exactamente na gestão </a:t>
            </a:r>
            <a:r>
              <a:rPr lang="pt-BR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 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mutabilidade constante </a:t>
            </a:r>
            <a:r>
              <a:rPr lang="pt-BR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</a:t>
            </a:r>
            <a:r>
              <a:rPr lang="pt-BR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Movimento</a:t>
            </a:r>
            <a:r>
              <a:rPr lang="pt-BR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que se 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encontra a essência da nova ideia de jardim, que vive da promiscuidade entre espécies vegetais [espontâneas, ornamentais, autóctones, exóticas] e traçados de percursos continuamente alterados. Nele, 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jardineiro-cidadão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enquanto inventor e gestor, orienta o curso da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Natureza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segundo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critérios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científicos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de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ordem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plástica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articula os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aspectos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económicos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ecológicos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estéticos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torna visíveis e úteis os processos naturais e os ciclos biológicos.</a:t>
            </a:r>
            <a:endParaRPr lang="pt-BR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9852" y="2411432"/>
            <a:ext cx="2724150" cy="164190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4" t="1240" r="37318" b="21591"/>
          <a:stretch/>
        </p:blipFill>
        <p:spPr>
          <a:xfrm>
            <a:off x="7596337" y="2411432"/>
            <a:ext cx="1585764" cy="162672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1"/>
          <a:stretch/>
        </p:blipFill>
        <p:spPr>
          <a:xfrm>
            <a:off x="-36512" y="2420887"/>
            <a:ext cx="2191596" cy="1638181"/>
          </a:xfrm>
          <a:prstGeom prst="rect">
            <a:avLst/>
          </a:prstGeom>
        </p:spPr>
      </p:pic>
      <p:sp>
        <p:nvSpPr>
          <p:cNvPr id="37" name="CaixaDeTexto 36"/>
          <p:cNvSpPr txBox="1"/>
          <p:nvPr/>
        </p:nvSpPr>
        <p:spPr>
          <a:xfrm>
            <a:off x="42164" y="4059069"/>
            <a:ext cx="9108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Construído do ponto de vista da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ecologia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planetária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 conceito de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Movimento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centra-se na ideia de que o jardim é o lugar privilegiado da mudança e das dinâmicas da transformação, e interessa-se </a:t>
            </a:r>
            <a:r>
              <a:rPr lang="pt-BR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por terrenos 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abandonados e baldios, essencialmente - onde a mudança da vegetação e as sucessivas e incessantes configurações dos espaços de circulação materializam as dimensões do tempo e do espaço.</a:t>
            </a:r>
            <a:endParaRPr lang="pt-BR" sz="14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8960" y="2411432"/>
            <a:ext cx="2486736" cy="167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585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ângulo 11"/>
          <p:cNvSpPr/>
          <p:nvPr/>
        </p:nvSpPr>
        <p:spPr>
          <a:xfrm>
            <a:off x="-36512" y="1484784"/>
            <a:ext cx="9180511" cy="18158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8994" y="1656250"/>
            <a:ext cx="1440000" cy="14729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Rectângulo 16"/>
          <p:cNvSpPr/>
          <p:nvPr/>
        </p:nvSpPr>
        <p:spPr>
          <a:xfrm>
            <a:off x="4553743" y="3300666"/>
            <a:ext cx="4590257" cy="286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ângulo 2"/>
          <p:cNvSpPr/>
          <p:nvPr/>
        </p:nvSpPr>
        <p:spPr>
          <a:xfrm>
            <a:off x="-36512" y="1484784"/>
            <a:ext cx="4608512" cy="53732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33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8610" y="811158"/>
            <a:ext cx="9115389" cy="41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Dos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conceitos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que constroem a ideia de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28611" y="1052736"/>
            <a:ext cx="91153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conceito de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Terceira</a:t>
            </a:r>
            <a:r>
              <a:rPr lang="pt-B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14465" y="1484784"/>
            <a:ext cx="4464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conceito de Jardim em Movimento está alicerçado o conceito de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Terceira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enquanto espaço necessário e imprescindível de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não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intervenção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contraponto ao espaço do desenvolvimento económico. Consagrando-a – tanto sob o ponto de vista ecológico como sociocultural – enquanto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reserva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genética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por excelência, à escala planetária, G. Clément declara-a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território biológico do futuro</a:t>
            </a:r>
            <a:r>
              <a:rPr lang="pt-BR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pic>
        <p:nvPicPr>
          <p:cNvPr id="38" name="Picture 17" descr="C:\Documents and Settings\Dero\Desktop\Arte e Utopia - NOVA\Terr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182" b="98636" l="3057" r="9738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507" y="3513112"/>
            <a:ext cx="3210413" cy="308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267744" y="4005064"/>
            <a:ext cx="1050168" cy="1050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/>
          <p:cNvSpPr txBox="1"/>
          <p:nvPr/>
        </p:nvSpPr>
        <p:spPr>
          <a:xfrm>
            <a:off x="40726" y="5157192"/>
            <a:ext cx="465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fragmento irresoluto do jardim planetário</a:t>
            </a:r>
            <a:endParaRPr lang="pt-PT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40726" y="4855177"/>
            <a:ext cx="2563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Terceira Paisagem</a:t>
            </a:r>
            <a:endParaRPr lang="pt-PT" sz="2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40726" y="5530469"/>
            <a:ext cx="4659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Espaços abandonados [resíduos urbanos, industriais ou agrícolas</a:t>
            </a:r>
            <a:r>
              <a:rPr lang="pt-BR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]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Espaços inacessíveis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Espaços não explorados [reservas]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8993" y="4526569"/>
            <a:ext cx="1440000" cy="14227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6178" y="4567346"/>
            <a:ext cx="1440000" cy="138194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738" y="4562387"/>
            <a:ext cx="1445372" cy="139185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5" name="CaixaDeTexto 44"/>
          <p:cNvSpPr txBox="1"/>
          <p:nvPr/>
        </p:nvSpPr>
        <p:spPr>
          <a:xfrm>
            <a:off x="4572000" y="3512438"/>
            <a:ext cx="46596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Reserva genética planetária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Território biológico do futuro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Refúgio para a diversidade de todos os seres vivos </a:t>
            </a:r>
            <a:endParaRPr lang="pt-PT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6156176" y="1560567"/>
            <a:ext cx="295493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 de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incorpora a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Terceira</a:t>
            </a:r>
            <a:r>
              <a:rPr lang="pt-BR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  <a:r>
              <a:rPr lang="pt-BR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substituindo o espaço da forma pelo espaço dos acontecimentos e dos movimentos ao longo do tempoonde processos e fenómenos naturais se manifestam, à revelia da decisão humana, em espaços distintos.</a:t>
            </a:r>
          </a:p>
        </p:txBody>
      </p:sp>
    </p:spTree>
    <p:extLst>
      <p:ext uri="{BB962C8B-B14F-4D97-AF65-F5344CB8AC3E}">
        <p14:creationId xmlns:p14="http://schemas.microsoft.com/office/powerpoint/2010/main" xmlns="" val="88974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4503908" y="1484783"/>
            <a:ext cx="4640092" cy="3996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ângulo 2"/>
          <p:cNvSpPr/>
          <p:nvPr/>
        </p:nvSpPr>
        <p:spPr>
          <a:xfrm>
            <a:off x="-36512" y="1484784"/>
            <a:ext cx="4608512" cy="4680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46085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8610" y="811158"/>
            <a:ext cx="9115389" cy="41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Dos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conceitos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que constroem a ideia de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28611" y="1052736"/>
            <a:ext cx="91153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conceito de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Terceira</a:t>
            </a:r>
            <a:r>
              <a:rPr lang="pt-B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14465" y="1484784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Terceira Paisagem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enquanto tecido vivo, evolutivo e conector de um território cada vez mais fragmentado [contrário à sua própria condição de fragmento do jardim planetário] gera uma rede macroestrutural, que relaciona e articula qualquer ponto do planeta colonizando-o. Dentro desta perspectiva, a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deixa de ser um mero albergue de programas [usos, funções, actividades] mais ou menos [im]previstos e passa a funcionar como um </a:t>
            </a:r>
            <a:r>
              <a:rPr lang="pt-BR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sistema operativo capaz de vertebrar e de interconectar</a:t>
            </a:r>
            <a:r>
              <a:rPr lang="pt-BR" sz="1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pic>
        <p:nvPicPr>
          <p:cNvPr id="37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10" y="3789040"/>
            <a:ext cx="2256559" cy="169241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0681" y="3789040"/>
            <a:ext cx="2271319" cy="1692419"/>
          </a:xfrm>
          <a:prstGeom prst="rect">
            <a:avLst/>
          </a:prstGeom>
        </p:spPr>
      </p:pic>
      <p:pic>
        <p:nvPicPr>
          <p:cNvPr id="51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60" y="562406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632" y="562967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277" y="562967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4020" y="562390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7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2092" y="562406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8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0164" y="563312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9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3318236" y="563057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20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3966308" y="562300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7" descr="C:\Documents and Settings\Dero\Desktop\Arte e Utopia - NOVA\Terra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3182" b="98636" l="3057" r="9738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833" y="1484784"/>
            <a:ext cx="4102241" cy="394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600544" y="4005064"/>
            <a:ext cx="43639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Ao constituir-se como uma parte do Jardim Planetário, a Terceira Paisagem partilha as suas fronteiras, os limites da biosfera, possibilitando o movimento dos fluxos e dando visibilidade e utilidade aos processos naturais [circulação da água, do ar, da energia, da matéria orgânica, da fauna]. </a:t>
            </a:r>
            <a:endParaRPr lang="pt-BR" sz="14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endParaRPr lang="pt-BR" sz="14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pt-BR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Tudo 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isto opera no espaço delimitado das superfícies contínuas, que configuram a ideia de estrutura ecológica [e biológica] e promovem a desterritorialização absoluta, através da qual o jardim conquista a sua dimensão planetária e ajuda a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transformar a utopia em realidade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pt-PT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endParaRPr lang="pt-PT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059" y="1560567"/>
            <a:ext cx="1040427" cy="1047601"/>
          </a:xfrm>
          <a:prstGeom prst="ellipse">
            <a:avLst/>
          </a:prstGeom>
          <a:ln w="190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8168" y="1700808"/>
            <a:ext cx="1271984" cy="1224136"/>
          </a:xfrm>
          <a:prstGeom prst="ellipse">
            <a:avLst/>
          </a:prstGeom>
          <a:ln w="190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2325" y="2205476"/>
            <a:ext cx="1748067" cy="1799588"/>
          </a:xfrm>
          <a:prstGeom prst="ellipse">
            <a:avLst/>
          </a:prstGeom>
          <a:ln w="190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" name="Imagem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2602" y="3267074"/>
            <a:ext cx="709558" cy="732364"/>
          </a:xfrm>
          <a:prstGeom prst="ellipse">
            <a:avLst/>
          </a:prstGeom>
          <a:ln w="190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599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-14065" y="1472286"/>
            <a:ext cx="9180512" cy="1059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28611" y="1052736"/>
            <a:ext cx="91153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 </a:t>
            </a:r>
            <a:r>
              <a:rPr lang="pt-BR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 Global</a:t>
            </a:r>
            <a:r>
              <a:rPr lang="pt-B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ao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</a:t>
            </a:r>
            <a:r>
              <a:rPr lang="pt-B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Metrópole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-1" y="1479771"/>
            <a:ext cx="914399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5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</a:t>
            </a:r>
            <a:r>
              <a:rPr lang="pt-BR" sz="12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 de </a:t>
            </a:r>
            <a:r>
              <a:rPr lang="pt-BR" sz="12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 Global</a:t>
            </a:r>
            <a:r>
              <a:rPr lang="pt-BR" sz="12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proposto por Ribeiro </a:t>
            </a:r>
            <a:r>
              <a:rPr lang="pt-BR" sz="125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Telles, embora tenha raízes no passado, projecta-se </a:t>
            </a:r>
            <a:r>
              <a:rPr lang="pt-BR" sz="12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futuro perspectivando </a:t>
            </a:r>
            <a:r>
              <a:rPr lang="pt-BR" sz="12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interpretação e a intervenção na paisagem do século XXI</a:t>
            </a:r>
            <a:r>
              <a:rPr lang="pt-BR" sz="125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construindo </a:t>
            </a:r>
            <a:r>
              <a:rPr lang="pt-BR" sz="12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pontes entre urbanidade e ruralidade, na perspectiva da configuração de um todo, onde o Homem do futuro encontrará a sua mais ampla e criativa maneira de habitar. </a:t>
            </a:r>
            <a:r>
              <a:rPr lang="pt-BR" sz="125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Esta </a:t>
            </a:r>
            <a:r>
              <a:rPr lang="pt-BR" sz="12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visão de futuro</a:t>
            </a:r>
            <a:r>
              <a:rPr lang="pt-BR" sz="12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baseada no </a:t>
            </a:r>
            <a:r>
              <a:rPr lang="pt-BR" sz="12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reencontro</a:t>
            </a:r>
            <a:r>
              <a:rPr lang="pt-BR" sz="12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2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entre a cidade e o campo</a:t>
            </a:r>
            <a:r>
              <a:rPr lang="pt-BR" sz="12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entre as comunidades humanas e a Natureza, em que se encontra implícita uma ontologia, sustenta igualmente a ideia de </a:t>
            </a:r>
            <a:r>
              <a:rPr lang="pt-BR" sz="12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da Metrópole</a:t>
            </a:r>
            <a:r>
              <a:rPr lang="pt-BR" sz="12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formulada por Enric </a:t>
            </a:r>
            <a:r>
              <a:rPr lang="pt-BR" sz="125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Batlle.</a:t>
            </a:r>
            <a:endParaRPr lang="pt-BR" sz="125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28610" y="811158"/>
            <a:ext cx="9115389" cy="41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Dos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conceitos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que constroem a ideia de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36513" y="5344760"/>
            <a:ext cx="9143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5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</a:t>
            </a:r>
            <a:r>
              <a:rPr lang="pt-BR" sz="125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convergência conceptual e formal </a:t>
            </a:r>
            <a:r>
              <a:rPr lang="pt-BR" sz="125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 Ribeiro </a:t>
            </a:r>
            <a:r>
              <a:rPr lang="pt-BR" sz="125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Telles e de E. Battle revela sobretudo a sua complementaridade no tocante à adopção do </a:t>
            </a:r>
            <a:r>
              <a:rPr lang="pt-BR" sz="125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sistema de espaços não-edificados</a:t>
            </a:r>
            <a:r>
              <a:rPr lang="pt-BR" sz="125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de espaços intersticiais da paisagem urbanizada enquanto </a:t>
            </a:r>
            <a:r>
              <a:rPr lang="pt-BR" sz="125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elementos</a:t>
            </a:r>
            <a:r>
              <a:rPr lang="pt-BR" sz="125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25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estruturadores</a:t>
            </a:r>
            <a:r>
              <a:rPr lang="pt-BR" sz="125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25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pt-BR" sz="125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25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vertebradores</a:t>
            </a:r>
            <a:r>
              <a:rPr lang="pt-BR" sz="125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25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fundamentais</a:t>
            </a:r>
            <a:r>
              <a:rPr lang="pt-BR" sz="125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Para ambos os autores, este sistema constitui-se como o principal protagonista na [re]organização </a:t>
            </a:r>
            <a:r>
              <a:rPr lang="pt-BR" sz="125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 paisagem às escalas regional e metropolitana</a:t>
            </a:r>
            <a:r>
              <a:rPr lang="pt-BR" sz="125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pt-BR" sz="125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" name="Rectângulo 44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70" y="2609496"/>
            <a:ext cx="3620534" cy="2709787"/>
          </a:xfrm>
          <a:prstGeom prst="rect">
            <a:avLst/>
          </a:prstGeom>
        </p:spPr>
      </p:pic>
      <p:sp>
        <p:nvSpPr>
          <p:cNvPr id="75" name="CaixaDeTexto 4"/>
          <p:cNvSpPr txBox="1">
            <a:spLocks noChangeArrowheads="1"/>
          </p:cNvSpPr>
          <p:nvPr/>
        </p:nvSpPr>
        <p:spPr bwMode="auto">
          <a:xfrm>
            <a:off x="2074194" y="2702387"/>
            <a:ext cx="6878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PT" sz="1200" i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silva</a:t>
            </a:r>
          </a:p>
        </p:txBody>
      </p:sp>
      <p:sp>
        <p:nvSpPr>
          <p:cNvPr id="76" name="CaixaDeTexto 6"/>
          <p:cNvSpPr txBox="1">
            <a:spLocks noChangeArrowheads="1"/>
          </p:cNvSpPr>
          <p:nvPr/>
        </p:nvSpPr>
        <p:spPr bwMode="auto">
          <a:xfrm>
            <a:off x="1710950" y="3213931"/>
            <a:ext cx="6878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PT" sz="1200" i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saltus</a:t>
            </a:r>
            <a:endParaRPr lang="pt-PT" sz="1200" i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7" name="CaixaDeTexto 9"/>
          <p:cNvSpPr txBox="1">
            <a:spLocks noChangeArrowheads="1"/>
          </p:cNvSpPr>
          <p:nvPr/>
        </p:nvSpPr>
        <p:spPr bwMode="auto">
          <a:xfrm>
            <a:off x="1387001" y="3573971"/>
            <a:ext cx="6878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PT" sz="1200" i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ager</a:t>
            </a:r>
            <a:endParaRPr lang="pt-PT" sz="1200" i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" name="CaixaDeTexto 10"/>
          <p:cNvSpPr txBox="1">
            <a:spLocks noChangeArrowheads="1"/>
          </p:cNvSpPr>
          <p:nvPr/>
        </p:nvSpPr>
        <p:spPr bwMode="auto">
          <a:xfrm>
            <a:off x="1278902" y="3862003"/>
            <a:ext cx="6878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PT" sz="1200" i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urbe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6609" y="2609496"/>
            <a:ext cx="5223583" cy="2691712"/>
          </a:xfrm>
          <a:prstGeom prst="rect">
            <a:avLst/>
          </a:prstGeom>
        </p:spPr>
      </p:pic>
      <p:sp>
        <p:nvSpPr>
          <p:cNvPr id="79" name="CaixaDeTexto 78"/>
          <p:cNvSpPr txBox="1"/>
          <p:nvPr/>
        </p:nvSpPr>
        <p:spPr>
          <a:xfrm>
            <a:off x="1575594" y="5138808"/>
            <a:ext cx="22763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Modelo Romano de Organização Espacial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0" name="CaixaDeTexto 79"/>
          <p:cNvSpPr txBox="1"/>
          <p:nvPr/>
        </p:nvSpPr>
        <p:spPr>
          <a:xfrm>
            <a:off x="7202753" y="4980729"/>
            <a:ext cx="1827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Barcelona </a:t>
            </a:r>
          </a:p>
          <a:p>
            <a:pPr algn="r"/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Estrutura Verde Metropolitana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88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-14065" y="1472286"/>
            <a:ext cx="9180512" cy="18928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28611" y="1052736"/>
            <a:ext cx="91153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conceito de </a:t>
            </a:r>
            <a:r>
              <a:rPr lang="pt-BR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 Global</a:t>
            </a:r>
            <a:endParaRPr lang="pt-BR" b="1" dirty="0">
              <a:solidFill>
                <a:schemeClr val="accent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-14065" y="1472286"/>
            <a:ext cx="915806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 de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 Global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opõe-se ao desmembramento </a:t>
            </a:r>
            <a:r>
              <a:rPr lang="pt-BR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unidade cidade - campo</a:t>
            </a:r>
            <a:r>
              <a:rPr lang="pt-BR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provocado pelo actual modelo de ocupação e de organização espacial, e resgata a estrutura </a:t>
            </a:r>
            <a:r>
              <a:rPr lang="pt-BR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organizacional, histórica, 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que lhe subjaz. </a:t>
            </a:r>
            <a:r>
              <a:rPr lang="pt-BR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Por 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isso, constitui simultaneamente uma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constatação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uma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estratégia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intervenção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cujo alcance operativo se manifesta a dois níveis: a) através da sua capacidade efectiva de compreensão e sistematização do modelo contemporâneo de ocupação e utilização do território pelas comunidades humanas, associado à crescente fragmentação e degradação dos espaços urbano e rural; b) através da sua aplicação e implicação na esfera prática, que, enquanto proposta alternativa de intervenção espacial na dimensão de projecto e nas políticas de ordenamento e urbanismo, procura contrariar o processo de desenvolvimento urbano em curso [difuso e fragmentário] a favor da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reconstrução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modelo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histórico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 complementaridade e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interdependência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entre os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sistemas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urbanos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os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sistemas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rurais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pt-BR" sz="13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28610" y="811158"/>
            <a:ext cx="9115389" cy="41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Dos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conceitos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que constroem a ideia de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395" b="100000" l="904" r="98394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84376"/>
            <a:ext cx="2971893" cy="278092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1244" y="6165304"/>
            <a:ext cx="4603280" cy="7200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61"/>
          <a:stretch/>
        </p:blipFill>
        <p:spPr>
          <a:xfrm>
            <a:off x="3100534" y="3555471"/>
            <a:ext cx="2983634" cy="246581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422"/>
          <a:stretch/>
        </p:blipFill>
        <p:spPr>
          <a:xfrm>
            <a:off x="6242658" y="4744010"/>
            <a:ext cx="2882096" cy="1260739"/>
          </a:xfrm>
          <a:prstGeom prst="rect">
            <a:avLst/>
          </a:prstGeom>
        </p:spPr>
      </p:pic>
      <p:sp>
        <p:nvSpPr>
          <p:cNvPr id="41" name="Rectângulo 40"/>
          <p:cNvSpPr/>
          <p:nvPr/>
        </p:nvSpPr>
        <p:spPr>
          <a:xfrm>
            <a:off x="-36512" y="6165304"/>
            <a:ext cx="4622817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2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8" t="990" r="1754" b="1060"/>
          <a:stretch/>
        </p:blipFill>
        <p:spPr>
          <a:xfrm>
            <a:off x="7682256" y="3548799"/>
            <a:ext cx="1426248" cy="108231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7" t="2399" r="1826" b="1350"/>
          <a:stretch/>
        </p:blipFill>
        <p:spPr>
          <a:xfrm>
            <a:off x="6227296" y="3548800"/>
            <a:ext cx="1441048" cy="1086238"/>
          </a:xfrm>
          <a:prstGeom prst="rect">
            <a:avLst/>
          </a:prstGeom>
        </p:spPr>
      </p:pic>
      <p:sp>
        <p:nvSpPr>
          <p:cNvPr id="79" name="CaixaDeTexto 78"/>
          <p:cNvSpPr txBox="1"/>
          <p:nvPr/>
        </p:nvSpPr>
        <p:spPr>
          <a:xfrm>
            <a:off x="8453476" y="4437692"/>
            <a:ext cx="7990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Ponte Lima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7157332" y="4437692"/>
            <a:ext cx="7990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Cascais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" name="CaixaDeTexto 80"/>
          <p:cNvSpPr txBox="1"/>
          <p:nvPr/>
        </p:nvSpPr>
        <p:spPr>
          <a:xfrm>
            <a:off x="4788024" y="5786429"/>
            <a:ext cx="1390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Quinta da Granja - Lisboa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2" name="CaixaDeTexto 81"/>
          <p:cNvSpPr txBox="1"/>
          <p:nvPr/>
        </p:nvSpPr>
        <p:spPr>
          <a:xfrm>
            <a:off x="1485946" y="5831107"/>
            <a:ext cx="1390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Plano Verde de Lisboa</a:t>
            </a:r>
            <a:endParaRPr lang="pt-PT" sz="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3" name="CaixaDeTexto 82"/>
          <p:cNvSpPr txBox="1"/>
          <p:nvPr/>
        </p:nvSpPr>
        <p:spPr>
          <a:xfrm>
            <a:off x="7380312" y="5805264"/>
            <a:ext cx="17104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Parque Hortícola de Chelas</a:t>
            </a:r>
            <a:endParaRPr lang="pt-PT" sz="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4" name="CaixaDeTexto 83"/>
          <p:cNvSpPr txBox="1"/>
          <p:nvPr/>
        </p:nvSpPr>
        <p:spPr>
          <a:xfrm>
            <a:off x="7452320" y="6669940"/>
            <a:ext cx="17104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Vale de Chelas - Lisboa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18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28611" y="1052736"/>
            <a:ext cx="91153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conceito de </a:t>
            </a:r>
            <a:r>
              <a:rPr lang="pt-BR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da Metrópole</a:t>
            </a:r>
            <a:endParaRPr lang="pt-BR" b="1" dirty="0">
              <a:solidFill>
                <a:schemeClr val="accent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-9916" y="4629693"/>
            <a:ext cx="915806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conceito de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da </a:t>
            </a:r>
            <a:r>
              <a:rPr lang="pt-BR" sz="1300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Metrópole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funde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agricultura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ecologia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arquitectura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na definição de um novo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carácter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multifuncional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destinado ao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recreio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ao lazer, à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produção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agrícola e silvícola, à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protecção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patrimonial e ambiental. Estruturado a partir de infra-estruturas verdes e de mobilidade, a capacidade conectora e vertebradora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Metrópole desenha uma nova cidade, à escala regional, a partir da paisagem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O Jardim enquanto arquétipo de paisagem e de lugar, simultaneamente contentor ideológico e sistema complexo estruturado por uma espacialidade dinâmica em que se manifestam múltiplos processos e fenómenos de origem natural e antrópica dentro de uma temporalidade que liga o passado e o futuro, confere, mais uma vez, à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Arquitectura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Paisagista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possibilidade da utopia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pt-BR" sz="13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28610" y="811158"/>
            <a:ext cx="9115389" cy="41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Dos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conceitos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que constroem a ideia de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</a:p>
        </p:txBody>
      </p:sp>
      <p:sp>
        <p:nvSpPr>
          <p:cNvPr id="31" name="Rectângulo 3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ângulo 62"/>
          <p:cNvSpPr/>
          <p:nvPr/>
        </p:nvSpPr>
        <p:spPr>
          <a:xfrm>
            <a:off x="-14065" y="1472285"/>
            <a:ext cx="9180512" cy="31574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4" name="Picture 2" descr="J:\TRABALHO\UALG\Apresentação Desidério\7 Out_Reabilitação Urbana\rede esmeralda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8" r="10797" b="28930"/>
          <a:stretch/>
        </p:blipFill>
        <p:spPr bwMode="auto">
          <a:xfrm>
            <a:off x="0" y="1556792"/>
            <a:ext cx="3851920" cy="297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CaixaDeTexto 13"/>
          <p:cNvSpPr txBox="1">
            <a:spLocks noChangeArrowheads="1"/>
          </p:cNvSpPr>
          <p:nvPr/>
        </p:nvSpPr>
        <p:spPr bwMode="auto">
          <a:xfrm>
            <a:off x="423431" y="4301087"/>
            <a:ext cx="35004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pt-PT" sz="9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rede esmeralda: rede de corredores </a:t>
            </a:r>
            <a:r>
              <a:rPr lang="pt-PT" sz="9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verdes</a:t>
            </a:r>
            <a:endParaRPr lang="pt-PT" sz="9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6" name="CaixaDeTexto 14"/>
          <p:cNvSpPr txBox="1">
            <a:spLocks noChangeArrowheads="1"/>
          </p:cNvSpPr>
          <p:nvPr/>
        </p:nvSpPr>
        <p:spPr bwMode="auto">
          <a:xfrm>
            <a:off x="1803028" y="4133329"/>
            <a:ext cx="21209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pt-PT" sz="9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Região metropolitana de Barcelona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4"/>
          <a:stretch/>
        </p:blipFill>
        <p:spPr>
          <a:xfrm>
            <a:off x="6654837" y="3068960"/>
            <a:ext cx="2489161" cy="145408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5612" y="1516698"/>
            <a:ext cx="2488386" cy="145047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3078237"/>
            <a:ext cx="2646119" cy="145408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7953" y="1527709"/>
            <a:ext cx="2646119" cy="1472059"/>
          </a:xfrm>
          <a:prstGeom prst="rect">
            <a:avLst/>
          </a:prstGeom>
        </p:spPr>
      </p:pic>
      <p:sp>
        <p:nvSpPr>
          <p:cNvPr id="68" name="CaixaDeTexto 14"/>
          <p:cNvSpPr txBox="1">
            <a:spLocks noChangeArrowheads="1"/>
          </p:cNvSpPr>
          <p:nvPr/>
        </p:nvSpPr>
        <p:spPr bwMode="auto">
          <a:xfrm>
            <a:off x="7092280" y="2767993"/>
            <a:ext cx="21209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pt-PT" sz="9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Parque Agrícola do </a:t>
            </a:r>
            <a:r>
              <a:rPr lang="pt-PT" sz="9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Baix</a:t>
            </a:r>
            <a:r>
              <a:rPr lang="pt-PT" sz="9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900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</a:t>
            </a:r>
            <a:r>
              <a:rPr lang="pt-PT" sz="9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lobregat</a:t>
            </a:r>
            <a:endParaRPr lang="pt-PT" sz="9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0" name="CaixaDeTexto 14"/>
          <p:cNvSpPr txBox="1">
            <a:spLocks noChangeArrowheads="1"/>
          </p:cNvSpPr>
          <p:nvPr/>
        </p:nvSpPr>
        <p:spPr bwMode="auto">
          <a:xfrm>
            <a:off x="4229992" y="2778875"/>
            <a:ext cx="23636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pt-PT" sz="9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Parque Urbano das Ramblas do </a:t>
            </a:r>
            <a:r>
              <a:rPr lang="pt-PT" sz="9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Celler</a:t>
            </a:r>
            <a:endParaRPr lang="pt-PT" sz="9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" name="CaixaDeTexto 14"/>
          <p:cNvSpPr txBox="1">
            <a:spLocks noChangeArrowheads="1"/>
          </p:cNvSpPr>
          <p:nvPr/>
        </p:nvSpPr>
        <p:spPr bwMode="auto">
          <a:xfrm>
            <a:off x="4467324" y="4349353"/>
            <a:ext cx="21209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pt-PT" sz="9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Mata de </a:t>
            </a:r>
            <a:r>
              <a:rPr lang="pt-PT" sz="9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Montjuic</a:t>
            </a:r>
            <a:endParaRPr lang="pt-PT" sz="9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2" name="CaixaDeTexto 14"/>
          <p:cNvSpPr txBox="1">
            <a:spLocks noChangeArrowheads="1"/>
          </p:cNvSpPr>
          <p:nvPr/>
        </p:nvSpPr>
        <p:spPr bwMode="auto">
          <a:xfrm>
            <a:off x="7092280" y="4349353"/>
            <a:ext cx="21209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pt-PT" sz="9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Parque Agrícola do </a:t>
            </a:r>
            <a:r>
              <a:rPr lang="pt-PT" sz="9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Baix</a:t>
            </a:r>
            <a:r>
              <a:rPr lang="pt-PT" sz="9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900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</a:t>
            </a:r>
            <a:r>
              <a:rPr lang="pt-PT" sz="9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lobregat</a:t>
            </a:r>
            <a:endParaRPr lang="pt-PT" sz="9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5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-9916" y="4629693"/>
            <a:ext cx="915806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Embora se considere, essencialmente, um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território mental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 de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</a:t>
            </a:r>
            <a:r>
              <a:rPr lang="pt-BR" sz="1300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preconiza um novo paradigma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 uma mudança capaz de oferecer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nova forma de estar e de sentir a Natureza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Enquanto realidade possível desta relação, 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 inclui uma paisagem, que se estende a todo o planeta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sem distinção de espaços, e tanto abarca os territórios naturais como os territórios urbanizados, deste modo constituindo um novo campo de intervenção: a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Terra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Ajardiná-la tendo em mente o jardim de Éden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é conferir ao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Homem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 papel protagonista na sua defesa e salvaguarda enquanto “mago planetário” e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artista-jardineiro que idealiza e materializa uma utopia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a de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transformar o Planeta num Jardim, com os pés-na-terra, em nome da Terra e de todos os seres vivos que a povoam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pt-BR" sz="13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28610" y="811158"/>
            <a:ext cx="9115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Utopia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 os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Pés-na-Terra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o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ou o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Planeta-Jardim</a:t>
            </a:r>
          </a:p>
        </p:txBody>
      </p:sp>
      <p:sp>
        <p:nvSpPr>
          <p:cNvPr id="31" name="Rectângulo 3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ângulo 62"/>
          <p:cNvSpPr/>
          <p:nvPr/>
        </p:nvSpPr>
        <p:spPr>
          <a:xfrm>
            <a:off x="-14065" y="1272823"/>
            <a:ext cx="9180512" cy="33568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58" y="1307280"/>
            <a:ext cx="2876098" cy="3254177"/>
          </a:xfrm>
          <a:prstGeom prst="rect">
            <a:avLst/>
          </a:prstGeom>
        </p:spPr>
      </p:pic>
      <p:pic>
        <p:nvPicPr>
          <p:cNvPr id="41" name="Picture 17" descr="C:\Documents and Settings\Dero\Desktop\Arte e Utopia - NOVA\Terra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3182" b="98636" l="3057" r="9738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925" y="1440222"/>
            <a:ext cx="2946382" cy="283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22" r="16465"/>
          <a:stretch/>
        </p:blipFill>
        <p:spPr>
          <a:xfrm>
            <a:off x="6084168" y="1332664"/>
            <a:ext cx="3011799" cy="3228793"/>
          </a:xfrm>
          <a:prstGeom prst="rect">
            <a:avLst/>
          </a:prstGeom>
        </p:spPr>
      </p:pic>
      <p:sp>
        <p:nvSpPr>
          <p:cNvPr id="43" name="CaixaDeTexto 14"/>
          <p:cNvSpPr txBox="1">
            <a:spLocks noChangeArrowheads="1"/>
          </p:cNvSpPr>
          <p:nvPr/>
        </p:nvSpPr>
        <p:spPr bwMode="auto">
          <a:xfrm>
            <a:off x="847254" y="4349353"/>
            <a:ext cx="21209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pt-PT" sz="9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Topos</a:t>
            </a:r>
            <a:endParaRPr lang="pt-PT" sz="9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559" b="50912"/>
          <a:stretch/>
        </p:blipFill>
        <p:spPr>
          <a:xfrm>
            <a:off x="3779912" y="3717032"/>
            <a:ext cx="1922530" cy="3988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591" b="22942"/>
          <a:stretch/>
        </p:blipFill>
        <p:spPr>
          <a:xfrm>
            <a:off x="3419872" y="1988840"/>
            <a:ext cx="1989903" cy="3733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" t="-143" r="-95" b="68067"/>
          <a:stretch/>
        </p:blipFill>
        <p:spPr>
          <a:xfrm>
            <a:off x="3130736" y="3058653"/>
            <a:ext cx="1956048" cy="4320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392" b="9739"/>
          <a:stretch/>
        </p:blipFill>
        <p:spPr>
          <a:xfrm>
            <a:off x="4533536" y="1555563"/>
            <a:ext cx="1118584" cy="33425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030" b="42830"/>
          <a:stretch/>
        </p:blipFill>
        <p:spPr>
          <a:xfrm>
            <a:off x="2987824" y="2565535"/>
            <a:ext cx="3019839" cy="36001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7" name="CaixaDeTexto 14"/>
          <p:cNvSpPr txBox="1">
            <a:spLocks noChangeArrowheads="1"/>
          </p:cNvSpPr>
          <p:nvPr/>
        </p:nvSpPr>
        <p:spPr bwMode="auto">
          <a:xfrm>
            <a:off x="6971667" y="4349352"/>
            <a:ext cx="21209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pt-PT" sz="9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Sul de França</a:t>
            </a:r>
            <a:endParaRPr lang="pt-PT" sz="9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00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-36512" y="4869160"/>
            <a:ext cx="9158064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</a:t>
            </a:r>
            <a:r>
              <a:rPr lang="pt-BR" sz="135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 de Jardinar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através do seu ideário e objectivos, procura aplicar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 Jardim Planetário na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consubstanciação paisagem / jardim, desiderato humano atemporal e utópico no sentido em que não é de nenhum lugar concreto, mas de todos os lugares do planeta.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ambição de ajardinar o planeta ou de transformar a Terra num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baseia-se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 </a:t>
            </a:r>
            <a:r>
              <a:rPr lang="pt-BR" sz="135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reconciliação entre as sociedades humanas e os seus territórios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que atribuirá a cada um de nós [cidadãos-planetários]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através de uma nova consciência, colectiva e individual, o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dever de salvaguarda de todos os seres vivos do planeta, à semelhança do jardineiro na manutenção do seu ecossistema-jardim.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28610" y="811158"/>
            <a:ext cx="9115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Utopia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 os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Pés-na-Terra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o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ou o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Planeta-Jardim</a:t>
            </a:r>
          </a:p>
        </p:txBody>
      </p:sp>
      <p:sp>
        <p:nvSpPr>
          <p:cNvPr id="31" name="Rectângulo 3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ângulo 62"/>
          <p:cNvSpPr/>
          <p:nvPr/>
        </p:nvSpPr>
        <p:spPr>
          <a:xfrm>
            <a:off x="-14065" y="1272823"/>
            <a:ext cx="9180512" cy="35963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9" name="Picture 17" descr="C:\Documents and Settings\Dero\Desktop\Arte e Utopia - NOVA\Terra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3182" b="98636" l="3057" r="9738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2492896"/>
            <a:ext cx="2239589" cy="215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aixaDeTexto 60"/>
          <p:cNvSpPr txBox="1"/>
          <p:nvPr/>
        </p:nvSpPr>
        <p:spPr>
          <a:xfrm>
            <a:off x="-14065" y="1272822"/>
            <a:ext cx="915806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pt-BR" sz="135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visão holística e sistémica do </a:t>
            </a:r>
            <a:r>
              <a:rPr lang="pt-BR" sz="13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presta-se à análise inventiva da paisagem e à gestão ecológica da mesma, articulação que promove a</a:t>
            </a:r>
            <a:r>
              <a:rPr lang="pt-BR" sz="13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interacção</a:t>
            </a:r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entre</a:t>
            </a:r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 e ecologia</a:t>
            </a:r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quer no processo de resgate das </a:t>
            </a:r>
            <a:r>
              <a:rPr lang="pt-BR" sz="13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memórias</a:t>
            </a:r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dos</a:t>
            </a:r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lugares</a:t>
            </a:r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do seu contributo para a consolidação da </a:t>
            </a:r>
            <a:r>
              <a:rPr lang="pt-BR" sz="13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identidade</a:t>
            </a:r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cultural</a:t>
            </a:r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quer na aceitação de que </a:t>
            </a:r>
            <a:r>
              <a:rPr lang="pt-BR" sz="13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Planeta-Jardim é um ecossistema dinâmico</a:t>
            </a:r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5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 permanente transformação</a:t>
            </a:r>
            <a:r>
              <a:rPr lang="pt-BR" sz="135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[negando-lhe a ideia de museu ou de santuário], feito de vários tempos [cronológico, biológico, do ócio] e espaços [silvestres, selvagens, domesticados].</a:t>
            </a:r>
            <a:endParaRPr lang="pt-BR" sz="135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4" name="Picture 19" descr="C:\Documents and Settings\Dero\Desktop\Arte e Utopia - NOVA\Terra noit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2264537"/>
            <a:ext cx="3033054" cy="26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Imagem 6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3941" b="9704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346941"/>
            <a:ext cx="3163128" cy="237820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45" t="14398" r="23757" b="22949"/>
          <a:stretch/>
        </p:blipFill>
        <p:spPr>
          <a:xfrm>
            <a:off x="8010418" y="2264537"/>
            <a:ext cx="976955" cy="991715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98" t="20649" r="9167" b="10171"/>
          <a:stretch/>
        </p:blipFill>
        <p:spPr>
          <a:xfrm>
            <a:off x="6309512" y="2448455"/>
            <a:ext cx="782768" cy="788686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97" t="14398" r="12160" b="34804"/>
          <a:stretch/>
        </p:blipFill>
        <p:spPr>
          <a:xfrm>
            <a:off x="5868144" y="3630896"/>
            <a:ext cx="1134089" cy="1166256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4" t="10587" r="39489" b="15359"/>
          <a:stretch/>
        </p:blipFill>
        <p:spPr>
          <a:xfrm>
            <a:off x="8097601" y="3885918"/>
            <a:ext cx="695079" cy="70731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460" b="11195"/>
          <a:stretch/>
        </p:blipFill>
        <p:spPr>
          <a:xfrm>
            <a:off x="7137535" y="3062539"/>
            <a:ext cx="861814" cy="913436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1" t="3655" r="12000" b="17646"/>
          <a:stretch/>
        </p:blipFill>
        <p:spPr>
          <a:xfrm>
            <a:off x="3871826" y="3068960"/>
            <a:ext cx="1492262" cy="1249422"/>
          </a:xfrm>
          <a:prstGeom prst="flowChartMerge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1314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0" y="980728"/>
            <a:ext cx="91394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 enquanto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modelo de uma paisagem fundacional de suprema felicidade e de uma paisagem final de felicidade reconquistada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endParaRPr lang="pt-BR" sz="13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BR" sz="1300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Homem/Cidadão-Jardineiro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[re]conquistador da sua própria felicidade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obriga-o,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deverá construir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 espaço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comum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 todos os seres vivos, em que a visão da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 Paisagista e dos Jardins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como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 da memória colectiva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antecipa a possibilidade de uma utopia para o nosso </a:t>
            </a:r>
            <a:r>
              <a:rPr lang="pt-BR" sz="1300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século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como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condição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 uma sociedade mais solidária, justa e feliz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sp>
        <p:nvSpPr>
          <p:cNvPr id="31" name="Rectângulo 3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ângulo 62"/>
          <p:cNvSpPr/>
          <p:nvPr/>
        </p:nvSpPr>
        <p:spPr>
          <a:xfrm>
            <a:off x="-17462" y="2348880"/>
            <a:ext cx="9180512" cy="3816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0" name="Picture 17" descr="C:\Documents and Settings\Dero\Desktop\Arte e Utopia - NOVA\Terra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3182" b="98636" l="3057" r="9738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4498" y="2343932"/>
            <a:ext cx="3977702" cy="382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559" b="50912"/>
          <a:stretch/>
        </p:blipFill>
        <p:spPr>
          <a:xfrm>
            <a:off x="3488696" y="5410775"/>
            <a:ext cx="2595472" cy="5385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591" b="22942"/>
          <a:stretch/>
        </p:blipFill>
        <p:spPr>
          <a:xfrm>
            <a:off x="2936012" y="3356992"/>
            <a:ext cx="2686426" cy="5039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3" name="Imagem 4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" t="-143" r="-95" b="68067"/>
          <a:stretch/>
        </p:blipFill>
        <p:spPr>
          <a:xfrm>
            <a:off x="2654575" y="4645922"/>
            <a:ext cx="2640724" cy="58327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392" b="9739"/>
          <a:stretch/>
        </p:blipFill>
        <p:spPr>
          <a:xfrm>
            <a:off x="4502037" y="2708920"/>
            <a:ext cx="1510123" cy="4512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030" b="42830"/>
          <a:stretch/>
        </p:blipFill>
        <p:spPr>
          <a:xfrm>
            <a:off x="2269688" y="4005064"/>
            <a:ext cx="4076874" cy="4860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0" name="CaixaDeTexto 49"/>
          <p:cNvSpPr txBox="1"/>
          <p:nvPr/>
        </p:nvSpPr>
        <p:spPr>
          <a:xfrm>
            <a:off x="5508104" y="2656509"/>
            <a:ext cx="4226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</a:t>
            </a:r>
            <a:r>
              <a:rPr lang="pt-PT" sz="2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ardim em Movimento</a:t>
            </a:r>
            <a:endParaRPr lang="pt-PT" sz="2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-540568" y="3276273"/>
            <a:ext cx="4226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Terceira</a:t>
            </a:r>
            <a:r>
              <a:rPr lang="pt-PT" sz="3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</a:p>
        </p:txBody>
      </p:sp>
      <p:sp>
        <p:nvSpPr>
          <p:cNvPr id="66" name="CaixaDeTexto 65"/>
          <p:cNvSpPr txBox="1"/>
          <p:nvPr/>
        </p:nvSpPr>
        <p:spPr>
          <a:xfrm>
            <a:off x="5530516" y="3924345"/>
            <a:ext cx="4226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  <a:r>
              <a:rPr lang="pt-PT" sz="3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Global</a:t>
            </a:r>
          </a:p>
        </p:txBody>
      </p:sp>
      <p:sp>
        <p:nvSpPr>
          <p:cNvPr id="67" name="CaixaDeTexto 66"/>
          <p:cNvSpPr txBox="1"/>
          <p:nvPr/>
        </p:nvSpPr>
        <p:spPr>
          <a:xfrm>
            <a:off x="-182914" y="5338180"/>
            <a:ext cx="4226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PT" sz="3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</a:t>
            </a:r>
            <a:r>
              <a:rPr lang="pt-PT" sz="3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Metrópole</a:t>
            </a:r>
          </a:p>
        </p:txBody>
      </p:sp>
      <p:sp>
        <p:nvSpPr>
          <p:cNvPr id="68" name="CaixaDeTexto 67"/>
          <p:cNvSpPr txBox="1"/>
          <p:nvPr/>
        </p:nvSpPr>
        <p:spPr>
          <a:xfrm>
            <a:off x="4594412" y="4706728"/>
            <a:ext cx="4226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 Paisagista e dos Jardins</a:t>
            </a:r>
            <a:endParaRPr lang="pt-PT" sz="2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" name="CaixaDeTexto 68"/>
          <p:cNvSpPr txBox="1"/>
          <p:nvPr/>
        </p:nvSpPr>
        <p:spPr>
          <a:xfrm>
            <a:off x="4882444" y="5107347"/>
            <a:ext cx="422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 da Memória Colectiva</a:t>
            </a:r>
            <a:endParaRPr lang="pt-PT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0" name="CaixaDeTexto 69"/>
          <p:cNvSpPr txBox="1"/>
          <p:nvPr/>
        </p:nvSpPr>
        <p:spPr>
          <a:xfrm>
            <a:off x="1804139" y="5877272"/>
            <a:ext cx="615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Sociedade mais Solidária, Justa e Feliz</a:t>
            </a:r>
            <a:endParaRPr lang="pt-PT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1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0838" y="2947613"/>
            <a:ext cx="808786" cy="8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4355" y="3352016"/>
            <a:ext cx="556793" cy="55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13650" flipH="1">
            <a:off x="6282598" y="3072795"/>
            <a:ext cx="460478" cy="44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6810" y="4199542"/>
            <a:ext cx="556793" cy="55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28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29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167" y="4706728"/>
            <a:ext cx="434618" cy="4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30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37312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80" r="34350" b="42996"/>
          <a:stretch/>
        </p:blipFill>
        <p:spPr>
          <a:xfrm>
            <a:off x="35496" y="2396472"/>
            <a:ext cx="2836377" cy="960520"/>
          </a:xfrm>
          <a:prstGeom prst="roundRect">
            <a:avLst/>
          </a:prstGeom>
        </p:spPr>
      </p:pic>
      <p:pic>
        <p:nvPicPr>
          <p:cNvPr id="78" name="Imagem 7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13" t="30594" r="34349" b="42996"/>
          <a:stretch/>
        </p:blipFill>
        <p:spPr>
          <a:xfrm>
            <a:off x="6985544" y="5451476"/>
            <a:ext cx="2122960" cy="641820"/>
          </a:xfrm>
          <a:prstGeom prst="roundRect">
            <a:avLst/>
          </a:prstGeom>
        </p:spPr>
      </p:pic>
      <p:pic>
        <p:nvPicPr>
          <p:cNvPr id="79" name="Imagem 78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082" t="30594" r="34349" b="35156"/>
          <a:stretch/>
        </p:blipFill>
        <p:spPr>
          <a:xfrm>
            <a:off x="7975016" y="3140968"/>
            <a:ext cx="1061480" cy="832359"/>
          </a:xfrm>
          <a:prstGeom prst="roundRect">
            <a:avLst/>
          </a:prstGeom>
        </p:spPr>
      </p:pic>
      <p:pic>
        <p:nvPicPr>
          <p:cNvPr id="80" name="Imagem 79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54" t="40886" r="34349" b="35156"/>
          <a:stretch/>
        </p:blipFill>
        <p:spPr>
          <a:xfrm>
            <a:off x="995579" y="4937561"/>
            <a:ext cx="1442865" cy="5822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587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4499992" y="836713"/>
            <a:ext cx="4670644" cy="54225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6243706" y="4121750"/>
            <a:ext cx="14212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Quinta do Lago - Algarve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3907829" y="4074767"/>
            <a:ext cx="7342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Pedreira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2413393" y="4077564"/>
            <a:ext cx="7342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Marrocos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4011657" y="5811418"/>
            <a:ext cx="7342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Tavira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2469643" y="5822844"/>
            <a:ext cx="7342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Istambul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415608" y="5822858"/>
            <a:ext cx="11599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Gulbenkian - Lisboa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3419873" y="2295170"/>
            <a:ext cx="12022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Cantábria - Espanha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2123727" y="2315083"/>
            <a:ext cx="10801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Zona Industrial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627643" y="2300774"/>
            <a:ext cx="1024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Bali - Indonésia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615476" y="4077564"/>
            <a:ext cx="111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Xangai - China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" name="Rectângulo 55"/>
          <p:cNvSpPr/>
          <p:nvPr/>
        </p:nvSpPr>
        <p:spPr>
          <a:xfrm>
            <a:off x="4540696" y="1052736"/>
            <a:ext cx="4495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PT" sz="1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</a:t>
            </a:r>
            <a:r>
              <a:rPr lang="pt-PT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talento, saber, habilidade; aquilo em que se aplica o talento; ofício; profissão; modo; forma; habilidade; talento; dom; astúcia; conhecimentos técnicos, teoria, corpo de doutrinas, sistema, </a:t>
            </a:r>
            <a:r>
              <a:rPr lang="pt-PT" sz="13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actividade</a:t>
            </a:r>
            <a:r>
              <a:rPr lang="pt-PT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que acrescenta algo à natureza; </a:t>
            </a:r>
            <a:r>
              <a:rPr lang="pt-PT" sz="13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actividade</a:t>
            </a:r>
            <a:r>
              <a:rPr lang="pt-PT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 produção de coisas belas; </a:t>
            </a:r>
            <a:endParaRPr lang="pt-PT" sz="13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" name="Rectângulo 56"/>
          <p:cNvSpPr/>
          <p:nvPr/>
        </p:nvSpPr>
        <p:spPr>
          <a:xfrm>
            <a:off x="4608512" y="4572000"/>
            <a:ext cx="44279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 Rosário Assunto a </a:t>
            </a:r>
            <a:r>
              <a:rPr lang="pt-PT" sz="1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  <a:r>
              <a:rPr lang="pt-PT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é uma realidade estética que contemplamos vivendo nela.</a:t>
            </a:r>
          </a:p>
          <a:p>
            <a:pPr algn="just"/>
            <a:r>
              <a:rPr lang="pt-PT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 </a:t>
            </a:r>
            <a:r>
              <a:rPr lang="pt-PT" sz="13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Ferriolo</a:t>
            </a:r>
            <a:r>
              <a:rPr lang="pt-PT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na paisagem reflecte-se a livre acção criativa do homem – uma </a:t>
            </a:r>
            <a:r>
              <a:rPr lang="pt-PT" sz="1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 é produto da arte</a:t>
            </a:r>
            <a:r>
              <a:rPr lang="pt-PT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de uma acção antrópica destinada a modificar a Natureza em direcção ao útil e ao belo.</a:t>
            </a:r>
          </a:p>
        </p:txBody>
      </p:sp>
      <p:pic>
        <p:nvPicPr>
          <p:cNvPr id="58" name="Picture 2" descr="00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7371" y="908720"/>
            <a:ext cx="42913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Rectângulo 58"/>
          <p:cNvSpPr/>
          <p:nvPr/>
        </p:nvSpPr>
        <p:spPr>
          <a:xfrm>
            <a:off x="87370" y="3276600"/>
            <a:ext cx="429138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1300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 enquanto realidade estética </a:t>
            </a:r>
            <a:r>
              <a:rPr lang="pt-PT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que implica vivência e experiência</a:t>
            </a:r>
            <a:endParaRPr lang="pt-PT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0" name="Picture 3" descr="03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7370" y="3798149"/>
            <a:ext cx="4291389" cy="2295147"/>
          </a:xfrm>
          <a:prstGeom prst="rect">
            <a:avLst/>
          </a:prstGeom>
          <a:noFill/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644008" y="2398642"/>
            <a:ext cx="4419600" cy="200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9049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-36512" y="1052736"/>
            <a:ext cx="9218612" cy="41764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7020272" y="5471646"/>
            <a:ext cx="9082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Toscânia - Itália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6" name="Marcador de Posição de Conteúdo 3" descr="78b45bbd-f459-478e-a452-a5c3b94ab99f_PRI - paardenbloem 670 x 360 - shutterstock_98016839_paardebloem_onkruid_straat_490x33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52400" y="1219200"/>
            <a:ext cx="2828636" cy="1904999"/>
          </a:xfrm>
          <a:prstGeom prst="rect">
            <a:avLst/>
          </a:prstGeom>
        </p:spPr>
      </p:pic>
      <p:pic>
        <p:nvPicPr>
          <p:cNvPr id="37" name="Marcador de Posição de Conteúdo 3" descr="bad-paving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31840" y="1219200"/>
            <a:ext cx="2853932" cy="1905000"/>
          </a:xfrm>
          <a:prstGeom prst="rect">
            <a:avLst/>
          </a:prstGeom>
        </p:spPr>
      </p:pic>
      <p:pic>
        <p:nvPicPr>
          <p:cNvPr id="31" name="Picture 6" descr="http://oficinaactiva.pegada.net/sitewp/wp-content/uploads/2010/04/hortappl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75408" y="1219200"/>
            <a:ext cx="2829600" cy="1878940"/>
          </a:xfrm>
          <a:prstGeom prst="rect">
            <a:avLst/>
          </a:prstGeom>
          <a:noFill/>
        </p:spPr>
      </p:pic>
      <p:sp>
        <p:nvSpPr>
          <p:cNvPr id="41" name="CaixaDeTexto 40"/>
          <p:cNvSpPr txBox="1"/>
          <p:nvPr/>
        </p:nvSpPr>
        <p:spPr>
          <a:xfrm>
            <a:off x="107504" y="5301208"/>
            <a:ext cx="41764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monde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nous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marchons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just"/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toit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l’enfer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et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nous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regardons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les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fleurs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pic>
        <p:nvPicPr>
          <p:cNvPr id="2" name="Picture 2" descr="http://www.clinamen.org/local/cache-vignettes/L500xH308/claires0621-025fe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8224" y="3286056"/>
            <a:ext cx="2829600" cy="1871136"/>
          </a:xfrm>
          <a:prstGeom prst="rect">
            <a:avLst/>
          </a:prstGeom>
          <a:noFill/>
        </p:spPr>
      </p:pic>
      <p:sp>
        <p:nvSpPr>
          <p:cNvPr id="38" name="Rectângulo 37"/>
          <p:cNvSpPr/>
          <p:nvPr/>
        </p:nvSpPr>
        <p:spPr>
          <a:xfrm>
            <a:off x="179512" y="587727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5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ISSA, Haïku, Le Livre du haïku, Éditions Phébus </a:t>
            </a:r>
            <a:endParaRPr lang="pt-PT" sz="105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6228184" y="5301208"/>
            <a:ext cx="20986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Il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faut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cultiver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notre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b="1" dirty="0" err="1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jardin</a:t>
            </a:r>
            <a:r>
              <a:rPr lang="pt-PT" sz="1300" b="1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endParaRPr lang="pt-PT" sz="105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t-PT" sz="105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Voltaire, </a:t>
            </a:r>
            <a:r>
              <a:rPr lang="pt-PT" sz="105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Candide</a:t>
            </a:r>
            <a:endParaRPr lang="pt-PT" sz="105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0" name="Marcador de Posição de Conteúdo 6" descr="Chelas - w - 9.jpg"/>
          <p:cNvPicPr>
            <a:picLocks noChangeAspect="1"/>
          </p:cNvPicPr>
          <p:nvPr/>
        </p:nvPicPr>
        <p:blipFill>
          <a:blip r:embed="rId23" cstate="print"/>
          <a:srcRect b="18571"/>
          <a:stretch>
            <a:fillRect/>
          </a:stretch>
        </p:blipFill>
        <p:spPr>
          <a:xfrm>
            <a:off x="6156176" y="3212976"/>
            <a:ext cx="2819400" cy="1878940"/>
          </a:xfrm>
          <a:prstGeom prst="rect">
            <a:avLst/>
          </a:prstGeom>
        </p:spPr>
      </p:pic>
      <p:pic>
        <p:nvPicPr>
          <p:cNvPr id="43" name="Picture 2" descr="http://noticiasboas.com/wp-content/uploads/2011/04/Hortas-Urbanas.jpeg"/>
          <p:cNvPicPr>
            <a:picLocks noChangeAspect="1" noChangeArrowheads="1"/>
          </p:cNvPicPr>
          <p:nvPr/>
        </p:nvPicPr>
        <p:blipFill>
          <a:blip r:embed="rId24" cstate="print"/>
          <a:srcRect r="3048" b="9218"/>
          <a:stretch>
            <a:fillRect/>
          </a:stretch>
        </p:blipFill>
        <p:spPr bwMode="auto">
          <a:xfrm>
            <a:off x="3169769" y="3235912"/>
            <a:ext cx="2845186" cy="18789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21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28610" y="953140"/>
            <a:ext cx="9115389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Bibliografia</a:t>
            </a:r>
          </a:p>
          <a:p>
            <a:endParaRPr lang="pt-PT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Battle</a:t>
            </a:r>
            <a:r>
              <a:rPr lang="es-E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E., El jardín de la metrópoli. Del paisaje romántico al espacio libre para una ciudad sostenible, Barcelona: Gustavo Gili, 2011.</a:t>
            </a:r>
            <a:endParaRPr lang="pt-PT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Carapinha, A., Da essência do Jardim português. Dissertação de Doutoramento em Artes e Técnicas da Paisagem., Universidade Évora. 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1995.</a:t>
            </a:r>
            <a:endParaRPr lang="pt-PT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Clément, G., Le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Jardin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en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Mouvement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Paris: Editions Pandora, 1991.</a:t>
            </a:r>
            <a:endParaRPr lang="pt-PT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Clément, G., Thomas et le Voyageur.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Esquisse du jardin planétaire, Paris: Albin Michel, 1997.</a:t>
            </a:r>
            <a:endParaRPr lang="pt-PT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Clément</a:t>
            </a:r>
            <a:r>
              <a:rPr lang="es-E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G., Le </a:t>
            </a:r>
            <a:r>
              <a:rPr lang="es-E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Jardin</a:t>
            </a:r>
            <a:r>
              <a:rPr lang="es-E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Planétaire</a:t>
            </a:r>
            <a:r>
              <a:rPr lang="es-E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Catalogue de </a:t>
            </a:r>
            <a:r>
              <a:rPr lang="es-E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l´Exposition</a:t>
            </a:r>
            <a:r>
              <a:rPr lang="es-E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Parc</a:t>
            </a:r>
            <a:r>
              <a:rPr lang="es-E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 la </a:t>
            </a:r>
            <a:r>
              <a:rPr lang="es-E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Villette</a:t>
            </a:r>
            <a:r>
              <a:rPr lang="es-E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Paris 1999-2000. 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Paris: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Albin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Michel, 1999.</a:t>
            </a:r>
            <a:endParaRPr lang="pt-PT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Clément, G.,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Tercer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paisaje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In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Colafranceschi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D. ed. Landscape + 100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palabras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habitarlo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Barcelona, Gustavo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Gili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2007, p.181.</a:t>
            </a:r>
            <a:endParaRPr lang="pt-PT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Roger, A., Court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traité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du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paysage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Paris: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Éditions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Gallimard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1997.</a:t>
            </a:r>
            <a:endParaRPr lang="pt-PT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Telles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G. R., </a:t>
            </a:r>
            <a:r>
              <a:rPr lang="en-US" sz="13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  <a:r>
              <a:rPr lang="en-US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global.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 conceito para o futuro. Iniciativa para o desenvolvimento, a energia e o ambiente. Número especial (Abril), 1994, pp.28-33. </a:t>
            </a:r>
            <a:endParaRPr lang="pt-BR" sz="1300" b="1" dirty="0">
              <a:solidFill>
                <a:schemeClr val="accent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" name="Rectângulo 3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aixaDeTexto 40"/>
          <p:cNvSpPr txBox="1"/>
          <p:nvPr/>
        </p:nvSpPr>
        <p:spPr>
          <a:xfrm>
            <a:off x="87370" y="4225731"/>
            <a:ext cx="1054979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Sitiografia</a:t>
            </a: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t-PT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9"/>
              </a:rPr>
              <a:t>http://</a:t>
            </a:r>
            <a:r>
              <a:rPr lang="pt-PT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9"/>
              </a:rPr>
              <a:t>www.etab.ac-caen.fr/lyceevalognes/site%20jardin/jardins%20particuliers/jardin%20citroen.html</a:t>
            </a:r>
            <a:endParaRPr lang="pt-PT" sz="13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t-PT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0"/>
              </a:rPr>
              <a:t>http://</a:t>
            </a:r>
            <a:r>
              <a:rPr lang="pt-PT" sz="13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0"/>
              </a:rPr>
              <a:t>naturlink.sapo.pt/Natureza-e-Ambiente/Fauna-e-Flora/content/Matos-Mediterranicos?bl=1&amp;viewall=true</a:t>
            </a:r>
            <a:endParaRPr lang="pt-PT" sz="1300" dirty="0" smtClean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t-PT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1"/>
              </a:rPr>
              <a:t>http://</a:t>
            </a:r>
            <a:r>
              <a:rPr lang="pt-PT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1"/>
              </a:rPr>
              <a:t>www.toposmagazine.com/blog/composite-landscapes-photomontage-and-landscape-architecture.html</a:t>
            </a:r>
            <a:endParaRPr lang="pt-PT" sz="13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t-PT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2"/>
              </a:rPr>
              <a:t>https://</a:t>
            </a:r>
            <a:r>
              <a:rPr lang="pt-PT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2"/>
              </a:rPr>
              <a:t>www.google.pt/imghp?ie=UTF-8&amp;hl=pt-PT&amp;tab=wi</a:t>
            </a:r>
            <a:r>
              <a:rPr lang="pt-PT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(pesquisa de imagens no </a:t>
            </a:r>
            <a:r>
              <a:rPr lang="pt-PT" sz="13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google</a:t>
            </a:r>
            <a:r>
              <a:rPr lang="pt-PT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r>
              <a:rPr lang="pt-PT" sz="13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3"/>
              </a:rPr>
              <a:t>http://</a:t>
            </a:r>
            <a:r>
              <a:rPr lang="pt-PT" sz="1200" u="sng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3"/>
              </a:rPr>
              <a:t>lisboaverde.cm-lisboa.pt/fileadmin/LISBOA_VERDE/Documentos/Plano_Verde/PLANO_VERDE_Medidas_Preventivas.pdf</a:t>
            </a:r>
            <a:endParaRPr lang="pt-PT" sz="1200" u="sng" dirty="0" smtClean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pt-PT" sz="1300" u="sng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http://www.nyc.gov/html/dcp/pdf/fkl/dmp.pdf</a:t>
            </a:r>
          </a:p>
          <a:p>
            <a:endParaRPr lang="pt-PT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0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4514" name="Picture 2" descr="https://encrypted-tbn3.gstatic.com/images?q=tbn:ANd9GcRf4-OjzhAuc6TBkcn-dnRMPM8awxpvROgUgUtZDGeEWoSAUPLVDQ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834087" y="1506653"/>
            <a:ext cx="5258193" cy="3938571"/>
          </a:xfrm>
          <a:prstGeom prst="rect">
            <a:avLst/>
          </a:prstGeom>
          <a:noFill/>
        </p:spPr>
      </p:pic>
      <p:sp>
        <p:nvSpPr>
          <p:cNvPr id="40" name="Rectângulo 39"/>
          <p:cNvSpPr/>
          <p:nvPr/>
        </p:nvSpPr>
        <p:spPr>
          <a:xfrm>
            <a:off x="1834087" y="5148009"/>
            <a:ext cx="5258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http://www.youtube.com/watch?feature=player_detailpage&amp;v=Gk2116ieJ-g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49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-36512" y="1772816"/>
            <a:ext cx="9180512" cy="43840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7370" y="914400"/>
            <a:ext cx="89491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PT" sz="1300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Utopia</a:t>
            </a:r>
            <a:r>
              <a:rPr lang="pt-PT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nome de um país imaginário, idealizado por Thomas More, humanista (1478-1535), criador da palavra com os elementos gregos “ou” </a:t>
            </a:r>
            <a:r>
              <a:rPr lang="pt-PT" sz="13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não </a:t>
            </a:r>
            <a:r>
              <a:rPr lang="pt-PT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 “Tópos” </a:t>
            </a:r>
            <a:r>
              <a:rPr lang="pt-PT" sz="13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lugar, </a:t>
            </a:r>
            <a:r>
              <a:rPr lang="pt-PT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isto é</a:t>
            </a:r>
            <a:r>
              <a:rPr lang="pt-PT" sz="13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lugar que não existe</a:t>
            </a:r>
            <a:r>
              <a:rPr lang="pt-PT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; onde tudo está superiormente organizado; </a:t>
            </a:r>
            <a:r>
              <a:rPr lang="pt-PT" sz="13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projecto</a:t>
            </a:r>
            <a:r>
              <a:rPr lang="pt-PT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 governo que, a ser exequível, asseguraria a felicidade geral; </a:t>
            </a:r>
            <a:r>
              <a:rPr lang="pt-PT" sz="13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projecto</a:t>
            </a:r>
            <a:r>
              <a:rPr lang="pt-PT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imaginário, irreal.</a:t>
            </a:r>
          </a:p>
          <a:p>
            <a:pPr algn="just">
              <a:lnSpc>
                <a:spcPct val="150000"/>
              </a:lnSpc>
            </a:pPr>
            <a:endParaRPr lang="pt-BR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6" name="Picture 2" descr="P421013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7370" y="1989652"/>
            <a:ext cx="4412622" cy="3095532"/>
          </a:xfrm>
          <a:prstGeom prst="rect">
            <a:avLst/>
          </a:prstGeom>
          <a:noFill/>
        </p:spPr>
      </p:pic>
      <p:pic>
        <p:nvPicPr>
          <p:cNvPr id="37" name="Picture 6" descr="cartuxa"/>
          <p:cNvPicPr>
            <a:picLocks noChangeAspect="1" noChangeArrowheads="1"/>
          </p:cNvPicPr>
          <p:nvPr/>
        </p:nvPicPr>
        <p:blipFill rotWithShape="1">
          <a:blip r:embed="rId20" cstate="print"/>
          <a:srcRect l="744"/>
          <a:stretch/>
        </p:blipFill>
        <p:spPr bwMode="auto">
          <a:xfrm>
            <a:off x="4716016" y="2006233"/>
            <a:ext cx="4320480" cy="3062370"/>
          </a:xfrm>
          <a:prstGeom prst="rect">
            <a:avLst/>
          </a:prstGeom>
          <a:noFill/>
        </p:spPr>
      </p:pic>
      <p:sp>
        <p:nvSpPr>
          <p:cNvPr id="38" name="Rectângulo 37"/>
          <p:cNvSpPr/>
          <p:nvPr/>
        </p:nvSpPr>
        <p:spPr>
          <a:xfrm>
            <a:off x="87370" y="5200744"/>
            <a:ext cx="89491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PT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PT" sz="13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é um ecossistema artificial enquadrado por um contexto cultural, social e estético .</a:t>
            </a:r>
          </a:p>
          <a:p>
            <a:pPr algn="just"/>
            <a:r>
              <a:rPr lang="pt-PT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Mas é também a formalização de uma paisagem primordial, imaginária, uma reacção emotiva espiritual, uma valoração estética dos elementos naturais, uma expressão artística e poética do Homem perante a natureza. </a:t>
            </a:r>
          </a:p>
          <a:p>
            <a:pPr algn="just"/>
            <a:r>
              <a:rPr lang="pt-PT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É a Primavera  Eterna, é a fertilidade utópica, o paraíso perdido que tantas descrições nos oferecem.</a:t>
            </a:r>
            <a:endParaRPr lang="pt-PT" sz="13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1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65304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Dero\Desktop\Arte e Utopia - NOVA\Bali.bm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17" y="908411"/>
            <a:ext cx="1395239" cy="158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Dero\Desktop\Arte e Utopia - NOVA\Industria.bmp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60" r="14988"/>
          <a:stretch/>
        </p:blipFill>
        <p:spPr bwMode="auto">
          <a:xfrm>
            <a:off x="1579251" y="908896"/>
            <a:ext cx="1388285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Dero\Desktop\Arte e Utopia - NOVA\Cantabria.bmp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98" b="6501"/>
          <a:stretch/>
        </p:blipFill>
        <p:spPr bwMode="auto">
          <a:xfrm>
            <a:off x="3090224" y="904123"/>
            <a:ext cx="1388286" cy="15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Dero\Desktop\Arte e Utopia - NOVA\DSC_0144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0" r="9455"/>
          <a:stretch/>
        </p:blipFill>
        <p:spPr bwMode="auto">
          <a:xfrm>
            <a:off x="1597661" y="2677587"/>
            <a:ext cx="1376243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Dero\Desktop\Arte e Utopia - NOVA\xangai.bmp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51" y="2677587"/>
            <a:ext cx="1366327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Documents and Settings\Dero\Desktop\Arte e Utopia - NOVA\Pedreira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8" t="5378" r="1442" b="4747"/>
          <a:stretch/>
        </p:blipFill>
        <p:spPr bwMode="auto">
          <a:xfrm>
            <a:off x="3100234" y="2677587"/>
            <a:ext cx="1368265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Documents and Settings\Dero\Desktop\Arte e Utopia - NOVA\Gulbenkian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17" y="4437112"/>
            <a:ext cx="1366327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6" name="Picture 8" descr="H:\TRABALHO\UALG\Apresentação Desidério\Quinta do Lago 3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568" y="2709008"/>
            <a:ext cx="2828117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4126" y="4424536"/>
            <a:ext cx="1394373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4917" y="2701685"/>
            <a:ext cx="1396399" cy="159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5629" y="4437112"/>
            <a:ext cx="1378275" cy="1584000"/>
          </a:xfrm>
          <a:prstGeom prst="rect">
            <a:avLst/>
          </a:prstGeom>
        </p:spPr>
      </p:pic>
      <p:sp>
        <p:nvSpPr>
          <p:cNvPr id="45" name="CaixaDeTexto 44"/>
          <p:cNvSpPr txBox="1"/>
          <p:nvPr/>
        </p:nvSpPr>
        <p:spPr>
          <a:xfrm>
            <a:off x="8518315" y="4121750"/>
            <a:ext cx="7342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Istambul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6156176" y="4121750"/>
            <a:ext cx="14212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Quinta do Lago - Algarve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3907829" y="4074767"/>
            <a:ext cx="7342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Pedreira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2339752" y="4077564"/>
            <a:ext cx="7342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Marrocos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4011657" y="5811418"/>
            <a:ext cx="7342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Tavira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2411760" y="5822844"/>
            <a:ext cx="7342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Istambul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395536" y="5822858"/>
            <a:ext cx="11599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Gulbenkian - Lisboa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3347864" y="2295170"/>
            <a:ext cx="12022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Cantábria - Espanha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2123727" y="2315083"/>
            <a:ext cx="10801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Zona Industrial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627643" y="2300774"/>
            <a:ext cx="1024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Bali - Indonésia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615476" y="4077564"/>
            <a:ext cx="1114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Xangai - China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4535996" y="944141"/>
            <a:ext cx="45253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 constantes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transformações da sociedade e do território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obrigam a mudanças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importantes nos conceitos e modelos de organização e gestão da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paisagem. </a:t>
            </a:r>
          </a:p>
          <a:p>
            <a:pPr algn="just"/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papel da </a:t>
            </a:r>
            <a:r>
              <a:rPr lang="pt-BR" sz="1300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Utopia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nesta mudança de paradigma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é fundamental.</a:t>
            </a:r>
          </a:p>
          <a:p>
            <a:pPr algn="just"/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papel da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 Paisagista e dos Jardins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também o será enquanto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idealização e demonstração da sua possibilidade.</a:t>
            </a:r>
            <a:endParaRPr lang="pt-PT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4572000" y="4293096"/>
            <a:ext cx="452532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Esta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mudança de modelo de desenvolvimento territorial,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deverá procurar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configuração de uma paisagem para o futuro,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onde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Sociedade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 a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Natureza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 desenvolvam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longo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prazo. Para tal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propõe-se: a) a revisitação e a revisão dos conceitos, operantes, de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de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; b) a reflexão sobre o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papel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 novo conceito de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da sua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relação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 outras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noções de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poder operativo e de síntese, no âmbito da interpretação e da intervenção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contemporânea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pt-PT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49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8610" y="811158"/>
            <a:ext cx="9068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Das ideias de </a:t>
            </a:r>
            <a:r>
              <a:rPr lang="pt-BR" sz="1600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  <a:r>
              <a:rPr lang="pt-BR" sz="1600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 de </a:t>
            </a:r>
            <a:r>
              <a:rPr lang="pt-BR" sz="1600" b="1" dirty="0" smtClean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endParaRPr lang="pt-BR" sz="1100" b="1" dirty="0" smtClean="0">
              <a:solidFill>
                <a:schemeClr val="accent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pt-BR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Convenção 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Europeia da Paisagem enfatiza a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ideia</a:t>
            </a:r>
            <a:r>
              <a:rPr lang="pt-BR" sz="1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</a:t>
            </a:r>
            <a:r>
              <a:rPr lang="pt-BR" sz="1400" b="1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como construção cultural e histórica ou seja, como espaço de organização complexa, produto da adição e da interacção de múltiplos processos, naturais e antrópicos</a:t>
            </a:r>
            <a:r>
              <a:rPr lang="pt-BR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Tal como na paisagem, também no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 unem, articulam e conectam </a:t>
            </a:r>
            <a:r>
              <a:rPr lang="pt-BR" sz="14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natura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</a:t>
            </a:r>
            <a:r>
              <a:rPr lang="pt-BR" sz="14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cultura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materializando o microcosmos do mundo enquanto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símbolo do nosso planeta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endParaRPr lang="pt-BR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7963978" y="5617971"/>
            <a:ext cx="11599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Gulbenkian - Lisboa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75290" y="5129477"/>
            <a:ext cx="9068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</a:t>
            </a:r>
            <a:r>
              <a:rPr lang="pt-BR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parece o lugar idóneo para se desenvolver e cultivar uma relação de harmonia e de equilíbrio com a Terra, que permita a salvaguarda e a valorização do planeta, porque é exactamente na ideia de paraíso terrenal que parece residir a origem do </a:t>
            </a:r>
            <a:r>
              <a:rPr lang="pt-BR" sz="14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enquanto lugar de infinita felicidade [sentimento] e utópica fertilidade [realidade].</a:t>
            </a:r>
            <a:endParaRPr lang="pt-PT" sz="1400" b="1" dirty="0">
              <a:solidFill>
                <a:schemeClr val="accent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65" r="16178"/>
          <a:stretch/>
        </p:blipFill>
        <p:spPr>
          <a:xfrm>
            <a:off x="-36512" y="2160571"/>
            <a:ext cx="3183486" cy="2924613"/>
          </a:xfrm>
          <a:prstGeom prst="rect">
            <a:avLst/>
          </a:prstGeom>
        </p:spPr>
      </p:pic>
      <p:sp>
        <p:nvSpPr>
          <p:cNvPr id="49" name="CaixaDeTexto 48"/>
          <p:cNvSpPr txBox="1"/>
          <p:nvPr/>
        </p:nvSpPr>
        <p:spPr>
          <a:xfrm>
            <a:off x="3581927" y="4856092"/>
            <a:ext cx="9082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Toscânia - Itália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2174219"/>
            <a:ext cx="2017812" cy="291096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945" y="2160571"/>
            <a:ext cx="3864335" cy="2924613"/>
          </a:xfrm>
          <a:prstGeom prst="rect">
            <a:avLst/>
          </a:prstGeom>
        </p:spPr>
      </p:pic>
      <p:sp>
        <p:nvSpPr>
          <p:cNvPr id="60" name="CaixaDeTexto 59"/>
          <p:cNvSpPr txBox="1"/>
          <p:nvPr/>
        </p:nvSpPr>
        <p:spPr>
          <a:xfrm>
            <a:off x="2195736" y="4856092"/>
            <a:ext cx="1024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Toscânia - Itália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6178642" y="4869740"/>
            <a:ext cx="1024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do Éden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8028384" y="4865072"/>
            <a:ext cx="12551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Alhambra - Granada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1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8610" y="811158"/>
            <a:ext cx="9115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 ideia de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à escala do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Planeta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o conceito de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7963978" y="5617971"/>
            <a:ext cx="11599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Gulbenkian - Lisboa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21" y="3202138"/>
            <a:ext cx="1162218" cy="181103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4931" y="1272823"/>
            <a:ext cx="1087193" cy="181094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11" r="44486"/>
          <a:stretch/>
        </p:blipFill>
        <p:spPr>
          <a:xfrm>
            <a:off x="93407" y="1251464"/>
            <a:ext cx="1286288" cy="183230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9991" y="1268760"/>
            <a:ext cx="5107031" cy="3839730"/>
          </a:xfrm>
          <a:prstGeom prst="rect">
            <a:avLst/>
          </a:prstGeom>
        </p:spPr>
      </p:pic>
      <p:sp>
        <p:nvSpPr>
          <p:cNvPr id="14" name="Triângulo isósceles 13"/>
          <p:cNvSpPr/>
          <p:nvPr/>
        </p:nvSpPr>
        <p:spPr>
          <a:xfrm rot="10800000">
            <a:off x="5374152" y="2444195"/>
            <a:ext cx="2278708" cy="207694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xão recta 15"/>
          <p:cNvCxnSpPr>
            <a:stCxn id="13" idx="1"/>
            <a:endCxn id="13" idx="3"/>
          </p:cNvCxnSpPr>
          <p:nvPr/>
        </p:nvCxnSpPr>
        <p:spPr>
          <a:xfrm>
            <a:off x="3959991" y="3188625"/>
            <a:ext cx="5107031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ixaDeTexto 44"/>
          <p:cNvSpPr txBox="1"/>
          <p:nvPr/>
        </p:nvSpPr>
        <p:spPr>
          <a:xfrm>
            <a:off x="3987937" y="3002780"/>
            <a:ext cx="1024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i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Equador</a:t>
            </a:r>
            <a:endParaRPr lang="pt-PT" sz="800" i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5911322" y="2382923"/>
            <a:ext cx="1024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desertos frios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6021793" y="2516203"/>
            <a:ext cx="14289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tundras e estepes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5883752" y="2660219"/>
            <a:ext cx="1496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florestas temperadas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5281300" y="2790756"/>
            <a:ext cx="1204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vegetação mediterrânica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6776460" y="2790756"/>
            <a:ext cx="1495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vegetação mediterrânica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5915159" y="3020839"/>
            <a:ext cx="1495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florestas tropicais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5906608" y="3188625"/>
            <a:ext cx="1495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florestas tropicais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5900169" y="3391008"/>
            <a:ext cx="1204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vegetação mediterrânica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5704896" y="3688817"/>
            <a:ext cx="1496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florestas temperadas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6095401" y="3956943"/>
            <a:ext cx="14289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tundras e estepes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6021793" y="4305693"/>
            <a:ext cx="1024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desertos frios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6195411" y="2790007"/>
            <a:ext cx="740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desertos </a:t>
            </a:r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quentes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5374151" y="1364655"/>
            <a:ext cx="2278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CONTINENTE TEÓRICO</a:t>
            </a:r>
          </a:p>
          <a:p>
            <a:pPr algn="ctr"/>
            <a:r>
              <a:rPr lang="pt-PT" sz="1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jardim de um continente único: símbolo da unidade ecológica planetária sem divisões administrativas nem geográficas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1238739" y="3130803"/>
            <a:ext cx="274919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1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 a analogia do </a:t>
            </a:r>
            <a:r>
              <a:rPr lang="pt-BR" sz="11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Planeta</a:t>
            </a:r>
            <a:r>
              <a:rPr lang="pt-BR" sz="11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 o </a:t>
            </a:r>
            <a:r>
              <a:rPr lang="pt-BR" sz="11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1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 baseia na própria definição de jardim enquanto espaço de vida delimitado e finito, que revela a realidade da relação e o vínculo de fusão entre o </a:t>
            </a:r>
            <a:r>
              <a:rPr lang="pt-BR" sz="11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Homem</a:t>
            </a:r>
            <a:r>
              <a:rPr lang="pt-BR" sz="11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a </a:t>
            </a:r>
            <a:r>
              <a:rPr lang="pt-BR" sz="11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Natureza</a:t>
            </a:r>
            <a:r>
              <a:rPr lang="pt-BR" sz="11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 </a:t>
            </a:r>
            <a:r>
              <a:rPr lang="pt-BR" sz="11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1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1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1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representa o planeta como um jardim cujos limites são desenhados pela biosfera e pela vida na </a:t>
            </a:r>
            <a:r>
              <a:rPr lang="pt-BR" sz="11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Terra</a:t>
            </a:r>
            <a:r>
              <a:rPr lang="pt-BR" sz="11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entendido </a:t>
            </a:r>
            <a:r>
              <a:rPr lang="pt-BR" sz="11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como espaço comum [de todos os seres vivos] do presente e do </a:t>
            </a:r>
            <a:r>
              <a:rPr lang="pt-BR" sz="11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futuro.</a:t>
            </a:r>
            <a:endParaRPr lang="pt-BR" sz="11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8" name="CaixaDeTexto 67"/>
          <p:cNvSpPr txBox="1"/>
          <p:nvPr/>
        </p:nvSpPr>
        <p:spPr>
          <a:xfrm>
            <a:off x="3959990" y="5105195"/>
            <a:ext cx="510703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Embora considere 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essencialmente um território mental,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Clément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avançou para a materialização da sua ideia enquanto curador de uma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exposição que narrava a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história da interconexão entre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Natureza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Cultura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ou seja, a história da [trans]formação da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Paisagem-Jardim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recorrendo, para tal, a 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referências mais ou menos explícitas à ciência, à poesia, à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</a:t>
            </a:r>
            <a:r>
              <a:rPr lang="pt-BR" sz="13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e, sobretudo, à </a:t>
            </a:r>
            <a:r>
              <a:rPr lang="pt-BR" sz="13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utopia</a:t>
            </a:r>
            <a:r>
              <a:rPr lang="pt-BR" sz="1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pt-BR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05" y="5085184"/>
            <a:ext cx="1042342" cy="104234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20" r="15376"/>
          <a:stretch/>
        </p:blipFill>
        <p:spPr>
          <a:xfrm>
            <a:off x="1238739" y="5064906"/>
            <a:ext cx="1062948" cy="104563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5630" y="5108490"/>
            <a:ext cx="1584360" cy="1019036"/>
          </a:xfrm>
          <a:prstGeom prst="rect">
            <a:avLst/>
          </a:prstGeom>
        </p:spPr>
      </p:pic>
      <p:sp>
        <p:nvSpPr>
          <p:cNvPr id="69" name="CaixaDeTexto 68"/>
          <p:cNvSpPr txBox="1"/>
          <p:nvPr/>
        </p:nvSpPr>
        <p:spPr>
          <a:xfrm>
            <a:off x="539552" y="2852936"/>
            <a:ext cx="1024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Gilles</a:t>
            </a:r>
            <a:r>
              <a:rPr lang="pt-PT" sz="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8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Clément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59" t="6602" r="23016" b="6860"/>
          <a:stretch/>
        </p:blipFill>
        <p:spPr>
          <a:xfrm>
            <a:off x="2699792" y="1251464"/>
            <a:ext cx="1242365" cy="193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3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5496" y="5057308"/>
            <a:ext cx="9108503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ideia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 que a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Terra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como ser vivo e unitário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é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 jardim,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pressupõe que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todo o ser humano seja atribuída a condição de cidadão-jardineiro planetário, a 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quem é  incumbido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papel - ancorado no pensamento universal e na acção local - de agente primordial na defesa e na gestão do ecossistema global e do jardim planetário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A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visão do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como conceito essencial da interpretação e da intervenção na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contemporânea</a:t>
            </a:r>
            <a:r>
              <a:rPr lang="pt-BR" sz="1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transporta 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Homem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para uma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visão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feliz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futuro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 participa na possibilidade de concreção dos seus </a:t>
            </a:r>
            <a:r>
              <a:rPr lang="pt-BR" sz="13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sonhos e utopias</a:t>
            </a:r>
            <a:r>
              <a:rPr lang="pt-BR" sz="13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pt-PT" sz="13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endParaRPr lang="pt-BR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8610" y="811158"/>
            <a:ext cx="9115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 ideia de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à escala do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Planeta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o conceito de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  <a:r>
              <a:rPr lang="pt-BR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70" y="1268760"/>
            <a:ext cx="5107031" cy="3839730"/>
          </a:xfrm>
          <a:prstGeom prst="rect">
            <a:avLst/>
          </a:prstGeom>
        </p:spPr>
      </p:pic>
      <p:sp>
        <p:nvSpPr>
          <p:cNvPr id="6" name="Rectângulo 5"/>
          <p:cNvSpPr/>
          <p:nvPr/>
        </p:nvSpPr>
        <p:spPr>
          <a:xfrm>
            <a:off x="1473428" y="2770054"/>
            <a:ext cx="2306484" cy="7988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CaixaDeTexto 37"/>
          <p:cNvSpPr txBox="1"/>
          <p:nvPr/>
        </p:nvSpPr>
        <p:spPr>
          <a:xfrm>
            <a:off x="1374920" y="2996952"/>
            <a:ext cx="892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do Conhecimento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exão recta 9"/>
          <p:cNvCxnSpPr/>
          <p:nvPr/>
        </p:nvCxnSpPr>
        <p:spPr>
          <a:xfrm>
            <a:off x="3059832" y="2764619"/>
            <a:ext cx="0" cy="804288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cta 40"/>
          <p:cNvCxnSpPr/>
          <p:nvPr/>
        </p:nvCxnSpPr>
        <p:spPr>
          <a:xfrm>
            <a:off x="2267744" y="2768728"/>
            <a:ext cx="0" cy="804288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87370" y="1268760"/>
            <a:ext cx="5107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“agir </a:t>
            </a:r>
            <a:r>
              <a:rPr lang="pt-BR" sz="11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 a Natureza e não contra </a:t>
            </a:r>
            <a:r>
              <a:rPr lang="pt-BR" sz="11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ela” 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2128830" y="2979714"/>
            <a:ext cx="1024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da Experiência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3039565" y="3019348"/>
            <a:ext cx="740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da Utopia</a:t>
            </a:r>
            <a:endParaRPr lang="pt-PT" sz="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87370" y="4485020"/>
            <a:ext cx="51070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1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</a:t>
            </a:r>
            <a:r>
              <a:rPr lang="pt-BR" sz="11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cada visitante – e, através dele, a cada um de nós - era assim oferecida a possibilidade de, à semelhança de Thomas, o pintor-artista, poder[mos] conceber e construir o seu [nosso] próprio Jardim Planetário.</a:t>
            </a:r>
            <a:endParaRPr lang="pt-PT" sz="11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9952" y="3334357"/>
            <a:ext cx="3666544" cy="175082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974" y="1272824"/>
            <a:ext cx="3671522" cy="19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208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-36512" y="1268760"/>
            <a:ext cx="9218612" cy="47525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-36512" y="6165304"/>
            <a:ext cx="9218612" cy="6858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 descr="C:\Documents and Settings\Dero\Desktop\Arte e Utopia - NOVA\Ág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70" y="6237312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Dero\Desktop\Arte e Utopia - NOVA\Nuven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6" y="6240768"/>
            <a:ext cx="52810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Dero\Desktop\Arte e Utopia - NOVA\Pássa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718" y="6240768"/>
            <a:ext cx="53998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ero\Desktop\Arte e Utopia - NOVA\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91" y="6245326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Dero\Desktop\Arte e Utopia - NOVA\Árvor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3863" y="6237288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Dero\Desktop\Arte e Utopia - NOVA\Rosto asiátic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935" y="6231702"/>
            <a:ext cx="53998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Dero\Desktop\Arte e Utopia - NOVA\Cas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92" y="623731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Dero\Desktop\Arte e Utopia - NOVA\Gato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48" y="6231702"/>
            <a:ext cx="525916" cy="53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Dero\Desktop\Arte e Utopia - NOVA\Laranja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0220" y="6237312"/>
            <a:ext cx="525916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Dero\Desktop\Arte e Utopia - NOVA\Barcos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65" y="6237312"/>
            <a:ext cx="534271" cy="5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Dero\Desktop\Arte e Utopia - NOVA\Folh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6608" y="6231542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Dero\Desktop\Arte e Utopia - NOVA\Paisage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680" y="6231702"/>
            <a:ext cx="537600" cy="5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Dero\Desktop\Arte e Utopia - NOVA\Mulhe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2752" y="6240768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Documents and Settings\Dero\Desktop\Arte e Utopia - NOVA\Cidade noit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458"/>
          <a:stretch/>
        </p:blipFill>
        <p:spPr bwMode="auto">
          <a:xfrm>
            <a:off x="7850824" y="6238213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Dero\Desktop\Arte e Utopia - NOVA\Avião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12"/>
          <a:stretch/>
        </p:blipFill>
        <p:spPr bwMode="auto">
          <a:xfrm>
            <a:off x="8498896" y="6230649"/>
            <a:ext cx="5376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ângulo 31"/>
          <p:cNvSpPr/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ítulo 1"/>
          <p:cNvSpPr>
            <a:spLocks noGrp="1"/>
          </p:cNvSpPr>
          <p:nvPr>
            <p:ph type="ctrTitle"/>
          </p:nvPr>
        </p:nvSpPr>
        <p:spPr>
          <a:xfrm>
            <a:off x="21579" y="260648"/>
            <a:ext cx="9122420" cy="360040"/>
          </a:xfrm>
        </p:spPr>
        <p:txBody>
          <a:bodyPr>
            <a:normAutofit fontScale="90000"/>
          </a:bodyPr>
          <a:lstStyle/>
          <a:p>
            <a:pPr algn="dist"/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pt-PT" sz="1800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 PLANETÁRIO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</a:t>
            </a:r>
            <a:r>
              <a:rPr lang="pt-PT" sz="18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UMA UTOPIA PARA O SÉCULO XXI </a:t>
            </a:r>
            <a:r>
              <a:rPr lang="pt-PT" sz="18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</a:t>
            </a:r>
            <a:endParaRPr lang="pt-PT" sz="18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20362" y="-113397"/>
            <a:ext cx="912363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6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Colóquio Internacional Arte &amp; Utopia   </a:t>
            </a:r>
            <a:r>
              <a:rPr lang="pt-PT" sz="2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   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Universidade Nova de Lisboa </a:t>
            </a:r>
            <a:endParaRPr lang="pt-PT" sz="14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0726" y="332656"/>
            <a:ext cx="9103273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Desidério Sares Batista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UAlg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33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pt-PT" sz="1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Rute Sousa Matos | </a:t>
            </a:r>
            <a:r>
              <a:rPr lang="pt-PT" sz="1200" dirty="0" err="1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UÉvora</a:t>
            </a:r>
            <a:r>
              <a:rPr lang="pt-PT" sz="1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| CHAIA – UÉ  </a:t>
            </a:r>
            <a:endParaRPr lang="pt-PT" sz="1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8610" y="811158"/>
            <a:ext cx="9115389" cy="41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Dos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conceitos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que constroem a ideia de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Jardim</a:t>
            </a:r>
            <a:r>
              <a:rPr lang="pt-B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1600" b="1" dirty="0">
                <a:solidFill>
                  <a:schemeClr val="accent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Planetário</a:t>
            </a:r>
          </a:p>
        </p:txBody>
      </p:sp>
      <p:pic>
        <p:nvPicPr>
          <p:cNvPr id="39" name="Picture 17" descr="C:\Documents and Settings\Dero\Desktop\Arte e Utopia - NOVA\Terra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3182" b="98636" l="3057" r="97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7907" y="1988840"/>
            <a:ext cx="3210413" cy="308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0951" y="1579052"/>
            <a:ext cx="1520315" cy="150385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4318" y="3259126"/>
            <a:ext cx="1340888" cy="13377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15" y="1837750"/>
            <a:ext cx="1810989" cy="182968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8855" y="4660766"/>
            <a:ext cx="1207740" cy="122867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0635" y="2791691"/>
            <a:ext cx="1675947" cy="16289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15" y="4171430"/>
            <a:ext cx="1688110" cy="171702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55" b="23081"/>
          <a:stretch/>
        </p:blipFill>
        <p:spPr>
          <a:xfrm>
            <a:off x="5827526" y="4171430"/>
            <a:ext cx="1796577" cy="170584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3854" y="1572780"/>
            <a:ext cx="1100017" cy="11420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9481" y="1579052"/>
            <a:ext cx="858582" cy="8525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6748" y="4870974"/>
            <a:ext cx="942318" cy="9042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3" name="CaixaDeTexto 62"/>
          <p:cNvSpPr txBox="1"/>
          <p:nvPr/>
        </p:nvSpPr>
        <p:spPr>
          <a:xfrm>
            <a:off x="4215423" y="2275201"/>
            <a:ext cx="4226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</a:t>
            </a:r>
            <a:r>
              <a:rPr lang="pt-PT" sz="3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ardim em Movimento</a:t>
            </a:r>
            <a:endParaRPr lang="pt-PT" sz="3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550832" y="2714825"/>
            <a:ext cx="4226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Terceira Paisagem</a:t>
            </a:r>
            <a:endParaRPr lang="pt-PT" sz="3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5" name="CaixaDeTexto 64"/>
          <p:cNvSpPr txBox="1"/>
          <p:nvPr/>
        </p:nvSpPr>
        <p:spPr>
          <a:xfrm>
            <a:off x="3563888" y="3276273"/>
            <a:ext cx="4226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Paisagem Global</a:t>
            </a:r>
            <a:endParaRPr lang="pt-PT" sz="3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6" name="CaixaDeTexto 65"/>
          <p:cNvSpPr txBox="1"/>
          <p:nvPr/>
        </p:nvSpPr>
        <p:spPr>
          <a:xfrm>
            <a:off x="2772076" y="4360210"/>
            <a:ext cx="4226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</a:t>
            </a:r>
            <a:r>
              <a:rPr lang="pt-PT" sz="3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ardim da Metrópole</a:t>
            </a:r>
            <a:endParaRPr lang="pt-PT" sz="32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9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4021</Words>
  <Application>Microsoft Office PowerPoint</Application>
  <PresentationFormat>Apresentação no Ecrã (4:3)</PresentationFormat>
  <Paragraphs>235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2" baseType="lpstr">
      <vt:lpstr>Tema do Office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  <vt:lpstr>O JARDIM PLANETÁRIO:  UMA UTOPIA PARA O SÉCULO XXI 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JARDIM PLANETÁRIO: UMA UTOPIA PARA O SÉCULO XXI ?</dc:title>
  <dc:creator>Your User Name</dc:creator>
  <cp:lastModifiedBy>Rute</cp:lastModifiedBy>
  <cp:revision>46</cp:revision>
  <dcterms:created xsi:type="dcterms:W3CDTF">2013-09-20T14:28:44Z</dcterms:created>
  <dcterms:modified xsi:type="dcterms:W3CDTF">2013-10-03T16:32:32Z</dcterms:modified>
</cp:coreProperties>
</file>