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66" r:id="rId3"/>
    <p:sldId id="265" r:id="rId4"/>
    <p:sldId id="257" r:id="rId5"/>
    <p:sldId id="259" r:id="rId6"/>
    <p:sldId id="261" r:id="rId7"/>
    <p:sldId id="267" r:id="rId8"/>
    <p:sldId id="268" r:id="rId9"/>
    <p:sldId id="271" r:id="rId10"/>
    <p:sldId id="270" r:id="rId11"/>
    <p:sldId id="262" r:id="rId12"/>
    <p:sldId id="263" r:id="rId13"/>
    <p:sldId id="264" r:id="rId14"/>
    <p:sldId id="272" r:id="rId15"/>
    <p:sldId id="277" r:id="rId16"/>
    <p:sldId id="276" r:id="rId17"/>
    <p:sldId id="278" r:id="rId18"/>
    <p:sldId id="288" r:id="rId19"/>
    <p:sldId id="279" r:id="rId20"/>
    <p:sldId id="280" r:id="rId21"/>
    <p:sldId id="281" r:id="rId22"/>
    <p:sldId id="282" r:id="rId23"/>
    <p:sldId id="289" r:id="rId24"/>
  </p:sldIdLst>
  <p:sldSz cx="9144000" cy="6858000" type="screen4x3"/>
  <p:notesSz cx="6888163" cy="100203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4BE98"/>
    <a:srgbClr val="D96709"/>
    <a:srgbClr val="B8B082"/>
    <a:srgbClr val="CC3300"/>
    <a:srgbClr val="B8580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Estilo Escuro 1 - Destaqu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6353A-CFB3-46D9-8373-7B2DCDA7E148}" type="datetimeFigureOut">
              <a:rPr lang="pt-PT" smtClean="0"/>
              <a:t>07-07-2011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55732-2D28-40C5-AEB3-8CBACA569155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FA60-2F7B-45CD-8921-BFFEA5EFC739}" type="datetimeFigureOut">
              <a:rPr lang="pt-PT"/>
              <a:pPr>
                <a:defRPr/>
              </a:pPr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C28C2-900E-44A2-A69A-F63700EA1F2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44E1F-EBCB-4BEE-A36F-5FC8D3EDA161}" type="datetimeFigureOut">
              <a:rPr lang="pt-PT"/>
              <a:pPr>
                <a:defRPr/>
              </a:pPr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D43EF-F5B7-4EAC-BC81-9BABBA01EEC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8DC6F-06BA-4F0C-996F-78DE85F845AE}" type="datetimeFigureOut">
              <a:rPr lang="pt-PT"/>
              <a:pPr>
                <a:defRPr/>
              </a:pPr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8F596-B877-4FB6-A64F-94149DF6ACA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0D99A-606F-4B03-ACBD-BD2A35039A1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2ADA6-6E5D-4155-96F4-4B1121F1E8FA}" type="datetimeFigureOut">
              <a:rPr lang="pt-PT"/>
              <a:pPr>
                <a:defRPr/>
              </a:pPr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8AFD-66DE-48EF-9CFF-506EAEC8D03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2C65E-D4CB-40A2-8D07-4740D987FF06}" type="datetimeFigureOut">
              <a:rPr lang="pt-PT"/>
              <a:pPr>
                <a:defRPr/>
              </a:pPr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6F967-4BBF-4D92-A66E-C63B1919C26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CA45F-A4EF-4D5F-88F0-1D98E6F98954}" type="datetimeFigureOut">
              <a:rPr lang="pt-PT"/>
              <a:pPr>
                <a:defRPr/>
              </a:pPr>
              <a:t>07-07-2011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5340B-CAFE-4725-99F8-58BB6922323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2BE02-D08E-461D-AFB5-083200CCFA53}" type="datetimeFigureOut">
              <a:rPr lang="pt-PT"/>
              <a:pPr>
                <a:defRPr/>
              </a:pPr>
              <a:t>07-07-2011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3D25C-09E1-4426-AEBB-C9B58AAA593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0EE30-E5EE-4C40-9D83-39681277B2A5}" type="datetimeFigureOut">
              <a:rPr lang="pt-PT"/>
              <a:pPr>
                <a:defRPr/>
              </a:pPr>
              <a:t>07-07-2011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2D3B8-3162-4622-8108-FBCD0ED3977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1E38C-DE02-4152-95C4-BD41D80DFF9C}" type="datetimeFigureOut">
              <a:rPr lang="pt-PT"/>
              <a:pPr>
                <a:defRPr/>
              </a:pPr>
              <a:t>07-07-2011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9959B-136F-42A3-A1FD-113874322E0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A9DC-5D6B-4FDB-9A10-9BD8AAC23036}" type="datetimeFigureOut">
              <a:rPr lang="pt-PT"/>
              <a:pPr>
                <a:defRPr/>
              </a:pPr>
              <a:t>07-07-2011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B0FD-AA0D-4125-873C-F58864CE933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F7D66-5211-4802-8E4D-663332F250C6}" type="datetimeFigureOut">
              <a:rPr lang="pt-PT"/>
              <a:pPr>
                <a:defRPr/>
              </a:pPr>
              <a:t>07-07-2011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C3D8B-7834-4368-A713-81A47C80B8C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4FF1F2-821E-46D4-8AD1-C4CA1E027D93}" type="datetimeFigureOut">
              <a:rPr lang="pt-PT"/>
              <a:pPr>
                <a:defRPr/>
              </a:pPr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E1EA3E-0ABC-4F53-9655-181EE16E3BF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aixaDeTexto 3"/>
          <p:cNvSpPr>
            <a:spLocks noChangeArrowheads="1"/>
          </p:cNvSpPr>
          <p:nvPr/>
        </p:nvSpPr>
        <p:spPr bwMode="auto">
          <a:xfrm>
            <a:off x="1116013" y="260350"/>
            <a:ext cx="8027987" cy="1055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F1400"/>
              </a:gs>
              <a:gs pos="50000">
                <a:srgbClr val="B82300"/>
              </a:gs>
              <a:gs pos="100000">
                <a:srgbClr val="DB2B00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pt-PT" sz="2800" b="1">
                <a:solidFill>
                  <a:schemeClr val="bg2"/>
                </a:solidFill>
                <a:latin typeface="Calibri" pitchFamily="34" charset="0"/>
              </a:rPr>
              <a:t>  3</a:t>
            </a:r>
          </a:p>
          <a:p>
            <a:pPr marL="514350" indent="-514350"/>
            <a:r>
              <a:rPr lang="pt-PT" sz="2800" b="1">
                <a:solidFill>
                  <a:schemeClr val="bg2"/>
                </a:solidFill>
                <a:latin typeface="Calibri" pitchFamily="34" charset="0"/>
              </a:rPr>
              <a:t> Compreender a Estrutura e a Dinâmica da Geosfera</a:t>
            </a:r>
          </a:p>
        </p:txBody>
      </p:sp>
      <p:pic>
        <p:nvPicPr>
          <p:cNvPr id="14338" name="Picture 2" descr="http://bp2.blogger.com/_hidVPyZpHho/R1fipD0ZxhI/AAAAAAAAAAM/ugSE-4S2Dvk/s320/terra2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6EEE1"/>
              </a:clrFrom>
              <a:clrTo>
                <a:srgbClr val="E6EEE1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1360488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3.bp.blogspot.com/_wGoQFWu77V4/S9iHoNlc0dI/AAAAAAAAAkQ/DbW-p-8LuP4/s1600/Vulc%C3%A3o+em+erup%C3%A7%C3%A3o.jpg"/>
          <p:cNvPicPr>
            <a:picLocks noChangeAspect="1" noChangeArrowheads="1"/>
          </p:cNvPicPr>
          <p:nvPr/>
        </p:nvPicPr>
        <p:blipFill>
          <a:blip r:embed="rId3" cstate="print"/>
          <a:srcRect b="6410"/>
          <a:stretch>
            <a:fillRect/>
          </a:stretch>
        </p:blipFill>
        <p:spPr bwMode="auto">
          <a:xfrm>
            <a:off x="1763688" y="2564904"/>
            <a:ext cx="554461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Conexão recta 8"/>
          <p:cNvCxnSpPr/>
          <p:nvPr/>
        </p:nvCxnSpPr>
        <p:spPr>
          <a:xfrm>
            <a:off x="1835150" y="1916113"/>
            <a:ext cx="5400675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CaixaDeTexto 11"/>
          <p:cNvSpPr txBox="1">
            <a:spLocks noChangeArrowheads="1"/>
          </p:cNvSpPr>
          <p:nvPr/>
        </p:nvSpPr>
        <p:spPr bwMode="auto">
          <a:xfrm>
            <a:off x="1619250" y="1989138"/>
            <a:ext cx="55451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4400" b="1">
                <a:solidFill>
                  <a:srgbClr val="CC3300"/>
                </a:solidFill>
                <a:latin typeface="Calibri" pitchFamily="34" charset="0"/>
              </a:rPr>
              <a:t>VULCANOLOGIA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79388" y="6381750"/>
            <a:ext cx="8785225" cy="33972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latin typeface="+mn-lt"/>
              </a:rPr>
              <a:t>Escola Secundária  de Severim de Faria				Biologia e Geologia 10/11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76" name="Group 60"/>
          <p:cNvGraphicFramePr>
            <a:graphicFrameLocks noGrp="1"/>
          </p:cNvGraphicFramePr>
          <p:nvPr>
            <p:ph/>
          </p:nvPr>
        </p:nvGraphicFramePr>
        <p:xfrm>
          <a:off x="1403350" y="1341438"/>
          <a:ext cx="7294266" cy="3783780"/>
        </p:xfrm>
        <a:graphic>
          <a:graphicData uri="http://schemas.openxmlformats.org/drawingml/2006/table">
            <a:tbl>
              <a:tblPr/>
              <a:tblGrid>
                <a:gridCol w="2592289"/>
                <a:gridCol w="4701977"/>
              </a:tblGrid>
              <a:tr h="58769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Coluna 1</a:t>
                      </a:r>
                      <a:endParaRPr kumimoji="0" lang="pt-P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Coluna 2</a:t>
                      </a:r>
                      <a:endParaRPr kumimoji="0" lang="pt-P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  <a:tr h="974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1- Cinzas</a:t>
                      </a:r>
                      <a:endParaRPr kumimoji="0" lang="pt-P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A. Materiais que podem pesar várias dezenas de quilos.</a:t>
                      </a:r>
                      <a:endParaRPr kumimoji="0" lang="pt-P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6709"/>
                    </a:solidFill>
                  </a:tcPr>
                </a:tc>
              </a:tr>
              <a:tr h="124548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2- Pedra-Pomes</a:t>
                      </a:r>
                      <a:endParaRPr kumimoji="0" lang="pt-P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B. Fragmentos muito finos que, por vezes, são transportados durante longas distâncias pelo vento.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6709"/>
                    </a:solidFill>
                  </a:tcPr>
                </a:tc>
              </a:tr>
              <a:tr h="976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3- Bomba vulcânica</a:t>
                      </a:r>
                      <a:endParaRPr kumimoji="0" lang="pt-P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C. Material vulcânico consolidado, pouco denso.</a:t>
                      </a:r>
                      <a:endParaRPr kumimoji="0" lang="pt-P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6709"/>
                    </a:solidFill>
                  </a:tcPr>
                </a:tc>
              </a:tr>
            </a:tbl>
          </a:graphicData>
        </a:graphic>
      </p:graphicFrame>
      <p:sp>
        <p:nvSpPr>
          <p:cNvPr id="23570" name="Text Box 57"/>
          <p:cNvSpPr txBox="1">
            <a:spLocks noChangeArrowheads="1"/>
          </p:cNvSpPr>
          <p:nvPr/>
        </p:nvSpPr>
        <p:spPr bwMode="auto">
          <a:xfrm>
            <a:off x="900113" y="188913"/>
            <a:ext cx="82438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800" b="1">
                <a:solidFill>
                  <a:srgbClr val="D96709"/>
                </a:solidFill>
                <a:latin typeface="Calibri" pitchFamily="34" charset="0"/>
              </a:rPr>
              <a:t>Faz a correspondência entre os conceitos da Coluna I e as afirmações da coluna II</a:t>
            </a:r>
          </a:p>
        </p:txBody>
      </p:sp>
      <p:grpSp>
        <p:nvGrpSpPr>
          <p:cNvPr id="23571" name="Grupo 4"/>
          <p:cNvGrpSpPr>
            <a:grpSpLocks/>
          </p:cNvGrpSpPr>
          <p:nvPr/>
        </p:nvGrpSpPr>
        <p:grpSpPr bwMode="auto">
          <a:xfrm>
            <a:off x="-323850" y="0"/>
            <a:ext cx="1336675" cy="6859588"/>
            <a:chOff x="-324544" y="1"/>
            <a:chExt cx="1337667" cy="6858793"/>
          </a:xfrm>
        </p:grpSpPr>
        <p:sp>
          <p:nvSpPr>
            <p:cNvPr id="6" name="CaixaDeTexto 5"/>
            <p:cNvSpPr txBox="1"/>
            <p:nvPr/>
          </p:nvSpPr>
          <p:spPr>
            <a:xfrm rot="16200000">
              <a:off x="-3085106" y="2760564"/>
              <a:ext cx="6858793" cy="1337667"/>
            </a:xfrm>
            <a:prstGeom prst="flowChartDocument">
              <a:avLst/>
            </a:prstGeom>
            <a:solidFill>
              <a:srgbClr val="CC3300"/>
            </a:solidFill>
            <a:ln w="38100">
              <a:solidFill>
                <a:srgbClr val="CC3300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	</a:t>
              </a:r>
              <a:endParaRPr lang="pt-PT" sz="3200" b="1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7" name="Conexão recta 6"/>
            <p:cNvCxnSpPr/>
            <p:nvPr/>
          </p:nvCxnSpPr>
          <p:spPr>
            <a:xfrm rot="5400000">
              <a:off x="-3178044" y="3428603"/>
              <a:ext cx="6858793" cy="1589"/>
            </a:xfrm>
            <a:prstGeom prst="line">
              <a:avLst/>
            </a:prstGeom>
            <a:ln w="38100">
              <a:solidFill>
                <a:srgbClr val="D967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photography.nationalgeographic.com/staticfiles/NGS/Shared/StaticFiles/Photography/Images/Content/glowing-lava-755744-sw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 b="16727"/>
          <a:stretch>
            <a:fillRect/>
          </a:stretch>
        </p:blipFill>
        <p:spPr bwMode="auto">
          <a:xfrm>
            <a:off x="3059113" y="1412875"/>
            <a:ext cx="6084887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exão recta 3"/>
          <p:cNvCxnSpPr/>
          <p:nvPr/>
        </p:nvCxnSpPr>
        <p:spPr>
          <a:xfrm>
            <a:off x="1331913" y="1125538"/>
            <a:ext cx="7632700" cy="1587"/>
          </a:xfrm>
          <a:prstGeom prst="line">
            <a:avLst/>
          </a:prstGeom>
          <a:ln w="38100">
            <a:solidFill>
              <a:srgbClr val="D9670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258888" y="260350"/>
            <a:ext cx="72009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0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Tipos de </a:t>
            </a:r>
            <a:r>
              <a:rPr lang="pt-PT" sz="48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LAVA</a:t>
            </a:r>
          </a:p>
        </p:txBody>
      </p:sp>
      <p:sp>
        <p:nvSpPr>
          <p:cNvPr id="24580" name="AutoShape 2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24581" name="AutoShape 4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24582" name="AutoShape 6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grpSp>
        <p:nvGrpSpPr>
          <p:cNvPr id="24583" name="Grupo 4"/>
          <p:cNvGrpSpPr>
            <a:grpSpLocks/>
          </p:cNvGrpSpPr>
          <p:nvPr/>
        </p:nvGrpSpPr>
        <p:grpSpPr bwMode="auto">
          <a:xfrm>
            <a:off x="-323850" y="0"/>
            <a:ext cx="1336675" cy="6859588"/>
            <a:chOff x="-324544" y="1"/>
            <a:chExt cx="1337667" cy="6858793"/>
          </a:xfrm>
        </p:grpSpPr>
        <p:sp>
          <p:nvSpPr>
            <p:cNvPr id="6" name="CaixaDeTexto 5"/>
            <p:cNvSpPr txBox="1"/>
            <p:nvPr/>
          </p:nvSpPr>
          <p:spPr>
            <a:xfrm rot="16200000">
              <a:off x="-3085106" y="2760564"/>
              <a:ext cx="6858793" cy="1337667"/>
            </a:xfrm>
            <a:prstGeom prst="flowChartDocument">
              <a:avLst/>
            </a:prstGeom>
            <a:solidFill>
              <a:srgbClr val="CC3300"/>
            </a:solidFill>
            <a:ln w="38100">
              <a:solidFill>
                <a:srgbClr val="CC3300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	</a:t>
              </a:r>
              <a:endParaRPr lang="pt-PT" sz="3200" b="1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7" name="Conexão recta 6"/>
            <p:cNvCxnSpPr/>
            <p:nvPr/>
          </p:nvCxnSpPr>
          <p:spPr>
            <a:xfrm rot="5400000">
              <a:off x="-3178044" y="3428603"/>
              <a:ext cx="6858793" cy="1589"/>
            </a:xfrm>
            <a:prstGeom prst="line">
              <a:avLst/>
            </a:prstGeom>
            <a:ln w="38100">
              <a:solidFill>
                <a:srgbClr val="D967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1187450" y="1412875"/>
          <a:ext cx="7704855" cy="2808312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568285"/>
                <a:gridCol w="2568285"/>
                <a:gridCol w="2568285"/>
              </a:tblGrid>
              <a:tr h="875386">
                <a:tc gridSpan="3">
                  <a:txBody>
                    <a:bodyPr/>
                    <a:lstStyle/>
                    <a:p>
                      <a:pPr algn="ctr"/>
                      <a:r>
                        <a:rPr lang="pt-PT" sz="2800" dirty="0" smtClean="0">
                          <a:solidFill>
                            <a:schemeClr val="tx1"/>
                          </a:solidFill>
                        </a:rPr>
                        <a:t>Classificação em função da percentagem de SiO</a:t>
                      </a:r>
                      <a:r>
                        <a:rPr lang="pt-PT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E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sz="1100" dirty="0"/>
                    </a:p>
                  </a:txBody>
                  <a:tcPr>
                    <a:solidFill>
                      <a:srgbClr val="C4BE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rgbClr val="C4BE98"/>
                    </a:solidFill>
                  </a:tcPr>
                </a:tc>
              </a:tr>
              <a:tr h="1222891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>
                          <a:solidFill>
                            <a:schemeClr val="bg1"/>
                          </a:solidFill>
                        </a:rPr>
                        <a:t>SiO</a:t>
                      </a:r>
                      <a:r>
                        <a:rPr lang="pt-PT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pt-PT" sz="2400" dirty="0" smtClean="0">
                          <a:solidFill>
                            <a:schemeClr val="bg1"/>
                          </a:solidFill>
                        </a:rPr>
                        <a:t> &lt; 52%</a:t>
                      </a:r>
                      <a:endParaRPr lang="pt-PT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>
                          <a:solidFill>
                            <a:schemeClr val="bg1"/>
                          </a:solidFill>
                        </a:rPr>
                        <a:t>52% &lt;SiO</a:t>
                      </a:r>
                      <a:r>
                        <a:rPr lang="pt-PT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pt-PT" sz="2400" dirty="0" smtClean="0">
                          <a:solidFill>
                            <a:schemeClr val="bg1"/>
                          </a:solidFill>
                        </a:rPr>
                        <a:t> &lt; 65 %</a:t>
                      </a:r>
                      <a:endParaRPr lang="pt-PT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>
                          <a:solidFill>
                            <a:schemeClr val="bg1"/>
                          </a:solidFill>
                        </a:rPr>
                        <a:t>SiO</a:t>
                      </a:r>
                      <a:r>
                        <a:rPr lang="pt-PT" sz="1600" dirty="0" smtClean="0">
                          <a:solidFill>
                            <a:schemeClr val="bg1"/>
                          </a:solidFill>
                        </a:rPr>
                        <a:t>2 </a:t>
                      </a:r>
                      <a:r>
                        <a:rPr lang="pt-PT" sz="2400" dirty="0" smtClean="0">
                          <a:solidFill>
                            <a:schemeClr val="bg1"/>
                          </a:solidFill>
                        </a:rPr>
                        <a:t>&gt; 65%</a:t>
                      </a:r>
                      <a:endParaRPr lang="pt-PT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710035"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LAVA BÁSICA</a:t>
                      </a:r>
                      <a:endParaRPr lang="pt-PT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67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LAVA INTERMÉDIA</a:t>
                      </a:r>
                      <a:endParaRPr lang="pt-PT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67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LAVA ÁCIDA</a:t>
                      </a:r>
                      <a:endParaRPr lang="pt-PT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670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photography.nationalgeographic.com/staticfiles/NGS/Shared/StaticFiles/Photography/Images/Content/glowing-lava-755744-sw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 b="16727"/>
          <a:stretch>
            <a:fillRect/>
          </a:stretch>
        </p:blipFill>
        <p:spPr bwMode="auto">
          <a:xfrm>
            <a:off x="3059113" y="1412875"/>
            <a:ext cx="6084887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exão recta 3"/>
          <p:cNvCxnSpPr/>
          <p:nvPr/>
        </p:nvCxnSpPr>
        <p:spPr>
          <a:xfrm>
            <a:off x="1331913" y="1125538"/>
            <a:ext cx="7632700" cy="1587"/>
          </a:xfrm>
          <a:prstGeom prst="line">
            <a:avLst/>
          </a:prstGeom>
          <a:ln w="38100">
            <a:solidFill>
              <a:srgbClr val="D9670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258888" y="260350"/>
            <a:ext cx="72009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0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Tipos de </a:t>
            </a:r>
            <a:r>
              <a:rPr lang="pt-PT" sz="48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LAVA</a:t>
            </a:r>
          </a:p>
        </p:txBody>
      </p:sp>
      <p:sp>
        <p:nvSpPr>
          <p:cNvPr id="25604" name="AutoShape 2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25605" name="AutoShape 4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25606" name="AutoShape 6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grpSp>
        <p:nvGrpSpPr>
          <p:cNvPr id="25607" name="Grupo 4"/>
          <p:cNvGrpSpPr>
            <a:grpSpLocks/>
          </p:cNvGrpSpPr>
          <p:nvPr/>
        </p:nvGrpSpPr>
        <p:grpSpPr bwMode="auto">
          <a:xfrm>
            <a:off x="-323850" y="0"/>
            <a:ext cx="1336675" cy="6859588"/>
            <a:chOff x="-324544" y="1"/>
            <a:chExt cx="1337667" cy="6858793"/>
          </a:xfrm>
        </p:grpSpPr>
        <p:sp>
          <p:nvSpPr>
            <p:cNvPr id="6" name="CaixaDeTexto 5"/>
            <p:cNvSpPr txBox="1"/>
            <p:nvPr/>
          </p:nvSpPr>
          <p:spPr>
            <a:xfrm rot="16200000">
              <a:off x="-3085106" y="2760564"/>
              <a:ext cx="6858793" cy="1337667"/>
            </a:xfrm>
            <a:prstGeom prst="flowChartDocument">
              <a:avLst/>
            </a:prstGeom>
            <a:solidFill>
              <a:srgbClr val="CC3300"/>
            </a:solidFill>
            <a:ln w="38100">
              <a:solidFill>
                <a:srgbClr val="CC3300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	</a:t>
              </a:r>
              <a:endParaRPr lang="pt-PT" sz="3200" b="1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7" name="Conexão recta 6"/>
            <p:cNvCxnSpPr/>
            <p:nvPr/>
          </p:nvCxnSpPr>
          <p:spPr>
            <a:xfrm rot="5400000">
              <a:off x="-3178044" y="3428603"/>
              <a:ext cx="6858793" cy="1589"/>
            </a:xfrm>
            <a:prstGeom prst="line">
              <a:avLst/>
            </a:prstGeom>
            <a:ln w="38100">
              <a:solidFill>
                <a:srgbClr val="D967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1187450" y="1412875"/>
          <a:ext cx="7776864" cy="483571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872208"/>
                <a:gridCol w="3312368"/>
                <a:gridCol w="2592288"/>
              </a:tblGrid>
              <a:tr h="875386"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2800" dirty="0" smtClean="0">
                          <a:solidFill>
                            <a:schemeClr val="tx1"/>
                          </a:solidFill>
                        </a:rPr>
                        <a:t>Classificação em função da viscosidade</a:t>
                      </a: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E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sz="1100" dirty="0"/>
                    </a:p>
                  </a:txBody>
                  <a:tcPr>
                    <a:solidFill>
                      <a:srgbClr val="C4BE98"/>
                    </a:solidFill>
                  </a:tcPr>
                </a:tc>
              </a:tr>
              <a:tr h="855320">
                <a:tc>
                  <a:txBody>
                    <a:bodyPr/>
                    <a:lstStyle/>
                    <a:p>
                      <a:pPr algn="ctr"/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 smtClean="0">
                          <a:solidFill>
                            <a:schemeClr val="bg1"/>
                          </a:solidFill>
                        </a:rPr>
                        <a:t>LAVA VISCOSA</a:t>
                      </a:r>
                      <a:endParaRPr lang="pt-PT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 smtClean="0">
                          <a:solidFill>
                            <a:schemeClr val="bg1"/>
                          </a:solidFill>
                        </a:rPr>
                        <a:t>LAVA FLUIDA</a:t>
                      </a:r>
                      <a:endParaRPr lang="pt-PT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855320">
                <a:tc>
                  <a:txBody>
                    <a:bodyPr/>
                    <a:lstStyle/>
                    <a:p>
                      <a:pPr algn="ctr"/>
                      <a:r>
                        <a:rPr lang="pt-PT" sz="2000" b="1" smtClean="0">
                          <a:solidFill>
                            <a:schemeClr val="bg2"/>
                          </a:solidFill>
                        </a:rPr>
                        <a:t>TEMPERATURA</a:t>
                      </a:r>
                      <a:endParaRPr lang="pt-PT" sz="20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67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 smtClean="0">
                          <a:solidFill>
                            <a:schemeClr val="tx1"/>
                          </a:solidFill>
                        </a:rPr>
                        <a:t>T≈800 </a:t>
                      </a:r>
                      <a:r>
                        <a:rPr lang="pt-PT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PT" sz="20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pt-PT" sz="2000" b="1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  <a:p>
                      <a:pPr algn="ctr"/>
                      <a:r>
                        <a:rPr lang="pt-PT" sz="2000" b="1" baseline="0" dirty="0" smtClean="0">
                          <a:solidFill>
                            <a:schemeClr val="tx1"/>
                          </a:solidFill>
                        </a:rPr>
                        <a:t>A lava é expelida a uma temperatura próxima da sua temperatura de solidificação</a:t>
                      </a:r>
                      <a:endParaRPr lang="pt-PT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B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tx1"/>
                          </a:solidFill>
                        </a:rPr>
                        <a:t>T≈1500</a:t>
                      </a:r>
                      <a:r>
                        <a:rPr lang="pt-PT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PT" sz="20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pt-PT" sz="2000" b="1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pt-PT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PT" sz="2000" b="1" dirty="0" smtClean="0">
                          <a:solidFill>
                            <a:schemeClr val="tx1"/>
                          </a:solidFill>
                        </a:rPr>
                        <a:t>A lava é expelida</a:t>
                      </a:r>
                      <a:r>
                        <a:rPr lang="pt-PT" sz="2000" b="1" baseline="0" dirty="0" smtClean="0">
                          <a:solidFill>
                            <a:schemeClr val="tx1"/>
                          </a:solidFill>
                        </a:rPr>
                        <a:t> a uma temperatura muito superior à da sua solidificação</a:t>
                      </a:r>
                      <a:endParaRPr lang="pt-PT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B082"/>
                    </a:solidFill>
                  </a:tcPr>
                </a:tc>
              </a:tr>
              <a:tr h="710035"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 smtClean="0">
                          <a:solidFill>
                            <a:schemeClr val="bg2"/>
                          </a:solidFill>
                        </a:rPr>
                        <a:t>SÍLICA</a:t>
                      </a:r>
                      <a:endParaRPr lang="pt-PT" sz="20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67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baseline="0" dirty="0" smtClean="0">
                          <a:solidFill>
                            <a:schemeClr val="tx1"/>
                          </a:solidFill>
                        </a:rPr>
                        <a:t>Rica em Sílica (ácida)</a:t>
                      </a:r>
                      <a:endParaRPr lang="pt-PT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B0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 smtClean="0">
                          <a:solidFill>
                            <a:schemeClr val="tx1"/>
                          </a:solidFill>
                        </a:rPr>
                        <a:t>Pobre em sílica (básica)</a:t>
                      </a:r>
                      <a:endParaRPr lang="pt-PT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B082"/>
                    </a:solidFill>
                  </a:tcPr>
                </a:tc>
              </a:tr>
              <a:tr h="710035"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 smtClean="0">
                          <a:solidFill>
                            <a:schemeClr val="bg2"/>
                          </a:solidFill>
                        </a:rPr>
                        <a:t>GASES</a:t>
                      </a:r>
                      <a:endParaRPr lang="pt-PT" sz="20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67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 smtClean="0">
                          <a:solidFill>
                            <a:schemeClr val="tx1"/>
                          </a:solidFill>
                        </a:rPr>
                        <a:t>Dificuldade</a:t>
                      </a:r>
                      <a:r>
                        <a:rPr lang="pt-PT" sz="2000" b="1" baseline="0" dirty="0" smtClean="0">
                          <a:solidFill>
                            <a:schemeClr val="tx1"/>
                          </a:solidFill>
                        </a:rPr>
                        <a:t> em libertar os gases</a:t>
                      </a:r>
                      <a:endParaRPr lang="pt-PT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B0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smtClean="0">
                          <a:solidFill>
                            <a:schemeClr val="tx1"/>
                          </a:solidFill>
                        </a:rPr>
                        <a:t>Facilidade em libertar os gases</a:t>
                      </a:r>
                      <a:endParaRPr lang="pt-PT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B08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photography.nationalgeographic.com/staticfiles/NGS/Shared/StaticFiles/Photography/Images/Content/glowing-lava-755744-sw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 b="16727"/>
          <a:stretch>
            <a:fillRect/>
          </a:stretch>
        </p:blipFill>
        <p:spPr bwMode="auto">
          <a:xfrm>
            <a:off x="3059113" y="1412875"/>
            <a:ext cx="6084887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exão recta 3"/>
          <p:cNvCxnSpPr/>
          <p:nvPr/>
        </p:nvCxnSpPr>
        <p:spPr>
          <a:xfrm>
            <a:off x="1116013" y="1125538"/>
            <a:ext cx="7848600" cy="1587"/>
          </a:xfrm>
          <a:prstGeom prst="line">
            <a:avLst/>
          </a:prstGeom>
          <a:ln w="38100">
            <a:solidFill>
              <a:srgbClr val="D9670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627" name="CaixaDeTexto 9"/>
          <p:cNvSpPr txBox="1">
            <a:spLocks noChangeArrowheads="1"/>
          </p:cNvSpPr>
          <p:nvPr/>
        </p:nvSpPr>
        <p:spPr bwMode="auto">
          <a:xfrm>
            <a:off x="1042988" y="0"/>
            <a:ext cx="8101012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200" b="1">
                <a:solidFill>
                  <a:srgbClr val="E46C0A"/>
                </a:solidFill>
                <a:latin typeface="Arial Rounded MT Bold" pitchFamily="34" charset="0"/>
              </a:rPr>
              <a:t>Tipos de Solidificação</a:t>
            </a:r>
            <a:r>
              <a:rPr lang="pt-PT" sz="3600" b="1">
                <a:solidFill>
                  <a:srgbClr val="E46C0A"/>
                </a:solidFill>
                <a:latin typeface="Arial Rounded MT Bold" pitchFamily="34" charset="0"/>
              </a:rPr>
              <a:t> de </a:t>
            </a:r>
            <a:r>
              <a:rPr lang="pt-PT" sz="3200" b="1">
                <a:solidFill>
                  <a:srgbClr val="E46C0A"/>
                </a:solidFill>
                <a:latin typeface="Arial Rounded MT Bold" pitchFamily="34" charset="0"/>
              </a:rPr>
              <a:t>LAVAS FLUIDAS</a:t>
            </a:r>
          </a:p>
        </p:txBody>
      </p:sp>
      <p:sp>
        <p:nvSpPr>
          <p:cNvPr id="26628" name="AutoShape 2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26629" name="AutoShape 4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26630" name="AutoShape 6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grpSp>
        <p:nvGrpSpPr>
          <p:cNvPr id="26631" name="Grupo 4"/>
          <p:cNvGrpSpPr>
            <a:grpSpLocks/>
          </p:cNvGrpSpPr>
          <p:nvPr/>
        </p:nvGrpSpPr>
        <p:grpSpPr bwMode="auto">
          <a:xfrm>
            <a:off x="-323850" y="0"/>
            <a:ext cx="1336675" cy="6859588"/>
            <a:chOff x="-324544" y="1"/>
            <a:chExt cx="1337667" cy="6858793"/>
          </a:xfrm>
        </p:grpSpPr>
        <p:sp>
          <p:nvSpPr>
            <p:cNvPr id="6" name="CaixaDeTexto 5"/>
            <p:cNvSpPr txBox="1"/>
            <p:nvPr/>
          </p:nvSpPr>
          <p:spPr>
            <a:xfrm rot="16200000">
              <a:off x="-3085106" y="2760564"/>
              <a:ext cx="6858793" cy="1337667"/>
            </a:xfrm>
            <a:prstGeom prst="flowChartDocument">
              <a:avLst/>
            </a:prstGeom>
            <a:solidFill>
              <a:srgbClr val="CC3300"/>
            </a:solidFill>
            <a:ln w="38100">
              <a:solidFill>
                <a:srgbClr val="CC3300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	</a:t>
              </a:r>
              <a:endParaRPr lang="pt-PT" sz="3200" b="1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7" name="Conexão recta 6"/>
            <p:cNvCxnSpPr/>
            <p:nvPr/>
          </p:nvCxnSpPr>
          <p:spPr>
            <a:xfrm rot="5400000">
              <a:off x="-3178044" y="3428603"/>
              <a:ext cx="6858793" cy="1589"/>
            </a:xfrm>
            <a:prstGeom prst="line">
              <a:avLst/>
            </a:prstGeom>
            <a:ln w="38100">
              <a:solidFill>
                <a:srgbClr val="D967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187450" y="1412875"/>
          <a:ext cx="7704856" cy="4475717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304256"/>
                <a:gridCol w="5400600"/>
              </a:tblGrid>
              <a:tr h="875386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>
                          <a:solidFill>
                            <a:schemeClr val="tx1"/>
                          </a:solidFill>
                        </a:rPr>
                        <a:t>DESIGNAÇÃO</a:t>
                      </a:r>
                      <a:endParaRPr lang="pt-PT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E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>
                          <a:solidFill>
                            <a:schemeClr val="tx1"/>
                          </a:solidFill>
                        </a:rPr>
                        <a:t>DESCRIÇÃO</a:t>
                      </a:r>
                      <a:endParaRPr lang="pt-PT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E98"/>
                    </a:solidFill>
                  </a:tcPr>
                </a:tc>
              </a:tr>
              <a:tr h="1222891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>
                          <a:solidFill>
                            <a:schemeClr val="bg1"/>
                          </a:solidFill>
                        </a:rPr>
                        <a:t>Lavas</a:t>
                      </a:r>
                      <a:r>
                        <a:rPr lang="pt-PT" sz="2400" baseline="0" dirty="0" smtClean="0">
                          <a:solidFill>
                            <a:schemeClr val="bg1"/>
                          </a:solidFill>
                        </a:rPr>
                        <a:t> encordoadas ou </a:t>
                      </a:r>
                      <a:r>
                        <a:rPr lang="pt-PT" sz="2400" i="1" baseline="0" dirty="0" err="1" smtClean="0">
                          <a:solidFill>
                            <a:schemeClr val="bg1"/>
                          </a:solidFill>
                        </a:rPr>
                        <a:t>pahoehoe</a:t>
                      </a:r>
                      <a:endParaRPr lang="pt-PT" sz="24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>
                          <a:solidFill>
                            <a:schemeClr val="bg1"/>
                          </a:solidFill>
                        </a:rPr>
                        <a:t>Lavas muito fluidas,</a:t>
                      </a:r>
                      <a:r>
                        <a:rPr lang="pt-PT" sz="2000" baseline="0" dirty="0" smtClean="0">
                          <a:solidFill>
                            <a:schemeClr val="bg1"/>
                          </a:solidFill>
                        </a:rPr>
                        <a:t> que se deslocam com grande facilidade, formando “rios de lava”.</a:t>
                      </a:r>
                      <a:endParaRPr lang="pt-PT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710035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/>
                        <a:t>Lavas </a:t>
                      </a:r>
                      <a:r>
                        <a:rPr lang="pt-PT" sz="2400" b="1" dirty="0" err="1" smtClean="0"/>
                        <a:t>escoriáceas</a:t>
                      </a:r>
                      <a:r>
                        <a:rPr lang="pt-PT" sz="2400" b="1" dirty="0" smtClean="0"/>
                        <a:t> ou </a:t>
                      </a:r>
                      <a:r>
                        <a:rPr lang="pt-PT" sz="2400" b="1" i="1" dirty="0" err="1" smtClean="0"/>
                        <a:t>aa</a:t>
                      </a:r>
                      <a:endParaRPr lang="pt-PT" sz="2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67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0" dirty="0" smtClean="0"/>
                        <a:t>São lavas fluidas (menos</a:t>
                      </a:r>
                      <a:r>
                        <a:rPr lang="pt-PT" sz="2000" b="0" baseline="0" dirty="0" smtClean="0"/>
                        <a:t> que as </a:t>
                      </a:r>
                      <a:r>
                        <a:rPr lang="pt-PT" sz="2000" b="0" baseline="0" dirty="0" err="1" smtClean="0"/>
                        <a:t>pohoehoe</a:t>
                      </a:r>
                      <a:r>
                        <a:rPr lang="pt-PT" sz="2000" b="0" baseline="0" dirty="0" smtClean="0"/>
                        <a:t>), que se deslocam lentamente. Dão origem a superfícies ásperas resultantes da perda rápida de gases.</a:t>
                      </a:r>
                      <a:endParaRPr lang="pt-PT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6709"/>
                    </a:solidFill>
                  </a:tcPr>
                </a:tc>
              </a:tr>
              <a:tr h="710035">
                <a:tc>
                  <a:txBody>
                    <a:bodyPr/>
                    <a:lstStyle/>
                    <a:p>
                      <a:pPr algn="ctr"/>
                      <a:r>
                        <a:rPr lang="pt-PT" sz="2400" b="1" i="0" dirty="0" smtClean="0"/>
                        <a:t>Lavas em Almofada ou </a:t>
                      </a:r>
                      <a:r>
                        <a:rPr lang="pt-PT" sz="2400" b="1" i="1" dirty="0" err="1" smtClean="0"/>
                        <a:t>pillow</a:t>
                      </a:r>
                      <a:r>
                        <a:rPr lang="pt-PT" sz="2400" b="1" i="0" dirty="0" smtClean="0"/>
                        <a:t> lavas</a:t>
                      </a:r>
                      <a:endParaRPr lang="pt-PT" sz="2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67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0" dirty="0" smtClean="0"/>
                        <a:t>Lavas fluidas</a:t>
                      </a:r>
                      <a:r>
                        <a:rPr lang="pt-PT" sz="2000" b="0" baseline="0" dirty="0" smtClean="0"/>
                        <a:t> que arrefecem dentro de água, ficando com aspecto de travesseiro.</a:t>
                      </a:r>
                      <a:endParaRPr lang="pt-PT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670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3"/>
          <p:cNvCxnSpPr/>
          <p:nvPr/>
        </p:nvCxnSpPr>
        <p:spPr>
          <a:xfrm>
            <a:off x="1116013" y="1125538"/>
            <a:ext cx="7848600" cy="1587"/>
          </a:xfrm>
          <a:prstGeom prst="line">
            <a:avLst/>
          </a:prstGeom>
          <a:ln w="38100">
            <a:solidFill>
              <a:srgbClr val="D9670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650" name="CaixaDeTexto 9"/>
          <p:cNvSpPr txBox="1">
            <a:spLocks noChangeArrowheads="1"/>
          </p:cNvSpPr>
          <p:nvPr/>
        </p:nvSpPr>
        <p:spPr bwMode="auto">
          <a:xfrm>
            <a:off x="755650" y="188913"/>
            <a:ext cx="8388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b="1">
                <a:solidFill>
                  <a:srgbClr val="E46C0A"/>
                </a:solidFill>
                <a:latin typeface="Arial Rounded MT Bold" pitchFamily="34" charset="0"/>
              </a:rPr>
              <a:t>Tipos</a:t>
            </a:r>
            <a:r>
              <a:rPr lang="pt-PT" sz="4000" b="1">
                <a:solidFill>
                  <a:srgbClr val="E46C0A"/>
                </a:solidFill>
                <a:latin typeface="Arial Rounded MT Bold" pitchFamily="34" charset="0"/>
              </a:rPr>
              <a:t> </a:t>
            </a:r>
            <a:r>
              <a:rPr lang="pt-PT" sz="2400" b="1">
                <a:solidFill>
                  <a:srgbClr val="E46C0A"/>
                </a:solidFill>
                <a:latin typeface="Arial Rounded MT Bold" pitchFamily="34" charset="0"/>
              </a:rPr>
              <a:t>de Solidificação de </a:t>
            </a:r>
            <a:r>
              <a:rPr lang="pt-PT" sz="3600" b="1">
                <a:solidFill>
                  <a:srgbClr val="E46C0A"/>
                </a:solidFill>
                <a:latin typeface="Arial Rounded MT Bold" pitchFamily="34" charset="0"/>
              </a:rPr>
              <a:t>LAVAS VISCOSAS</a:t>
            </a:r>
          </a:p>
        </p:txBody>
      </p:sp>
      <p:sp>
        <p:nvSpPr>
          <p:cNvPr id="27651" name="AutoShape 2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27652" name="AutoShape 4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27653" name="AutoShape 6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grpSp>
        <p:nvGrpSpPr>
          <p:cNvPr id="27654" name="Grupo 4"/>
          <p:cNvGrpSpPr>
            <a:grpSpLocks/>
          </p:cNvGrpSpPr>
          <p:nvPr/>
        </p:nvGrpSpPr>
        <p:grpSpPr bwMode="auto">
          <a:xfrm>
            <a:off x="-323850" y="0"/>
            <a:ext cx="1336675" cy="6859588"/>
            <a:chOff x="-324544" y="1"/>
            <a:chExt cx="1337667" cy="6858793"/>
          </a:xfrm>
        </p:grpSpPr>
        <p:sp>
          <p:nvSpPr>
            <p:cNvPr id="6" name="CaixaDeTexto 5"/>
            <p:cNvSpPr txBox="1"/>
            <p:nvPr/>
          </p:nvSpPr>
          <p:spPr>
            <a:xfrm rot="16200000">
              <a:off x="-3085106" y="2760564"/>
              <a:ext cx="6858793" cy="1337667"/>
            </a:xfrm>
            <a:prstGeom prst="flowChartDocument">
              <a:avLst/>
            </a:prstGeom>
            <a:solidFill>
              <a:srgbClr val="CC3300"/>
            </a:solidFill>
            <a:ln w="38100">
              <a:solidFill>
                <a:srgbClr val="CC3300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	</a:t>
              </a:r>
              <a:endParaRPr lang="pt-PT" sz="3200" b="1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7" name="Conexão recta 6"/>
            <p:cNvCxnSpPr/>
            <p:nvPr/>
          </p:nvCxnSpPr>
          <p:spPr>
            <a:xfrm rot="5400000">
              <a:off x="-3178044" y="3428603"/>
              <a:ext cx="6858793" cy="1589"/>
            </a:xfrm>
            <a:prstGeom prst="line">
              <a:avLst/>
            </a:prstGeom>
            <a:ln w="38100">
              <a:solidFill>
                <a:srgbClr val="D967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619250" y="1268413"/>
          <a:ext cx="7272808" cy="3867954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175045"/>
                <a:gridCol w="5097763"/>
              </a:tblGrid>
              <a:tr h="85072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>
                          <a:solidFill>
                            <a:schemeClr val="tx1"/>
                          </a:solidFill>
                        </a:rPr>
                        <a:t>DESIGNAÇÃO</a:t>
                      </a:r>
                      <a:endParaRPr lang="pt-PT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E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>
                          <a:solidFill>
                            <a:schemeClr val="tx1"/>
                          </a:solidFill>
                        </a:rPr>
                        <a:t>DESCRIÇÃO</a:t>
                      </a:r>
                      <a:endParaRPr lang="pt-PT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E98"/>
                    </a:solidFill>
                  </a:tcPr>
                </a:tc>
              </a:tr>
              <a:tr h="1188434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err="1" smtClean="0">
                          <a:solidFill>
                            <a:schemeClr val="bg1"/>
                          </a:solidFill>
                        </a:rPr>
                        <a:t>Agullhas</a:t>
                      </a:r>
                      <a:r>
                        <a:rPr lang="pt-PT" sz="2400" dirty="0" smtClean="0">
                          <a:solidFill>
                            <a:schemeClr val="bg1"/>
                          </a:solidFill>
                        </a:rPr>
                        <a:t> Vulcânicas</a:t>
                      </a:r>
                      <a:endParaRPr lang="pt-PT" sz="24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>
                          <a:solidFill>
                            <a:schemeClr val="bg1"/>
                          </a:solidFill>
                        </a:rPr>
                        <a:t>Formam-se quando a lava,</a:t>
                      </a:r>
                      <a:r>
                        <a:rPr lang="pt-PT" sz="2000" baseline="0" dirty="0" smtClean="0">
                          <a:solidFill>
                            <a:schemeClr val="bg1"/>
                          </a:solidFill>
                        </a:rPr>
                        <a:t> de elevada viscosidade, solidifica na chaminé</a:t>
                      </a:r>
                      <a:endParaRPr lang="pt-PT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799772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err="1" smtClean="0"/>
                        <a:t>Domos</a:t>
                      </a:r>
                      <a:r>
                        <a:rPr lang="pt-PT" sz="2400" b="1" dirty="0" smtClean="0"/>
                        <a:t> ou cúpulas</a:t>
                      </a:r>
                      <a:endParaRPr lang="pt-PT" sz="2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67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0" dirty="0" smtClean="0"/>
                        <a:t>A lava viscosa solidifica sobre a abertura vulcânica,</a:t>
                      </a:r>
                      <a:r>
                        <a:rPr lang="pt-PT" sz="2000" b="0" baseline="0" dirty="0" smtClean="0"/>
                        <a:t> obstruindo a cratera.</a:t>
                      </a:r>
                      <a:endParaRPr lang="pt-PT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6709"/>
                    </a:solidFill>
                  </a:tcPr>
                </a:tc>
              </a:tr>
              <a:tr h="977499">
                <a:tc>
                  <a:txBody>
                    <a:bodyPr/>
                    <a:lstStyle/>
                    <a:p>
                      <a:pPr algn="ctr"/>
                      <a:r>
                        <a:rPr lang="pt-PT" sz="2400" b="1" i="0" dirty="0" smtClean="0"/>
                        <a:t>Nuvens ardentes</a:t>
                      </a:r>
                      <a:endParaRPr lang="pt-PT" sz="2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67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0" dirty="0" smtClean="0"/>
                        <a:t>Massas densas de cinzas e gases incandescentes,</a:t>
                      </a:r>
                      <a:r>
                        <a:rPr lang="pt-PT" sz="2000" b="0" baseline="0" dirty="0" smtClean="0"/>
                        <a:t> libertados de modo explosivo e com </a:t>
                      </a:r>
                      <a:r>
                        <a:rPr lang="pt-PT" sz="2000" b="0" baseline="0" dirty="0" err="1" smtClean="0"/>
                        <a:t>grnde</a:t>
                      </a:r>
                      <a:r>
                        <a:rPr lang="pt-PT" sz="2000" b="0" baseline="0" dirty="0" smtClean="0"/>
                        <a:t> mobilidade.</a:t>
                      </a:r>
                      <a:endParaRPr lang="pt-PT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6709"/>
                    </a:solidFill>
                  </a:tcPr>
                </a:tc>
              </a:tr>
            </a:tbl>
          </a:graphicData>
        </a:graphic>
      </p:graphicFrame>
      <p:pic>
        <p:nvPicPr>
          <p:cNvPr id="27670" name="Picture 4" descr="http://rusoares65.pbworks.com/f/1238192484/1238192484/msh80_msh_eruption_05-18-80_krimmel_80s3-141_bw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5373688"/>
            <a:ext cx="15398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1" name="Picture 8" descr="http://www.apolo11.com/imagens/etc/vulcao_soufriere_hill_com_e_sem_domo.jpg"/>
          <p:cNvPicPr>
            <a:picLocks noChangeAspect="1" noChangeArrowheads="1"/>
          </p:cNvPicPr>
          <p:nvPr/>
        </p:nvPicPr>
        <p:blipFill>
          <a:blip r:embed="rId3" cstate="print"/>
          <a:srcRect b="50426"/>
          <a:stretch>
            <a:fillRect/>
          </a:stretch>
        </p:blipFill>
        <p:spPr bwMode="auto">
          <a:xfrm>
            <a:off x="5292725" y="5373688"/>
            <a:ext cx="20224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2" name="Picture 10" descr="http://esmmbg.no.sapo.pt/agulh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5373688"/>
            <a:ext cx="1741487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http://rusoares65.pbworks.com/f/1238192484/1238192484/msh80_msh_eruption_05-18-80_krimmel_80s3-141_bw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6413" y="1412875"/>
            <a:ext cx="3557587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exão recta 3"/>
          <p:cNvCxnSpPr/>
          <p:nvPr/>
        </p:nvCxnSpPr>
        <p:spPr>
          <a:xfrm>
            <a:off x="1116013" y="1125538"/>
            <a:ext cx="7848600" cy="1587"/>
          </a:xfrm>
          <a:prstGeom prst="line">
            <a:avLst/>
          </a:prstGeom>
          <a:ln w="38100">
            <a:solidFill>
              <a:srgbClr val="D9670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187450" y="260350"/>
            <a:ext cx="79565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TIPOS DE ERUPÇÃO</a:t>
            </a:r>
          </a:p>
        </p:txBody>
      </p:sp>
      <p:sp>
        <p:nvSpPr>
          <p:cNvPr id="28676" name="AutoShape 2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28677" name="AutoShape 4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28678" name="AutoShape 6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grpSp>
        <p:nvGrpSpPr>
          <p:cNvPr id="28679" name="Grupo 4"/>
          <p:cNvGrpSpPr>
            <a:grpSpLocks/>
          </p:cNvGrpSpPr>
          <p:nvPr/>
        </p:nvGrpSpPr>
        <p:grpSpPr bwMode="auto">
          <a:xfrm>
            <a:off x="-323850" y="0"/>
            <a:ext cx="1336675" cy="6859588"/>
            <a:chOff x="-324544" y="1"/>
            <a:chExt cx="1337667" cy="6858793"/>
          </a:xfrm>
        </p:grpSpPr>
        <p:sp>
          <p:nvSpPr>
            <p:cNvPr id="6" name="CaixaDeTexto 5"/>
            <p:cNvSpPr txBox="1"/>
            <p:nvPr/>
          </p:nvSpPr>
          <p:spPr>
            <a:xfrm rot="16200000">
              <a:off x="-3085106" y="2760564"/>
              <a:ext cx="6858793" cy="1337667"/>
            </a:xfrm>
            <a:prstGeom prst="flowChartDocument">
              <a:avLst/>
            </a:prstGeom>
            <a:solidFill>
              <a:srgbClr val="CC3300"/>
            </a:solidFill>
            <a:ln w="38100">
              <a:solidFill>
                <a:srgbClr val="CC3300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	</a:t>
              </a:r>
              <a:endParaRPr lang="pt-PT" sz="3200" b="1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7" name="Conexão recta 6"/>
            <p:cNvCxnSpPr/>
            <p:nvPr/>
          </p:nvCxnSpPr>
          <p:spPr>
            <a:xfrm rot="5400000">
              <a:off x="-3178044" y="3428603"/>
              <a:ext cx="6858793" cy="1589"/>
            </a:xfrm>
            <a:prstGeom prst="line">
              <a:avLst/>
            </a:prstGeom>
            <a:ln w="38100">
              <a:solidFill>
                <a:srgbClr val="D967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847" name="Group 31"/>
          <p:cNvGraphicFramePr>
            <a:graphicFrameLocks noGrp="1"/>
          </p:cNvGraphicFramePr>
          <p:nvPr/>
        </p:nvGraphicFramePr>
        <p:xfrm>
          <a:off x="1331913" y="1412875"/>
          <a:ext cx="4679950" cy="4968876"/>
        </p:xfrm>
        <a:graphic>
          <a:graphicData uri="http://schemas.openxmlformats.org/drawingml/2006/table">
            <a:tbl>
              <a:tblPr/>
              <a:tblGrid>
                <a:gridCol w="2087562"/>
                <a:gridCol w="2592388"/>
              </a:tblGrid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Explosiva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  <a:tr h="1196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Teor em sílica/acidez dos magmas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Alto (≥70%)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Lavas ácidas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E98"/>
                    </a:solidFill>
                  </a:tcPr>
                </a:tc>
              </a:tr>
              <a:tr h="1196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Viscosidade dos magmas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Alta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E98"/>
                    </a:solidFill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Formação de piroclastos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Principalmente cinzas (nuvem ardente)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E98"/>
                    </a:solidFill>
                  </a:tcPr>
                </a:tc>
              </a:tr>
              <a:tr h="1196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Paisagem vulcânica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Cones com agulhas ou cúpulas vulcânicas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E9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3"/>
          <p:cNvCxnSpPr/>
          <p:nvPr/>
        </p:nvCxnSpPr>
        <p:spPr>
          <a:xfrm>
            <a:off x="1116013" y="1125538"/>
            <a:ext cx="7848600" cy="1587"/>
          </a:xfrm>
          <a:prstGeom prst="line">
            <a:avLst/>
          </a:prstGeom>
          <a:ln w="38100">
            <a:solidFill>
              <a:srgbClr val="D9670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187450" y="260350"/>
            <a:ext cx="79565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TIPOS DE ERUPÇÃO</a:t>
            </a:r>
          </a:p>
        </p:txBody>
      </p:sp>
      <p:sp>
        <p:nvSpPr>
          <p:cNvPr id="29699" name="AutoShape 2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29700" name="AutoShape 4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29701" name="AutoShape 6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grpSp>
        <p:nvGrpSpPr>
          <p:cNvPr id="29702" name="Grupo 4"/>
          <p:cNvGrpSpPr>
            <a:grpSpLocks/>
          </p:cNvGrpSpPr>
          <p:nvPr/>
        </p:nvGrpSpPr>
        <p:grpSpPr bwMode="auto">
          <a:xfrm>
            <a:off x="-323850" y="0"/>
            <a:ext cx="1336675" cy="6859588"/>
            <a:chOff x="-324544" y="1"/>
            <a:chExt cx="1337667" cy="6858793"/>
          </a:xfrm>
        </p:grpSpPr>
        <p:sp>
          <p:nvSpPr>
            <p:cNvPr id="6" name="CaixaDeTexto 5"/>
            <p:cNvSpPr txBox="1"/>
            <p:nvPr/>
          </p:nvSpPr>
          <p:spPr>
            <a:xfrm rot="16200000">
              <a:off x="-3085106" y="2760564"/>
              <a:ext cx="6858793" cy="1337667"/>
            </a:xfrm>
            <a:prstGeom prst="flowChartDocument">
              <a:avLst/>
            </a:prstGeom>
            <a:solidFill>
              <a:srgbClr val="CC3300"/>
            </a:solidFill>
            <a:ln w="38100">
              <a:solidFill>
                <a:srgbClr val="CC3300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	</a:t>
              </a:r>
              <a:endParaRPr lang="pt-PT" sz="3200" b="1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7" name="Conexão recta 6"/>
            <p:cNvCxnSpPr/>
            <p:nvPr/>
          </p:nvCxnSpPr>
          <p:spPr>
            <a:xfrm rot="5400000">
              <a:off x="-3178044" y="3428603"/>
              <a:ext cx="6858793" cy="1589"/>
            </a:xfrm>
            <a:prstGeom prst="line">
              <a:avLst/>
            </a:prstGeom>
            <a:ln w="38100">
              <a:solidFill>
                <a:srgbClr val="D967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703" name="Picture 2" descr="http://www.volcanoman.com/gallery/albums/Hawaii-Volcanoes-National-Park/lava_river_copy.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412875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99" name="Group 31"/>
          <p:cNvGraphicFramePr>
            <a:graphicFrameLocks noGrp="1"/>
          </p:cNvGraphicFramePr>
          <p:nvPr/>
        </p:nvGraphicFramePr>
        <p:xfrm>
          <a:off x="1331913" y="1412875"/>
          <a:ext cx="4392612" cy="5028566"/>
        </p:xfrm>
        <a:graphic>
          <a:graphicData uri="http://schemas.openxmlformats.org/drawingml/2006/table">
            <a:tbl>
              <a:tblPr/>
              <a:tblGrid>
                <a:gridCol w="1871662"/>
                <a:gridCol w="2520950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Efusiva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  <a:tr h="1179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Teor em sílica/acidez dos magmas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Baixo (≤50%)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Lavas básicas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E98"/>
                    </a:solidFill>
                  </a:tcPr>
                </a:tc>
              </a:tr>
              <a:tr h="1179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Viscosidade dos magmas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Baixa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E98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Formação de piroclastos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Praticamente inexistente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E98"/>
                    </a:solidFill>
                  </a:tcPr>
                </a:tc>
              </a:tr>
              <a:tr h="1179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Paisagem vulcânica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Cones pouco pronunciados, escoadas vulcânicas extensas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E9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http://1.bp.blogspot.com/_KQLkWneaZvw/S0pglovOavI/AAAAAAAAASE/ejOx2DFzm78/s400/vulc%C3%A3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6425" y="1412875"/>
            <a:ext cx="3457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exão recta 3"/>
          <p:cNvCxnSpPr/>
          <p:nvPr/>
        </p:nvCxnSpPr>
        <p:spPr>
          <a:xfrm>
            <a:off x="1116013" y="1125538"/>
            <a:ext cx="7848600" cy="1587"/>
          </a:xfrm>
          <a:prstGeom prst="line">
            <a:avLst/>
          </a:prstGeom>
          <a:ln w="38100">
            <a:solidFill>
              <a:srgbClr val="D9670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187450" y="260350"/>
            <a:ext cx="79565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TIPOS DE ERUPÇÃO</a:t>
            </a:r>
          </a:p>
        </p:txBody>
      </p:sp>
      <p:sp>
        <p:nvSpPr>
          <p:cNvPr id="30724" name="AutoShape 2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0725" name="AutoShape 4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0726" name="AutoShape 6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grpSp>
        <p:nvGrpSpPr>
          <p:cNvPr id="30727" name="Grupo 4"/>
          <p:cNvGrpSpPr>
            <a:grpSpLocks/>
          </p:cNvGrpSpPr>
          <p:nvPr/>
        </p:nvGrpSpPr>
        <p:grpSpPr bwMode="auto">
          <a:xfrm>
            <a:off x="-323850" y="0"/>
            <a:ext cx="1336675" cy="6859588"/>
            <a:chOff x="-324544" y="1"/>
            <a:chExt cx="1337667" cy="6858793"/>
          </a:xfrm>
        </p:grpSpPr>
        <p:sp>
          <p:nvSpPr>
            <p:cNvPr id="6" name="CaixaDeTexto 5"/>
            <p:cNvSpPr txBox="1"/>
            <p:nvPr/>
          </p:nvSpPr>
          <p:spPr>
            <a:xfrm rot="16200000">
              <a:off x="-3085106" y="2760564"/>
              <a:ext cx="6858793" cy="1337667"/>
            </a:xfrm>
            <a:prstGeom prst="flowChartDocument">
              <a:avLst/>
            </a:prstGeom>
            <a:solidFill>
              <a:srgbClr val="CC3300"/>
            </a:solidFill>
            <a:ln w="38100">
              <a:solidFill>
                <a:srgbClr val="CC3300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	</a:t>
              </a:r>
              <a:endParaRPr lang="pt-PT" sz="3200" b="1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7" name="Conexão recta 6"/>
            <p:cNvCxnSpPr/>
            <p:nvPr/>
          </p:nvCxnSpPr>
          <p:spPr>
            <a:xfrm rot="5400000">
              <a:off x="-3178044" y="3428603"/>
              <a:ext cx="6858793" cy="1589"/>
            </a:xfrm>
            <a:prstGeom prst="line">
              <a:avLst/>
            </a:prstGeom>
            <a:ln w="38100">
              <a:solidFill>
                <a:srgbClr val="D967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5871" name="Group 31"/>
          <p:cNvGraphicFramePr>
            <a:graphicFrameLocks noGrp="1"/>
          </p:cNvGraphicFramePr>
          <p:nvPr/>
        </p:nvGraphicFramePr>
        <p:xfrm>
          <a:off x="1331913" y="1412875"/>
          <a:ext cx="4608512" cy="5131754"/>
        </p:xfrm>
        <a:graphic>
          <a:graphicData uri="http://schemas.openxmlformats.org/drawingml/2006/table">
            <a:tbl>
              <a:tblPr/>
              <a:tblGrid>
                <a:gridCol w="2016125"/>
                <a:gridCol w="2592387"/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Mista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  <a:tr h="1116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Teor em sílica/acidez dos magmas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Intermédio (50 a 60%)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Lavas intermédias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E98"/>
                    </a:solidFill>
                  </a:tcPr>
                </a:tc>
              </a:tr>
              <a:tr h="1116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Viscosidade dos magmas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Média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E98"/>
                    </a:solidFill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Formação de piroclastos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Cinzas, </a:t>
                      </a:r>
                      <a:r>
                        <a:rPr kumimoji="0" lang="pt-P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lapilli</a:t>
                      </a: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e bombas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E98"/>
                    </a:solidFill>
                  </a:tcPr>
                </a:tc>
              </a:tr>
              <a:tr h="145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Paisagem vulcânica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Cones bem definidos formados por camadas alternadas de lavas e material piroclástico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E9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76" name="Group 60"/>
          <p:cNvGraphicFramePr>
            <a:graphicFrameLocks noGrp="1"/>
          </p:cNvGraphicFramePr>
          <p:nvPr>
            <p:ph/>
          </p:nvPr>
        </p:nvGraphicFramePr>
        <p:xfrm>
          <a:off x="1403350" y="1341438"/>
          <a:ext cx="7417122" cy="4149659"/>
        </p:xfrm>
        <a:graphic>
          <a:graphicData uri="http://schemas.openxmlformats.org/drawingml/2006/table">
            <a:tbl>
              <a:tblPr/>
              <a:tblGrid>
                <a:gridCol w="1977265"/>
                <a:gridCol w="5439857"/>
              </a:tblGrid>
              <a:tr h="58769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Coluna 1</a:t>
                      </a:r>
                      <a:endParaRPr kumimoji="0" lang="pt-P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Coluna 2</a:t>
                      </a:r>
                      <a:endParaRPr kumimoji="0" lang="pt-P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  <a:tr h="974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1 -Fumarolas</a:t>
                      </a:r>
                      <a:endParaRPr kumimoji="0" lang="pt-P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670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kumimoji="0" lang="pt-P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A.    </a:t>
                      </a:r>
                      <a:r>
                        <a:rPr lang="pt-PT" sz="2000" dirty="0" smtClean="0">
                          <a:solidFill>
                            <a:schemeClr val="tx1"/>
                          </a:solidFill>
                        </a:rPr>
                        <a:t>Formam-se pelo aumento de pressão e temperatura em águas subterrâneas.</a:t>
                      </a:r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pt-PT" sz="2000" dirty="0" smtClean="0">
                          <a:solidFill>
                            <a:schemeClr val="tx1"/>
                          </a:solidFill>
                        </a:rPr>
                        <a:t> Emitidos de forma intermitente até à superfície</a:t>
                      </a:r>
                      <a:r>
                        <a:rPr lang="pt-PT" sz="2000" i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kumimoji="0" lang="pt-P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E98"/>
                    </a:solidFill>
                  </a:tcPr>
                </a:tc>
              </a:tr>
              <a:tr h="124548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2- Nascentes Termais</a:t>
                      </a:r>
                      <a:endParaRPr kumimoji="0" lang="pt-P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67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P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B.     </a:t>
                      </a:r>
                      <a:r>
                        <a:rPr lang="pt-PT" sz="2000" dirty="0" smtClean="0">
                          <a:solidFill>
                            <a:schemeClr val="tx1"/>
                          </a:solidFill>
                        </a:rPr>
                        <a:t>A água que circula em profundidade é sobreaquecida devido ao calor dissipado nas regiões vulcânicas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E98"/>
                    </a:solidFill>
                  </a:tcPr>
                </a:tc>
              </a:tr>
              <a:tr h="976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3- </a:t>
                      </a:r>
                      <a:r>
                        <a:rPr kumimoji="0" lang="pt-PT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Géiseres</a:t>
                      </a:r>
                      <a:endParaRPr kumimoji="0" lang="pt-P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670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 smtClean="0">
                          <a:solidFill>
                            <a:schemeClr val="tx1"/>
                          </a:solidFill>
                        </a:rPr>
                        <a:t>C.    Caracterizadas pela emissão de</a:t>
                      </a:r>
                      <a:r>
                        <a:rPr lang="pt-PT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PT" sz="2000" dirty="0" smtClean="0">
                          <a:solidFill>
                            <a:schemeClr val="tx1"/>
                          </a:solidFill>
                        </a:rPr>
                        <a:t>gases, tal</a:t>
                      </a:r>
                      <a:r>
                        <a:rPr lang="pt-PT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PT" sz="2000" dirty="0" smtClean="0">
                          <a:solidFill>
                            <a:schemeClr val="tx1"/>
                          </a:solidFill>
                        </a:rPr>
                        <a:t>como o vapor de água.</a:t>
                      </a:r>
                      <a:r>
                        <a:rPr lang="pt-PT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aseline="0" dirty="0" smtClean="0">
                          <a:solidFill>
                            <a:schemeClr val="tx1"/>
                          </a:solidFill>
                        </a:rPr>
                        <a:t>        Podem ser </a:t>
                      </a:r>
                      <a:r>
                        <a:rPr lang="pt-PT" sz="2000" baseline="0" dirty="0" err="1" smtClean="0">
                          <a:solidFill>
                            <a:schemeClr val="tx1"/>
                          </a:solidFill>
                        </a:rPr>
                        <a:t>Mofetas</a:t>
                      </a:r>
                      <a:r>
                        <a:rPr lang="pt-PT" sz="2000" baseline="0" dirty="0" smtClean="0">
                          <a:solidFill>
                            <a:schemeClr val="tx1"/>
                          </a:solidFill>
                        </a:rPr>
                        <a:t> ou Sulfataras</a:t>
                      </a:r>
                      <a:endParaRPr lang="pt-PT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E98"/>
                    </a:solidFill>
                  </a:tcPr>
                </a:tc>
              </a:tr>
            </a:tbl>
          </a:graphicData>
        </a:graphic>
      </p:graphicFrame>
      <p:sp>
        <p:nvSpPr>
          <p:cNvPr id="31762" name="Text Box 57"/>
          <p:cNvSpPr txBox="1">
            <a:spLocks noChangeArrowheads="1"/>
          </p:cNvSpPr>
          <p:nvPr/>
        </p:nvSpPr>
        <p:spPr bwMode="auto">
          <a:xfrm>
            <a:off x="900113" y="188913"/>
            <a:ext cx="82438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800" b="1">
                <a:solidFill>
                  <a:srgbClr val="D96709"/>
                </a:solidFill>
                <a:latin typeface="Calibri" pitchFamily="34" charset="0"/>
              </a:rPr>
              <a:t>Faz a correspondência entre os conceitos da Coluna I e as afirmações da coluna II</a:t>
            </a:r>
          </a:p>
        </p:txBody>
      </p:sp>
      <p:grpSp>
        <p:nvGrpSpPr>
          <p:cNvPr id="31763" name="Grupo 4"/>
          <p:cNvGrpSpPr>
            <a:grpSpLocks/>
          </p:cNvGrpSpPr>
          <p:nvPr/>
        </p:nvGrpSpPr>
        <p:grpSpPr bwMode="auto">
          <a:xfrm>
            <a:off x="-323850" y="0"/>
            <a:ext cx="1336675" cy="6859588"/>
            <a:chOff x="-324544" y="1"/>
            <a:chExt cx="1337667" cy="6858793"/>
          </a:xfrm>
        </p:grpSpPr>
        <p:sp>
          <p:nvSpPr>
            <p:cNvPr id="6" name="CaixaDeTexto 5"/>
            <p:cNvSpPr txBox="1"/>
            <p:nvPr/>
          </p:nvSpPr>
          <p:spPr>
            <a:xfrm rot="16200000">
              <a:off x="-3085106" y="2760564"/>
              <a:ext cx="6858793" cy="1337667"/>
            </a:xfrm>
            <a:prstGeom prst="flowChartDocument">
              <a:avLst/>
            </a:prstGeom>
            <a:solidFill>
              <a:srgbClr val="CC3300"/>
            </a:solidFill>
            <a:ln w="38100">
              <a:solidFill>
                <a:srgbClr val="CC3300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	</a:t>
              </a:r>
              <a:endParaRPr lang="pt-PT" sz="3200" b="1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7" name="Conexão recta 6"/>
            <p:cNvCxnSpPr/>
            <p:nvPr/>
          </p:nvCxnSpPr>
          <p:spPr>
            <a:xfrm rot="5400000">
              <a:off x="-3178044" y="3428603"/>
              <a:ext cx="6858793" cy="1589"/>
            </a:xfrm>
            <a:prstGeom prst="line">
              <a:avLst/>
            </a:prstGeom>
            <a:ln w="38100">
              <a:solidFill>
                <a:srgbClr val="D967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3"/>
          <p:cNvCxnSpPr/>
          <p:nvPr/>
        </p:nvCxnSpPr>
        <p:spPr>
          <a:xfrm>
            <a:off x="1116013" y="1125538"/>
            <a:ext cx="7848600" cy="1587"/>
          </a:xfrm>
          <a:prstGeom prst="line">
            <a:avLst/>
          </a:prstGeom>
          <a:ln w="38100">
            <a:solidFill>
              <a:srgbClr val="D9670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770" name="CaixaDeTexto 9"/>
          <p:cNvSpPr txBox="1">
            <a:spLocks noChangeArrowheads="1"/>
          </p:cNvSpPr>
          <p:nvPr/>
        </p:nvSpPr>
        <p:spPr bwMode="auto">
          <a:xfrm>
            <a:off x="971550" y="476250"/>
            <a:ext cx="8172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800" b="1">
                <a:solidFill>
                  <a:srgbClr val="E46C0A"/>
                </a:solidFill>
                <a:latin typeface="Arial Rounded MT Bold" pitchFamily="34" charset="0"/>
              </a:rPr>
              <a:t>Vulcanismo Secundário</a:t>
            </a:r>
            <a:r>
              <a:rPr lang="pt-PT" sz="3200" b="1">
                <a:solidFill>
                  <a:srgbClr val="E46C0A"/>
                </a:solidFill>
                <a:latin typeface="Arial Rounded MT Bold" pitchFamily="34" charset="0"/>
              </a:rPr>
              <a:t>, </a:t>
            </a:r>
            <a:r>
              <a:rPr lang="pt-PT" sz="2400" b="1">
                <a:solidFill>
                  <a:srgbClr val="E46C0A"/>
                </a:solidFill>
                <a:latin typeface="Arial Rounded MT Bold" pitchFamily="34" charset="0"/>
              </a:rPr>
              <a:t>atenuado ou residual</a:t>
            </a:r>
          </a:p>
        </p:txBody>
      </p:sp>
      <p:sp>
        <p:nvSpPr>
          <p:cNvPr id="32771" name="AutoShape 2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2772" name="AutoShape 4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2773" name="AutoShape 6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grpSp>
        <p:nvGrpSpPr>
          <p:cNvPr id="32774" name="Grupo 4"/>
          <p:cNvGrpSpPr>
            <a:grpSpLocks/>
          </p:cNvGrpSpPr>
          <p:nvPr/>
        </p:nvGrpSpPr>
        <p:grpSpPr bwMode="auto">
          <a:xfrm>
            <a:off x="-323850" y="0"/>
            <a:ext cx="1336675" cy="6859588"/>
            <a:chOff x="-324544" y="1"/>
            <a:chExt cx="1337667" cy="6858793"/>
          </a:xfrm>
        </p:grpSpPr>
        <p:sp>
          <p:nvSpPr>
            <p:cNvPr id="6" name="CaixaDeTexto 5"/>
            <p:cNvSpPr txBox="1"/>
            <p:nvPr/>
          </p:nvSpPr>
          <p:spPr>
            <a:xfrm rot="16200000">
              <a:off x="-3085106" y="2760564"/>
              <a:ext cx="6858793" cy="1337667"/>
            </a:xfrm>
            <a:prstGeom prst="flowChartDocument">
              <a:avLst/>
            </a:prstGeom>
            <a:solidFill>
              <a:srgbClr val="CC3300"/>
            </a:solidFill>
            <a:ln w="38100">
              <a:solidFill>
                <a:srgbClr val="CC3300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	</a:t>
              </a:r>
              <a:endParaRPr lang="pt-PT" sz="3200" b="1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7" name="Conexão recta 6"/>
            <p:cNvCxnSpPr/>
            <p:nvPr/>
          </p:nvCxnSpPr>
          <p:spPr>
            <a:xfrm rot="5400000">
              <a:off x="-3178044" y="3428603"/>
              <a:ext cx="6858793" cy="1589"/>
            </a:xfrm>
            <a:prstGeom prst="line">
              <a:avLst/>
            </a:prstGeom>
            <a:ln w="38100">
              <a:solidFill>
                <a:srgbClr val="D967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75" name="Grupo 12"/>
          <p:cNvGrpSpPr>
            <a:grpSpLocks/>
          </p:cNvGrpSpPr>
          <p:nvPr/>
        </p:nvGrpSpPr>
        <p:grpSpPr bwMode="auto">
          <a:xfrm>
            <a:off x="1187450" y="1341438"/>
            <a:ext cx="7416800" cy="1223962"/>
            <a:chOff x="1187624" y="1268760"/>
            <a:chExt cx="7956376" cy="1395447"/>
          </a:xfrm>
        </p:grpSpPr>
        <p:sp>
          <p:nvSpPr>
            <p:cNvPr id="32784" name="Text Box 5"/>
            <p:cNvSpPr txBox="1">
              <a:spLocks noChangeArrowheads="1"/>
            </p:cNvSpPr>
            <p:nvPr/>
          </p:nvSpPr>
          <p:spPr bwMode="auto">
            <a:xfrm>
              <a:off x="1403648" y="1340768"/>
              <a:ext cx="7740352" cy="1323439"/>
            </a:xfrm>
            <a:prstGeom prst="rect">
              <a:avLst/>
            </a:prstGeom>
            <a:solidFill>
              <a:srgbClr val="D9670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t-PT" sz="3200" b="1">
                  <a:latin typeface="Calibri" pitchFamily="34" charset="0"/>
                </a:rPr>
                <a:t>K</a:t>
              </a:r>
            </a:p>
            <a:p>
              <a:pPr algn="just">
                <a:spcBef>
                  <a:spcPct val="50000"/>
                </a:spcBef>
              </a:pPr>
              <a:endParaRPr lang="pt-PT" sz="3200" b="1">
                <a:latin typeface="Calibri" pitchFamily="34" charset="0"/>
              </a:endParaRPr>
            </a:p>
          </p:txBody>
        </p:sp>
        <p:sp>
          <p:nvSpPr>
            <p:cNvPr id="32785" name="Text Box 6"/>
            <p:cNvSpPr txBox="1">
              <a:spLocks noChangeArrowheads="1"/>
            </p:cNvSpPr>
            <p:nvPr/>
          </p:nvSpPr>
          <p:spPr bwMode="auto">
            <a:xfrm>
              <a:off x="1187624" y="1268760"/>
              <a:ext cx="7777162" cy="1200359"/>
            </a:xfrm>
            <a:prstGeom prst="rect">
              <a:avLst/>
            </a:prstGeom>
            <a:solidFill>
              <a:srgbClr val="B8B08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PT" sz="2400"/>
                <a:t>Associado à libertação de gases e/ou água a temperaturas elevadas</a:t>
              </a:r>
            </a:p>
            <a:p>
              <a:pPr algn="ctr"/>
              <a:r>
                <a:rPr lang="pt-PT" sz="2400"/>
                <a:t> </a:t>
              </a:r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1403350" y="3216275"/>
            <a:ext cx="2089150" cy="3641725"/>
          </a:xfrm>
          <a:prstGeom prst="round2SameRect">
            <a:avLst/>
          </a:prstGeom>
          <a:solidFill>
            <a:srgbClr val="C4BE98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C00000"/>
                </a:solidFill>
                <a:latin typeface="+mn-lt"/>
              </a:rPr>
              <a:t>Fumarolas</a:t>
            </a: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924300" y="3216275"/>
            <a:ext cx="2160588" cy="3641725"/>
          </a:xfrm>
          <a:prstGeom prst="round2SameRect">
            <a:avLst/>
          </a:prstGeom>
          <a:solidFill>
            <a:srgbClr val="C4BE98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b="1" dirty="0" err="1">
                <a:solidFill>
                  <a:srgbClr val="C00000"/>
                </a:solidFill>
                <a:latin typeface="+mn-lt"/>
              </a:rPr>
              <a:t>Géiseres</a:t>
            </a: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516688" y="3216275"/>
            <a:ext cx="2087562" cy="3641725"/>
          </a:xfrm>
          <a:prstGeom prst="round2SameRect">
            <a:avLst/>
          </a:prstGeom>
          <a:solidFill>
            <a:srgbClr val="C4BE98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C00000"/>
                </a:solidFill>
                <a:latin typeface="+mn-lt"/>
              </a:rPr>
              <a:t>Nascentes Termais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</p:txBody>
      </p:sp>
      <p:pic>
        <p:nvPicPr>
          <p:cNvPr id="32779" name="Picture 2" descr="http://ciencias3c.cvg.com.pt/images/sulfat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4149725"/>
            <a:ext cx="24479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AutoShape 4" descr="http://www.champlinenergy.com/i/geiser.jpg"/>
          <p:cNvSpPr>
            <a:spLocks noChangeAspect="1" noChangeArrowheads="1"/>
          </p:cNvSpPr>
          <p:nvPr/>
        </p:nvSpPr>
        <p:spPr bwMode="auto">
          <a:xfrm>
            <a:off x="155575" y="-1828800"/>
            <a:ext cx="2705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2781" name="AutoShape 6" descr="http://www.champlinenergy.com/i/geiser.jpg"/>
          <p:cNvSpPr>
            <a:spLocks noChangeAspect="1" noChangeArrowheads="1"/>
          </p:cNvSpPr>
          <p:nvPr/>
        </p:nvSpPr>
        <p:spPr bwMode="auto">
          <a:xfrm>
            <a:off x="155575" y="-1828800"/>
            <a:ext cx="2705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pic>
        <p:nvPicPr>
          <p:cNvPr id="32782" name="Picture 8" descr="http://www.johalpinjones.com/images/iceland_strokur_geyser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149725"/>
            <a:ext cx="23050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12" descr="http://cnat7.files.wordpress.com/2009/03/nascentes-terma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4149725"/>
            <a:ext cx="24479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3.bp.blogspot.com/_wGoQFWu77V4/S9iHoNlc0dI/AAAAAAAAAkQ/DbW-p-8LuP4/s1600/Vulc%C3%A3o+em+erup%C3%A7%C3%A3o.jpg"/>
          <p:cNvPicPr>
            <a:picLocks noChangeAspect="1" noChangeArrowheads="1"/>
          </p:cNvPicPr>
          <p:nvPr/>
        </p:nvPicPr>
        <p:blipFill>
          <a:blip r:embed="rId2" cstate="print"/>
          <a:srcRect b="6410"/>
          <a:stretch>
            <a:fillRect/>
          </a:stretch>
        </p:blipFill>
        <p:spPr bwMode="auto">
          <a:xfrm>
            <a:off x="3275856" y="3113584"/>
            <a:ext cx="554461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Conexão recta 3"/>
          <p:cNvCxnSpPr/>
          <p:nvPr/>
        </p:nvCxnSpPr>
        <p:spPr>
          <a:xfrm>
            <a:off x="1331913" y="1125538"/>
            <a:ext cx="7632700" cy="1587"/>
          </a:xfrm>
          <a:prstGeom prst="line">
            <a:avLst/>
          </a:prstGeom>
          <a:ln w="38100">
            <a:solidFill>
              <a:srgbClr val="D9670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5363" name="Grupo 4"/>
          <p:cNvGrpSpPr>
            <a:grpSpLocks/>
          </p:cNvGrpSpPr>
          <p:nvPr/>
        </p:nvGrpSpPr>
        <p:grpSpPr bwMode="auto">
          <a:xfrm>
            <a:off x="-323850" y="0"/>
            <a:ext cx="1336675" cy="6859588"/>
            <a:chOff x="-324544" y="1"/>
            <a:chExt cx="1337667" cy="6858793"/>
          </a:xfrm>
        </p:grpSpPr>
        <p:sp>
          <p:nvSpPr>
            <p:cNvPr id="6" name="CaixaDeTexto 5"/>
            <p:cNvSpPr txBox="1"/>
            <p:nvPr/>
          </p:nvSpPr>
          <p:spPr>
            <a:xfrm rot="16200000">
              <a:off x="-3085106" y="2760564"/>
              <a:ext cx="6858793" cy="1337667"/>
            </a:xfrm>
            <a:prstGeom prst="flowChartDocument">
              <a:avLst/>
            </a:prstGeom>
            <a:solidFill>
              <a:srgbClr val="CC3300"/>
            </a:solidFill>
            <a:ln w="38100">
              <a:solidFill>
                <a:srgbClr val="CC3300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	</a:t>
              </a:r>
              <a:endParaRPr lang="pt-PT" sz="3200" b="1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7" name="Conexão recta 6"/>
            <p:cNvCxnSpPr/>
            <p:nvPr/>
          </p:nvCxnSpPr>
          <p:spPr>
            <a:xfrm rot="5400000">
              <a:off x="-3178044" y="3428603"/>
              <a:ext cx="6858793" cy="1589"/>
            </a:xfrm>
            <a:prstGeom prst="line">
              <a:avLst/>
            </a:prstGeom>
            <a:ln w="38100">
              <a:solidFill>
                <a:srgbClr val="D967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ixaDeTexto 9"/>
          <p:cNvSpPr txBox="1"/>
          <p:nvPr/>
        </p:nvSpPr>
        <p:spPr>
          <a:xfrm>
            <a:off x="1258888" y="260350"/>
            <a:ext cx="788511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O que estuda a </a:t>
            </a:r>
            <a:r>
              <a:rPr lang="pt-PT" sz="48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Vulcanologia?</a:t>
            </a:r>
          </a:p>
        </p:txBody>
      </p:sp>
      <p:sp>
        <p:nvSpPr>
          <p:cNvPr id="15365" name="AutoShape 2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grpSp>
        <p:nvGrpSpPr>
          <p:cNvPr id="15366" name="Grupo 13"/>
          <p:cNvGrpSpPr>
            <a:grpSpLocks/>
          </p:cNvGrpSpPr>
          <p:nvPr/>
        </p:nvGrpSpPr>
        <p:grpSpPr bwMode="auto">
          <a:xfrm>
            <a:off x="1476375" y="1628775"/>
            <a:ext cx="7416800" cy="1755775"/>
            <a:chOff x="1475656" y="1628800"/>
            <a:chExt cx="7416824" cy="1755487"/>
          </a:xfrm>
        </p:grpSpPr>
        <p:sp>
          <p:nvSpPr>
            <p:cNvPr id="15367" name="Text Box 5"/>
            <p:cNvSpPr txBox="1">
              <a:spLocks noChangeArrowheads="1"/>
            </p:cNvSpPr>
            <p:nvPr/>
          </p:nvSpPr>
          <p:spPr bwMode="auto">
            <a:xfrm>
              <a:off x="1475656" y="2060848"/>
              <a:ext cx="7272808" cy="1323439"/>
            </a:xfrm>
            <a:prstGeom prst="rect">
              <a:avLst/>
            </a:prstGeom>
            <a:solidFill>
              <a:srgbClr val="D9670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endParaRPr lang="pt-PT" sz="3200" b="1">
                <a:latin typeface="Calibri" pitchFamily="34" charset="0"/>
              </a:endParaRPr>
            </a:p>
            <a:p>
              <a:pPr algn="just">
                <a:spcBef>
                  <a:spcPct val="50000"/>
                </a:spcBef>
              </a:pPr>
              <a:endParaRPr lang="pt-PT" sz="3200" b="1">
                <a:latin typeface="Calibri" pitchFamily="34" charset="0"/>
              </a:endParaRPr>
            </a:p>
          </p:txBody>
        </p:sp>
        <p:sp>
          <p:nvSpPr>
            <p:cNvPr id="15368" name="Text Box 5"/>
            <p:cNvSpPr txBox="1">
              <a:spLocks noChangeArrowheads="1"/>
            </p:cNvSpPr>
            <p:nvPr/>
          </p:nvSpPr>
          <p:spPr bwMode="auto">
            <a:xfrm>
              <a:off x="1619672" y="1628800"/>
              <a:ext cx="7272808" cy="1384995"/>
            </a:xfrm>
            <a:prstGeom prst="rect">
              <a:avLst/>
            </a:prstGeom>
            <a:solidFill>
              <a:srgbClr val="B8B08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PT" sz="2800" b="1">
                  <a:latin typeface="Calibri" pitchFamily="34" charset="0"/>
                </a:rPr>
                <a:t>A vulcanologia é a ciência encarregue pelo estudo da formação, distribuição e classificação dos fenómenos vulcânicos.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3"/>
          <p:cNvCxnSpPr/>
          <p:nvPr/>
        </p:nvCxnSpPr>
        <p:spPr>
          <a:xfrm>
            <a:off x="1116013" y="1125538"/>
            <a:ext cx="7848600" cy="1587"/>
          </a:xfrm>
          <a:prstGeom prst="line">
            <a:avLst/>
          </a:prstGeom>
          <a:ln w="38100">
            <a:solidFill>
              <a:srgbClr val="D9670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971550" y="476250"/>
            <a:ext cx="81724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Fumarolas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3795" name="AutoShape 2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3796" name="AutoShape 4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3797" name="AutoShape 6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grpSp>
        <p:nvGrpSpPr>
          <p:cNvPr id="33798" name="Grupo 4"/>
          <p:cNvGrpSpPr>
            <a:grpSpLocks/>
          </p:cNvGrpSpPr>
          <p:nvPr/>
        </p:nvGrpSpPr>
        <p:grpSpPr bwMode="auto">
          <a:xfrm>
            <a:off x="-323850" y="0"/>
            <a:ext cx="1336675" cy="6859588"/>
            <a:chOff x="-324544" y="1"/>
            <a:chExt cx="1337667" cy="6858793"/>
          </a:xfrm>
        </p:grpSpPr>
        <p:sp>
          <p:nvSpPr>
            <p:cNvPr id="6" name="CaixaDeTexto 5"/>
            <p:cNvSpPr txBox="1"/>
            <p:nvPr/>
          </p:nvSpPr>
          <p:spPr>
            <a:xfrm rot="16200000">
              <a:off x="-3085106" y="2760564"/>
              <a:ext cx="6858793" cy="1337667"/>
            </a:xfrm>
            <a:prstGeom prst="flowChartDocument">
              <a:avLst/>
            </a:prstGeom>
            <a:solidFill>
              <a:srgbClr val="CC3300"/>
            </a:solidFill>
            <a:ln w="38100">
              <a:solidFill>
                <a:srgbClr val="CC3300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	</a:t>
              </a:r>
              <a:endParaRPr lang="pt-PT" sz="3200" b="1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7" name="Conexão recta 6"/>
            <p:cNvCxnSpPr/>
            <p:nvPr/>
          </p:nvCxnSpPr>
          <p:spPr>
            <a:xfrm rot="5400000">
              <a:off x="-3178044" y="3428603"/>
              <a:ext cx="6858793" cy="1589"/>
            </a:xfrm>
            <a:prstGeom prst="line">
              <a:avLst/>
            </a:prstGeom>
            <a:ln w="38100">
              <a:solidFill>
                <a:srgbClr val="D967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99" name="Grupo 12"/>
          <p:cNvGrpSpPr>
            <a:grpSpLocks/>
          </p:cNvGrpSpPr>
          <p:nvPr/>
        </p:nvGrpSpPr>
        <p:grpSpPr bwMode="auto">
          <a:xfrm>
            <a:off x="1187450" y="1341438"/>
            <a:ext cx="7488238" cy="935037"/>
            <a:chOff x="1187624" y="1268760"/>
            <a:chExt cx="7956376" cy="1395447"/>
          </a:xfrm>
        </p:grpSpPr>
        <p:sp>
          <p:nvSpPr>
            <p:cNvPr id="33811" name="Text Box 5"/>
            <p:cNvSpPr txBox="1">
              <a:spLocks noChangeArrowheads="1"/>
            </p:cNvSpPr>
            <p:nvPr/>
          </p:nvSpPr>
          <p:spPr bwMode="auto">
            <a:xfrm>
              <a:off x="1403648" y="1340768"/>
              <a:ext cx="7740352" cy="1323439"/>
            </a:xfrm>
            <a:prstGeom prst="rect">
              <a:avLst/>
            </a:prstGeom>
            <a:solidFill>
              <a:srgbClr val="D9670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t-PT" sz="3200" b="1">
                  <a:latin typeface="Calibri" pitchFamily="34" charset="0"/>
                </a:rPr>
                <a:t>K</a:t>
              </a:r>
            </a:p>
            <a:p>
              <a:pPr algn="just">
                <a:spcBef>
                  <a:spcPct val="50000"/>
                </a:spcBef>
              </a:pPr>
              <a:endParaRPr lang="pt-PT" sz="3200" b="1">
                <a:latin typeface="Calibri" pitchFamily="34" charset="0"/>
              </a:endParaRPr>
            </a:p>
          </p:txBody>
        </p:sp>
        <p:sp>
          <p:nvSpPr>
            <p:cNvPr id="33812" name="Text Box 6"/>
            <p:cNvSpPr txBox="1">
              <a:spLocks noChangeArrowheads="1"/>
            </p:cNvSpPr>
            <p:nvPr/>
          </p:nvSpPr>
          <p:spPr bwMode="auto">
            <a:xfrm>
              <a:off x="1187624" y="1268760"/>
              <a:ext cx="7777162" cy="1238764"/>
            </a:xfrm>
            <a:prstGeom prst="rect">
              <a:avLst/>
            </a:prstGeom>
            <a:solidFill>
              <a:srgbClr val="B8B08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PT" sz="2400"/>
                <a:t>Caracterizadas pela emissão de gases, tal como o vapor de água </a:t>
              </a:r>
            </a:p>
          </p:txBody>
        </p:sp>
      </p:grpSp>
      <p:sp>
        <p:nvSpPr>
          <p:cNvPr id="33800" name="AutoShape 4" descr="http://www.champlinenergy.com/i/geiser.jpg"/>
          <p:cNvSpPr>
            <a:spLocks noChangeAspect="1" noChangeArrowheads="1"/>
          </p:cNvSpPr>
          <p:nvPr/>
        </p:nvSpPr>
        <p:spPr bwMode="auto">
          <a:xfrm>
            <a:off x="155575" y="-1828800"/>
            <a:ext cx="2705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3801" name="AutoShape 6" descr="http://www.champlinenergy.com/i/geiser.jpg"/>
          <p:cNvSpPr>
            <a:spLocks noChangeAspect="1" noChangeArrowheads="1"/>
          </p:cNvSpPr>
          <p:nvPr/>
        </p:nvSpPr>
        <p:spPr bwMode="auto">
          <a:xfrm>
            <a:off x="155575" y="-1828800"/>
            <a:ext cx="2705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grpSp>
        <p:nvGrpSpPr>
          <p:cNvPr id="33802" name="Grupo 23"/>
          <p:cNvGrpSpPr>
            <a:grpSpLocks/>
          </p:cNvGrpSpPr>
          <p:nvPr/>
        </p:nvGrpSpPr>
        <p:grpSpPr bwMode="auto">
          <a:xfrm>
            <a:off x="1547813" y="2781300"/>
            <a:ext cx="3311525" cy="4076700"/>
            <a:chOff x="1403648" y="2780928"/>
            <a:chExt cx="3312368" cy="4077072"/>
          </a:xfrm>
        </p:grpSpPr>
        <p:sp>
          <p:nvSpPr>
            <p:cNvPr id="33808" name="CaixaDeTexto 22"/>
            <p:cNvSpPr txBox="1">
              <a:spLocks noChangeArrowheads="1"/>
            </p:cNvSpPr>
            <p:nvPr/>
          </p:nvSpPr>
          <p:spPr bwMode="auto">
            <a:xfrm>
              <a:off x="1475656" y="3140968"/>
              <a:ext cx="3168352" cy="1200329"/>
            </a:xfrm>
            <a:prstGeom prst="rect">
              <a:avLst/>
            </a:prstGeom>
            <a:noFill/>
            <a:ln w="28575">
              <a:solidFill>
                <a:srgbClr val="D9670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pt-PT" sz="2400"/>
            </a:p>
            <a:p>
              <a:pPr algn="ctr"/>
              <a:r>
                <a:rPr lang="pt-PT" sz="2400"/>
                <a:t>Ricas em Dióxido de Carbono</a:t>
              </a:r>
            </a:p>
          </p:txBody>
        </p:sp>
        <p:pic>
          <p:nvPicPr>
            <p:cNvPr id="33809" name="Picture 2" descr="http://www.maryjane.com.br/files/blog/2010/07/nascente-terma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4337720"/>
              <a:ext cx="3168352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CaixaDeTexto 21"/>
            <p:cNvSpPr txBox="1"/>
            <p:nvPr/>
          </p:nvSpPr>
          <p:spPr>
            <a:xfrm>
              <a:off x="1403648" y="2780928"/>
              <a:ext cx="3312368" cy="511222"/>
            </a:xfrm>
            <a:prstGeom prst="roundRect">
              <a:avLst/>
            </a:prstGeom>
            <a:solidFill>
              <a:srgbClr val="CC0000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PT" sz="2400" b="1" dirty="0">
                  <a:solidFill>
                    <a:schemeClr val="bg1">
                      <a:lumMod val="95000"/>
                    </a:schemeClr>
                  </a:solidFill>
                </a:rPr>
                <a:t>MOFETAS</a:t>
              </a:r>
            </a:p>
          </p:txBody>
        </p:sp>
      </p:grpSp>
      <p:grpSp>
        <p:nvGrpSpPr>
          <p:cNvPr id="33803" name="Grupo 28"/>
          <p:cNvGrpSpPr>
            <a:grpSpLocks/>
          </p:cNvGrpSpPr>
          <p:nvPr/>
        </p:nvGrpSpPr>
        <p:grpSpPr bwMode="auto">
          <a:xfrm>
            <a:off x="5219700" y="2781300"/>
            <a:ext cx="3313113" cy="4076700"/>
            <a:chOff x="4860032" y="2780928"/>
            <a:chExt cx="3312368" cy="4077072"/>
          </a:xfrm>
        </p:grpSpPr>
        <p:pic>
          <p:nvPicPr>
            <p:cNvPr id="33804" name="Picture 2" descr="http://ciencias3c.cvg.com.pt/images/sulfatar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0" y="4365104"/>
              <a:ext cx="3168352" cy="2492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805" name="Grupo 24"/>
            <p:cNvGrpSpPr>
              <a:grpSpLocks/>
            </p:cNvGrpSpPr>
            <p:nvPr/>
          </p:nvGrpSpPr>
          <p:grpSpPr bwMode="auto">
            <a:xfrm>
              <a:off x="4860032" y="2780928"/>
              <a:ext cx="3312368" cy="1560369"/>
              <a:chOff x="1403648" y="2780928"/>
              <a:chExt cx="3312368" cy="1560369"/>
            </a:xfrm>
          </p:grpSpPr>
          <p:sp>
            <p:nvSpPr>
              <p:cNvPr id="33806" name="CaixaDeTexto 25"/>
              <p:cNvSpPr txBox="1">
                <a:spLocks noChangeArrowheads="1"/>
              </p:cNvSpPr>
              <p:nvPr/>
            </p:nvSpPr>
            <p:spPr bwMode="auto">
              <a:xfrm>
                <a:off x="1475656" y="3140968"/>
                <a:ext cx="3168352" cy="1200329"/>
              </a:xfrm>
              <a:prstGeom prst="rect">
                <a:avLst/>
              </a:prstGeom>
              <a:noFill/>
              <a:ln w="28575">
                <a:solidFill>
                  <a:srgbClr val="D96709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pt-PT" sz="2400"/>
              </a:p>
              <a:p>
                <a:pPr algn="ctr"/>
                <a:r>
                  <a:rPr lang="pt-PT" sz="2400"/>
                  <a:t>Ricas em compostos de enxofre</a:t>
                </a:r>
              </a:p>
            </p:txBody>
          </p:sp>
          <p:sp>
            <p:nvSpPr>
              <p:cNvPr id="28" name="CaixaDeTexto 27"/>
              <p:cNvSpPr txBox="1"/>
              <p:nvPr/>
            </p:nvSpPr>
            <p:spPr>
              <a:xfrm>
                <a:off x="1403648" y="2780928"/>
                <a:ext cx="3312368" cy="511222"/>
              </a:xfrm>
              <a:prstGeom prst="roundRect">
                <a:avLst/>
              </a:prstGeom>
              <a:solidFill>
                <a:srgbClr val="CC0000"/>
              </a:solidFill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pt-PT" sz="2400" b="1" dirty="0">
                    <a:solidFill>
                      <a:schemeClr val="bg1">
                        <a:lumMod val="95000"/>
                      </a:schemeClr>
                    </a:solidFill>
                  </a:rPr>
                  <a:t>Sulfataras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3"/>
          <p:cNvCxnSpPr/>
          <p:nvPr/>
        </p:nvCxnSpPr>
        <p:spPr>
          <a:xfrm>
            <a:off x="1116013" y="1125538"/>
            <a:ext cx="7848600" cy="1587"/>
          </a:xfrm>
          <a:prstGeom prst="line">
            <a:avLst/>
          </a:prstGeom>
          <a:ln w="38100">
            <a:solidFill>
              <a:srgbClr val="D9670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971550" y="404813"/>
            <a:ext cx="81724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000" b="1" dirty="0" err="1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Géiseres</a:t>
            </a:r>
            <a:endParaRPr lang="pt-PT" sz="4000" b="1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4819" name="AutoShape 2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4820" name="AutoShape 4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grpSp>
        <p:nvGrpSpPr>
          <p:cNvPr id="34821" name="Grupo 4"/>
          <p:cNvGrpSpPr>
            <a:grpSpLocks/>
          </p:cNvGrpSpPr>
          <p:nvPr/>
        </p:nvGrpSpPr>
        <p:grpSpPr bwMode="auto">
          <a:xfrm>
            <a:off x="-323850" y="0"/>
            <a:ext cx="1336675" cy="6859588"/>
            <a:chOff x="-324544" y="1"/>
            <a:chExt cx="1337667" cy="6858793"/>
          </a:xfrm>
        </p:grpSpPr>
        <p:sp>
          <p:nvSpPr>
            <p:cNvPr id="6" name="CaixaDeTexto 5"/>
            <p:cNvSpPr txBox="1"/>
            <p:nvPr/>
          </p:nvSpPr>
          <p:spPr>
            <a:xfrm rot="16200000">
              <a:off x="-3085106" y="2760564"/>
              <a:ext cx="6858793" cy="1337667"/>
            </a:xfrm>
            <a:prstGeom prst="flowChartDocument">
              <a:avLst/>
            </a:prstGeom>
            <a:solidFill>
              <a:srgbClr val="CC3300"/>
            </a:solidFill>
            <a:ln w="38100">
              <a:solidFill>
                <a:srgbClr val="CC3300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	</a:t>
              </a:r>
              <a:endParaRPr lang="pt-PT" sz="3200" b="1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7" name="Conexão recta 6"/>
            <p:cNvCxnSpPr/>
            <p:nvPr/>
          </p:nvCxnSpPr>
          <p:spPr>
            <a:xfrm rot="5400000">
              <a:off x="-3178044" y="3428603"/>
              <a:ext cx="6858793" cy="1589"/>
            </a:xfrm>
            <a:prstGeom prst="line">
              <a:avLst/>
            </a:prstGeom>
            <a:ln w="38100">
              <a:solidFill>
                <a:srgbClr val="D967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22" name="Grupo 12"/>
          <p:cNvGrpSpPr>
            <a:grpSpLocks/>
          </p:cNvGrpSpPr>
          <p:nvPr/>
        </p:nvGrpSpPr>
        <p:grpSpPr bwMode="auto">
          <a:xfrm>
            <a:off x="1187450" y="1341438"/>
            <a:ext cx="7777163" cy="1371600"/>
            <a:chOff x="1187624" y="1268760"/>
            <a:chExt cx="7956376" cy="2044853"/>
          </a:xfrm>
        </p:grpSpPr>
        <p:sp>
          <p:nvSpPr>
            <p:cNvPr id="34826" name="Text Box 5"/>
            <p:cNvSpPr txBox="1">
              <a:spLocks noChangeArrowheads="1"/>
            </p:cNvSpPr>
            <p:nvPr/>
          </p:nvSpPr>
          <p:spPr bwMode="auto">
            <a:xfrm>
              <a:off x="1403648" y="1340768"/>
              <a:ext cx="7740352" cy="1972845"/>
            </a:xfrm>
            <a:prstGeom prst="rect">
              <a:avLst/>
            </a:prstGeom>
            <a:solidFill>
              <a:srgbClr val="D9670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t-PT" sz="3200" b="1">
                  <a:latin typeface="Calibri" pitchFamily="34" charset="0"/>
                </a:rPr>
                <a:t>K</a:t>
              </a:r>
            </a:p>
            <a:p>
              <a:pPr algn="just">
                <a:spcBef>
                  <a:spcPct val="50000"/>
                </a:spcBef>
              </a:pPr>
              <a:endParaRPr lang="pt-PT" sz="3200" b="1">
                <a:latin typeface="Calibri" pitchFamily="34" charset="0"/>
              </a:endParaRPr>
            </a:p>
          </p:txBody>
        </p:sp>
        <p:sp>
          <p:nvSpPr>
            <p:cNvPr id="34827" name="Text Box 6"/>
            <p:cNvSpPr txBox="1">
              <a:spLocks noChangeArrowheads="1"/>
            </p:cNvSpPr>
            <p:nvPr/>
          </p:nvSpPr>
          <p:spPr bwMode="auto">
            <a:xfrm>
              <a:off x="1187624" y="1268760"/>
              <a:ext cx="7777162" cy="1789326"/>
            </a:xfrm>
            <a:prstGeom prst="rect">
              <a:avLst/>
            </a:prstGeom>
            <a:solidFill>
              <a:srgbClr val="B8B08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pt-PT" sz="2400"/>
                <a:t> Formam-se pelo aumento de pressão e temperatura em águas subterrâneas.</a:t>
              </a:r>
            </a:p>
            <a:p>
              <a:pPr>
                <a:buFont typeface="Wingdings" pitchFamily="2" charset="2"/>
                <a:buChar char="§"/>
              </a:pPr>
              <a:r>
                <a:rPr lang="pt-PT" sz="2400"/>
                <a:t> Emitidos de forma intermitente até à superfície</a:t>
              </a:r>
              <a:r>
                <a:rPr lang="pt-PT" sz="2400" i="1"/>
                <a:t>.</a:t>
              </a:r>
              <a:endParaRPr lang="pt-PT" sz="2400"/>
            </a:p>
          </p:txBody>
        </p:sp>
      </p:grpSp>
      <p:sp>
        <p:nvSpPr>
          <p:cNvPr id="34823" name="AutoShape 4" descr="http://www.champlinenergy.com/i/geiser.jpg"/>
          <p:cNvSpPr>
            <a:spLocks noChangeAspect="1" noChangeArrowheads="1"/>
          </p:cNvSpPr>
          <p:nvPr/>
        </p:nvSpPr>
        <p:spPr bwMode="auto">
          <a:xfrm>
            <a:off x="155575" y="-1828800"/>
            <a:ext cx="2705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4824" name="AutoShape 6" descr="http://www.champlinenergy.com/i/geiser.jpg"/>
          <p:cNvSpPr>
            <a:spLocks noChangeAspect="1" noChangeArrowheads="1"/>
          </p:cNvSpPr>
          <p:nvPr/>
        </p:nvSpPr>
        <p:spPr bwMode="auto">
          <a:xfrm>
            <a:off x="155575" y="-1828800"/>
            <a:ext cx="2705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pic>
        <p:nvPicPr>
          <p:cNvPr id="24" name="Picture 8" descr="http://www.johalpinjones.com/images/iceland_strokur_geyser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920062"/>
            <a:ext cx="3600400" cy="3937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3"/>
          <p:cNvCxnSpPr/>
          <p:nvPr/>
        </p:nvCxnSpPr>
        <p:spPr>
          <a:xfrm>
            <a:off x="1116013" y="1125538"/>
            <a:ext cx="7848600" cy="1587"/>
          </a:xfrm>
          <a:prstGeom prst="line">
            <a:avLst/>
          </a:prstGeom>
          <a:ln w="38100">
            <a:solidFill>
              <a:srgbClr val="D9670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971550" y="404813"/>
            <a:ext cx="81724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0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Nascentes Termais</a:t>
            </a:r>
          </a:p>
        </p:txBody>
      </p:sp>
      <p:sp>
        <p:nvSpPr>
          <p:cNvPr id="35843" name="AutoShape 2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5844" name="AutoShape 4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grpSp>
        <p:nvGrpSpPr>
          <p:cNvPr id="35845" name="Grupo 4"/>
          <p:cNvGrpSpPr>
            <a:grpSpLocks/>
          </p:cNvGrpSpPr>
          <p:nvPr/>
        </p:nvGrpSpPr>
        <p:grpSpPr bwMode="auto">
          <a:xfrm>
            <a:off x="-323850" y="0"/>
            <a:ext cx="1336675" cy="6859588"/>
            <a:chOff x="-324544" y="1"/>
            <a:chExt cx="1337667" cy="6858793"/>
          </a:xfrm>
        </p:grpSpPr>
        <p:sp>
          <p:nvSpPr>
            <p:cNvPr id="6" name="CaixaDeTexto 5"/>
            <p:cNvSpPr txBox="1"/>
            <p:nvPr/>
          </p:nvSpPr>
          <p:spPr>
            <a:xfrm rot="16200000">
              <a:off x="-3085106" y="2760564"/>
              <a:ext cx="6858793" cy="1337667"/>
            </a:xfrm>
            <a:prstGeom prst="flowChartDocument">
              <a:avLst/>
            </a:prstGeom>
            <a:solidFill>
              <a:srgbClr val="CC3300"/>
            </a:solidFill>
            <a:ln w="38100">
              <a:solidFill>
                <a:srgbClr val="CC3300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	</a:t>
              </a:r>
              <a:endParaRPr lang="pt-PT" sz="3200" b="1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7" name="Conexão recta 6"/>
            <p:cNvCxnSpPr/>
            <p:nvPr/>
          </p:nvCxnSpPr>
          <p:spPr>
            <a:xfrm rot="5400000">
              <a:off x="-3178044" y="3428603"/>
              <a:ext cx="6858793" cy="1589"/>
            </a:xfrm>
            <a:prstGeom prst="line">
              <a:avLst/>
            </a:prstGeom>
            <a:ln w="38100">
              <a:solidFill>
                <a:srgbClr val="D967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846" name="Grupo 12"/>
          <p:cNvGrpSpPr>
            <a:grpSpLocks/>
          </p:cNvGrpSpPr>
          <p:nvPr/>
        </p:nvGrpSpPr>
        <p:grpSpPr bwMode="auto">
          <a:xfrm>
            <a:off x="1187450" y="1341438"/>
            <a:ext cx="7777163" cy="1223962"/>
            <a:chOff x="1187624" y="1268760"/>
            <a:chExt cx="7956376" cy="2282741"/>
          </a:xfrm>
        </p:grpSpPr>
        <p:sp>
          <p:nvSpPr>
            <p:cNvPr id="35851" name="Text Box 5"/>
            <p:cNvSpPr txBox="1">
              <a:spLocks noChangeArrowheads="1"/>
            </p:cNvSpPr>
            <p:nvPr/>
          </p:nvSpPr>
          <p:spPr bwMode="auto">
            <a:xfrm>
              <a:off x="1403648" y="1340768"/>
              <a:ext cx="7740352" cy="2210733"/>
            </a:xfrm>
            <a:prstGeom prst="rect">
              <a:avLst/>
            </a:prstGeom>
            <a:solidFill>
              <a:srgbClr val="D9670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t-PT" sz="3200" b="1">
                  <a:latin typeface="Calibri" pitchFamily="34" charset="0"/>
                </a:rPr>
                <a:t>Kss</a:t>
              </a:r>
            </a:p>
            <a:p>
              <a:pPr algn="just">
                <a:spcBef>
                  <a:spcPct val="50000"/>
                </a:spcBef>
              </a:pPr>
              <a:endParaRPr lang="pt-PT" sz="3200" b="1">
                <a:latin typeface="Calibri" pitchFamily="34" charset="0"/>
              </a:endParaRPr>
            </a:p>
          </p:txBody>
        </p:sp>
        <p:sp>
          <p:nvSpPr>
            <p:cNvPr id="35852" name="Text Box 6"/>
            <p:cNvSpPr txBox="1">
              <a:spLocks noChangeArrowheads="1"/>
            </p:cNvSpPr>
            <p:nvPr/>
          </p:nvSpPr>
          <p:spPr bwMode="auto">
            <a:xfrm>
              <a:off x="1187624" y="1268760"/>
              <a:ext cx="7777162" cy="2005085"/>
            </a:xfrm>
            <a:prstGeom prst="rect">
              <a:avLst/>
            </a:prstGeom>
            <a:solidFill>
              <a:srgbClr val="B8B08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PT" sz="2400"/>
                <a:t>A água que circula em profundidade é sobreaquecida devido ao calor dissipado nas regiões vulcânicas</a:t>
              </a:r>
            </a:p>
            <a:p>
              <a:endParaRPr lang="pt-PT" sz="2400"/>
            </a:p>
          </p:txBody>
        </p:sp>
      </p:grpSp>
      <p:sp>
        <p:nvSpPr>
          <p:cNvPr id="35847" name="AutoShape 4" descr="http://www.champlinenergy.com/i/geiser.jpg"/>
          <p:cNvSpPr>
            <a:spLocks noChangeAspect="1" noChangeArrowheads="1"/>
          </p:cNvSpPr>
          <p:nvPr/>
        </p:nvSpPr>
        <p:spPr bwMode="auto">
          <a:xfrm>
            <a:off x="155575" y="-1828800"/>
            <a:ext cx="2705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5848" name="AutoShape 6" descr="http://www.champlinenergy.com/i/geiser.jpg"/>
          <p:cNvSpPr>
            <a:spLocks noChangeAspect="1" noChangeArrowheads="1"/>
          </p:cNvSpPr>
          <p:nvPr/>
        </p:nvSpPr>
        <p:spPr bwMode="auto">
          <a:xfrm>
            <a:off x="155575" y="-1828800"/>
            <a:ext cx="2705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pic>
        <p:nvPicPr>
          <p:cNvPr id="33794" name="Picture 2" descr="http://cnat7.files.wordpress.com/2009/03/nascentes-terma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36911"/>
            <a:ext cx="4560167" cy="3191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50" name="CaixaDeTexto 16"/>
          <p:cNvSpPr txBox="1">
            <a:spLocks noChangeArrowheads="1"/>
          </p:cNvSpPr>
          <p:nvPr/>
        </p:nvSpPr>
        <p:spPr bwMode="auto">
          <a:xfrm>
            <a:off x="1476375" y="6092825"/>
            <a:ext cx="7056438" cy="396875"/>
          </a:xfrm>
          <a:prstGeom prst="rect">
            <a:avLst/>
          </a:prstGeom>
          <a:solidFill>
            <a:srgbClr val="C4BE9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000"/>
              <a:t>Águas magmáticas  – origem magmática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aixaDeTexto 3"/>
          <p:cNvSpPr>
            <a:spLocks noChangeArrowheads="1"/>
          </p:cNvSpPr>
          <p:nvPr/>
        </p:nvSpPr>
        <p:spPr bwMode="auto">
          <a:xfrm>
            <a:off x="1116013" y="260350"/>
            <a:ext cx="8027987" cy="1055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F1400"/>
              </a:gs>
              <a:gs pos="50000">
                <a:srgbClr val="B82300"/>
              </a:gs>
              <a:gs pos="100000">
                <a:srgbClr val="DB2B00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pt-PT" sz="2800" b="1">
                <a:solidFill>
                  <a:schemeClr val="bg2"/>
                </a:solidFill>
                <a:latin typeface="Calibri" pitchFamily="34" charset="0"/>
              </a:rPr>
              <a:t>  3</a:t>
            </a:r>
          </a:p>
          <a:p>
            <a:pPr marL="514350" indent="-514350"/>
            <a:r>
              <a:rPr lang="pt-PT" sz="2800" b="1">
                <a:solidFill>
                  <a:schemeClr val="bg2"/>
                </a:solidFill>
                <a:latin typeface="Calibri" pitchFamily="34" charset="0"/>
              </a:rPr>
              <a:t> Compreender a Estrutura e a Dinâmica da Geosfera</a:t>
            </a:r>
          </a:p>
        </p:txBody>
      </p:sp>
      <p:pic>
        <p:nvPicPr>
          <p:cNvPr id="14338" name="Picture 2" descr="http://bp2.blogger.com/_hidVPyZpHho/R1fipD0ZxhI/AAAAAAAAAAM/ugSE-4S2Dvk/s320/terra2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6EEE1"/>
              </a:clrFrom>
              <a:clrTo>
                <a:srgbClr val="E6EEE1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1360488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3.bp.blogspot.com/_wGoQFWu77V4/S9iHoNlc0dI/AAAAAAAAAkQ/DbW-p-8LuP4/s1600/Vulc%C3%A3o+em+erup%C3%A7%C3%A3o.jpg"/>
          <p:cNvPicPr>
            <a:picLocks noChangeAspect="1" noChangeArrowheads="1"/>
          </p:cNvPicPr>
          <p:nvPr/>
        </p:nvPicPr>
        <p:blipFill>
          <a:blip r:embed="rId3" cstate="print"/>
          <a:srcRect b="6410"/>
          <a:stretch>
            <a:fillRect/>
          </a:stretch>
        </p:blipFill>
        <p:spPr bwMode="auto">
          <a:xfrm>
            <a:off x="1763688" y="2564904"/>
            <a:ext cx="554461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Conexão recta 8"/>
          <p:cNvCxnSpPr/>
          <p:nvPr/>
        </p:nvCxnSpPr>
        <p:spPr>
          <a:xfrm>
            <a:off x="1835150" y="1916113"/>
            <a:ext cx="5400675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CaixaDeTexto 11"/>
          <p:cNvSpPr txBox="1">
            <a:spLocks noChangeArrowheads="1"/>
          </p:cNvSpPr>
          <p:nvPr/>
        </p:nvSpPr>
        <p:spPr bwMode="auto">
          <a:xfrm>
            <a:off x="1619250" y="1989138"/>
            <a:ext cx="55451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4400" b="1">
                <a:solidFill>
                  <a:srgbClr val="CC3300"/>
                </a:solidFill>
                <a:latin typeface="Calibri" pitchFamily="34" charset="0"/>
              </a:rPr>
              <a:t>VULCANOLOGIA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79388" y="6381750"/>
            <a:ext cx="8785225" cy="33972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latin typeface="+mn-lt"/>
              </a:rPr>
              <a:t>Escola Secundária  de Severim de Faria				Biologia e Geologia 10/11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24075" y="260350"/>
            <a:ext cx="58324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Tipos de Vulcanismo</a:t>
            </a:r>
          </a:p>
        </p:txBody>
      </p:sp>
      <p:grpSp>
        <p:nvGrpSpPr>
          <p:cNvPr id="16386" name="Grupo 9"/>
          <p:cNvGrpSpPr>
            <a:grpSpLocks/>
          </p:cNvGrpSpPr>
          <p:nvPr/>
        </p:nvGrpSpPr>
        <p:grpSpPr bwMode="auto">
          <a:xfrm>
            <a:off x="2843213" y="908050"/>
            <a:ext cx="4537075" cy="792163"/>
            <a:chOff x="3275856" y="836712"/>
            <a:chExt cx="3600400" cy="576064"/>
          </a:xfrm>
        </p:grpSpPr>
        <p:cxnSp>
          <p:nvCxnSpPr>
            <p:cNvPr id="11" name="Conexão recta 10"/>
            <p:cNvCxnSpPr/>
            <p:nvPr/>
          </p:nvCxnSpPr>
          <p:spPr>
            <a:xfrm>
              <a:off x="3275856" y="1125321"/>
              <a:ext cx="360040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Conexão recta 11"/>
            <p:cNvCxnSpPr/>
            <p:nvPr/>
          </p:nvCxnSpPr>
          <p:spPr>
            <a:xfrm rot="5400000" flipH="1" flipV="1">
              <a:off x="4716332" y="981017"/>
              <a:ext cx="288609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Conexão recta 12"/>
            <p:cNvCxnSpPr/>
            <p:nvPr/>
          </p:nvCxnSpPr>
          <p:spPr>
            <a:xfrm rot="5400000" flipH="1" flipV="1">
              <a:off x="3132129" y="1269049"/>
              <a:ext cx="287455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Conexão recta 13"/>
            <p:cNvCxnSpPr/>
            <p:nvPr/>
          </p:nvCxnSpPr>
          <p:spPr>
            <a:xfrm rot="5400000" flipH="1" flipV="1">
              <a:off x="6732529" y="1269049"/>
              <a:ext cx="287455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5" name="CaixaDeTexto 14"/>
          <p:cNvSpPr txBox="1"/>
          <p:nvPr/>
        </p:nvSpPr>
        <p:spPr>
          <a:xfrm>
            <a:off x="1619250" y="1792288"/>
            <a:ext cx="2592388" cy="5065712"/>
          </a:xfrm>
          <a:prstGeom prst="round2SameRect">
            <a:avLst/>
          </a:prstGeom>
          <a:solidFill>
            <a:srgbClr val="C4BE98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b="1" dirty="0">
                <a:solidFill>
                  <a:srgbClr val="C00000"/>
                </a:solidFill>
                <a:latin typeface="+mn-lt"/>
              </a:rPr>
              <a:t>Primário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011863" y="1773238"/>
            <a:ext cx="2592387" cy="5049837"/>
          </a:xfrm>
          <a:prstGeom prst="round2SameRect">
            <a:avLst/>
          </a:prstGeom>
          <a:solidFill>
            <a:srgbClr val="C4BE98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b="1" dirty="0">
                <a:solidFill>
                  <a:srgbClr val="C00000"/>
                </a:solidFill>
                <a:latin typeface="+mn-lt"/>
              </a:rPr>
              <a:t>Secundário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</p:txBody>
      </p:sp>
      <p:grpSp>
        <p:nvGrpSpPr>
          <p:cNvPr id="16389" name="Grupo 21"/>
          <p:cNvGrpSpPr>
            <a:grpSpLocks/>
          </p:cNvGrpSpPr>
          <p:nvPr/>
        </p:nvGrpSpPr>
        <p:grpSpPr bwMode="auto">
          <a:xfrm>
            <a:off x="-323850" y="0"/>
            <a:ext cx="1336675" cy="6859588"/>
            <a:chOff x="-324544" y="1"/>
            <a:chExt cx="1337667" cy="6858793"/>
          </a:xfrm>
        </p:grpSpPr>
        <p:sp>
          <p:nvSpPr>
            <p:cNvPr id="6" name="CaixaDeTexto 5"/>
            <p:cNvSpPr txBox="1"/>
            <p:nvPr/>
          </p:nvSpPr>
          <p:spPr>
            <a:xfrm rot="16200000">
              <a:off x="-3085106" y="2760564"/>
              <a:ext cx="6858793" cy="1337667"/>
            </a:xfrm>
            <a:prstGeom prst="flowChartDocument">
              <a:avLst/>
            </a:prstGeom>
            <a:solidFill>
              <a:srgbClr val="CC3300"/>
            </a:solidFill>
            <a:ln w="38100">
              <a:solidFill>
                <a:srgbClr val="CC3300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	</a:t>
              </a:r>
              <a:endParaRPr lang="pt-PT" sz="3200" b="1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19" name="Conexão recta 18"/>
            <p:cNvCxnSpPr/>
            <p:nvPr/>
          </p:nvCxnSpPr>
          <p:spPr>
            <a:xfrm rot="5400000">
              <a:off x="-3178044" y="3428603"/>
              <a:ext cx="6858793" cy="1589"/>
            </a:xfrm>
            <a:prstGeom prst="line">
              <a:avLst/>
            </a:prstGeom>
            <a:ln w="38100">
              <a:solidFill>
                <a:srgbClr val="D967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40" name="Picture 4" descr="http://i2.r7.com/data/files/2C92/94A4/258F/B52D/0125/96B1/5AB0/64D2/vulcao_g_20091216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2636838"/>
            <a:ext cx="3262312" cy="2952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2" name="Picture 6" descr="http://t3.gstatic.com/images?q=tbn:ANd9GcRu_WD_4Pdup4n3DycnkjW4H9NIVkRpfzThq9ZOCLmhQAV3ll8F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708275"/>
            <a:ext cx="3162300" cy="2881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392" name="CaixaDeTexto 16"/>
          <p:cNvSpPr txBox="1">
            <a:spLocks noChangeArrowheads="1"/>
          </p:cNvSpPr>
          <p:nvPr/>
        </p:nvSpPr>
        <p:spPr bwMode="auto">
          <a:xfrm>
            <a:off x="1476375" y="5732463"/>
            <a:ext cx="28082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400" b="1">
                <a:latin typeface="Calibri" pitchFamily="34" charset="0"/>
              </a:rPr>
              <a:t>Erupções </a:t>
            </a:r>
          </a:p>
          <a:p>
            <a:pPr algn="ctr"/>
            <a:r>
              <a:rPr lang="pt-PT" sz="2400" b="1">
                <a:latin typeface="Calibri" pitchFamily="34" charset="0"/>
              </a:rPr>
              <a:t>Vulcânicas</a:t>
            </a:r>
          </a:p>
        </p:txBody>
      </p:sp>
      <p:sp>
        <p:nvSpPr>
          <p:cNvPr id="16393" name="CaixaDeTexto 17"/>
          <p:cNvSpPr txBox="1">
            <a:spLocks noChangeArrowheads="1"/>
          </p:cNvSpPr>
          <p:nvPr/>
        </p:nvSpPr>
        <p:spPr bwMode="auto">
          <a:xfrm>
            <a:off x="5940425" y="5657850"/>
            <a:ext cx="28082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400" b="1">
                <a:latin typeface="Calibri" pitchFamily="34" charset="0"/>
              </a:rPr>
              <a:t>Nascentes Termais</a:t>
            </a:r>
          </a:p>
          <a:p>
            <a:pPr algn="ctr"/>
            <a:r>
              <a:rPr lang="pt-PT" sz="2400" b="1">
                <a:latin typeface="Calibri" pitchFamily="34" charset="0"/>
              </a:rPr>
              <a:t>Fumarolas</a:t>
            </a:r>
          </a:p>
          <a:p>
            <a:pPr algn="ctr"/>
            <a:r>
              <a:rPr lang="pt-PT" sz="2400" b="1">
                <a:latin typeface="Calibri" pitchFamily="34" charset="0"/>
              </a:rPr>
              <a:t>Géiseres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79613" y="333375"/>
            <a:ext cx="59055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Vulcanismo Primário</a:t>
            </a:r>
          </a:p>
        </p:txBody>
      </p:sp>
      <p:grpSp>
        <p:nvGrpSpPr>
          <p:cNvPr id="17410" name="Grupo 9"/>
          <p:cNvGrpSpPr>
            <a:grpSpLocks/>
          </p:cNvGrpSpPr>
          <p:nvPr/>
        </p:nvGrpSpPr>
        <p:grpSpPr bwMode="auto">
          <a:xfrm>
            <a:off x="2843213" y="908050"/>
            <a:ext cx="4537075" cy="792163"/>
            <a:chOff x="3275856" y="836712"/>
            <a:chExt cx="3600400" cy="576064"/>
          </a:xfrm>
        </p:grpSpPr>
        <p:cxnSp>
          <p:nvCxnSpPr>
            <p:cNvPr id="11" name="Conexão recta 10"/>
            <p:cNvCxnSpPr/>
            <p:nvPr/>
          </p:nvCxnSpPr>
          <p:spPr>
            <a:xfrm>
              <a:off x="3275856" y="1125321"/>
              <a:ext cx="360040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Conexão recta 11"/>
            <p:cNvCxnSpPr/>
            <p:nvPr/>
          </p:nvCxnSpPr>
          <p:spPr>
            <a:xfrm rot="5400000" flipH="1" flipV="1">
              <a:off x="4716332" y="981017"/>
              <a:ext cx="288609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Conexão recta 12"/>
            <p:cNvCxnSpPr/>
            <p:nvPr/>
          </p:nvCxnSpPr>
          <p:spPr>
            <a:xfrm rot="5400000" flipH="1" flipV="1">
              <a:off x="3132129" y="1269049"/>
              <a:ext cx="287455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Conexão recta 13"/>
            <p:cNvCxnSpPr/>
            <p:nvPr/>
          </p:nvCxnSpPr>
          <p:spPr>
            <a:xfrm rot="5400000" flipH="1" flipV="1">
              <a:off x="6732529" y="1269049"/>
              <a:ext cx="287455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5" name="CaixaDeTexto 14"/>
          <p:cNvSpPr txBox="1"/>
          <p:nvPr/>
        </p:nvSpPr>
        <p:spPr>
          <a:xfrm>
            <a:off x="1619250" y="1792288"/>
            <a:ext cx="2592388" cy="5065712"/>
          </a:xfrm>
          <a:prstGeom prst="round2SameRect">
            <a:avLst/>
          </a:prstGeom>
          <a:solidFill>
            <a:srgbClr val="C4BE98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b="1" dirty="0">
                <a:solidFill>
                  <a:srgbClr val="C00000"/>
                </a:solidFill>
                <a:latin typeface="+mn-lt"/>
              </a:rPr>
              <a:t>Central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011863" y="1773238"/>
            <a:ext cx="2592387" cy="5049837"/>
          </a:xfrm>
          <a:prstGeom prst="round2SameRect">
            <a:avLst/>
          </a:prstGeom>
          <a:solidFill>
            <a:srgbClr val="C4BE98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b="1" dirty="0" err="1">
                <a:solidFill>
                  <a:srgbClr val="C00000"/>
                </a:solidFill>
                <a:latin typeface="+mn-lt"/>
              </a:rPr>
              <a:t>Fissural</a:t>
            </a:r>
            <a:endParaRPr lang="pt-PT" sz="3600" b="1" dirty="0">
              <a:solidFill>
                <a:srgbClr val="C0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latin typeface="+mn-lt"/>
            </a:endParaRPr>
          </a:p>
        </p:txBody>
      </p:sp>
      <p:grpSp>
        <p:nvGrpSpPr>
          <p:cNvPr id="17413" name="Grupo 21"/>
          <p:cNvGrpSpPr>
            <a:grpSpLocks/>
          </p:cNvGrpSpPr>
          <p:nvPr/>
        </p:nvGrpSpPr>
        <p:grpSpPr bwMode="auto">
          <a:xfrm>
            <a:off x="-323850" y="0"/>
            <a:ext cx="1336675" cy="6859588"/>
            <a:chOff x="-324544" y="1"/>
            <a:chExt cx="1337667" cy="6858793"/>
          </a:xfrm>
        </p:grpSpPr>
        <p:sp>
          <p:nvSpPr>
            <p:cNvPr id="6" name="CaixaDeTexto 5"/>
            <p:cNvSpPr txBox="1"/>
            <p:nvPr/>
          </p:nvSpPr>
          <p:spPr>
            <a:xfrm rot="16200000">
              <a:off x="-3085106" y="2760564"/>
              <a:ext cx="6858793" cy="1337667"/>
            </a:xfrm>
            <a:prstGeom prst="flowChartDocument">
              <a:avLst/>
            </a:prstGeom>
            <a:solidFill>
              <a:srgbClr val="CC3300"/>
            </a:solidFill>
            <a:ln w="38100">
              <a:solidFill>
                <a:srgbClr val="CC3300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	</a:t>
              </a:r>
              <a:endParaRPr lang="pt-PT" sz="3200" b="1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19" name="Conexão recta 18"/>
            <p:cNvCxnSpPr/>
            <p:nvPr/>
          </p:nvCxnSpPr>
          <p:spPr>
            <a:xfrm rot="5400000">
              <a:off x="-3178044" y="3428603"/>
              <a:ext cx="6858793" cy="1589"/>
            </a:xfrm>
            <a:prstGeom prst="line">
              <a:avLst/>
            </a:prstGeom>
            <a:ln w="38100">
              <a:solidFill>
                <a:srgbClr val="D967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414" name="Picture 12" descr="http://fotos.sapo.pt/NmpZT47PtwA5OgiUYL1r/s320x24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l="18900" t="9091" r="12589" b="18182"/>
          <a:stretch>
            <a:fillRect/>
          </a:stretch>
        </p:blipFill>
        <p:spPr bwMode="auto">
          <a:xfrm>
            <a:off x="5580063" y="3213100"/>
            <a:ext cx="32400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15"/>
          <p:cNvSpPr txBox="1">
            <a:spLocks noChangeArrowheads="1"/>
          </p:cNvSpPr>
          <p:nvPr/>
        </p:nvSpPr>
        <p:spPr bwMode="auto">
          <a:xfrm>
            <a:off x="1619250" y="3573463"/>
            <a:ext cx="936625" cy="366712"/>
          </a:xfrm>
          <a:prstGeom prst="rect">
            <a:avLst/>
          </a:prstGeom>
          <a:solidFill>
            <a:srgbClr val="C4BE9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17416" name="Text Box 17"/>
          <p:cNvSpPr txBox="1">
            <a:spLocks noChangeArrowheads="1"/>
          </p:cNvSpPr>
          <p:nvPr/>
        </p:nvSpPr>
        <p:spPr bwMode="auto">
          <a:xfrm>
            <a:off x="3924300" y="364490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pic>
        <p:nvPicPr>
          <p:cNvPr id="14340" name="Picture 4" descr="http://i2.r7.com/data/files/2C92/94A4/258F/B52D/0125/96B1/5AB0/64D2/vulcao_g_20091216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3068638"/>
            <a:ext cx="3262312" cy="2952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3"/>
          <p:cNvCxnSpPr/>
          <p:nvPr/>
        </p:nvCxnSpPr>
        <p:spPr>
          <a:xfrm>
            <a:off x="1331913" y="1125538"/>
            <a:ext cx="7632700" cy="1587"/>
          </a:xfrm>
          <a:prstGeom prst="line">
            <a:avLst/>
          </a:prstGeom>
          <a:ln w="38100">
            <a:solidFill>
              <a:srgbClr val="D9670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8434" name="Grupo 4"/>
          <p:cNvGrpSpPr>
            <a:grpSpLocks/>
          </p:cNvGrpSpPr>
          <p:nvPr/>
        </p:nvGrpSpPr>
        <p:grpSpPr bwMode="auto">
          <a:xfrm>
            <a:off x="-323850" y="0"/>
            <a:ext cx="1336675" cy="6859588"/>
            <a:chOff x="-324544" y="1"/>
            <a:chExt cx="1337667" cy="6858793"/>
          </a:xfrm>
        </p:grpSpPr>
        <p:sp>
          <p:nvSpPr>
            <p:cNvPr id="6" name="CaixaDeTexto 5"/>
            <p:cNvSpPr txBox="1"/>
            <p:nvPr/>
          </p:nvSpPr>
          <p:spPr>
            <a:xfrm rot="16200000">
              <a:off x="-3085106" y="2760564"/>
              <a:ext cx="6858793" cy="1337667"/>
            </a:xfrm>
            <a:prstGeom prst="flowChartDocument">
              <a:avLst/>
            </a:prstGeom>
            <a:solidFill>
              <a:srgbClr val="CC3300"/>
            </a:solidFill>
            <a:ln w="38100">
              <a:solidFill>
                <a:srgbClr val="CC3300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	</a:t>
              </a:r>
              <a:endParaRPr lang="pt-PT" sz="3200" b="1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7" name="Conexão recta 6"/>
            <p:cNvCxnSpPr/>
            <p:nvPr/>
          </p:nvCxnSpPr>
          <p:spPr>
            <a:xfrm rot="5400000">
              <a:off x="-3178044" y="3428603"/>
              <a:ext cx="6858793" cy="1589"/>
            </a:xfrm>
            <a:prstGeom prst="line">
              <a:avLst/>
            </a:prstGeom>
            <a:ln w="38100">
              <a:solidFill>
                <a:srgbClr val="D967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ixaDeTexto 9"/>
          <p:cNvSpPr txBox="1"/>
          <p:nvPr/>
        </p:nvSpPr>
        <p:spPr>
          <a:xfrm>
            <a:off x="1258888" y="260350"/>
            <a:ext cx="72009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0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Aparelho Vulcânico</a:t>
            </a:r>
            <a:endParaRPr lang="pt-PT" sz="4800" b="1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8436" name="AutoShape 2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18437" name="AutoShape 4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18438" name="AutoShape 6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484313"/>
            <a:ext cx="568642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804025" y="1268413"/>
            <a:ext cx="2160588" cy="31416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latin typeface="Calibri" pitchFamily="34" charset="0"/>
              </a:rPr>
              <a:t>1- Câmara magmática - Bolsada magmática</a:t>
            </a:r>
          </a:p>
          <a:p>
            <a:pPr>
              <a:spcBef>
                <a:spcPct val="50000"/>
              </a:spcBef>
            </a:pPr>
            <a:r>
              <a:rPr lang="pt-PT">
                <a:latin typeface="Calibri" pitchFamily="34" charset="0"/>
              </a:rPr>
              <a:t>2- Chaminé vulcânica</a:t>
            </a:r>
          </a:p>
          <a:p>
            <a:pPr>
              <a:spcBef>
                <a:spcPct val="50000"/>
              </a:spcBef>
            </a:pPr>
            <a:r>
              <a:rPr lang="pt-PT">
                <a:latin typeface="Calibri" pitchFamily="34" charset="0"/>
              </a:rPr>
              <a:t>3- Cone vulcânico</a:t>
            </a:r>
          </a:p>
          <a:p>
            <a:pPr>
              <a:spcBef>
                <a:spcPct val="50000"/>
              </a:spcBef>
            </a:pPr>
            <a:r>
              <a:rPr lang="pt-PT">
                <a:latin typeface="Calibri" pitchFamily="34" charset="0"/>
              </a:rPr>
              <a:t>4- Cratera vulcânica</a:t>
            </a:r>
          </a:p>
          <a:p>
            <a:pPr>
              <a:spcBef>
                <a:spcPct val="50000"/>
              </a:spcBef>
            </a:pPr>
            <a:r>
              <a:rPr lang="pt-PT">
                <a:latin typeface="Calibri" pitchFamily="34" charset="0"/>
              </a:rPr>
              <a:t>5- Cone secundário ou adventício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sxc.hu/pic/m/k/kl/klsmith77/545812_liquid_hot_mag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2133600"/>
            <a:ext cx="5018088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exão recta 3"/>
          <p:cNvCxnSpPr/>
          <p:nvPr/>
        </p:nvCxnSpPr>
        <p:spPr>
          <a:xfrm>
            <a:off x="1331913" y="1125538"/>
            <a:ext cx="7632700" cy="1587"/>
          </a:xfrm>
          <a:prstGeom prst="line">
            <a:avLst/>
          </a:prstGeom>
          <a:ln w="38100">
            <a:solidFill>
              <a:srgbClr val="D9670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258888" y="260350"/>
            <a:ext cx="788511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8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Magma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9460" name="AutoShape 2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19461" name="AutoShape 4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19462" name="AutoShape 6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grpSp>
        <p:nvGrpSpPr>
          <p:cNvPr id="19463" name="Grupo 4"/>
          <p:cNvGrpSpPr>
            <a:grpSpLocks/>
          </p:cNvGrpSpPr>
          <p:nvPr/>
        </p:nvGrpSpPr>
        <p:grpSpPr bwMode="auto">
          <a:xfrm>
            <a:off x="-323850" y="0"/>
            <a:ext cx="1336675" cy="6859588"/>
            <a:chOff x="-324544" y="1"/>
            <a:chExt cx="1337667" cy="6858793"/>
          </a:xfrm>
        </p:grpSpPr>
        <p:sp>
          <p:nvSpPr>
            <p:cNvPr id="6" name="CaixaDeTexto 5"/>
            <p:cNvSpPr txBox="1"/>
            <p:nvPr/>
          </p:nvSpPr>
          <p:spPr>
            <a:xfrm rot="16200000">
              <a:off x="-3085106" y="2760564"/>
              <a:ext cx="6858793" cy="1337667"/>
            </a:xfrm>
            <a:prstGeom prst="flowChartDocument">
              <a:avLst/>
            </a:prstGeom>
            <a:solidFill>
              <a:srgbClr val="CC3300"/>
            </a:solidFill>
            <a:ln w="38100">
              <a:solidFill>
                <a:srgbClr val="CC3300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	</a:t>
              </a:r>
              <a:endParaRPr lang="pt-PT" sz="3200" b="1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7" name="Conexão recta 6"/>
            <p:cNvCxnSpPr/>
            <p:nvPr/>
          </p:nvCxnSpPr>
          <p:spPr>
            <a:xfrm rot="5400000">
              <a:off x="-3178044" y="3428603"/>
              <a:ext cx="6858793" cy="1589"/>
            </a:xfrm>
            <a:prstGeom prst="line">
              <a:avLst/>
            </a:prstGeom>
            <a:ln w="38100">
              <a:solidFill>
                <a:srgbClr val="D967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64" name="Grupo 12"/>
          <p:cNvGrpSpPr>
            <a:grpSpLocks/>
          </p:cNvGrpSpPr>
          <p:nvPr/>
        </p:nvGrpSpPr>
        <p:grpSpPr bwMode="auto">
          <a:xfrm>
            <a:off x="1187450" y="1268413"/>
            <a:ext cx="7956550" cy="1395412"/>
            <a:chOff x="1187624" y="1268760"/>
            <a:chExt cx="7956376" cy="1395447"/>
          </a:xfrm>
        </p:grpSpPr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1403648" y="1340768"/>
              <a:ext cx="7740352" cy="1323439"/>
            </a:xfrm>
            <a:prstGeom prst="rect">
              <a:avLst/>
            </a:prstGeom>
            <a:solidFill>
              <a:srgbClr val="D9670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t-PT" sz="3200" b="1">
                  <a:latin typeface="Calibri" pitchFamily="34" charset="0"/>
                </a:rPr>
                <a:t>K</a:t>
              </a:r>
            </a:p>
            <a:p>
              <a:pPr algn="just">
                <a:spcBef>
                  <a:spcPct val="50000"/>
                </a:spcBef>
              </a:pPr>
              <a:endParaRPr lang="pt-PT" sz="3200" b="1">
                <a:latin typeface="Calibri" pitchFamily="34" charset="0"/>
              </a:endParaRPr>
            </a:p>
          </p:txBody>
        </p:sp>
        <p:sp>
          <p:nvSpPr>
            <p:cNvPr id="19466" name="Text Box 6"/>
            <p:cNvSpPr txBox="1">
              <a:spLocks noChangeArrowheads="1"/>
            </p:cNvSpPr>
            <p:nvPr/>
          </p:nvSpPr>
          <p:spPr bwMode="auto">
            <a:xfrm>
              <a:off x="1187624" y="1268760"/>
              <a:ext cx="7777162" cy="954107"/>
            </a:xfrm>
            <a:prstGeom prst="rect">
              <a:avLst/>
            </a:prstGeom>
            <a:solidFill>
              <a:srgbClr val="B8B08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PT" sz="2800" b="1">
                  <a:latin typeface="Calibri" pitchFamily="34" charset="0"/>
                </a:rPr>
                <a:t>Material de origem rochosa fundido, total ou parcialmente.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" descr="http://www.tulane.edu/~sanelson/images/caldera1.gif"/>
          <p:cNvPicPr>
            <a:picLocks noChangeAspect="1" noChangeArrowheads="1"/>
          </p:cNvPicPr>
          <p:nvPr/>
        </p:nvPicPr>
        <p:blipFill>
          <a:blip r:embed="rId2" cstate="print"/>
          <a:srcRect b="2396"/>
          <a:stretch>
            <a:fillRect/>
          </a:stretch>
        </p:blipFill>
        <p:spPr bwMode="auto">
          <a:xfrm>
            <a:off x="1331913" y="908050"/>
            <a:ext cx="3744912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exão recta 3"/>
          <p:cNvCxnSpPr/>
          <p:nvPr/>
        </p:nvCxnSpPr>
        <p:spPr>
          <a:xfrm>
            <a:off x="1331913" y="1125538"/>
            <a:ext cx="7632700" cy="1587"/>
          </a:xfrm>
          <a:prstGeom prst="line">
            <a:avLst/>
          </a:prstGeom>
          <a:ln w="38100">
            <a:solidFill>
              <a:srgbClr val="D9670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20483" name="Grupo 4"/>
          <p:cNvGrpSpPr>
            <a:grpSpLocks/>
          </p:cNvGrpSpPr>
          <p:nvPr/>
        </p:nvGrpSpPr>
        <p:grpSpPr bwMode="auto">
          <a:xfrm>
            <a:off x="-323850" y="0"/>
            <a:ext cx="1336675" cy="6859588"/>
            <a:chOff x="-324544" y="1"/>
            <a:chExt cx="1337667" cy="6858793"/>
          </a:xfrm>
        </p:grpSpPr>
        <p:sp>
          <p:nvSpPr>
            <p:cNvPr id="6" name="CaixaDeTexto 5"/>
            <p:cNvSpPr txBox="1"/>
            <p:nvPr/>
          </p:nvSpPr>
          <p:spPr>
            <a:xfrm rot="16200000">
              <a:off x="-3085106" y="2760564"/>
              <a:ext cx="6858793" cy="1337667"/>
            </a:xfrm>
            <a:prstGeom prst="flowChartDocument">
              <a:avLst/>
            </a:prstGeom>
            <a:solidFill>
              <a:srgbClr val="CC3300"/>
            </a:solidFill>
            <a:ln w="38100">
              <a:solidFill>
                <a:srgbClr val="CC3300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	</a:t>
              </a:r>
              <a:endParaRPr lang="pt-PT" sz="3200" b="1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7" name="Conexão recta 6"/>
            <p:cNvCxnSpPr/>
            <p:nvPr/>
          </p:nvCxnSpPr>
          <p:spPr>
            <a:xfrm rot="5400000">
              <a:off x="-3178044" y="3428603"/>
              <a:ext cx="6858793" cy="1589"/>
            </a:xfrm>
            <a:prstGeom prst="line">
              <a:avLst/>
            </a:prstGeom>
            <a:ln w="38100">
              <a:solidFill>
                <a:srgbClr val="D967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4" name="CaixaDeTexto 9"/>
          <p:cNvSpPr txBox="1">
            <a:spLocks noChangeArrowheads="1"/>
          </p:cNvSpPr>
          <p:nvPr/>
        </p:nvSpPr>
        <p:spPr bwMode="auto">
          <a:xfrm>
            <a:off x="1258888" y="260350"/>
            <a:ext cx="7200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4000" b="1">
                <a:solidFill>
                  <a:srgbClr val="E46C0A"/>
                </a:solidFill>
                <a:latin typeface="Arial Rounded MT Bold" pitchFamily="34" charset="0"/>
              </a:rPr>
              <a:t>Formação de uma Caldeira</a:t>
            </a:r>
          </a:p>
        </p:txBody>
      </p:sp>
      <p:sp>
        <p:nvSpPr>
          <p:cNvPr id="20485" name="AutoShape 2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20486" name="AutoShape 4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20487" name="AutoShape 6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435600" y="1412875"/>
            <a:ext cx="3529013" cy="4521200"/>
          </a:xfrm>
          <a:prstGeom prst="rect">
            <a:avLst/>
          </a:prstGeom>
          <a:noFill/>
          <a:ln w="254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PT" sz="90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PT" sz="2000">
                <a:latin typeface="Calibri" pitchFamily="34" charset="0"/>
              </a:rPr>
              <a:t> Durante a erupção vulcânica a câmara magmática liberta o material que sai para o exterior;</a:t>
            </a:r>
          </a:p>
          <a:p>
            <a:pPr algn="just"/>
            <a:endParaRPr lang="pt-PT" sz="200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PT" sz="2000">
                <a:latin typeface="Calibri" pitchFamily="34" charset="0"/>
              </a:rPr>
              <a:t> O esvaziamento, total ou parcial, da câmara magmática torna o aparelho vulcânico instável por falta de apoio de sustentação do cone ;</a:t>
            </a:r>
          </a:p>
          <a:p>
            <a:pPr algn="just"/>
            <a:endParaRPr lang="pt-PT" sz="200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PT" sz="2000">
                <a:latin typeface="Calibri" pitchFamily="34" charset="0"/>
              </a:rPr>
              <a:t> Ocorre o abatimento do cone vulcânico;</a:t>
            </a:r>
          </a:p>
          <a:p>
            <a:pPr algn="just">
              <a:buFont typeface="Wingdings" pitchFamily="2" charset="2"/>
              <a:buChar char="§"/>
            </a:pPr>
            <a:endParaRPr lang="pt-PT" sz="200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PT" sz="2000">
                <a:latin typeface="Calibri" pitchFamily="34" charset="0"/>
              </a:rPr>
              <a:t>Forma-se a </a:t>
            </a:r>
            <a:r>
              <a:rPr lang="pt-PT" sz="2000" b="1">
                <a:latin typeface="Calibri" pitchFamily="34" charset="0"/>
              </a:rPr>
              <a:t>caldeira.</a:t>
            </a:r>
            <a:endParaRPr lang="pt-PT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BLOGGER_PHOTO_ID_5355346591763835970" descr="P10304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5040312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213" y="476250"/>
            <a:ext cx="388778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krate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3500438"/>
            <a:ext cx="3455987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nyt_doisnaestrada_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1300"/>
            <a:ext cx="4537075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3"/>
          <p:cNvCxnSpPr/>
          <p:nvPr/>
        </p:nvCxnSpPr>
        <p:spPr>
          <a:xfrm>
            <a:off x="1331913" y="1125538"/>
            <a:ext cx="7632700" cy="1587"/>
          </a:xfrm>
          <a:prstGeom prst="line">
            <a:avLst/>
          </a:prstGeom>
          <a:ln w="38100">
            <a:solidFill>
              <a:srgbClr val="D9670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258888" y="260350"/>
            <a:ext cx="788511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8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Materiais</a:t>
            </a:r>
            <a:r>
              <a:rPr lang="pt-PT" sz="40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pt-PT" sz="24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expelidos durante uma erupção</a:t>
            </a:r>
          </a:p>
        </p:txBody>
      </p:sp>
      <p:sp>
        <p:nvSpPr>
          <p:cNvPr id="22531" name="AutoShape 2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22532" name="AutoShape 4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22533" name="AutoShape 6" descr="http://fotos.sapo.pt/EqLELLiRcWfJiVWoMhd9/s320x240"/>
          <p:cNvSpPr>
            <a:spLocks noChangeAspect="1" noChangeArrowheads="1"/>
          </p:cNvSpPr>
          <p:nvPr/>
        </p:nvSpPr>
        <p:spPr bwMode="auto">
          <a:xfrm>
            <a:off x="155575" y="-769938"/>
            <a:ext cx="3048000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grpSp>
        <p:nvGrpSpPr>
          <p:cNvPr id="22534" name="Grupo 14"/>
          <p:cNvGrpSpPr>
            <a:grpSpLocks/>
          </p:cNvGrpSpPr>
          <p:nvPr/>
        </p:nvGrpSpPr>
        <p:grpSpPr bwMode="auto">
          <a:xfrm>
            <a:off x="900113" y="1700213"/>
            <a:ext cx="8243887" cy="3221037"/>
            <a:chOff x="899592" y="1700808"/>
            <a:chExt cx="8244408" cy="3220293"/>
          </a:xfrm>
        </p:grpSpPr>
        <p:sp>
          <p:nvSpPr>
            <p:cNvPr id="13" name="CaixaDeTexto 12"/>
            <p:cNvSpPr txBox="1"/>
            <p:nvPr/>
          </p:nvSpPr>
          <p:spPr>
            <a:xfrm>
              <a:off x="899592" y="1700808"/>
              <a:ext cx="4896159" cy="484075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2400" dirty="0" err="1">
                  <a:latin typeface="Arial" pitchFamily="34" charset="0"/>
                  <a:cs typeface="Arial" pitchFamily="34" charset="0"/>
                </a:rPr>
                <a:t>Piroclastos</a:t>
              </a:r>
              <a:endParaRPr lang="pt-PT" sz="2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539" name="Picture 2" descr="http://www.netxplica.com/figuras_netxplica/exanac/geologia/vulcanismo.materiais.arealeditores.png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 t="13158" r="3052"/>
            <a:stretch>
              <a:fillRect/>
            </a:stretch>
          </p:blipFill>
          <p:spPr bwMode="auto">
            <a:xfrm>
              <a:off x="971600" y="2204864"/>
              <a:ext cx="8172400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CaixaDeTexto 13"/>
            <p:cNvSpPr txBox="1"/>
            <p:nvPr/>
          </p:nvSpPr>
          <p:spPr>
            <a:xfrm>
              <a:off x="899592" y="4437026"/>
              <a:ext cx="8244408" cy="484075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Bombas	  </a:t>
              </a:r>
              <a:r>
                <a:rPr lang="pt-PT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Lapilli</a:t>
              </a:r>
              <a:r>
                <a:rPr lang="pt-PT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	 Cinzas	Lava	      Gases</a:t>
              </a:r>
            </a:p>
          </p:txBody>
        </p:sp>
      </p:grpSp>
      <p:grpSp>
        <p:nvGrpSpPr>
          <p:cNvPr id="22535" name="Grupo 4"/>
          <p:cNvGrpSpPr>
            <a:grpSpLocks/>
          </p:cNvGrpSpPr>
          <p:nvPr/>
        </p:nvGrpSpPr>
        <p:grpSpPr bwMode="auto">
          <a:xfrm>
            <a:off x="-323850" y="0"/>
            <a:ext cx="1336675" cy="6859588"/>
            <a:chOff x="-324544" y="1"/>
            <a:chExt cx="1337667" cy="6858793"/>
          </a:xfrm>
        </p:grpSpPr>
        <p:sp>
          <p:nvSpPr>
            <p:cNvPr id="6" name="CaixaDeTexto 5"/>
            <p:cNvSpPr txBox="1"/>
            <p:nvPr/>
          </p:nvSpPr>
          <p:spPr>
            <a:xfrm rot="16200000">
              <a:off x="-3085106" y="2760564"/>
              <a:ext cx="6858793" cy="1337667"/>
            </a:xfrm>
            <a:prstGeom prst="flowChartDocument">
              <a:avLst/>
            </a:prstGeom>
            <a:solidFill>
              <a:srgbClr val="CC3300"/>
            </a:solidFill>
            <a:ln w="38100">
              <a:solidFill>
                <a:srgbClr val="CC3300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	</a:t>
              </a:r>
              <a:endParaRPr lang="pt-PT" sz="3200" b="1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7" name="Conexão recta 6"/>
            <p:cNvCxnSpPr/>
            <p:nvPr/>
          </p:nvCxnSpPr>
          <p:spPr>
            <a:xfrm rot="5400000">
              <a:off x="-3178044" y="3428603"/>
              <a:ext cx="6858793" cy="1589"/>
            </a:xfrm>
            <a:prstGeom prst="line">
              <a:avLst/>
            </a:prstGeom>
            <a:ln w="38100">
              <a:solidFill>
                <a:srgbClr val="D967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759</Words>
  <Application>Microsoft Office PowerPoint</Application>
  <PresentationFormat>Apresentação no Ecrã (4:3)</PresentationFormat>
  <Paragraphs>232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4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utilizador</dc:creator>
  <cp:lastModifiedBy>Filipa Santos</cp:lastModifiedBy>
  <cp:revision>88</cp:revision>
  <dcterms:created xsi:type="dcterms:W3CDTF">2010-11-28T22:45:50Z</dcterms:created>
  <dcterms:modified xsi:type="dcterms:W3CDTF">2011-07-07T17:56:11Z</dcterms:modified>
</cp:coreProperties>
</file>