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6" r:id="rId3"/>
    <p:sldId id="261" r:id="rId4"/>
    <p:sldId id="258" r:id="rId5"/>
    <p:sldId id="259" r:id="rId6"/>
    <p:sldId id="267" r:id="rId7"/>
    <p:sldId id="262" r:id="rId8"/>
    <p:sldId id="263" r:id="rId9"/>
    <p:sldId id="260" r:id="rId10"/>
    <p:sldId id="271" r:id="rId11"/>
    <p:sldId id="272" r:id="rId12"/>
    <p:sldId id="270" r:id="rId13"/>
    <p:sldId id="273" r:id="rId14"/>
    <p:sldId id="277" r:id="rId15"/>
    <p:sldId id="278" r:id="rId16"/>
    <p:sldId id="279" r:id="rId17"/>
    <p:sldId id="280" r:id="rId18"/>
    <p:sldId id="276" r:id="rId19"/>
    <p:sldId id="281" r:id="rId20"/>
    <p:sldId id="282" r:id="rId21"/>
  </p:sldIdLst>
  <p:sldSz cx="9144000" cy="6858000" type="screen4x3"/>
  <p:notesSz cx="6888163" cy="100203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D9D9"/>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25" autoAdjust="0"/>
  </p:normalViewPr>
  <p:slideViewPr>
    <p:cSldViewPr>
      <p:cViewPr varScale="1">
        <p:scale>
          <a:sx n="62" d="100"/>
          <a:sy n="62" d="100"/>
        </p:scale>
        <p:origin x="-1038"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pt-PT"/>
          </a:p>
        </p:txBody>
      </p:sp>
      <p:sp>
        <p:nvSpPr>
          <p:cNvPr id="3" name="Marcador de Posição da Data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BA2B1161-B80B-4CCE-921C-5C39B70C569E}" type="datetimeFigureOut">
              <a:rPr lang="pt-PT" smtClean="0"/>
              <a:pPr/>
              <a:t>25-09-2011</a:t>
            </a:fld>
            <a:endParaRPr lang="pt-PT"/>
          </a:p>
        </p:txBody>
      </p:sp>
      <p:sp>
        <p:nvSpPr>
          <p:cNvPr id="4" name="Marcador de Posição da Imagem do Diapositivo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pt-PT"/>
          </a:p>
        </p:txBody>
      </p:sp>
      <p:sp>
        <p:nvSpPr>
          <p:cNvPr id="5" name="Marcador de Posição de Notas 4"/>
          <p:cNvSpPr>
            <a:spLocks noGrp="1"/>
          </p:cNvSpPr>
          <p:nvPr>
            <p:ph type="body" sz="quarter" idx="3"/>
          </p:nvPr>
        </p:nvSpPr>
        <p:spPr>
          <a:xfrm>
            <a:off x="688817" y="4759643"/>
            <a:ext cx="5510530" cy="4509135"/>
          </a:xfrm>
          <a:prstGeom prst="rect">
            <a:avLst/>
          </a:prstGeom>
        </p:spPr>
        <p:txBody>
          <a:bodyPr vert="horz" lIns="96616" tIns="48308" rIns="96616" bIns="48308"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pt-PT"/>
          </a:p>
        </p:txBody>
      </p:sp>
      <p:sp>
        <p:nvSpPr>
          <p:cNvPr id="7" name="Marcador de Posição do Número do Diapositivo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C494E972-1E90-4622-AA3B-A28A9FE15FD9}"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defTabSz="966155">
              <a:defRPr/>
            </a:pPr>
            <a:r>
              <a:rPr lang="pt-PT" sz="1300" dirty="0" smtClean="0"/>
              <a:t>A Prática de Ensino Supervisionada teve lugar na Escola Secundária Severim de Faria, em Évora. </a:t>
            </a:r>
          </a:p>
          <a:p>
            <a:pPr defTabSz="966155">
              <a:defRPr/>
            </a:pPr>
            <a:r>
              <a:rPr lang="pt-PT" sz="1300" dirty="0" smtClean="0"/>
              <a:t>Esta escola possui uma oferta formativa dirigida para o 3º ciclo do ensino básico e ensino secundário, com cursos na área das ciências, humanidades e cursos profissionais.</a:t>
            </a:r>
          </a:p>
          <a:p>
            <a:pPr defTabSz="966155">
              <a:defRPr/>
            </a:pPr>
            <a:r>
              <a:rPr lang="pt-PT" sz="1300" dirty="0" smtClean="0"/>
              <a:t>No ano lectivo anterior passou por obras de restauro no âmbito do projecto de intervenção da Parque Escolar.</a:t>
            </a:r>
            <a:endParaRPr lang="pt-PT" b="1" dirty="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2</a:t>
            </a:fld>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defTabSz="966155">
              <a:defRPr/>
            </a:pPr>
            <a:r>
              <a:rPr lang="pt-PT" sz="1300" dirty="0" smtClean="0"/>
              <a:t>Se utilizarmos sempre as  mesmas estratégias os alunos pode desinteressar-se pelo assunto a aprender. Procurei diversificar e como exemplo utilizei…</a:t>
            </a:r>
          </a:p>
          <a:p>
            <a:pPr defTabSz="966155">
              <a:defRPr/>
            </a:pPr>
            <a:r>
              <a:rPr lang="pt-PT" sz="1300" dirty="0" smtClean="0"/>
              <a:t>Animações, vídeos e música como forma de motivação e para que fosse mais fácil os alunos recordar conceitos importantes….</a:t>
            </a:r>
          </a:p>
          <a:p>
            <a:endParaRPr lang="pt-PT" sz="1300" dirty="0" smtClean="0"/>
          </a:p>
          <a:p>
            <a:pPr defTabSz="966155">
              <a:defRPr/>
            </a:pPr>
            <a:r>
              <a:rPr lang="pt-PT" sz="1300" b="1" dirty="0" smtClean="0"/>
              <a:t>Como já foi referido anteriormente, utilizei os mais variados materiais e recursos, procurando não me centrar apenas numa estratégia. Foram frequentes as questões levantadas em sala de aula pois acredito que são essas questões que, quando bem trabalhadas, possibilitam em parte o desenvolvimento cognitivo dos alunos. Adoptei métodos de participação activa dos alunos, que possibilitassem de forma individual ou em grupo, desenvolver posturas de trabalho autónomas e o trabalho cooperativo. </a:t>
            </a:r>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11</a:t>
            </a:fld>
            <a:endParaRPr lang="pt-P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fontScale="92500"/>
          </a:bodyPr>
          <a:lstStyle/>
          <a:p>
            <a:r>
              <a:rPr lang="pt-PT" sz="1300" dirty="0" smtClean="0"/>
              <a:t>Procurei motivar os alunos em cada aula e sempre que possível utilizar exemplos concretos do quotidiano e materiais que os ajudassem a uma melhor compreensão dos conteúdos.</a:t>
            </a:r>
          </a:p>
          <a:p>
            <a:r>
              <a:rPr lang="pt-PT" sz="1300" dirty="0" smtClean="0"/>
              <a:t>Os conhecimentos científicos para serem aprendidos devem estar em estreita relação com a realidade que os rodeia.</a:t>
            </a:r>
          </a:p>
          <a:p>
            <a:endParaRPr lang="pt-PT" sz="1300" dirty="0" smtClean="0"/>
          </a:p>
          <a:p>
            <a:r>
              <a:rPr lang="pt-PT" sz="1300" dirty="0" smtClean="0"/>
              <a:t>Utilizei</a:t>
            </a:r>
            <a:r>
              <a:rPr lang="pt-PT" sz="1300" baseline="0" dirty="0" smtClean="0"/>
              <a:t> para além do PowerPoint, recursos que facilitassem a compreensão de processos de difícil percepção como é o caso do potencial de repouso, ao nível dos neurónios;</a:t>
            </a:r>
          </a:p>
          <a:p>
            <a:r>
              <a:rPr lang="pt-PT" sz="1300" baseline="0" dirty="0" smtClean="0"/>
              <a:t>Modelos em plasticina para representação do efeito provocado pelas ondas sísmicas nos materiais;</a:t>
            </a:r>
          </a:p>
          <a:p>
            <a:r>
              <a:rPr lang="pt-PT" sz="1300" baseline="0" dirty="0" smtClean="0"/>
              <a:t>Plantas de diversas espécies.</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12</a:t>
            </a:fld>
            <a:endParaRPr lang="pt-P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Actividade</a:t>
            </a:r>
            <a:r>
              <a:rPr lang="pt-PT" sz="1300" baseline="0" dirty="0" smtClean="0"/>
              <a:t> prática/laboratorial de observação de um rim de porco;</a:t>
            </a:r>
          </a:p>
          <a:p>
            <a:r>
              <a:rPr lang="pt-PT" sz="1300" baseline="0" dirty="0" smtClean="0"/>
              <a:t>Mapa de conceitos gigante, para consolidação de conteúdos, que envolveu toda a turma na sua construção;</a:t>
            </a:r>
          </a:p>
          <a:p>
            <a:r>
              <a:rPr lang="pt-PT" sz="1300" baseline="0" dirty="0" smtClean="0"/>
              <a:t>A análise de notícias e informações actuais publicadas em revistas científicas;</a:t>
            </a:r>
          </a:p>
          <a:p>
            <a:r>
              <a:rPr lang="pt-PT" sz="1300" baseline="0" dirty="0" smtClean="0"/>
              <a:t>A utilização de envelopes com questões; cartões com informações e questões utilizados em jogos pelos alunos.</a:t>
            </a:r>
          </a:p>
          <a:p>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13</a:t>
            </a:fld>
            <a:endParaRPr lang="pt-P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Todas as actividades propostas por nós para o PAA</a:t>
            </a:r>
            <a:r>
              <a:rPr lang="pt-PT" sz="1300" baseline="0" dirty="0" smtClean="0"/>
              <a:t> foram aceites em Concelho Pedagógico. </a:t>
            </a:r>
          </a:p>
          <a:p>
            <a:endParaRPr lang="pt-PT" sz="1300" baseline="0" dirty="0" smtClean="0"/>
          </a:p>
          <a:p>
            <a:r>
              <a:rPr lang="pt-PT" sz="1300" dirty="0" smtClean="0"/>
              <a:t>Em</a:t>
            </a:r>
            <a:r>
              <a:rPr lang="pt-PT" sz="1300" baseline="0" dirty="0" smtClean="0"/>
              <a:t> Março de 2011 realizámos uma visita de estudo à Herdade da Mitra, com a turma do 10.º ano onde puderam observar muita da fauna e flora existente na região, onde tivemos a colaboração de um guia, aluno de Biologia da Universidade de Évora.</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14</a:t>
            </a:fld>
            <a:endParaRPr lang="pt-P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Realizámos</a:t>
            </a:r>
            <a:r>
              <a:rPr lang="pt-PT" sz="1300" baseline="0" dirty="0" smtClean="0"/>
              <a:t> também uma visita ao laboratório de geologia da Universidade de Évora, onde os alunos puderam tomar contacto com os materiais utilizados na preparação de lâminas, amostras de mão de algumas rochas (granito e basalto) e observação de lâminas ao microscópio </a:t>
            </a:r>
            <a:r>
              <a:rPr lang="pt-PT" sz="1300" baseline="0" dirty="0" err="1" smtClean="0"/>
              <a:t>petrográfico</a:t>
            </a:r>
            <a:r>
              <a:rPr lang="pt-PT" sz="1300" baseline="0" dirty="0" smtClean="0"/>
              <a:t>.</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15</a:t>
            </a:fld>
            <a:endParaRPr lang="pt-P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Fizemos</a:t>
            </a:r>
            <a:r>
              <a:rPr lang="pt-PT" sz="1300" baseline="0" dirty="0" smtClean="0"/>
              <a:t> um dia dedicado à ciência, onde toda a comunidade escola pode realizar diversas experiências, tais como fazer pega monstros, colunas de espuma, representação da actividade de um vulcão e ver a exposição de trabalhos dos alunos sobre hábitos de vida saudável.</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16</a:t>
            </a:fld>
            <a:endParaRPr lang="pt-P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Com</a:t>
            </a:r>
            <a:r>
              <a:rPr lang="pt-PT" sz="1300" baseline="0" dirty="0" smtClean="0"/>
              <a:t> a turma do 9.ºC realizámos um </a:t>
            </a:r>
            <a:r>
              <a:rPr lang="pt-PT" sz="1300" baseline="0" dirty="0" err="1" smtClean="0"/>
              <a:t>peddy</a:t>
            </a:r>
            <a:r>
              <a:rPr lang="pt-PT" sz="1300" baseline="0" dirty="0" smtClean="0"/>
              <a:t> </a:t>
            </a:r>
            <a:r>
              <a:rPr lang="pt-PT" sz="1300" baseline="0" dirty="0" err="1" smtClean="0"/>
              <a:t>paper</a:t>
            </a:r>
            <a:r>
              <a:rPr lang="pt-PT" sz="1300" baseline="0" dirty="0" smtClean="0"/>
              <a:t> em que alguns alunos de outras turmas do 9.º ano puderam participar. A actividade correu muito bem e alguns alunos afirmaram que já não tinham um final de ano tão divertido a algum tempo.</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17</a:t>
            </a:fld>
            <a:endParaRPr lang="pt-P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Tivemos ainda a oportunidade de participar</a:t>
            </a:r>
            <a:r>
              <a:rPr lang="pt-PT" sz="1300" baseline="0" dirty="0" smtClean="0"/>
              <a:t> na visita de estudo ao Museu da Electricidade e Planetário Calouste Gulbenkian e encarar o papel de responsabilidade de um professor neste tipo de actividades/visitas.</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18</a:t>
            </a:fld>
            <a:endParaRPr lang="pt-P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fontScale="92500" lnSpcReduction="20000"/>
          </a:bodyPr>
          <a:lstStyle/>
          <a:p>
            <a:pPr defTabSz="966155">
              <a:defRPr/>
            </a:pPr>
            <a:r>
              <a:rPr lang="pt-PT" sz="1300" b="0" dirty="0" smtClean="0"/>
              <a:t>Fazendo um balanço final de toda</a:t>
            </a:r>
            <a:r>
              <a:rPr lang="pt-PT" sz="1300" b="0" baseline="0" dirty="0" smtClean="0"/>
              <a:t> a prática de ensino supervisionada, penso que no início entrei com alguma insegurança e alguns medos e nem sempre os meus objectivos foram alcançados, mas penso que a evolução foi sendo gradual e positiva </a:t>
            </a:r>
          </a:p>
          <a:p>
            <a:pPr defTabSz="966155">
              <a:defRPr/>
            </a:pPr>
            <a:endParaRPr lang="pt-PT" sz="1300" b="0" baseline="0" dirty="0" smtClean="0"/>
          </a:p>
          <a:p>
            <a:pPr defTabSz="966155">
              <a:defRPr/>
            </a:pPr>
            <a:r>
              <a:rPr lang="pt-PT" sz="1300" b="0" baseline="0" dirty="0" smtClean="0"/>
              <a:t>O feedback positivo dos alunos, o clima de descontracção mas disciplinado fez com que a minha confiança e satisfação a dar as aulas fosse aumentando. </a:t>
            </a:r>
          </a:p>
          <a:p>
            <a:pPr defTabSz="966155">
              <a:defRPr/>
            </a:pPr>
            <a:endParaRPr lang="pt-PT" sz="1300" b="0" baseline="0" dirty="0" smtClean="0"/>
          </a:p>
          <a:p>
            <a:pPr marL="0" marR="0" indent="0" algn="l" defTabSz="966155" rtl="0" eaLnBrk="1" fontAlgn="auto" latinLnBrk="0" hangingPunct="1">
              <a:lnSpc>
                <a:spcPct val="100000"/>
              </a:lnSpc>
              <a:spcBef>
                <a:spcPts val="0"/>
              </a:spcBef>
              <a:spcAft>
                <a:spcPts val="0"/>
              </a:spcAft>
              <a:buClrTx/>
              <a:buSzTx/>
              <a:buFontTx/>
              <a:buNone/>
              <a:tabLst/>
              <a:defRPr/>
            </a:pPr>
            <a:r>
              <a:rPr lang="pt-PT" sz="1300" dirty="0" smtClean="0"/>
              <a:t>Foi notório o crescente aumento de confiança, abertura e empatia ao longo do ano.</a:t>
            </a:r>
            <a:endParaRPr lang="pt-PT" sz="1300" smtClean="0"/>
          </a:p>
          <a:p>
            <a:pPr marL="0" marR="0" indent="0" algn="l" defTabSz="966155" rtl="0" eaLnBrk="1" fontAlgn="auto" latinLnBrk="0" hangingPunct="1">
              <a:lnSpc>
                <a:spcPct val="100000"/>
              </a:lnSpc>
              <a:spcBef>
                <a:spcPts val="0"/>
              </a:spcBef>
              <a:spcAft>
                <a:spcPts val="0"/>
              </a:spcAft>
              <a:buClrTx/>
              <a:buSzTx/>
              <a:buFontTx/>
              <a:buNone/>
              <a:tabLst/>
              <a:defRPr/>
            </a:pPr>
            <a:endParaRPr lang="pt-PT" sz="1300" dirty="0" smtClean="0"/>
          </a:p>
          <a:p>
            <a:pPr defTabSz="966155">
              <a:defRPr/>
            </a:pPr>
            <a:r>
              <a:rPr lang="pt-PT" sz="1300" b="0" baseline="0" dirty="0" smtClean="0"/>
              <a:t>Tentei adoptar os melhores recursos de aprendizagem, as melhores actividades e estratégias, mesmo correndo o risco de não dar certo, e pelas opiniões da maioria dos alunos acho que a esse nível foi muito positivo. </a:t>
            </a:r>
          </a:p>
          <a:p>
            <a:pPr defTabSz="966155">
              <a:defRPr/>
            </a:pPr>
            <a:endParaRPr lang="pt-PT" sz="1300" b="0" baseline="0" dirty="0" smtClean="0"/>
          </a:p>
          <a:p>
            <a:pPr defTabSz="966155">
              <a:defRPr/>
            </a:pPr>
            <a:r>
              <a:rPr lang="pt-PT" sz="1300" b="0" baseline="0" dirty="0" smtClean="0"/>
              <a:t>Os alunos do 10.º C presentearam-nos com um vídeo no final do ano onde expunham algumas fotografias e opiniões sobre nós que quero mostrar um pouco.</a:t>
            </a:r>
          </a:p>
          <a:p>
            <a:pPr defTabSz="966155">
              <a:defRPr/>
            </a:pPr>
            <a:endParaRPr lang="pt-PT" sz="1300" b="0" baseline="0" dirty="0" smtClean="0"/>
          </a:p>
          <a:p>
            <a:r>
              <a:rPr lang="pt-PT" sz="1300" dirty="0" smtClean="0"/>
              <a:t>Considero que, na generalidade, consegui motivar os alunos para as diferentes aprendizagens. O</a:t>
            </a:r>
            <a:r>
              <a:rPr lang="pt-PT" sz="1300" baseline="0" dirty="0" smtClean="0"/>
              <a:t> balanço penso que seja muito positivo.</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19</a:t>
            </a:fld>
            <a:endParaRPr lang="pt-P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O núcleo de estágio</a:t>
            </a:r>
            <a:r>
              <a:rPr lang="pt-PT" baseline="0" dirty="0" smtClean="0"/>
              <a:t> foi composto por mim, pela minha colega Filipa Lopes, pela Orientadora Cooperante Mestre Adelaide Pinto Neto Vaz e a Orientadora da Universidade a professora Marília </a:t>
            </a:r>
            <a:r>
              <a:rPr lang="pt-PT" baseline="0" dirty="0" err="1" smtClean="0"/>
              <a:t>Cid</a:t>
            </a:r>
            <a:r>
              <a:rPr lang="pt-PT" baseline="0" dirty="0" smtClean="0"/>
              <a:t>. </a:t>
            </a:r>
            <a:endParaRPr lang="pt-PT" dirty="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3</a:t>
            </a:fld>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Uma das turmas </a:t>
            </a:r>
            <a:r>
              <a:rPr lang="pt-PT" sz="1300" dirty="0" err="1" smtClean="0"/>
              <a:t>atribuidas</a:t>
            </a:r>
            <a:r>
              <a:rPr lang="pt-PT" sz="1300" dirty="0" smtClean="0"/>
              <a:t> à Orientadora </a:t>
            </a:r>
            <a:r>
              <a:rPr lang="pt-PT" sz="1300" dirty="0" err="1" smtClean="0"/>
              <a:t>cooperate</a:t>
            </a:r>
            <a:r>
              <a:rPr lang="pt-PT" sz="1300" dirty="0" smtClean="0"/>
              <a:t> foi a turma do 9.º C, composta por 26 alunos, 7 raparigas e 19 rapazes com idades compreendidas entre os 13 e 17 anos. A maioria com 14 anos de idade. </a:t>
            </a:r>
          </a:p>
          <a:p>
            <a:endParaRPr lang="pt-PT" sz="1300" b="1" dirty="0" smtClean="0"/>
          </a:p>
          <a:p>
            <a:r>
              <a:rPr lang="pt-PT" sz="1300" b="1" dirty="0" smtClean="0"/>
              <a:t>A turma</a:t>
            </a:r>
            <a:r>
              <a:rPr lang="pt-PT" sz="1300" b="1" baseline="0" dirty="0" smtClean="0"/>
              <a:t> estava</a:t>
            </a:r>
            <a:r>
              <a:rPr lang="pt-PT" sz="1300" b="1" dirty="0" smtClean="0"/>
              <a:t> dividida em dois turnos</a:t>
            </a:r>
            <a:r>
              <a:rPr lang="pt-PT" sz="1300" b="1" baseline="0" dirty="0" smtClean="0"/>
              <a:t> na disciplina de Ciências Naturais.</a:t>
            </a:r>
            <a:endParaRPr lang="pt-PT" sz="1300" dirty="0" smtClean="0"/>
          </a:p>
          <a:p>
            <a:endParaRPr lang="pt-PT" sz="1300" dirty="0" smtClean="0"/>
          </a:p>
          <a:p>
            <a:r>
              <a:rPr lang="pt-PT" sz="1300" dirty="0" smtClean="0"/>
              <a:t>Era considerada por alguns professores como um pouco desordeira, mas na nossa disciplina não foram evidentes situações de indisciplina de maior</a:t>
            </a:r>
            <a:r>
              <a:rPr lang="pt-PT" sz="1300" baseline="0" dirty="0" smtClean="0"/>
              <a:t> importância.</a:t>
            </a:r>
            <a:endParaRPr lang="pt-PT" sz="1300" b="1" baseline="0" dirty="0" smtClean="0"/>
          </a:p>
          <a:p>
            <a:endParaRPr lang="pt-PT" sz="13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sz="1300" b="1" dirty="0" smtClean="0"/>
              <a:t>Havia uns</a:t>
            </a:r>
            <a:r>
              <a:rPr lang="pt-PT" sz="1300" b="1" baseline="0" dirty="0" smtClean="0"/>
              <a:t> alunos um pouco mais desmotivados mas na generalidade era uma turma satisfatória. Participavam em todas as actividades propostas e </a:t>
            </a:r>
            <a:r>
              <a:rPr lang="pt-PT" sz="1200" b="1" baseline="0" dirty="0" smtClean="0"/>
              <a:t>a</a:t>
            </a:r>
            <a:r>
              <a:rPr lang="pt-PT" sz="1200" b="1" dirty="0" smtClean="0"/>
              <a:t>o longo do ano lectivo, verificou-se um interesse e</a:t>
            </a:r>
            <a:r>
              <a:rPr lang="pt-PT" sz="1200" b="1" baseline="0" dirty="0" smtClean="0"/>
              <a:t> </a:t>
            </a:r>
            <a:r>
              <a:rPr lang="pt-PT" sz="1200" b="1" dirty="0" smtClean="0"/>
              <a:t>empenho progressivo</a:t>
            </a:r>
            <a:r>
              <a:rPr lang="pt-PT" sz="1200" b="1" baseline="0" dirty="0" smtClean="0"/>
              <a:t> </a:t>
            </a:r>
            <a:r>
              <a:rPr lang="pt-PT" sz="1200" b="1" dirty="0" smtClean="0"/>
              <a:t>da maioria dos alunos.</a:t>
            </a:r>
            <a:r>
              <a:rPr lang="pt-PT" sz="1200" b="1" baseline="0" dirty="0" smtClean="0"/>
              <a:t> </a:t>
            </a:r>
            <a:endParaRPr lang="pt-PT" b="1" dirty="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4</a:t>
            </a:fld>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A outra turma atribuída foi o 10º CT1, composta na totalidade por 27, também maioritariamente masculina, com 8 raparigas e 19 rapazes.</a:t>
            </a:r>
          </a:p>
          <a:p>
            <a:endParaRPr lang="pt-PT" sz="1300" dirty="0" smtClean="0"/>
          </a:p>
          <a:p>
            <a:r>
              <a:rPr lang="pt-PT" sz="1300" b="1" dirty="0" smtClean="0"/>
              <a:t>Com idades compreendida entre os catorze e os dezassete anos.</a:t>
            </a:r>
          </a:p>
          <a:p>
            <a:endParaRPr lang="pt-PT" sz="1300" dirty="0" smtClean="0"/>
          </a:p>
          <a:p>
            <a:r>
              <a:rPr lang="pt-PT" sz="1300" b="1" dirty="0" smtClean="0"/>
              <a:t>Era uma turma na generalidade boa, com grande espírito</a:t>
            </a:r>
            <a:r>
              <a:rPr lang="pt-PT" sz="1300" b="1" baseline="0" dirty="0" smtClean="0"/>
              <a:t> de inter-ajudo, </a:t>
            </a:r>
            <a:r>
              <a:rPr lang="pt-PT" sz="1300" b="1" dirty="0" smtClean="0"/>
              <a:t> iniciativa, interesse, empenho e sentido de responsabilidade. Os alunos cooperavam</a:t>
            </a:r>
            <a:r>
              <a:rPr lang="pt-PT" sz="1300" b="1" baseline="0" dirty="0" smtClean="0"/>
              <a:t> em todas as tarefas propostas e</a:t>
            </a:r>
            <a:r>
              <a:rPr lang="pt-PT" sz="1300" b="1" dirty="0" smtClean="0"/>
              <a:t> bom ambiente em sala de aula foi uma constante.</a:t>
            </a:r>
            <a:r>
              <a:rPr lang="pt-PT" sz="1300" b="1" baseline="0" dirty="0" smtClean="0"/>
              <a:t> A relação professor/alunos era muito boa.</a:t>
            </a:r>
            <a:endParaRPr lang="pt-PT" sz="1300" b="1"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5</a:t>
            </a:fld>
            <a:endParaRPr lang="pt-P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fontScale="92500"/>
          </a:bodyPr>
          <a:lstStyle/>
          <a:p>
            <a:pPr lvl="0"/>
            <a:r>
              <a:rPr lang="pt-PT" sz="1300" b="1" dirty="0" smtClean="0"/>
              <a:t>Ao longo do ano lectivo, pude construir diversas planificações. Umas a curto prazo correspondentes a uma aula, e outras a médio prazo de subunidades e unidades didácticas. Algumas delas foram construídas em conjunto com a minha colega de estágio.</a:t>
            </a:r>
          </a:p>
          <a:p>
            <a:pPr lvl="0"/>
            <a:endParaRPr lang="pt-PT" sz="1300" dirty="0" smtClean="0"/>
          </a:p>
          <a:p>
            <a:pPr lvl="0"/>
            <a:r>
              <a:rPr lang="pt-PT" sz="1300" dirty="0" smtClean="0"/>
              <a:t>Na  construção dessas planificações tive em consideração os conteúdos e objectivos sugeridos pelas Orientações Curriculares de Ciências Naturais e o programa de Biologia e Geologia</a:t>
            </a:r>
            <a:r>
              <a:rPr lang="pt-PT" sz="1300" baseline="0" dirty="0" smtClean="0"/>
              <a:t> do 10.º ano.</a:t>
            </a:r>
            <a:endParaRPr lang="pt-PT" sz="1300" dirty="0" smtClean="0"/>
          </a:p>
          <a:p>
            <a:pPr lvl="0"/>
            <a:endParaRPr lang="pt-PT" sz="1300" dirty="0" smtClean="0"/>
          </a:p>
          <a:p>
            <a:pPr lvl="0"/>
            <a:r>
              <a:rPr lang="pt-PT" sz="1300" dirty="0" smtClean="0"/>
              <a:t>Procurei que as aulas do 9º ano estivessem mais dirigidas para a aquisição de competências</a:t>
            </a:r>
            <a:r>
              <a:rPr lang="pt-PT" sz="1300" baseline="0" dirty="0" smtClean="0"/>
              <a:t> e não tanto para a aquisição de conteúdos, tal como sugerido nas orientações curriculares.</a:t>
            </a:r>
            <a:endParaRPr lang="pt-PT" sz="1300" dirty="0" smtClean="0"/>
          </a:p>
          <a:p>
            <a:pPr lvl="0"/>
            <a:endParaRPr lang="pt-PT" sz="1300" dirty="0" smtClean="0"/>
          </a:p>
          <a:p>
            <a:pPr lvl="0"/>
            <a:r>
              <a:rPr lang="pt-PT" sz="1300" dirty="0" smtClean="0"/>
              <a:t>Através das planificações criei o fio condutor das minhas aulas, e, sempre que necessário alterei, retirei e adicionei actividades e estratégias à medida que as ia dando. </a:t>
            </a:r>
          </a:p>
          <a:p>
            <a:pPr lvl="0"/>
            <a:endParaRPr lang="pt-PT" sz="1300" dirty="0" smtClean="0"/>
          </a:p>
          <a:p>
            <a:pPr lvl="0"/>
            <a:r>
              <a:rPr lang="pt-PT" sz="1300" dirty="0" smtClean="0"/>
              <a:t>Procurei que o inicio de todas privilegiasse momentos de síntese para reflexão de conteúdos das aulas anteriores e sempre que possível, no final da aula um resumo do que foi estudado. </a:t>
            </a:r>
          </a:p>
          <a:p>
            <a:pPr lvl="0"/>
            <a:endParaRPr lang="pt-PT" sz="1300" dirty="0" smtClean="0"/>
          </a:p>
          <a:p>
            <a:pPr lvl="0"/>
            <a:r>
              <a:rPr lang="pt-PT" sz="1300" dirty="0" smtClean="0"/>
              <a:t>No inicio de cada subunidade era sempre colocada uma situação problemas ou questão chave para dirigir os alunos para o que se iria estudar. Essa questão chave ia sendo desmistificada e respondida nas aulas seguintes.</a:t>
            </a:r>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6</a:t>
            </a:fld>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defTabSz="966155">
              <a:defRPr/>
            </a:pPr>
            <a:r>
              <a:rPr lang="pt-PT" sz="1300" dirty="0" smtClean="0"/>
              <a:t>No inicio de cada unidade ou subunidade procurei utilizar estratégias de diagnóstico para avaliar os conhecimentos prévios dos alunos, pois tal como afirma </a:t>
            </a:r>
            <a:r>
              <a:rPr lang="pt-PT" sz="1300" dirty="0" err="1" smtClean="0"/>
              <a:t>Ausubel</a:t>
            </a:r>
            <a:r>
              <a:rPr lang="pt-PT" sz="1300" dirty="0" smtClean="0"/>
              <a:t>. o mais importante é o que o aluno já sabe. Averigúe-se o que o aluno sabe e ensine-se em conformidade” moleza</a:t>
            </a:r>
            <a:r>
              <a:rPr lang="pt-PT" sz="1300" baseline="0" dirty="0" smtClean="0"/>
              <a:t> </a:t>
            </a:r>
            <a:endParaRPr lang="pt-PT" sz="1300" dirty="0" smtClean="0"/>
          </a:p>
          <a:p>
            <a:pPr defTabSz="966155">
              <a:defRPr/>
            </a:pPr>
            <a:endParaRPr lang="pt-PT" sz="1300" dirty="0" smtClean="0"/>
          </a:p>
          <a:p>
            <a:pPr defTabSz="966155">
              <a:defRPr/>
            </a:pPr>
            <a:r>
              <a:rPr lang="pt-PT" sz="1300" dirty="0" smtClean="0"/>
              <a:t>Uma dessas estratégias de diagnóstico passou por pedir ao alunos do 9º ano que desenhassem numa folha branca os órgãos pertencentes aos sistemas digestivos e respiratório, tal como mostra a figura. A partir daí podíamos verificar quais os alunos que</a:t>
            </a:r>
            <a:r>
              <a:rPr lang="pt-PT" sz="1300" baseline="0" dirty="0" smtClean="0"/>
              <a:t> identificavam todos os órgãos do sistema digestivo, se os desenhavam nas posições correctas etc.</a:t>
            </a:r>
            <a:endParaRPr lang="pt-PT" sz="1300" dirty="0" smtClean="0"/>
          </a:p>
          <a:p>
            <a:pPr defTabSz="966155">
              <a:defRPr/>
            </a:pPr>
            <a:endParaRPr lang="pt-PT" sz="1300" dirty="0" smtClean="0"/>
          </a:p>
          <a:p>
            <a:pPr defTabSz="966155">
              <a:defRPr/>
            </a:pPr>
            <a:r>
              <a:rPr lang="pt-PT" sz="1300" dirty="0" smtClean="0"/>
              <a:t>Outras das estratégias de diagnóstico passou por responder a perguntas ou construir pequenos textos: Por exemplo. Quando questionados sobre como reage o teu corpo ao aumento de</a:t>
            </a:r>
            <a:r>
              <a:rPr lang="pt-PT" sz="1300" baseline="0" dirty="0" smtClean="0"/>
              <a:t> temperatura? Todos identificaram a transpiração como um dos mecanismos de redução da temperatura corporal. Mas verifiquei que não tinham consciência de outros mecanismos. Por exemplo, um aluno respondeu… e outro. </a:t>
            </a: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7</a:t>
            </a:fld>
            <a:endParaRPr lang="pt-P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defTabSz="966155">
              <a:defRPr/>
            </a:pPr>
            <a:r>
              <a:rPr lang="pt-PT" sz="1300" b="1" dirty="0" smtClean="0"/>
              <a:t>O programa de Biologia e Geologia afirma que… </a:t>
            </a:r>
          </a:p>
          <a:p>
            <a:pPr defTabSz="966155">
              <a:defRPr/>
            </a:pPr>
            <a:endParaRPr lang="pt-PT" sz="1300" b="1" dirty="0" smtClean="0"/>
          </a:p>
          <a:p>
            <a:pPr defTabSz="966155">
              <a:defRPr/>
            </a:pPr>
            <a:r>
              <a:rPr lang="pt-PT" sz="1300" dirty="0" smtClean="0"/>
              <a:t>Tendo isto em conta, procurei sempre que pertinente encontrar estratégias CTSA,</a:t>
            </a:r>
            <a:r>
              <a:rPr lang="pt-PT" sz="1300" baseline="0" dirty="0" smtClean="0"/>
              <a:t> que reflectissem sobre </a:t>
            </a:r>
            <a:r>
              <a:rPr lang="pt-PT" sz="1300" dirty="0" smtClean="0"/>
              <a:t>temas científicos actuais porque é importante prepará-los para compreender e participar em sociedade. É necessário que os alunos sejam cidadão críticos sobre problemas sociais ou situações do quotidiano; sejam capaz de explicar, descrever e prever problemas do mundo que os rodeia; e, adquirir capacidade de reconhecer informação credível de informação não válida. No fundo que sejam cidadãos literatos.</a:t>
            </a:r>
          </a:p>
          <a:p>
            <a:pPr defTabSz="966155">
              <a:defRPr/>
            </a:pPr>
            <a:endParaRPr lang="pt-PT" sz="1300" dirty="0" smtClean="0"/>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8</a:t>
            </a:fld>
            <a:endParaRPr lang="pt-P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dirty="0" smtClean="0"/>
              <a:t>Tive em consideração a </a:t>
            </a:r>
            <a:r>
              <a:rPr lang="pt-PT" sz="1300" b="1" dirty="0" smtClean="0"/>
              <a:t>vertente construtivista </a:t>
            </a:r>
            <a:r>
              <a:rPr lang="pt-PT" sz="1300" dirty="0" smtClean="0"/>
              <a:t>do conhecimento, ou seja, sempre que possível procurei usar estratégias que levassem o aluno a descobrir por si, tal como afirma </a:t>
            </a:r>
            <a:r>
              <a:rPr lang="pt-PT" sz="1300" dirty="0" err="1" smtClean="0"/>
              <a:t>Bruner</a:t>
            </a:r>
            <a:r>
              <a:rPr lang="pt-PT" sz="1300" dirty="0" smtClean="0"/>
              <a:t>.</a:t>
            </a:r>
          </a:p>
          <a:p>
            <a:endParaRPr lang="pt-PT" sz="1300" dirty="0" smtClean="0"/>
          </a:p>
          <a:p>
            <a:r>
              <a:rPr lang="pt-PT" sz="1300" dirty="0" smtClean="0"/>
              <a:t>Mais do que passar as aulas a transmitir conteúdos, mais do que ser uma mera transmissora do conhecimento procurei criar situações de trabalho estimulantes, de aplicação de participação activa do aluno. </a:t>
            </a:r>
          </a:p>
          <a:p>
            <a:endParaRPr lang="pt-PT" sz="1300" dirty="0" smtClean="0"/>
          </a:p>
          <a:p>
            <a:r>
              <a:rPr lang="pt-PT" sz="1300" dirty="0" smtClean="0"/>
              <a:t>Como exemplo posso falar-vos da Actividade em que lhes propus a criação de um poster sobre uma hormona vegetal. Com esta tarefa procurei que os alunos não estivessem confinados ao simples armazenamento de informação, mas que aprendessem a pensar por si próprio, fossem activos, partissem à descoberta, fizessem pesquisas, sozinhos e com os outros. </a:t>
            </a:r>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9</a:t>
            </a:fld>
            <a:endParaRPr lang="pt-P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300" b="1" dirty="0" smtClean="0"/>
              <a:t>Para se promover uma educação de qualidade é necessário ter em conta a diversidade de alunos, as suas múltiplas inteligências, pois nem todos aprendem da mesma forma, com o mesmo ritmo, com os mesmos métodos de ensino e aprendizagem.</a:t>
            </a:r>
          </a:p>
          <a:p>
            <a:pPr defTabSz="966155">
              <a:defRPr/>
            </a:pPr>
            <a:endParaRPr lang="pt-PT" sz="1300" dirty="0" smtClean="0"/>
          </a:p>
          <a:p>
            <a:pPr defTabSz="966155">
              <a:defRPr/>
            </a:pPr>
            <a:r>
              <a:rPr lang="pt-PT" sz="1300" dirty="0" smtClean="0"/>
              <a:t>Procurei não restringir a minha prática pedagógica a um único modelo. Procurei ter em conta cada aluno diversificar as estratégias, actividades e formas de avaliação o máximo possível, porque numa única turma existem múltiplas inteligências, múltiplas formas de pensar e de aprender. Nem todos os alunos aprendem da mesma forma.</a:t>
            </a:r>
          </a:p>
        </p:txBody>
      </p:sp>
      <p:sp>
        <p:nvSpPr>
          <p:cNvPr id="4" name="Marcador de Posição do Número do Diapositivo 3"/>
          <p:cNvSpPr>
            <a:spLocks noGrp="1"/>
          </p:cNvSpPr>
          <p:nvPr>
            <p:ph type="sldNum" sz="quarter" idx="10"/>
          </p:nvPr>
        </p:nvSpPr>
        <p:spPr/>
        <p:txBody>
          <a:bodyPr/>
          <a:lstStyle/>
          <a:p>
            <a:fld id="{C494E972-1E90-4622-AA3B-A28A9FE15FD9}" type="slidenum">
              <a:rPr lang="pt-PT" smtClean="0"/>
              <a:pPr/>
              <a:t>10</a:t>
            </a:fld>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DBA089C9-5449-4815-BE3B-0D51C77F1291}" type="datetimeFigureOut">
              <a:rPr lang="pt-PT" smtClean="0"/>
              <a:pPr/>
              <a:t>25-09-2011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83BC51E9-CEB1-460E-A31A-A874F6EA1E9E}" type="slidenum">
              <a:rPr lang="pt-PT" smtClean="0"/>
              <a:pPr/>
              <a:t>‹nº›</a:t>
            </a:fld>
            <a:endParaRPr lang="pt-PT"/>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089C9-5449-4815-BE3B-0D51C77F1291}" type="datetimeFigureOut">
              <a:rPr lang="pt-PT" smtClean="0"/>
              <a:pPr/>
              <a:t>25-09-2011</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C51E9-CEB1-460E-A31A-A874F6EA1E9E}" type="slidenum">
              <a:rPr lang="pt-PT" smtClean="0"/>
              <a:pPr/>
              <a:t>‹nº›</a:t>
            </a:fld>
            <a:endParaRPr 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VI_2994.MOV" TargetMode="Externa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0" y="188640"/>
            <a:ext cx="9144000" cy="767008"/>
          </a:xfrm>
          <a:prstGeom prst="rect">
            <a:avLst/>
          </a:prstGeom>
          <a:solidFill>
            <a:srgbClr val="990000"/>
          </a:solidFill>
          <a:ln>
            <a:solidFill>
              <a:srgbClr val="C00000"/>
            </a:solidFill>
          </a:ln>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PT" sz="2800" b="1" i="0" u="none" strike="noStrike" kern="1200" cap="none" spc="0" normalizeH="0" baseline="0" noProof="0" dirty="0">
              <a:ln>
                <a:noFill/>
              </a:ln>
              <a:solidFill>
                <a:srgbClr val="C00000"/>
              </a:solidFill>
              <a:effectLst/>
              <a:uLnTx/>
              <a:uFillTx/>
              <a:latin typeface="+mn-lt"/>
              <a:ea typeface="+mn-ea"/>
              <a:cs typeface="+mn-cs"/>
            </a:endParaRPr>
          </a:p>
        </p:txBody>
      </p:sp>
      <p:sp>
        <p:nvSpPr>
          <p:cNvPr id="5" name="CaixaDeTexto 4"/>
          <p:cNvSpPr txBox="1"/>
          <p:nvPr/>
        </p:nvSpPr>
        <p:spPr>
          <a:xfrm>
            <a:off x="0" y="1124744"/>
            <a:ext cx="8892480" cy="783193"/>
          </a:xfrm>
          <a:prstGeom prst="roundRect">
            <a:avLst/>
          </a:prstGeom>
          <a:noFill/>
        </p:spPr>
        <p:txBody>
          <a:bodyPr wrap="square" rtlCol="0">
            <a:spAutoFit/>
          </a:bodyPr>
          <a:lstStyle/>
          <a:p>
            <a:pPr algn="ctr"/>
            <a:r>
              <a:rPr lang="pt-PT" sz="4000" b="1" dirty="0" smtClean="0">
                <a:latin typeface="Arial" pitchFamily="34" charset="0"/>
                <a:cs typeface="Arial" pitchFamily="34" charset="0"/>
              </a:rPr>
              <a:t>  Prática de Ensino Supervisionada</a:t>
            </a:r>
            <a:endParaRPr lang="pt-PT" sz="4000" b="1" dirty="0">
              <a:latin typeface="Arial" pitchFamily="34" charset="0"/>
              <a:cs typeface="Arial" pitchFamily="34" charset="0"/>
            </a:endParaRPr>
          </a:p>
        </p:txBody>
      </p:sp>
      <p:sp>
        <p:nvSpPr>
          <p:cNvPr id="6" name="CaixaDeTexto 5"/>
          <p:cNvSpPr txBox="1"/>
          <p:nvPr/>
        </p:nvSpPr>
        <p:spPr>
          <a:xfrm>
            <a:off x="0" y="5534561"/>
            <a:ext cx="9144000" cy="707886"/>
          </a:xfrm>
          <a:prstGeom prst="rect">
            <a:avLst/>
          </a:prstGeom>
          <a:solidFill>
            <a:schemeClr val="bg1">
              <a:lumMod val="50000"/>
            </a:schemeClr>
          </a:solidFill>
        </p:spPr>
        <p:txBody>
          <a:bodyPr wrap="square" rtlCol="0">
            <a:spAutoFit/>
          </a:bodyPr>
          <a:lstStyle/>
          <a:p>
            <a:r>
              <a:rPr lang="pt-PT" sz="2000" dirty="0" smtClean="0">
                <a:solidFill>
                  <a:schemeClr val="bg1"/>
                </a:solidFill>
                <a:latin typeface="Arial" pitchFamily="34" charset="0"/>
                <a:cs typeface="Arial" pitchFamily="34" charset="0"/>
              </a:rPr>
              <a:t>Mestrado em Ensino de Biologia e Geologia, no 3.º Ciclo do Ensino Básico e  no Ensino Secundário	</a:t>
            </a:r>
            <a:r>
              <a:rPr lang="pt-PT" sz="2000" b="1" dirty="0" smtClean="0">
                <a:solidFill>
                  <a:schemeClr val="bg1"/>
                </a:solidFill>
              </a:rPr>
              <a:t>				</a:t>
            </a:r>
            <a:endParaRPr lang="pt-PT" sz="2000" b="1" dirty="0">
              <a:solidFill>
                <a:schemeClr val="bg1"/>
              </a:solidFill>
            </a:endParaRPr>
          </a:p>
        </p:txBody>
      </p:sp>
      <p:pic>
        <p:nvPicPr>
          <p:cNvPr id="1027" name="Picture 3"/>
          <p:cNvPicPr>
            <a:picLocks noChangeAspect="1" noChangeArrowheads="1"/>
          </p:cNvPicPr>
          <p:nvPr/>
        </p:nvPicPr>
        <p:blipFill>
          <a:blip r:embed="rId2" cstate="print"/>
          <a:srcRect t="27738" b="33398"/>
          <a:stretch>
            <a:fillRect/>
          </a:stretch>
        </p:blipFill>
        <p:spPr bwMode="auto">
          <a:xfrm>
            <a:off x="6588224" y="0"/>
            <a:ext cx="2555776" cy="1025352"/>
          </a:xfrm>
          <a:prstGeom prst="rect">
            <a:avLst/>
          </a:prstGeom>
          <a:noFill/>
          <a:ln w="9525">
            <a:noFill/>
            <a:miter lim="800000"/>
            <a:headEnd/>
            <a:tailEnd/>
          </a:ln>
        </p:spPr>
      </p:pic>
      <p:cxnSp>
        <p:nvCxnSpPr>
          <p:cNvPr id="15" name="Conexão recta 14"/>
          <p:cNvCxnSpPr/>
          <p:nvPr/>
        </p:nvCxnSpPr>
        <p:spPr>
          <a:xfrm>
            <a:off x="0" y="551723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8" name="Rectângulo 7"/>
          <p:cNvSpPr/>
          <p:nvPr/>
        </p:nvSpPr>
        <p:spPr>
          <a:xfrm>
            <a:off x="0" y="6488668"/>
            <a:ext cx="9144000" cy="369332"/>
          </a:xfrm>
          <a:prstGeom prst="rect">
            <a:avLst/>
          </a:prstGeom>
        </p:spPr>
        <p:txBody>
          <a:bodyPr wrap="square">
            <a:spAutoFit/>
          </a:bodyPr>
          <a:lstStyle/>
          <a:p>
            <a:r>
              <a:rPr lang="pt-PT" b="1" dirty="0" smtClean="0">
                <a:latin typeface="Arial" pitchFamily="34" charset="0"/>
                <a:cs typeface="Arial" pitchFamily="34" charset="0"/>
              </a:rPr>
              <a:t>Discente: Filipa Santos 						Setembro 2011</a:t>
            </a:r>
            <a:endParaRPr lang="pt-PT" b="1" dirty="0">
              <a:latin typeface="Arial" pitchFamily="34" charset="0"/>
              <a:cs typeface="Arial" pitchFamily="34" charset="0"/>
            </a:endParaRPr>
          </a:p>
        </p:txBody>
      </p:sp>
      <p:cxnSp>
        <p:nvCxnSpPr>
          <p:cNvPr id="9" name="Conexão recta 8"/>
          <p:cNvCxnSpPr/>
          <p:nvPr/>
        </p:nvCxnSpPr>
        <p:spPr>
          <a:xfrm>
            <a:off x="0" y="623731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pic>
        <p:nvPicPr>
          <p:cNvPr id="4099" name="Picture 3" descr="C:\Users\Filipa Santos\Pictures\fotos Mestrado\Dia da Ciência\HPIM7607.JPG"/>
          <p:cNvPicPr>
            <a:picLocks noChangeAspect="1" noChangeArrowheads="1"/>
          </p:cNvPicPr>
          <p:nvPr/>
        </p:nvPicPr>
        <p:blipFill>
          <a:blip r:embed="rId3" cstate="print">
            <a:lum bright="10000" contrast="10000"/>
          </a:blip>
          <a:srcRect l="24511" t="6606" r="29807" b="9162"/>
          <a:stretch>
            <a:fillRect/>
          </a:stretch>
        </p:blipFill>
        <p:spPr bwMode="auto">
          <a:xfrm>
            <a:off x="3635896" y="2132856"/>
            <a:ext cx="1800000" cy="3024336"/>
          </a:xfrm>
          <a:prstGeom prst="rect">
            <a:avLst/>
          </a:prstGeom>
          <a:noFill/>
        </p:spPr>
      </p:pic>
      <p:pic>
        <p:nvPicPr>
          <p:cNvPr id="4100" name="Picture 4" descr="C:\Users\Filipa Santos\Pictures\fotos Mestrado\Dissecação Rim\HPIM7548.JPG"/>
          <p:cNvPicPr>
            <a:picLocks noChangeAspect="1" noChangeArrowheads="1"/>
          </p:cNvPicPr>
          <p:nvPr/>
        </p:nvPicPr>
        <p:blipFill>
          <a:blip r:embed="rId4" cstate="print">
            <a:lum contrast="10000"/>
          </a:blip>
          <a:srcRect l="36110" t="1377" r="23030" b="4287"/>
          <a:stretch>
            <a:fillRect/>
          </a:stretch>
        </p:blipFill>
        <p:spPr bwMode="auto">
          <a:xfrm>
            <a:off x="1835696" y="2132856"/>
            <a:ext cx="1763688" cy="3024686"/>
          </a:xfrm>
          <a:prstGeom prst="rect">
            <a:avLst/>
          </a:prstGeom>
          <a:noFill/>
        </p:spPr>
      </p:pic>
      <p:pic>
        <p:nvPicPr>
          <p:cNvPr id="4101" name="Picture 5" descr="C:\Users\Filipa Santos\Pictures\fotos Mestrado\Fotos Filipas 2\P5200162.JPG"/>
          <p:cNvPicPr>
            <a:picLocks noChangeAspect="1" noChangeArrowheads="1"/>
          </p:cNvPicPr>
          <p:nvPr/>
        </p:nvPicPr>
        <p:blipFill>
          <a:blip r:embed="rId5" cstate="print">
            <a:lum contrast="10000"/>
          </a:blip>
          <a:srcRect l="33125" t="16401" r="30313" b="13251"/>
          <a:stretch>
            <a:fillRect/>
          </a:stretch>
        </p:blipFill>
        <p:spPr bwMode="auto">
          <a:xfrm>
            <a:off x="5508104" y="2132856"/>
            <a:ext cx="1800000" cy="3024336"/>
          </a:xfrm>
          <a:prstGeom prst="rect">
            <a:avLst/>
          </a:prstGeom>
          <a:noFill/>
        </p:spPr>
      </p:pic>
      <p:pic>
        <p:nvPicPr>
          <p:cNvPr id="4102" name="Picture 6" descr="C:\Users\Filipa Santos\Pictures\fotos Mestrado\bg\Ate conseguiamos sorrir no dia dos vossos testes\IMG_3115.JPG"/>
          <p:cNvPicPr>
            <a:picLocks noChangeAspect="1" noChangeArrowheads="1"/>
          </p:cNvPicPr>
          <p:nvPr/>
        </p:nvPicPr>
        <p:blipFill>
          <a:blip r:embed="rId6" cstate="print">
            <a:lum bright="10000" contrast="20000"/>
          </a:blip>
          <a:srcRect l="36118" t="22189" r="19025"/>
          <a:stretch>
            <a:fillRect/>
          </a:stretch>
        </p:blipFill>
        <p:spPr bwMode="auto">
          <a:xfrm>
            <a:off x="0" y="2132856"/>
            <a:ext cx="1763688" cy="3023984"/>
          </a:xfrm>
          <a:prstGeom prst="rect">
            <a:avLst/>
          </a:prstGeom>
          <a:noFill/>
        </p:spPr>
      </p:pic>
      <p:pic>
        <p:nvPicPr>
          <p:cNvPr id="4103" name="Picture 7" descr="C:\Users\Filipa Santos\Pictures\fotos Mestrado\visita de estudo_Planetário\216a.jpg"/>
          <p:cNvPicPr>
            <a:picLocks noChangeAspect="1" noChangeArrowheads="1"/>
          </p:cNvPicPr>
          <p:nvPr/>
        </p:nvPicPr>
        <p:blipFill>
          <a:blip r:embed="rId7" cstate="print">
            <a:lum contrast="10000"/>
          </a:blip>
          <a:srcRect l="34387" t="16620" r="21833"/>
          <a:stretch>
            <a:fillRect/>
          </a:stretch>
        </p:blipFill>
        <p:spPr bwMode="auto">
          <a:xfrm>
            <a:off x="7380312" y="2132856"/>
            <a:ext cx="1763688" cy="3041576"/>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Filipa Santos\Pictures\fotos Mestrado\bg\Queremos que nunca se esqueçam desta turma, 10º ct1\IMG_3007.JPG"/>
          <p:cNvPicPr>
            <a:picLocks noChangeAspect="1" noChangeArrowheads="1"/>
          </p:cNvPicPr>
          <p:nvPr/>
        </p:nvPicPr>
        <p:blipFill>
          <a:blip r:embed="rId3" cstate="print">
            <a:lum bright="-5000" contrast="10000"/>
          </a:blip>
          <a:srcRect t="1168"/>
          <a:stretch>
            <a:fillRect/>
          </a:stretch>
        </p:blipFill>
        <p:spPr bwMode="auto">
          <a:xfrm>
            <a:off x="1" y="692696"/>
            <a:ext cx="9144000" cy="6165304"/>
          </a:xfrm>
          <a:prstGeom prst="rect">
            <a:avLst/>
          </a:prstGeom>
          <a:noFill/>
          <a:ln>
            <a:noFill/>
          </a:ln>
        </p:spPr>
      </p:pic>
      <p:sp>
        <p:nvSpPr>
          <p:cNvPr id="16" name="CaixaDeTexto 15"/>
          <p:cNvSpPr txBox="1"/>
          <p:nvPr/>
        </p:nvSpPr>
        <p:spPr>
          <a:xfrm>
            <a:off x="0" y="980728"/>
            <a:ext cx="8388424" cy="1508105"/>
          </a:xfrm>
          <a:prstGeom prst="rect">
            <a:avLst/>
          </a:prstGeom>
          <a:solidFill>
            <a:schemeClr val="bg1"/>
          </a:solidFill>
        </p:spPr>
        <p:txBody>
          <a:bodyPr wrap="square" rtlCol="0">
            <a:spAutoFit/>
          </a:bodyPr>
          <a:lstStyle/>
          <a:p>
            <a:pPr algn="r"/>
            <a:r>
              <a:rPr lang="pt-PT" sz="2400" b="1" i="1" dirty="0" smtClean="0">
                <a:solidFill>
                  <a:schemeClr val="tx1">
                    <a:lumMod val="75000"/>
                    <a:lumOff val="25000"/>
                  </a:schemeClr>
                </a:solidFill>
              </a:rPr>
              <a:t> “Pensar nos alunos, no significado de uma turma com múltiplas diferenças socioculturais e com estilos cognitivos também diferentes, obriga a diversificar actividades.” </a:t>
            </a:r>
          </a:p>
          <a:p>
            <a:pPr algn="r"/>
            <a:r>
              <a:rPr lang="pt-PT" sz="2000" b="1" dirty="0" smtClean="0">
                <a:solidFill>
                  <a:schemeClr val="tx1">
                    <a:lumMod val="65000"/>
                    <a:lumOff val="35000"/>
                  </a:schemeClr>
                </a:solidFill>
              </a:rPr>
              <a:t> (Galvão </a:t>
            </a:r>
            <a:r>
              <a:rPr lang="pt-PT" sz="2000" b="1" i="1" dirty="0" err="1" smtClean="0">
                <a:solidFill>
                  <a:schemeClr val="tx1">
                    <a:lumMod val="65000"/>
                    <a:lumOff val="35000"/>
                  </a:schemeClr>
                </a:solidFill>
              </a:rPr>
              <a:t>et</a:t>
            </a:r>
            <a:r>
              <a:rPr lang="pt-PT" sz="2000" b="1" i="1" dirty="0" smtClean="0">
                <a:solidFill>
                  <a:schemeClr val="tx1">
                    <a:lumMod val="65000"/>
                    <a:lumOff val="35000"/>
                  </a:schemeClr>
                </a:solidFill>
              </a:rPr>
              <a:t> al</a:t>
            </a:r>
            <a:r>
              <a:rPr lang="pt-PT" sz="2000" b="1" dirty="0" smtClean="0">
                <a:solidFill>
                  <a:schemeClr val="tx1">
                    <a:lumMod val="65000"/>
                    <a:lumOff val="35000"/>
                  </a:schemeClr>
                </a:solidFill>
              </a:rPr>
              <a:t>., 2006)</a:t>
            </a:r>
            <a:endParaRPr lang="pt-PT" sz="2000" b="1" dirty="0">
              <a:solidFill>
                <a:schemeClr val="tx1">
                  <a:lumMod val="65000"/>
                  <a:lumOff val="35000"/>
                </a:schemeClr>
              </a:solidFill>
            </a:endParaRPr>
          </a:p>
        </p:txBody>
      </p:sp>
      <p:cxnSp>
        <p:nvCxnSpPr>
          <p:cNvPr id="9" name="Conexão recta 8"/>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grpSp>
        <p:nvGrpSpPr>
          <p:cNvPr id="13" name="Grupo 12"/>
          <p:cNvGrpSpPr/>
          <p:nvPr/>
        </p:nvGrpSpPr>
        <p:grpSpPr>
          <a:xfrm>
            <a:off x="0" y="-2"/>
            <a:ext cx="9144000" cy="435605"/>
            <a:chOff x="0" y="-2"/>
            <a:chExt cx="9144000" cy="435609"/>
          </a:xfrm>
        </p:grpSpPr>
        <p:grpSp>
          <p:nvGrpSpPr>
            <p:cNvPr id="18" name="Grupo 5"/>
            <p:cNvGrpSpPr/>
            <p:nvPr/>
          </p:nvGrpSpPr>
          <p:grpSpPr>
            <a:xfrm>
              <a:off x="0" y="-2"/>
              <a:ext cx="6937209" cy="435609"/>
              <a:chOff x="1" y="-2"/>
              <a:chExt cx="6741124" cy="435609"/>
            </a:xfrm>
          </p:grpSpPr>
          <p:grpSp>
            <p:nvGrpSpPr>
              <p:cNvPr id="23" name="Grupo 18"/>
              <p:cNvGrpSpPr/>
              <p:nvPr/>
            </p:nvGrpSpPr>
            <p:grpSpPr>
              <a:xfrm>
                <a:off x="1" y="-2"/>
                <a:ext cx="3952751" cy="435609"/>
                <a:chOff x="163601" y="428605"/>
                <a:chExt cx="1912621" cy="287271"/>
              </a:xfrm>
            </p:grpSpPr>
            <p:sp>
              <p:nvSpPr>
                <p:cNvPr id="25" name="CaixaDeTexto 24"/>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26" name="CaixaDeTexto 25"/>
                <p:cNvSpPr txBox="1"/>
                <p:nvPr/>
              </p:nvSpPr>
              <p:spPr>
                <a:xfrm>
                  <a:off x="1162165" y="428608"/>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4" name="CaixaDeTexto 23"/>
              <p:cNvSpPr txBox="1"/>
              <p:nvPr/>
            </p:nvSpPr>
            <p:spPr>
              <a:xfrm>
                <a:off x="4022935" y="0"/>
                <a:ext cx="271819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smtClean="0">
                    <a:solidFill>
                      <a:schemeClr val="bg1">
                        <a:lumMod val="95000"/>
                      </a:schemeClr>
                    </a:solidFill>
                  </a:rPr>
                  <a:t>Actividades/ Estratégias</a:t>
                </a:r>
                <a:endParaRPr lang="pt-PT" sz="2000" b="1" dirty="0">
                  <a:solidFill>
                    <a:schemeClr val="bg1">
                      <a:lumMod val="95000"/>
                    </a:schemeClr>
                  </a:solidFill>
                </a:endParaRPr>
              </a:p>
            </p:txBody>
          </p:sp>
        </p:grpSp>
        <p:sp>
          <p:nvSpPr>
            <p:cNvPr id="22" name="CaixaDeTexto 21"/>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ângulo 23"/>
          <p:cNvSpPr/>
          <p:nvPr/>
        </p:nvSpPr>
        <p:spPr>
          <a:xfrm>
            <a:off x="0" y="4725144"/>
            <a:ext cx="9144000" cy="213285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8" name="Picture 2" descr="C:\Users\Filipa Santos\Pictures\fotos Mestrado\bg\Queremos que nunca se esqueçam desta turma, 10º ct1\IMG_3007.JPG"/>
          <p:cNvPicPr>
            <a:picLocks noChangeAspect="1" noChangeArrowheads="1"/>
          </p:cNvPicPr>
          <p:nvPr/>
        </p:nvPicPr>
        <p:blipFill>
          <a:blip r:embed="rId3" cstate="print">
            <a:lum bright="-5000" contrast="10000"/>
          </a:blip>
          <a:srcRect t="23881" r="4941"/>
          <a:stretch>
            <a:fillRect/>
          </a:stretch>
        </p:blipFill>
        <p:spPr bwMode="auto">
          <a:xfrm>
            <a:off x="4067944" y="1124744"/>
            <a:ext cx="5076056" cy="3456384"/>
          </a:xfrm>
          <a:prstGeom prst="rect">
            <a:avLst/>
          </a:prstGeom>
          <a:noFill/>
          <a:ln>
            <a:noFill/>
          </a:ln>
        </p:spPr>
      </p:pic>
      <p:cxnSp>
        <p:nvCxnSpPr>
          <p:cNvPr id="9" name="Conexão recta 8"/>
          <p:cNvCxnSpPr/>
          <p:nvPr/>
        </p:nvCxnSpPr>
        <p:spPr>
          <a:xfrm>
            <a:off x="0" y="908720"/>
            <a:ext cx="9144000" cy="0"/>
          </a:xfrm>
          <a:prstGeom prst="line">
            <a:avLst/>
          </a:prstGeom>
          <a:ln w="57150">
            <a:solidFill>
              <a:schemeClr val="tx1">
                <a:lumMod val="50000"/>
                <a:lumOff val="50000"/>
              </a:schemeClr>
            </a:solidFill>
          </a:ln>
        </p:spPr>
        <p:style>
          <a:lnRef idx="3">
            <a:schemeClr val="accent5"/>
          </a:lnRef>
          <a:fillRef idx="0">
            <a:schemeClr val="accent5"/>
          </a:fillRef>
          <a:effectRef idx="2">
            <a:schemeClr val="accent5"/>
          </a:effectRef>
          <a:fontRef idx="minor">
            <a:schemeClr val="tx1"/>
          </a:fontRef>
        </p:style>
      </p:cxnSp>
      <p:sp>
        <p:nvSpPr>
          <p:cNvPr id="22" name="CaixaDeTexto 21"/>
          <p:cNvSpPr txBox="1"/>
          <p:nvPr/>
        </p:nvSpPr>
        <p:spPr>
          <a:xfrm>
            <a:off x="0" y="1124744"/>
            <a:ext cx="3995936" cy="5632311"/>
          </a:xfrm>
          <a:prstGeom prst="rect">
            <a:avLst/>
          </a:prstGeom>
          <a:solidFill>
            <a:srgbClr val="C00000"/>
          </a:solidFill>
        </p:spPr>
        <p:txBody>
          <a:bodyPr wrap="square" rtlCol="0">
            <a:spAutoFit/>
          </a:bodyPr>
          <a:lstStyle/>
          <a:p>
            <a:pPr lvl="0">
              <a:lnSpc>
                <a:spcPct val="150000"/>
              </a:lnSpc>
              <a:buFont typeface="Wingdings" pitchFamily="2" charset="2"/>
              <a:buChar char="§"/>
            </a:pPr>
            <a:r>
              <a:rPr lang="pt-PT" sz="2400" dirty="0" smtClean="0">
                <a:solidFill>
                  <a:schemeClr val="bg1"/>
                </a:solidFill>
              </a:rPr>
              <a:t> Animações, vídeos e música;</a:t>
            </a:r>
          </a:p>
          <a:p>
            <a:pPr lvl="0">
              <a:lnSpc>
                <a:spcPct val="150000"/>
              </a:lnSpc>
              <a:buFont typeface="Wingdings" pitchFamily="2" charset="2"/>
              <a:buChar char="§"/>
            </a:pPr>
            <a:r>
              <a:rPr lang="pt-PT" sz="2400" dirty="0" smtClean="0">
                <a:solidFill>
                  <a:schemeClr val="bg1"/>
                </a:solidFill>
              </a:rPr>
              <a:t> Fichas de trabalho;</a:t>
            </a:r>
          </a:p>
          <a:p>
            <a:pPr>
              <a:lnSpc>
                <a:spcPct val="150000"/>
              </a:lnSpc>
              <a:buFont typeface="Wingdings" pitchFamily="2" charset="2"/>
              <a:buChar char="§"/>
            </a:pPr>
            <a:r>
              <a:rPr lang="pt-PT" sz="2400" dirty="0" smtClean="0">
                <a:solidFill>
                  <a:schemeClr val="bg1"/>
                </a:solidFill>
              </a:rPr>
              <a:t> Aulas práticas/ laboratoriais/ experimentais; </a:t>
            </a:r>
          </a:p>
          <a:p>
            <a:pPr>
              <a:lnSpc>
                <a:spcPct val="150000"/>
              </a:lnSpc>
              <a:buFont typeface="Wingdings" pitchFamily="2" charset="2"/>
              <a:buChar char="§"/>
            </a:pPr>
            <a:r>
              <a:rPr lang="pt-PT" sz="2400" dirty="0" smtClean="0">
                <a:solidFill>
                  <a:schemeClr val="bg1"/>
                </a:solidFill>
              </a:rPr>
              <a:t> Trabalho de pesquisa;</a:t>
            </a:r>
          </a:p>
          <a:p>
            <a:pPr>
              <a:lnSpc>
                <a:spcPct val="150000"/>
              </a:lnSpc>
              <a:buFont typeface="Wingdings" pitchFamily="2" charset="2"/>
              <a:buChar char="§"/>
            </a:pPr>
            <a:r>
              <a:rPr lang="pt-PT" sz="2400" dirty="0" smtClean="0">
                <a:solidFill>
                  <a:schemeClr val="bg1"/>
                </a:solidFill>
              </a:rPr>
              <a:t> Análise de notícias actuais;</a:t>
            </a:r>
          </a:p>
          <a:p>
            <a:pPr>
              <a:lnSpc>
                <a:spcPct val="150000"/>
              </a:lnSpc>
              <a:buFont typeface="Wingdings" pitchFamily="2" charset="2"/>
              <a:buChar char="§"/>
            </a:pPr>
            <a:r>
              <a:rPr lang="pt-PT" sz="2400" dirty="0" smtClean="0">
                <a:solidFill>
                  <a:schemeClr val="bg1"/>
                </a:solidFill>
              </a:rPr>
              <a:t> Análise de textos;</a:t>
            </a:r>
          </a:p>
          <a:p>
            <a:pPr>
              <a:lnSpc>
                <a:spcPct val="150000"/>
              </a:lnSpc>
              <a:buFont typeface="Wingdings" pitchFamily="2" charset="2"/>
              <a:buChar char="§"/>
            </a:pPr>
            <a:r>
              <a:rPr lang="pt-PT" sz="2400" dirty="0" smtClean="0">
                <a:solidFill>
                  <a:schemeClr val="bg1"/>
                </a:solidFill>
              </a:rPr>
              <a:t> Criação de pósteres;</a:t>
            </a:r>
          </a:p>
          <a:p>
            <a:pPr>
              <a:lnSpc>
                <a:spcPct val="150000"/>
              </a:lnSpc>
              <a:buFont typeface="Wingdings" pitchFamily="2" charset="2"/>
              <a:buChar char="§"/>
            </a:pPr>
            <a:r>
              <a:rPr lang="pt-PT" sz="2400" dirty="0" smtClean="0">
                <a:solidFill>
                  <a:schemeClr val="bg1"/>
                </a:solidFill>
              </a:rPr>
              <a:t> Apresentação de trabalhos;</a:t>
            </a:r>
          </a:p>
          <a:p>
            <a:pPr>
              <a:lnSpc>
                <a:spcPct val="150000"/>
              </a:lnSpc>
              <a:buFont typeface="Wingdings" pitchFamily="2" charset="2"/>
              <a:buChar char="§"/>
            </a:pPr>
            <a:r>
              <a:rPr lang="pt-PT" sz="2400" dirty="0" smtClean="0">
                <a:solidFill>
                  <a:schemeClr val="bg1"/>
                </a:solidFill>
              </a:rPr>
              <a:t> Trabalhos de casa.</a:t>
            </a:r>
            <a:endParaRPr lang="pt-PT" dirty="0"/>
          </a:p>
        </p:txBody>
      </p:sp>
      <p:grpSp>
        <p:nvGrpSpPr>
          <p:cNvPr id="21" name="Grupo 20"/>
          <p:cNvGrpSpPr/>
          <p:nvPr/>
        </p:nvGrpSpPr>
        <p:grpSpPr>
          <a:xfrm>
            <a:off x="0" y="-2"/>
            <a:ext cx="9144000" cy="435605"/>
            <a:chOff x="0" y="-2"/>
            <a:chExt cx="9144000" cy="435609"/>
          </a:xfrm>
        </p:grpSpPr>
        <p:grpSp>
          <p:nvGrpSpPr>
            <p:cNvPr id="23" name="Grupo 5"/>
            <p:cNvGrpSpPr/>
            <p:nvPr/>
          </p:nvGrpSpPr>
          <p:grpSpPr>
            <a:xfrm>
              <a:off x="0" y="-2"/>
              <a:ext cx="6937209" cy="435609"/>
              <a:chOff x="1" y="-2"/>
              <a:chExt cx="6741124" cy="435609"/>
            </a:xfrm>
          </p:grpSpPr>
          <p:grpSp>
            <p:nvGrpSpPr>
              <p:cNvPr id="26" name="Grupo 18"/>
              <p:cNvGrpSpPr/>
              <p:nvPr/>
            </p:nvGrpSpPr>
            <p:grpSpPr>
              <a:xfrm>
                <a:off x="1" y="-2"/>
                <a:ext cx="3952751" cy="435609"/>
                <a:chOff x="163601" y="428605"/>
                <a:chExt cx="1912621" cy="287271"/>
              </a:xfrm>
            </p:grpSpPr>
            <p:sp>
              <p:nvSpPr>
                <p:cNvPr id="28" name="CaixaDeTexto 27"/>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29" name="CaixaDeTexto 28"/>
                <p:cNvSpPr txBox="1"/>
                <p:nvPr/>
              </p:nvSpPr>
              <p:spPr>
                <a:xfrm>
                  <a:off x="1162165" y="428608"/>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7" name="CaixaDeTexto 26"/>
              <p:cNvSpPr txBox="1"/>
              <p:nvPr/>
            </p:nvSpPr>
            <p:spPr>
              <a:xfrm>
                <a:off x="4022935" y="0"/>
                <a:ext cx="271819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smtClean="0">
                    <a:solidFill>
                      <a:schemeClr val="bg1">
                        <a:lumMod val="95000"/>
                      </a:schemeClr>
                    </a:solidFill>
                  </a:rPr>
                  <a:t>Actividades/ Estratégias</a:t>
                </a:r>
                <a:endParaRPr lang="pt-PT" sz="2000" b="1" dirty="0">
                  <a:solidFill>
                    <a:schemeClr val="bg1">
                      <a:lumMod val="95000"/>
                    </a:schemeClr>
                  </a:solidFill>
                </a:endParaRPr>
              </a:p>
            </p:txBody>
          </p:sp>
        </p:grpSp>
        <p:sp>
          <p:nvSpPr>
            <p:cNvPr id="25" name="CaixaDeTexto 24"/>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ilipa Santos\Pictures\fotos Mestrado\Fotos Filipas 2\P5170132.JPG"/>
          <p:cNvPicPr>
            <a:picLocks noChangeAspect="1" noChangeArrowheads="1"/>
          </p:cNvPicPr>
          <p:nvPr/>
        </p:nvPicPr>
        <p:blipFill>
          <a:blip r:embed="rId3" cstate="print"/>
          <a:srcRect/>
          <a:stretch>
            <a:fillRect/>
          </a:stretch>
        </p:blipFill>
        <p:spPr bwMode="auto">
          <a:xfrm>
            <a:off x="0" y="692696"/>
            <a:ext cx="9144000" cy="6165304"/>
          </a:xfrm>
          <a:prstGeom prst="rect">
            <a:avLst/>
          </a:prstGeom>
          <a:noFill/>
          <a:ln>
            <a:noFill/>
          </a:ln>
          <a:effectLst>
            <a:outerShdw blurRad="44450" dist="27940" dir="5400000" algn="ctr">
              <a:srgbClr val="000000">
                <a:alpha val="32000"/>
              </a:srgbClr>
            </a:outerShdw>
          </a:effectLst>
        </p:spPr>
      </p:pic>
      <p:pic>
        <p:nvPicPr>
          <p:cNvPr id="2053" name="Picture 5" descr="C:\Users\Filipa Santos\Pictures\fotos Mestrado\HPIM7528.JPG"/>
          <p:cNvPicPr>
            <a:picLocks noChangeAspect="1" noChangeArrowheads="1"/>
          </p:cNvPicPr>
          <p:nvPr/>
        </p:nvPicPr>
        <p:blipFill>
          <a:blip r:embed="rId4" cstate="print"/>
          <a:srcRect t="7837" b="26852"/>
          <a:stretch>
            <a:fillRect/>
          </a:stretch>
        </p:blipFill>
        <p:spPr bwMode="auto">
          <a:xfrm>
            <a:off x="0" y="692696"/>
            <a:ext cx="9144001" cy="6165304"/>
          </a:xfrm>
          <a:prstGeom prst="rect">
            <a:avLst/>
          </a:prstGeom>
          <a:noFill/>
          <a:ln>
            <a:noFill/>
          </a:ln>
          <a:effectLst>
            <a:outerShdw blurRad="44450" dist="27940" dir="5400000" algn="ctr">
              <a:srgbClr val="000000">
                <a:alpha val="32000"/>
              </a:srgbClr>
            </a:outerShdw>
          </a:effectLst>
        </p:spPr>
      </p:pic>
      <p:pic>
        <p:nvPicPr>
          <p:cNvPr id="2052" name="Picture 4" descr="C:\Users\Filipa Santos\Pictures\fotos Mestrado\Fotos Filipas 2\P5200162.JPG"/>
          <p:cNvPicPr>
            <a:picLocks noChangeAspect="1" noChangeArrowheads="1"/>
          </p:cNvPicPr>
          <p:nvPr/>
        </p:nvPicPr>
        <p:blipFill>
          <a:blip r:embed="rId5" cstate="print">
            <a:lum contrast="10000"/>
          </a:blip>
          <a:srcRect t="12776" r="10057"/>
          <a:stretch>
            <a:fillRect/>
          </a:stretch>
        </p:blipFill>
        <p:spPr bwMode="auto">
          <a:xfrm>
            <a:off x="0" y="692696"/>
            <a:ext cx="9144000" cy="6165304"/>
          </a:xfrm>
          <a:prstGeom prst="rect">
            <a:avLst/>
          </a:prstGeom>
          <a:noFill/>
          <a:ln>
            <a:noFill/>
          </a:ln>
          <a:effectLst>
            <a:outerShdw blurRad="44450" dist="27940" dir="5400000" algn="ctr">
              <a:srgbClr val="000000">
                <a:alpha val="32000"/>
              </a:srgbClr>
            </a:outerShdw>
          </a:effectLst>
        </p:spPr>
      </p:pic>
      <p:grpSp>
        <p:nvGrpSpPr>
          <p:cNvPr id="26" name="Grupo 25"/>
          <p:cNvGrpSpPr/>
          <p:nvPr/>
        </p:nvGrpSpPr>
        <p:grpSpPr>
          <a:xfrm>
            <a:off x="0" y="-2"/>
            <a:ext cx="9144000" cy="435605"/>
            <a:chOff x="0" y="-2"/>
            <a:chExt cx="9144000" cy="435609"/>
          </a:xfrm>
        </p:grpSpPr>
        <p:grpSp>
          <p:nvGrpSpPr>
            <p:cNvPr id="27" name="Grupo 5"/>
            <p:cNvGrpSpPr/>
            <p:nvPr/>
          </p:nvGrpSpPr>
          <p:grpSpPr>
            <a:xfrm>
              <a:off x="0" y="-2"/>
              <a:ext cx="6937209" cy="435609"/>
              <a:chOff x="1" y="-2"/>
              <a:chExt cx="6741124" cy="435609"/>
            </a:xfrm>
          </p:grpSpPr>
          <p:grpSp>
            <p:nvGrpSpPr>
              <p:cNvPr id="29" name="Grupo 18"/>
              <p:cNvGrpSpPr/>
              <p:nvPr/>
            </p:nvGrpSpPr>
            <p:grpSpPr>
              <a:xfrm>
                <a:off x="1" y="-2"/>
                <a:ext cx="3952751" cy="435609"/>
                <a:chOff x="163601" y="428605"/>
                <a:chExt cx="1912621" cy="287271"/>
              </a:xfrm>
            </p:grpSpPr>
            <p:sp>
              <p:nvSpPr>
                <p:cNvPr id="31" name="CaixaDeTexto 30"/>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32" name="CaixaDeTexto 31"/>
                <p:cNvSpPr txBox="1"/>
                <p:nvPr/>
              </p:nvSpPr>
              <p:spPr>
                <a:xfrm>
                  <a:off x="1162165" y="428608"/>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30" name="CaixaDeTexto 29"/>
              <p:cNvSpPr txBox="1"/>
              <p:nvPr/>
            </p:nvSpPr>
            <p:spPr>
              <a:xfrm>
                <a:off x="4022935" y="0"/>
                <a:ext cx="271819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smtClean="0">
                    <a:solidFill>
                      <a:schemeClr val="bg1">
                        <a:lumMod val="95000"/>
                      </a:schemeClr>
                    </a:solidFill>
                  </a:rPr>
                  <a:t>Actividades/ Estratégias</a:t>
                </a:r>
                <a:endParaRPr lang="pt-PT" sz="2000" b="1" dirty="0">
                  <a:solidFill>
                    <a:schemeClr val="bg1">
                      <a:lumMod val="95000"/>
                    </a:schemeClr>
                  </a:solidFill>
                </a:endParaRPr>
              </a:p>
            </p:txBody>
          </p:sp>
        </p:grpSp>
        <p:sp>
          <p:nvSpPr>
            <p:cNvPr id="28" name="CaixaDeTexto 27"/>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10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Filipa Santos\Pictures\fotos Mestrado\Dissecação Rim\HPIM7544.JPG"/>
          <p:cNvPicPr>
            <a:picLocks noChangeAspect="1" noChangeArrowheads="1"/>
          </p:cNvPicPr>
          <p:nvPr/>
        </p:nvPicPr>
        <p:blipFill>
          <a:blip r:embed="rId3" cstate="print"/>
          <a:srcRect r="5889"/>
          <a:stretch>
            <a:fillRect/>
          </a:stretch>
        </p:blipFill>
        <p:spPr bwMode="auto">
          <a:xfrm>
            <a:off x="0" y="692696"/>
            <a:ext cx="9144000" cy="6165304"/>
          </a:xfrm>
          <a:prstGeom prst="rect">
            <a:avLst/>
          </a:prstGeom>
          <a:noFill/>
          <a:ln>
            <a:noFill/>
          </a:ln>
          <a:effectLst>
            <a:outerShdw blurRad="44450" dist="27940" dir="5400000" algn="ctr">
              <a:srgbClr val="000000">
                <a:alpha val="32000"/>
              </a:srgbClr>
            </a:outerShdw>
          </a:effectLst>
        </p:spPr>
      </p:pic>
      <p:pic>
        <p:nvPicPr>
          <p:cNvPr id="2055" name="Picture 7" descr="C:\Users\Filipa Santos\Pictures\fotos Mestrado\Dia da Ciência\HPIM7606.JPG"/>
          <p:cNvPicPr>
            <a:picLocks noChangeAspect="1" noChangeArrowheads="1"/>
          </p:cNvPicPr>
          <p:nvPr/>
        </p:nvPicPr>
        <p:blipFill>
          <a:blip r:embed="rId4" cstate="print">
            <a:lum bright="20000" contrast="30000"/>
          </a:blip>
          <a:srcRect t="7964" r="20459"/>
          <a:stretch>
            <a:fillRect/>
          </a:stretch>
        </p:blipFill>
        <p:spPr bwMode="auto">
          <a:xfrm>
            <a:off x="0" y="692697"/>
            <a:ext cx="9143999" cy="6165303"/>
          </a:xfrm>
          <a:prstGeom prst="rect">
            <a:avLst/>
          </a:prstGeom>
          <a:noFill/>
          <a:ln>
            <a:noFill/>
          </a:ln>
          <a:effectLst>
            <a:outerShdw blurRad="44450" dist="27940" dir="5400000" algn="ctr">
              <a:srgbClr val="000000">
                <a:alpha val="32000"/>
              </a:srgbClr>
            </a:outerShdw>
          </a:effectLst>
        </p:spPr>
      </p:pic>
      <p:pic>
        <p:nvPicPr>
          <p:cNvPr id="5130" name="Picture 10"/>
          <p:cNvPicPr>
            <a:picLocks noChangeAspect="1" noChangeArrowheads="1"/>
          </p:cNvPicPr>
          <p:nvPr/>
        </p:nvPicPr>
        <p:blipFill>
          <a:blip r:embed="rId5" cstate="print"/>
          <a:srcRect/>
          <a:stretch>
            <a:fillRect/>
          </a:stretch>
        </p:blipFill>
        <p:spPr bwMode="auto">
          <a:xfrm>
            <a:off x="0" y="692696"/>
            <a:ext cx="9144000" cy="6165304"/>
          </a:xfrm>
          <a:prstGeom prst="rect">
            <a:avLst/>
          </a:prstGeom>
          <a:noFill/>
          <a:ln w="9525">
            <a:noFill/>
            <a:miter lim="800000"/>
            <a:headEnd/>
            <a:tailEnd/>
          </a:ln>
          <a:effectLst>
            <a:outerShdw blurRad="44450" dist="27940" dir="5400000" algn="ctr">
              <a:srgbClr val="000000">
                <a:alpha val="32000"/>
              </a:srgbClr>
            </a:outerShdw>
          </a:effectLst>
        </p:spPr>
      </p:pic>
      <p:pic>
        <p:nvPicPr>
          <p:cNvPr id="1026" name="Picture 2"/>
          <p:cNvPicPr>
            <a:picLocks noChangeAspect="1" noChangeArrowheads="1"/>
          </p:cNvPicPr>
          <p:nvPr/>
        </p:nvPicPr>
        <p:blipFill>
          <a:blip r:embed="rId6" cstate="print">
            <a:lum bright="10000" contrast="30000"/>
          </a:blip>
          <a:srcRect l="7476" t="7174" b="4959"/>
          <a:stretch>
            <a:fillRect/>
          </a:stretch>
        </p:blipFill>
        <p:spPr bwMode="auto">
          <a:xfrm>
            <a:off x="0" y="630572"/>
            <a:ext cx="9144000" cy="6227428"/>
          </a:xfrm>
          <a:prstGeom prst="rect">
            <a:avLst/>
          </a:prstGeom>
          <a:noFill/>
          <a:ln w="9525">
            <a:noFill/>
            <a:miter lim="800000"/>
            <a:headEnd/>
            <a:tailEnd/>
          </a:ln>
          <a:effectLst/>
        </p:spPr>
      </p:pic>
      <p:grpSp>
        <p:nvGrpSpPr>
          <p:cNvPr id="13" name="Grupo 12"/>
          <p:cNvGrpSpPr/>
          <p:nvPr/>
        </p:nvGrpSpPr>
        <p:grpSpPr>
          <a:xfrm>
            <a:off x="0" y="-2"/>
            <a:ext cx="9144000" cy="435605"/>
            <a:chOff x="0" y="-2"/>
            <a:chExt cx="9144000" cy="435609"/>
          </a:xfrm>
        </p:grpSpPr>
        <p:grpSp>
          <p:nvGrpSpPr>
            <p:cNvPr id="14" name="Grupo 5"/>
            <p:cNvGrpSpPr/>
            <p:nvPr/>
          </p:nvGrpSpPr>
          <p:grpSpPr>
            <a:xfrm>
              <a:off x="0" y="-2"/>
              <a:ext cx="6937209" cy="435609"/>
              <a:chOff x="1" y="-2"/>
              <a:chExt cx="6741124" cy="435609"/>
            </a:xfrm>
          </p:grpSpPr>
          <p:grpSp>
            <p:nvGrpSpPr>
              <p:cNvPr id="16" name="Grupo 18"/>
              <p:cNvGrpSpPr/>
              <p:nvPr/>
            </p:nvGrpSpPr>
            <p:grpSpPr>
              <a:xfrm>
                <a:off x="1" y="-2"/>
                <a:ext cx="3952751" cy="435609"/>
                <a:chOff x="163601" y="428605"/>
                <a:chExt cx="1912621" cy="287271"/>
              </a:xfrm>
            </p:grpSpPr>
            <p:sp>
              <p:nvSpPr>
                <p:cNvPr id="18" name="CaixaDeTexto 17"/>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19" name="CaixaDeTexto 18"/>
                <p:cNvSpPr txBox="1"/>
                <p:nvPr/>
              </p:nvSpPr>
              <p:spPr>
                <a:xfrm>
                  <a:off x="1162165" y="428608"/>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17" name="CaixaDeTexto 16"/>
              <p:cNvSpPr txBox="1"/>
              <p:nvPr/>
            </p:nvSpPr>
            <p:spPr>
              <a:xfrm>
                <a:off x="4022935" y="0"/>
                <a:ext cx="271819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smtClean="0">
                    <a:solidFill>
                      <a:schemeClr val="bg1">
                        <a:lumMod val="95000"/>
                      </a:schemeClr>
                    </a:solidFill>
                  </a:rPr>
                  <a:t>Actividades/ Estratégias</a:t>
                </a:r>
                <a:endParaRPr lang="pt-PT" sz="2000" b="1" dirty="0">
                  <a:solidFill>
                    <a:schemeClr val="bg1">
                      <a:lumMod val="95000"/>
                    </a:schemeClr>
                  </a:solidFill>
                </a:endParaRPr>
              </a:p>
            </p:txBody>
          </p:sp>
        </p:grpSp>
        <p:sp>
          <p:nvSpPr>
            <p:cNvPr id="15" name="CaixaDeTexto 14"/>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fade">
                                      <p:cBhvr>
                                        <p:cTn id="7" dur="1000"/>
                                        <p:tgtEl>
                                          <p:spTgt spid="20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30"/>
                                        </p:tgtEl>
                                        <p:attrNameLst>
                                          <p:attrName>style.visibility</p:attrName>
                                        </p:attrNameLst>
                                      </p:cBhvr>
                                      <p:to>
                                        <p:strVal val="visible"/>
                                      </p:to>
                                    </p:set>
                                    <p:animEffect transition="in" filter="fade">
                                      <p:cBhvr>
                                        <p:cTn id="12" dur="1000"/>
                                        <p:tgtEl>
                                          <p:spTgt spid="5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exão recta 15"/>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22" name="CaixaDeTexto 21"/>
          <p:cNvSpPr txBox="1"/>
          <p:nvPr/>
        </p:nvSpPr>
        <p:spPr>
          <a:xfrm>
            <a:off x="0" y="980728"/>
            <a:ext cx="8388424" cy="769441"/>
          </a:xfrm>
          <a:prstGeom prst="rect">
            <a:avLst/>
          </a:prstGeom>
          <a:solidFill>
            <a:schemeClr val="bg1"/>
          </a:solidFill>
        </p:spPr>
        <p:txBody>
          <a:bodyPr wrap="square" rtlCol="0">
            <a:spAutoFit/>
          </a:bodyPr>
          <a:lstStyle/>
          <a:p>
            <a:pPr algn="r"/>
            <a:r>
              <a:rPr lang="pt-PT" sz="2400" b="1" dirty="0" smtClean="0">
                <a:solidFill>
                  <a:schemeClr val="tx1">
                    <a:lumMod val="75000"/>
                    <a:lumOff val="25000"/>
                  </a:schemeClr>
                </a:solidFill>
              </a:rPr>
              <a:t>Visita de estudo à Herdade da Mitra</a:t>
            </a:r>
          </a:p>
          <a:p>
            <a:pPr algn="r"/>
            <a:r>
              <a:rPr lang="pt-PT" sz="2000" b="1" dirty="0" smtClean="0">
                <a:solidFill>
                  <a:schemeClr val="tx1">
                    <a:lumMod val="75000"/>
                    <a:lumOff val="25000"/>
                  </a:schemeClr>
                </a:solidFill>
              </a:rPr>
              <a:t>31.03.2011</a:t>
            </a:r>
            <a:endParaRPr lang="pt-PT" sz="2000" b="1" dirty="0">
              <a:solidFill>
                <a:schemeClr val="tx1">
                  <a:lumMod val="65000"/>
                  <a:lumOff val="35000"/>
                </a:schemeClr>
              </a:solidFill>
            </a:endParaRPr>
          </a:p>
        </p:txBody>
      </p:sp>
      <p:pic>
        <p:nvPicPr>
          <p:cNvPr id="17" name="Picture 2" descr="C:\Users\Filipa Santos\Desktop\206502_1647015701559_1421912680_31305281_7531305_n.jpg"/>
          <p:cNvPicPr>
            <a:picLocks noChangeAspect="1" noChangeArrowheads="1"/>
          </p:cNvPicPr>
          <p:nvPr/>
        </p:nvPicPr>
        <p:blipFill>
          <a:blip r:embed="rId3" cstate="print">
            <a:lum contrast="10000"/>
          </a:blip>
          <a:srcRect r="19722" b="9647"/>
          <a:stretch>
            <a:fillRect/>
          </a:stretch>
        </p:blipFill>
        <p:spPr bwMode="auto">
          <a:xfrm>
            <a:off x="-1" y="1916832"/>
            <a:ext cx="2051721" cy="4941168"/>
          </a:xfrm>
          <a:prstGeom prst="rect">
            <a:avLst/>
          </a:prstGeom>
          <a:noFill/>
        </p:spPr>
      </p:pic>
      <p:pic>
        <p:nvPicPr>
          <p:cNvPr id="4100" name="Picture 4" descr="C:\Users\Filipa Santos\Desktop\197294_1647036502079_1421912680_31305307_5582939_n.jpg"/>
          <p:cNvPicPr>
            <a:picLocks noChangeAspect="1" noChangeArrowheads="1"/>
          </p:cNvPicPr>
          <p:nvPr/>
        </p:nvPicPr>
        <p:blipFill>
          <a:blip r:embed="rId4" cstate="print">
            <a:lum bright="30000" contrast="40000"/>
          </a:blip>
          <a:srcRect l="17719" b="8190"/>
          <a:stretch>
            <a:fillRect/>
          </a:stretch>
        </p:blipFill>
        <p:spPr bwMode="auto">
          <a:xfrm>
            <a:off x="4860032" y="1916832"/>
            <a:ext cx="3513584" cy="4941168"/>
          </a:xfrm>
          <a:prstGeom prst="rect">
            <a:avLst/>
          </a:prstGeom>
          <a:noFill/>
        </p:spPr>
      </p:pic>
      <p:pic>
        <p:nvPicPr>
          <p:cNvPr id="4101" name="Picture 5" descr="C:\Users\Filipa Santos\Pictures\fotos Mestrado\fotos mitra minhas\P3310068.JPG"/>
          <p:cNvPicPr>
            <a:picLocks noChangeAspect="1" noChangeArrowheads="1"/>
          </p:cNvPicPr>
          <p:nvPr/>
        </p:nvPicPr>
        <p:blipFill>
          <a:blip r:embed="rId5" cstate="print">
            <a:lum bright="10000" contrast="30000"/>
          </a:blip>
          <a:srcRect l="36004" r="28992"/>
          <a:stretch>
            <a:fillRect/>
          </a:stretch>
        </p:blipFill>
        <p:spPr bwMode="auto">
          <a:xfrm>
            <a:off x="2195736" y="1916832"/>
            <a:ext cx="2592288" cy="4941168"/>
          </a:xfrm>
          <a:prstGeom prst="rect">
            <a:avLst/>
          </a:prstGeom>
          <a:noFill/>
        </p:spPr>
      </p:pic>
      <p:grpSp>
        <p:nvGrpSpPr>
          <p:cNvPr id="18" name="Grupo 17"/>
          <p:cNvGrpSpPr/>
          <p:nvPr/>
        </p:nvGrpSpPr>
        <p:grpSpPr>
          <a:xfrm>
            <a:off x="-1" y="0"/>
            <a:ext cx="9144001" cy="435605"/>
            <a:chOff x="2123729" y="0"/>
            <a:chExt cx="9144001" cy="435609"/>
          </a:xfrm>
        </p:grpSpPr>
        <p:grpSp>
          <p:nvGrpSpPr>
            <p:cNvPr id="19" name="Grupo 5"/>
            <p:cNvGrpSpPr/>
            <p:nvPr/>
          </p:nvGrpSpPr>
          <p:grpSpPr>
            <a:xfrm>
              <a:off x="2123729" y="0"/>
              <a:ext cx="9144001" cy="435609"/>
              <a:chOff x="2063701" y="0"/>
              <a:chExt cx="8885539" cy="435609"/>
            </a:xfrm>
          </p:grpSpPr>
          <p:grpSp>
            <p:nvGrpSpPr>
              <p:cNvPr id="21" name="Grupo 18"/>
              <p:cNvGrpSpPr/>
              <p:nvPr/>
            </p:nvGrpSpPr>
            <p:grpSpPr>
              <a:xfrm>
                <a:off x="2063701" y="0"/>
                <a:ext cx="8885539" cy="435609"/>
                <a:chOff x="1162165" y="428606"/>
                <a:chExt cx="4299452" cy="287271"/>
              </a:xfrm>
            </p:grpSpPr>
            <p:sp>
              <p:nvSpPr>
                <p:cNvPr id="24" name="CaixaDeTexto 23"/>
                <p:cNvSpPr txBox="1"/>
                <p:nvPr/>
              </p:nvSpPr>
              <p:spPr>
                <a:xfrm>
                  <a:off x="4496779" y="428606"/>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Reflexão</a:t>
                  </a:r>
                  <a:endParaRPr lang="pt-PT" sz="2000" b="1" dirty="0"/>
                </a:p>
              </p:txBody>
            </p:sp>
            <p:sp>
              <p:nvSpPr>
                <p:cNvPr id="25" name="CaixaDeTexto 24"/>
                <p:cNvSpPr txBox="1"/>
                <p:nvPr/>
              </p:nvSpPr>
              <p:spPr>
                <a:xfrm>
                  <a:off x="1162165" y="428609"/>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3" name="CaixaDeTexto 22"/>
              <p:cNvSpPr txBox="1"/>
              <p:nvPr/>
            </p:nvSpPr>
            <p:spPr>
              <a:xfrm>
                <a:off x="4022935" y="0"/>
                <a:ext cx="2693647"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Actividades/ Estratégias</a:t>
                </a:r>
                <a:endParaRPr lang="pt-PT" sz="2000" b="1" dirty="0"/>
              </a:p>
            </p:txBody>
          </p:sp>
        </p:grpSp>
        <p:sp>
          <p:nvSpPr>
            <p:cNvPr id="20" name="CaixaDeTexto 19"/>
            <p:cNvSpPr txBox="1"/>
            <p:nvPr/>
          </p:nvSpPr>
          <p:spPr>
            <a:xfrm>
              <a:off x="6983762" y="0"/>
              <a:ext cx="216000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err="1" smtClean="0">
                  <a:solidFill>
                    <a:schemeClr val="bg1"/>
                  </a:solidFill>
                </a:rPr>
                <a:t>Act</a:t>
              </a:r>
              <a:r>
                <a:rPr lang="pt-PT" sz="2000" b="1" dirty="0" smtClean="0">
                  <a:solidFill>
                    <a:schemeClr val="bg1"/>
                  </a:solidFill>
                </a:rPr>
                <a:t>. </a:t>
              </a:r>
              <a:r>
                <a:rPr lang="pt-PT" sz="2000" b="1" dirty="0" err="1" smtClean="0">
                  <a:solidFill>
                    <a:schemeClr val="bg1"/>
                  </a:solidFill>
                </a:rPr>
                <a:t>Extracurricu</a:t>
              </a:r>
              <a:r>
                <a:rPr lang="pt-PT" sz="2000" b="1" dirty="0" smtClean="0">
                  <a:solidFill>
                    <a:schemeClr val="bg1"/>
                  </a:solidFill>
                </a:rPr>
                <a:t>.</a:t>
              </a:r>
              <a:endParaRPr lang="pt-PT" sz="20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Left)">
                                      <p:cBhvr>
                                        <p:cTn id="7" dur="2000"/>
                                        <p:tgtEl>
                                          <p:spTgt spid="17"/>
                                        </p:tgtEl>
                                      </p:cBhvr>
                                    </p:animEffect>
                                  </p:childTnLst>
                                </p:cTn>
                              </p:par>
                            </p:childTnLst>
                          </p:cTn>
                        </p:par>
                        <p:par>
                          <p:cTn id="8" fill="hold">
                            <p:stCondLst>
                              <p:cond delay="2000"/>
                            </p:stCondLst>
                            <p:childTnLst>
                              <p:par>
                                <p:cTn id="9" presetID="12" presetClass="entr" presetSubtype="8" fill="hold" nodeType="after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slide(fromLeft)">
                                      <p:cBhvr>
                                        <p:cTn id="11" dur="2000"/>
                                        <p:tgtEl>
                                          <p:spTgt spid="4101"/>
                                        </p:tgtEl>
                                      </p:cBhvr>
                                    </p:animEffect>
                                  </p:childTnLst>
                                </p:cTn>
                              </p:par>
                            </p:childTnLst>
                          </p:cTn>
                        </p:par>
                        <p:par>
                          <p:cTn id="12" fill="hold">
                            <p:stCondLst>
                              <p:cond delay="4000"/>
                            </p:stCondLst>
                            <p:childTnLst>
                              <p:par>
                                <p:cTn id="13" presetID="12" presetClass="entr" presetSubtype="8" fill="hold" nodeType="after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slide(fromLeft)">
                                      <p:cBhvr>
                                        <p:cTn id="15"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H:\Images\Câmara\201104\201104A0\08042011016.jpg"/>
          <p:cNvPicPr>
            <a:picLocks noChangeAspect="1" noChangeArrowheads="1"/>
          </p:cNvPicPr>
          <p:nvPr/>
        </p:nvPicPr>
        <p:blipFill>
          <a:blip r:embed="rId3" cstate="print">
            <a:lum contrast="10000"/>
          </a:blip>
          <a:srcRect r="4840" b="5952"/>
          <a:stretch>
            <a:fillRect/>
          </a:stretch>
        </p:blipFill>
        <p:spPr bwMode="auto">
          <a:xfrm>
            <a:off x="0" y="1268760"/>
            <a:ext cx="8316416" cy="5589240"/>
          </a:xfrm>
          <a:prstGeom prst="rect">
            <a:avLst/>
          </a:prstGeom>
          <a:noFill/>
        </p:spPr>
      </p:pic>
      <p:cxnSp>
        <p:nvCxnSpPr>
          <p:cNvPr id="16" name="Conexão recta 15"/>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22" name="CaixaDeTexto 21"/>
          <p:cNvSpPr txBox="1"/>
          <p:nvPr/>
        </p:nvSpPr>
        <p:spPr>
          <a:xfrm>
            <a:off x="0" y="980728"/>
            <a:ext cx="8388424" cy="1138773"/>
          </a:xfrm>
          <a:prstGeom prst="rect">
            <a:avLst/>
          </a:prstGeom>
          <a:solidFill>
            <a:schemeClr val="bg1"/>
          </a:solidFill>
        </p:spPr>
        <p:txBody>
          <a:bodyPr wrap="square" rtlCol="0">
            <a:spAutoFit/>
          </a:bodyPr>
          <a:lstStyle/>
          <a:p>
            <a:pPr algn="r"/>
            <a:r>
              <a:rPr lang="pt-PT" sz="2400" b="1" dirty="0" smtClean="0">
                <a:solidFill>
                  <a:schemeClr val="tx1">
                    <a:lumMod val="75000"/>
                    <a:lumOff val="25000"/>
                  </a:schemeClr>
                </a:solidFill>
              </a:rPr>
              <a:t>Visita de estudo ao Laboratório de Geologia da Universidade de Évora</a:t>
            </a:r>
          </a:p>
          <a:p>
            <a:pPr algn="r"/>
            <a:r>
              <a:rPr lang="pt-PT" sz="2000" b="1" dirty="0" smtClean="0">
                <a:solidFill>
                  <a:schemeClr val="tx1">
                    <a:lumMod val="75000"/>
                    <a:lumOff val="25000"/>
                  </a:schemeClr>
                </a:solidFill>
              </a:rPr>
              <a:t>8.04.2011</a:t>
            </a:r>
            <a:endParaRPr lang="pt-PT" sz="2000" b="1" dirty="0">
              <a:solidFill>
                <a:schemeClr val="tx1">
                  <a:lumMod val="65000"/>
                  <a:lumOff val="35000"/>
                </a:schemeClr>
              </a:solidFill>
            </a:endParaRPr>
          </a:p>
        </p:txBody>
      </p:sp>
      <p:grpSp>
        <p:nvGrpSpPr>
          <p:cNvPr id="12" name="Grupo 11"/>
          <p:cNvGrpSpPr/>
          <p:nvPr/>
        </p:nvGrpSpPr>
        <p:grpSpPr>
          <a:xfrm>
            <a:off x="-1" y="0"/>
            <a:ext cx="9144001" cy="435605"/>
            <a:chOff x="2123729" y="0"/>
            <a:chExt cx="9144001" cy="435609"/>
          </a:xfrm>
        </p:grpSpPr>
        <p:grpSp>
          <p:nvGrpSpPr>
            <p:cNvPr id="17" name="Grupo 5"/>
            <p:cNvGrpSpPr/>
            <p:nvPr/>
          </p:nvGrpSpPr>
          <p:grpSpPr>
            <a:xfrm>
              <a:off x="2123729" y="0"/>
              <a:ext cx="9144003" cy="435609"/>
              <a:chOff x="2063701" y="0"/>
              <a:chExt cx="8885541" cy="435609"/>
            </a:xfrm>
          </p:grpSpPr>
          <p:grpSp>
            <p:nvGrpSpPr>
              <p:cNvPr id="19" name="Grupo 18"/>
              <p:cNvGrpSpPr/>
              <p:nvPr/>
            </p:nvGrpSpPr>
            <p:grpSpPr>
              <a:xfrm>
                <a:off x="2063701" y="0"/>
                <a:ext cx="8885541" cy="435609"/>
                <a:chOff x="1162165" y="428606"/>
                <a:chExt cx="4299452" cy="287271"/>
              </a:xfrm>
            </p:grpSpPr>
            <p:sp>
              <p:nvSpPr>
                <p:cNvPr id="21" name="CaixaDeTexto 20"/>
                <p:cNvSpPr txBox="1"/>
                <p:nvPr/>
              </p:nvSpPr>
              <p:spPr>
                <a:xfrm>
                  <a:off x="4496779" y="428606"/>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Reflexão</a:t>
                  </a:r>
                  <a:endParaRPr lang="pt-PT" sz="2000" b="1" dirty="0"/>
                </a:p>
              </p:txBody>
            </p:sp>
            <p:sp>
              <p:nvSpPr>
                <p:cNvPr id="23" name="CaixaDeTexto 22"/>
                <p:cNvSpPr txBox="1"/>
                <p:nvPr/>
              </p:nvSpPr>
              <p:spPr>
                <a:xfrm>
                  <a:off x="1162165" y="428609"/>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0" name="CaixaDeTexto 19"/>
              <p:cNvSpPr txBox="1"/>
              <p:nvPr/>
            </p:nvSpPr>
            <p:spPr>
              <a:xfrm>
                <a:off x="4022935" y="0"/>
                <a:ext cx="2693647"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Actividades/ Estratégias</a:t>
                </a:r>
                <a:endParaRPr lang="pt-PT" sz="2000" b="1" dirty="0"/>
              </a:p>
            </p:txBody>
          </p:sp>
        </p:grpSp>
        <p:sp>
          <p:nvSpPr>
            <p:cNvPr id="18" name="CaixaDeTexto 17"/>
            <p:cNvSpPr txBox="1"/>
            <p:nvPr/>
          </p:nvSpPr>
          <p:spPr>
            <a:xfrm>
              <a:off x="6983762" y="0"/>
              <a:ext cx="216000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err="1" smtClean="0">
                  <a:solidFill>
                    <a:schemeClr val="bg1"/>
                  </a:solidFill>
                </a:rPr>
                <a:t>Act</a:t>
              </a:r>
              <a:r>
                <a:rPr lang="pt-PT" sz="2000" b="1" dirty="0" smtClean="0">
                  <a:solidFill>
                    <a:schemeClr val="bg1"/>
                  </a:solidFill>
                </a:rPr>
                <a:t>. </a:t>
              </a:r>
              <a:r>
                <a:rPr lang="pt-PT" sz="2000" b="1" dirty="0" err="1" smtClean="0">
                  <a:solidFill>
                    <a:schemeClr val="bg1"/>
                  </a:solidFill>
                </a:rPr>
                <a:t>Extracurricu</a:t>
              </a:r>
              <a:r>
                <a:rPr lang="pt-PT" sz="2000" b="1" dirty="0" smtClean="0">
                  <a:solidFill>
                    <a:schemeClr val="bg1"/>
                  </a:solidFill>
                </a:rPr>
                <a:t>.</a:t>
              </a:r>
              <a:endParaRPr lang="pt-PT" sz="20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exão recta 15"/>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22" name="CaixaDeTexto 21"/>
          <p:cNvSpPr txBox="1"/>
          <p:nvPr/>
        </p:nvSpPr>
        <p:spPr>
          <a:xfrm>
            <a:off x="0" y="980728"/>
            <a:ext cx="8388424" cy="769441"/>
          </a:xfrm>
          <a:prstGeom prst="rect">
            <a:avLst/>
          </a:prstGeom>
          <a:solidFill>
            <a:schemeClr val="bg1"/>
          </a:solidFill>
        </p:spPr>
        <p:txBody>
          <a:bodyPr wrap="square" rtlCol="0">
            <a:spAutoFit/>
          </a:bodyPr>
          <a:lstStyle/>
          <a:p>
            <a:pPr algn="r"/>
            <a:r>
              <a:rPr lang="pt-PT" sz="2400" b="1" dirty="0" smtClean="0">
                <a:solidFill>
                  <a:schemeClr val="tx1">
                    <a:lumMod val="75000"/>
                    <a:lumOff val="25000"/>
                  </a:schemeClr>
                </a:solidFill>
              </a:rPr>
              <a:t>Laboratório Aberto – O Dia da Ciência</a:t>
            </a:r>
          </a:p>
          <a:p>
            <a:pPr algn="r"/>
            <a:r>
              <a:rPr lang="pt-PT" sz="2000" b="1" dirty="0" smtClean="0">
                <a:solidFill>
                  <a:schemeClr val="tx1">
                    <a:lumMod val="75000"/>
                    <a:lumOff val="25000"/>
                  </a:schemeClr>
                </a:solidFill>
              </a:rPr>
              <a:t>7.6.2011</a:t>
            </a:r>
            <a:endParaRPr lang="pt-PT" sz="2000" b="1" dirty="0">
              <a:solidFill>
                <a:schemeClr val="tx1">
                  <a:lumMod val="65000"/>
                  <a:lumOff val="35000"/>
                </a:schemeClr>
              </a:solidFill>
            </a:endParaRPr>
          </a:p>
        </p:txBody>
      </p:sp>
      <p:pic>
        <p:nvPicPr>
          <p:cNvPr id="6146" name="Picture 2" descr="C:\Users\Filipa Santos\Pictures\fotos Mestrado\Dia da Ciência\HPIM7624.JPG"/>
          <p:cNvPicPr>
            <a:picLocks noChangeAspect="1" noChangeArrowheads="1"/>
          </p:cNvPicPr>
          <p:nvPr/>
        </p:nvPicPr>
        <p:blipFill>
          <a:blip r:embed="rId3" cstate="print">
            <a:lum bright="20000" contrast="30000"/>
          </a:blip>
          <a:srcRect b="4557"/>
          <a:stretch>
            <a:fillRect/>
          </a:stretch>
        </p:blipFill>
        <p:spPr bwMode="auto">
          <a:xfrm>
            <a:off x="0" y="1700808"/>
            <a:ext cx="8388424" cy="5157192"/>
          </a:xfrm>
          <a:prstGeom prst="rect">
            <a:avLst/>
          </a:prstGeom>
          <a:noFill/>
        </p:spPr>
      </p:pic>
      <p:pic>
        <p:nvPicPr>
          <p:cNvPr id="2050" name="Picture 2" descr="C:\Users\Filipa Santos\Pictures\fotos Mestrado\Dia da Ciência\HPIM7638.JPG"/>
          <p:cNvPicPr>
            <a:picLocks noChangeAspect="1" noChangeArrowheads="1"/>
          </p:cNvPicPr>
          <p:nvPr/>
        </p:nvPicPr>
        <p:blipFill>
          <a:blip r:embed="rId4" cstate="print">
            <a:lum bright="20000" contrast="20000"/>
          </a:blip>
          <a:srcRect t="15942" r="6550"/>
          <a:stretch>
            <a:fillRect/>
          </a:stretch>
        </p:blipFill>
        <p:spPr bwMode="auto">
          <a:xfrm>
            <a:off x="-1" y="1700808"/>
            <a:ext cx="8388425" cy="5157192"/>
          </a:xfrm>
          <a:prstGeom prst="rect">
            <a:avLst/>
          </a:prstGeom>
          <a:noFill/>
        </p:spPr>
      </p:pic>
      <p:pic>
        <p:nvPicPr>
          <p:cNvPr id="2051" name="Picture 3" descr="C:\Users\Filipa Santos\Pictures\fotos Mestrado\Dia da Ciência\HPIM7644.JPG"/>
          <p:cNvPicPr>
            <a:picLocks noChangeAspect="1" noChangeArrowheads="1"/>
          </p:cNvPicPr>
          <p:nvPr/>
        </p:nvPicPr>
        <p:blipFill>
          <a:blip r:embed="rId5" cstate="print"/>
          <a:srcRect l="23225" t="21185"/>
          <a:stretch>
            <a:fillRect/>
          </a:stretch>
        </p:blipFill>
        <p:spPr bwMode="auto">
          <a:xfrm>
            <a:off x="0" y="1700808"/>
            <a:ext cx="8388424" cy="5157192"/>
          </a:xfrm>
          <a:prstGeom prst="rect">
            <a:avLst/>
          </a:prstGeom>
          <a:noFill/>
        </p:spPr>
      </p:pic>
      <p:grpSp>
        <p:nvGrpSpPr>
          <p:cNvPr id="17" name="Grupo 16"/>
          <p:cNvGrpSpPr/>
          <p:nvPr/>
        </p:nvGrpSpPr>
        <p:grpSpPr>
          <a:xfrm>
            <a:off x="-1" y="0"/>
            <a:ext cx="9144001" cy="435605"/>
            <a:chOff x="2123729" y="0"/>
            <a:chExt cx="9144001" cy="435609"/>
          </a:xfrm>
        </p:grpSpPr>
        <p:grpSp>
          <p:nvGrpSpPr>
            <p:cNvPr id="18" name="Grupo 5"/>
            <p:cNvGrpSpPr/>
            <p:nvPr/>
          </p:nvGrpSpPr>
          <p:grpSpPr>
            <a:xfrm>
              <a:off x="2123729" y="0"/>
              <a:ext cx="9144003" cy="435609"/>
              <a:chOff x="2063701" y="0"/>
              <a:chExt cx="8885541" cy="435609"/>
            </a:xfrm>
          </p:grpSpPr>
          <p:grpSp>
            <p:nvGrpSpPr>
              <p:cNvPr id="20" name="Grupo 18"/>
              <p:cNvGrpSpPr/>
              <p:nvPr/>
            </p:nvGrpSpPr>
            <p:grpSpPr>
              <a:xfrm>
                <a:off x="2063701" y="0"/>
                <a:ext cx="8885541" cy="435609"/>
                <a:chOff x="1162165" y="428606"/>
                <a:chExt cx="4299452" cy="287271"/>
              </a:xfrm>
            </p:grpSpPr>
            <p:sp>
              <p:nvSpPr>
                <p:cNvPr id="23" name="CaixaDeTexto 22"/>
                <p:cNvSpPr txBox="1"/>
                <p:nvPr/>
              </p:nvSpPr>
              <p:spPr>
                <a:xfrm>
                  <a:off x="4496779" y="428606"/>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Reflexão</a:t>
                  </a:r>
                  <a:endParaRPr lang="pt-PT" sz="2000" b="1" dirty="0"/>
                </a:p>
              </p:txBody>
            </p:sp>
            <p:sp>
              <p:nvSpPr>
                <p:cNvPr id="24" name="CaixaDeTexto 23"/>
                <p:cNvSpPr txBox="1"/>
                <p:nvPr/>
              </p:nvSpPr>
              <p:spPr>
                <a:xfrm>
                  <a:off x="1162165" y="428609"/>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1" name="CaixaDeTexto 20"/>
              <p:cNvSpPr txBox="1"/>
              <p:nvPr/>
            </p:nvSpPr>
            <p:spPr>
              <a:xfrm>
                <a:off x="4022935" y="0"/>
                <a:ext cx="2693647"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Actividades/ Estratégias</a:t>
                </a:r>
                <a:endParaRPr lang="pt-PT" sz="2000" b="1" dirty="0"/>
              </a:p>
            </p:txBody>
          </p:sp>
        </p:grpSp>
        <p:sp>
          <p:nvSpPr>
            <p:cNvPr id="19" name="CaixaDeTexto 18"/>
            <p:cNvSpPr txBox="1"/>
            <p:nvPr/>
          </p:nvSpPr>
          <p:spPr>
            <a:xfrm>
              <a:off x="6983762" y="0"/>
              <a:ext cx="216000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err="1" smtClean="0">
                  <a:solidFill>
                    <a:schemeClr val="bg1"/>
                  </a:solidFill>
                </a:rPr>
                <a:t>Act</a:t>
              </a:r>
              <a:r>
                <a:rPr lang="pt-PT" sz="2000" b="1" dirty="0" smtClean="0">
                  <a:solidFill>
                    <a:schemeClr val="bg1"/>
                  </a:solidFill>
                </a:rPr>
                <a:t>. </a:t>
              </a:r>
              <a:r>
                <a:rPr lang="pt-PT" sz="2000" b="1" dirty="0" err="1" smtClean="0">
                  <a:solidFill>
                    <a:schemeClr val="bg1"/>
                  </a:solidFill>
                </a:rPr>
                <a:t>Extracurricu</a:t>
              </a:r>
              <a:r>
                <a:rPr lang="pt-PT" sz="2000" b="1" dirty="0" smtClean="0">
                  <a:solidFill>
                    <a:schemeClr val="bg1"/>
                  </a:solidFill>
                </a:rPr>
                <a:t>.</a:t>
              </a:r>
              <a:endParaRPr lang="pt-PT" sz="2000" b="1" dirty="0">
                <a:solidFill>
                  <a:schemeClr val="bg1"/>
                </a:solidFill>
              </a:endParaRPr>
            </a:p>
          </p:txBody>
        </p:sp>
      </p:grpSp>
      <p:pic>
        <p:nvPicPr>
          <p:cNvPr id="1026" name="Picture 2" descr="C:\Users\Filipa Santos\Pictures\fotos Mestrado\Dia da Ciência\HPIM7636.JPG"/>
          <p:cNvPicPr>
            <a:picLocks noChangeAspect="1" noChangeArrowheads="1"/>
          </p:cNvPicPr>
          <p:nvPr/>
        </p:nvPicPr>
        <p:blipFill>
          <a:blip r:embed="rId6" cstate="print">
            <a:lum bright="30000" contrast="40000"/>
          </a:blip>
          <a:srcRect/>
          <a:stretch>
            <a:fillRect/>
          </a:stretch>
        </p:blipFill>
        <p:spPr bwMode="auto">
          <a:xfrm>
            <a:off x="0" y="1700808"/>
            <a:ext cx="8388424" cy="515719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3000"/>
                                        <p:tgtEl>
                                          <p:spTgt spid="6146"/>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0"/>
                                        <p:tgtEl>
                                          <p:spTgt spid="2050"/>
                                        </p:tgtEl>
                                      </p:cBhvr>
                                    </p:animEffect>
                                  </p:childTnLst>
                                </p:cTn>
                              </p:par>
                            </p:childTnLst>
                          </p:cTn>
                        </p:par>
                        <p:par>
                          <p:cTn id="12" fill="hold">
                            <p:stCondLst>
                              <p:cond delay="8000"/>
                            </p:stCondLst>
                            <p:childTnLst>
                              <p:par>
                                <p:cTn id="13" presetID="10" presetClass="entr" presetSubtype="0" fill="hold" nodeType="after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0"/>
                                        <p:tgtEl>
                                          <p:spTgt spid="2051"/>
                                        </p:tgtEl>
                                      </p:cBhvr>
                                    </p:animEffect>
                                  </p:childTnLst>
                                </p:cTn>
                              </p:par>
                            </p:childTnLst>
                          </p:cTn>
                        </p:par>
                        <p:par>
                          <p:cTn id="16" fill="hold">
                            <p:stCondLst>
                              <p:cond delay="13000"/>
                            </p:stCondLst>
                            <p:childTnLst>
                              <p:par>
                                <p:cTn id="17" presetID="10"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3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exão recta 15"/>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22" name="CaixaDeTexto 21"/>
          <p:cNvSpPr txBox="1"/>
          <p:nvPr/>
        </p:nvSpPr>
        <p:spPr>
          <a:xfrm>
            <a:off x="0" y="980728"/>
            <a:ext cx="8388424" cy="769441"/>
          </a:xfrm>
          <a:prstGeom prst="rect">
            <a:avLst/>
          </a:prstGeom>
          <a:solidFill>
            <a:schemeClr val="bg1"/>
          </a:solidFill>
        </p:spPr>
        <p:txBody>
          <a:bodyPr wrap="square" rtlCol="0">
            <a:spAutoFit/>
          </a:bodyPr>
          <a:lstStyle/>
          <a:p>
            <a:pPr algn="r"/>
            <a:r>
              <a:rPr lang="pt-PT" sz="2400" b="1" i="1" dirty="0" err="1" smtClean="0">
                <a:solidFill>
                  <a:schemeClr val="tx1">
                    <a:lumMod val="75000"/>
                    <a:lumOff val="25000"/>
                  </a:schemeClr>
                </a:solidFill>
              </a:rPr>
              <a:t>Peddy</a:t>
            </a:r>
            <a:r>
              <a:rPr lang="pt-PT" sz="2400" b="1" i="1" dirty="0" smtClean="0">
                <a:solidFill>
                  <a:schemeClr val="tx1">
                    <a:lumMod val="75000"/>
                    <a:lumOff val="25000"/>
                  </a:schemeClr>
                </a:solidFill>
              </a:rPr>
              <a:t> </a:t>
            </a:r>
            <a:r>
              <a:rPr lang="pt-PT" sz="2400" b="1" i="1" dirty="0" err="1" smtClean="0">
                <a:solidFill>
                  <a:schemeClr val="tx1">
                    <a:lumMod val="75000"/>
                    <a:lumOff val="25000"/>
                  </a:schemeClr>
                </a:solidFill>
              </a:rPr>
              <a:t>Paper</a:t>
            </a:r>
            <a:r>
              <a:rPr lang="pt-PT" sz="2400" b="1" i="1" dirty="0" smtClean="0">
                <a:solidFill>
                  <a:schemeClr val="tx1">
                    <a:lumMod val="75000"/>
                    <a:lumOff val="25000"/>
                  </a:schemeClr>
                </a:solidFill>
              </a:rPr>
              <a:t> </a:t>
            </a:r>
            <a:r>
              <a:rPr lang="pt-PT" sz="2400" b="1" dirty="0" smtClean="0">
                <a:solidFill>
                  <a:schemeClr val="tx1">
                    <a:lumMod val="75000"/>
                    <a:lumOff val="25000"/>
                  </a:schemeClr>
                </a:solidFill>
              </a:rPr>
              <a:t>– Hábitos de Vida Saudável</a:t>
            </a:r>
          </a:p>
          <a:p>
            <a:pPr algn="r"/>
            <a:r>
              <a:rPr lang="pt-PT" sz="2000" b="1" dirty="0" smtClean="0">
                <a:solidFill>
                  <a:schemeClr val="tx1">
                    <a:lumMod val="75000"/>
                    <a:lumOff val="25000"/>
                  </a:schemeClr>
                </a:solidFill>
              </a:rPr>
              <a:t>8.6.2011</a:t>
            </a:r>
            <a:endParaRPr lang="pt-PT" sz="2000" b="1" dirty="0">
              <a:solidFill>
                <a:schemeClr val="tx1">
                  <a:lumMod val="65000"/>
                  <a:lumOff val="35000"/>
                </a:schemeClr>
              </a:solidFill>
            </a:endParaRPr>
          </a:p>
        </p:txBody>
      </p:sp>
      <p:pic>
        <p:nvPicPr>
          <p:cNvPr id="1026" name="Picture 2" descr="C:\Users\Filipa Santos\Pictures\fotos Mestrado\PeddyPaper\HPIM7695.JPG"/>
          <p:cNvPicPr>
            <a:picLocks noChangeAspect="1" noChangeArrowheads="1"/>
          </p:cNvPicPr>
          <p:nvPr/>
        </p:nvPicPr>
        <p:blipFill>
          <a:blip r:embed="rId3" cstate="print">
            <a:lum contrast="10000"/>
          </a:blip>
          <a:srcRect l="37988" r="11334"/>
          <a:stretch>
            <a:fillRect/>
          </a:stretch>
        </p:blipFill>
        <p:spPr bwMode="auto">
          <a:xfrm>
            <a:off x="0" y="1700808"/>
            <a:ext cx="1584176" cy="5157192"/>
          </a:xfrm>
          <a:prstGeom prst="rect">
            <a:avLst/>
          </a:prstGeom>
          <a:noFill/>
        </p:spPr>
      </p:pic>
      <p:pic>
        <p:nvPicPr>
          <p:cNvPr id="1027" name="Picture 3" descr="C:\Users\Filipa Santos\Pictures\fotos Mestrado\PeddyPaper\HPIM7698.JPG"/>
          <p:cNvPicPr>
            <a:picLocks noChangeAspect="1" noChangeArrowheads="1"/>
          </p:cNvPicPr>
          <p:nvPr/>
        </p:nvPicPr>
        <p:blipFill>
          <a:blip r:embed="rId4" cstate="print">
            <a:lum contrast="20000"/>
          </a:blip>
          <a:srcRect l="16138" r="29525" b="22035"/>
          <a:stretch>
            <a:fillRect/>
          </a:stretch>
        </p:blipFill>
        <p:spPr bwMode="auto">
          <a:xfrm>
            <a:off x="1691680" y="1700808"/>
            <a:ext cx="2736304" cy="5157192"/>
          </a:xfrm>
          <a:prstGeom prst="rect">
            <a:avLst/>
          </a:prstGeom>
          <a:noFill/>
        </p:spPr>
      </p:pic>
      <p:pic>
        <p:nvPicPr>
          <p:cNvPr id="1028" name="Picture 4" descr="C:\Users\Filipa Santos\Pictures\fotos Mestrado\PeddyPaper\HPIM7702.JPG"/>
          <p:cNvPicPr>
            <a:picLocks noChangeAspect="1" noChangeArrowheads="1"/>
          </p:cNvPicPr>
          <p:nvPr/>
        </p:nvPicPr>
        <p:blipFill>
          <a:blip r:embed="rId5" cstate="print">
            <a:lum bright="20000" contrast="40000"/>
          </a:blip>
          <a:srcRect l="17913" t="11279"/>
          <a:stretch>
            <a:fillRect/>
          </a:stretch>
        </p:blipFill>
        <p:spPr bwMode="auto">
          <a:xfrm>
            <a:off x="4499992" y="1700809"/>
            <a:ext cx="3816424" cy="5157192"/>
          </a:xfrm>
          <a:prstGeom prst="rect">
            <a:avLst/>
          </a:prstGeom>
          <a:noFill/>
        </p:spPr>
      </p:pic>
      <p:grpSp>
        <p:nvGrpSpPr>
          <p:cNvPr id="17" name="Grupo 16"/>
          <p:cNvGrpSpPr/>
          <p:nvPr/>
        </p:nvGrpSpPr>
        <p:grpSpPr>
          <a:xfrm>
            <a:off x="-1" y="0"/>
            <a:ext cx="9144001" cy="435605"/>
            <a:chOff x="2123729" y="0"/>
            <a:chExt cx="9144001" cy="435609"/>
          </a:xfrm>
        </p:grpSpPr>
        <p:grpSp>
          <p:nvGrpSpPr>
            <p:cNvPr id="18" name="Grupo 5"/>
            <p:cNvGrpSpPr/>
            <p:nvPr/>
          </p:nvGrpSpPr>
          <p:grpSpPr>
            <a:xfrm>
              <a:off x="2123729" y="0"/>
              <a:ext cx="9144003" cy="435609"/>
              <a:chOff x="2063701" y="0"/>
              <a:chExt cx="8885541" cy="435609"/>
            </a:xfrm>
          </p:grpSpPr>
          <p:grpSp>
            <p:nvGrpSpPr>
              <p:cNvPr id="20" name="Grupo 18"/>
              <p:cNvGrpSpPr/>
              <p:nvPr/>
            </p:nvGrpSpPr>
            <p:grpSpPr>
              <a:xfrm>
                <a:off x="2063701" y="0"/>
                <a:ext cx="8885541" cy="435609"/>
                <a:chOff x="1162165" y="428606"/>
                <a:chExt cx="4299452" cy="287271"/>
              </a:xfrm>
            </p:grpSpPr>
            <p:sp>
              <p:nvSpPr>
                <p:cNvPr id="23" name="CaixaDeTexto 22"/>
                <p:cNvSpPr txBox="1"/>
                <p:nvPr/>
              </p:nvSpPr>
              <p:spPr>
                <a:xfrm>
                  <a:off x="4496779" y="428606"/>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Reflexão</a:t>
                  </a:r>
                  <a:endParaRPr lang="pt-PT" sz="2000" b="1" dirty="0"/>
                </a:p>
              </p:txBody>
            </p:sp>
            <p:sp>
              <p:nvSpPr>
                <p:cNvPr id="24" name="CaixaDeTexto 23"/>
                <p:cNvSpPr txBox="1"/>
                <p:nvPr/>
              </p:nvSpPr>
              <p:spPr>
                <a:xfrm>
                  <a:off x="1162165" y="428609"/>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1" name="CaixaDeTexto 20"/>
              <p:cNvSpPr txBox="1"/>
              <p:nvPr/>
            </p:nvSpPr>
            <p:spPr>
              <a:xfrm>
                <a:off x="4022935" y="0"/>
                <a:ext cx="2693647"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Actividades/ Estratégias</a:t>
                </a:r>
                <a:endParaRPr lang="pt-PT" sz="2000" b="1" dirty="0"/>
              </a:p>
            </p:txBody>
          </p:sp>
        </p:grpSp>
        <p:sp>
          <p:nvSpPr>
            <p:cNvPr id="19" name="CaixaDeTexto 18"/>
            <p:cNvSpPr txBox="1"/>
            <p:nvPr/>
          </p:nvSpPr>
          <p:spPr>
            <a:xfrm>
              <a:off x="6983762" y="0"/>
              <a:ext cx="216000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err="1" smtClean="0">
                  <a:solidFill>
                    <a:schemeClr val="bg1"/>
                  </a:solidFill>
                </a:rPr>
                <a:t>Act</a:t>
              </a:r>
              <a:r>
                <a:rPr lang="pt-PT" sz="2000" b="1" dirty="0" smtClean="0">
                  <a:solidFill>
                    <a:schemeClr val="bg1"/>
                  </a:solidFill>
                </a:rPr>
                <a:t>. </a:t>
              </a:r>
              <a:r>
                <a:rPr lang="pt-PT" sz="2000" b="1" dirty="0" err="1" smtClean="0">
                  <a:solidFill>
                    <a:schemeClr val="bg1"/>
                  </a:solidFill>
                </a:rPr>
                <a:t>Extracurricu</a:t>
              </a:r>
              <a:r>
                <a:rPr lang="pt-PT" sz="2000" b="1" dirty="0" smtClean="0">
                  <a:solidFill>
                    <a:schemeClr val="bg1"/>
                  </a:solidFill>
                </a:rPr>
                <a:t>.</a:t>
              </a:r>
              <a:endParaRPr lang="pt-PT" sz="20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Left)">
                                      <p:cBhvr>
                                        <p:cTn id="7" dur="2000"/>
                                        <p:tgtEl>
                                          <p:spTgt spid="1026"/>
                                        </p:tgtEl>
                                      </p:cBhvr>
                                    </p:animEffect>
                                  </p:childTnLst>
                                </p:cTn>
                              </p:par>
                            </p:childTnLst>
                          </p:cTn>
                        </p:par>
                        <p:par>
                          <p:cTn id="8" fill="hold">
                            <p:stCondLst>
                              <p:cond delay="2000"/>
                            </p:stCondLst>
                            <p:childTnLst>
                              <p:par>
                                <p:cTn id="9" presetID="12" presetClass="entr" presetSubtype="8"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slide(fromLeft)">
                                      <p:cBhvr>
                                        <p:cTn id="11" dur="2000"/>
                                        <p:tgtEl>
                                          <p:spTgt spid="1027"/>
                                        </p:tgtEl>
                                      </p:cBhvr>
                                    </p:animEffect>
                                  </p:childTnLst>
                                </p:cTn>
                              </p:par>
                            </p:childTnLst>
                          </p:cTn>
                        </p:par>
                        <p:par>
                          <p:cTn id="12" fill="hold">
                            <p:stCondLst>
                              <p:cond delay="4000"/>
                            </p:stCondLst>
                            <p:childTnLst>
                              <p:par>
                                <p:cTn id="13" presetID="12" presetClass="entr" presetSubtype="8"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slide(fromLeft)">
                                      <p:cBhvr>
                                        <p:cTn id="15"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Filipa Santos\Pictures\fotos Mestrado\visita de estudo_Planetário\418.JPG"/>
          <p:cNvPicPr>
            <a:picLocks noChangeAspect="1" noChangeArrowheads="1"/>
          </p:cNvPicPr>
          <p:nvPr/>
        </p:nvPicPr>
        <p:blipFill>
          <a:blip r:embed="rId3" cstate="print">
            <a:lum bright="30000" contrast="40000"/>
          </a:blip>
          <a:srcRect t="11170" r="10226"/>
          <a:stretch>
            <a:fillRect/>
          </a:stretch>
        </p:blipFill>
        <p:spPr bwMode="auto">
          <a:xfrm>
            <a:off x="3851920" y="2204864"/>
            <a:ext cx="4536503" cy="4653136"/>
          </a:xfrm>
          <a:prstGeom prst="rect">
            <a:avLst/>
          </a:prstGeom>
          <a:noFill/>
        </p:spPr>
      </p:pic>
      <p:pic>
        <p:nvPicPr>
          <p:cNvPr id="3075" name="Picture 3" descr="C:\Users\Filipa Santos\Pictures\fotos Mestrado\visita de estudo_Planetário\218a.jpg"/>
          <p:cNvPicPr>
            <a:picLocks noChangeAspect="1" noChangeArrowheads="1"/>
          </p:cNvPicPr>
          <p:nvPr/>
        </p:nvPicPr>
        <p:blipFill>
          <a:blip r:embed="rId4" cstate="print"/>
          <a:srcRect t="10101"/>
          <a:stretch>
            <a:fillRect/>
          </a:stretch>
        </p:blipFill>
        <p:spPr bwMode="auto">
          <a:xfrm>
            <a:off x="0" y="2204864"/>
            <a:ext cx="3707904" cy="4653136"/>
          </a:xfrm>
          <a:prstGeom prst="rect">
            <a:avLst/>
          </a:prstGeom>
          <a:noFill/>
        </p:spPr>
      </p:pic>
      <p:cxnSp>
        <p:nvCxnSpPr>
          <p:cNvPr id="16" name="Conexão recta 15"/>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22" name="CaixaDeTexto 21"/>
          <p:cNvSpPr txBox="1"/>
          <p:nvPr/>
        </p:nvSpPr>
        <p:spPr>
          <a:xfrm>
            <a:off x="0" y="980728"/>
            <a:ext cx="8388424" cy="1138773"/>
          </a:xfrm>
          <a:prstGeom prst="rect">
            <a:avLst/>
          </a:prstGeom>
          <a:solidFill>
            <a:schemeClr val="bg1"/>
          </a:solidFill>
        </p:spPr>
        <p:txBody>
          <a:bodyPr wrap="square" rtlCol="0">
            <a:spAutoFit/>
          </a:bodyPr>
          <a:lstStyle/>
          <a:p>
            <a:pPr algn="r"/>
            <a:r>
              <a:rPr lang="pt-PT" sz="2400" b="1" dirty="0" smtClean="0">
                <a:solidFill>
                  <a:schemeClr val="tx1">
                    <a:lumMod val="75000"/>
                    <a:lumOff val="25000"/>
                  </a:schemeClr>
                </a:solidFill>
              </a:rPr>
              <a:t>Visita de estudo ao Museu da Electricidade e Planetário Calouste Gulbenkian</a:t>
            </a:r>
          </a:p>
          <a:p>
            <a:pPr algn="r"/>
            <a:r>
              <a:rPr lang="pt-PT" sz="2000" b="1" dirty="0" smtClean="0">
                <a:solidFill>
                  <a:schemeClr val="tx1">
                    <a:lumMod val="75000"/>
                    <a:lumOff val="25000"/>
                  </a:schemeClr>
                </a:solidFill>
              </a:rPr>
              <a:t>24.02.2011</a:t>
            </a:r>
            <a:endParaRPr lang="pt-PT" sz="2000" b="1" dirty="0">
              <a:solidFill>
                <a:schemeClr val="tx1">
                  <a:lumMod val="65000"/>
                  <a:lumOff val="35000"/>
                </a:schemeClr>
              </a:solidFill>
            </a:endParaRPr>
          </a:p>
        </p:txBody>
      </p:sp>
      <p:grpSp>
        <p:nvGrpSpPr>
          <p:cNvPr id="17" name="Grupo 16"/>
          <p:cNvGrpSpPr/>
          <p:nvPr/>
        </p:nvGrpSpPr>
        <p:grpSpPr>
          <a:xfrm>
            <a:off x="-1" y="0"/>
            <a:ext cx="9144001" cy="435605"/>
            <a:chOff x="2123729" y="0"/>
            <a:chExt cx="9144001" cy="435609"/>
          </a:xfrm>
        </p:grpSpPr>
        <p:grpSp>
          <p:nvGrpSpPr>
            <p:cNvPr id="18" name="Grupo 5"/>
            <p:cNvGrpSpPr/>
            <p:nvPr/>
          </p:nvGrpSpPr>
          <p:grpSpPr>
            <a:xfrm>
              <a:off x="2123729" y="0"/>
              <a:ext cx="9144003" cy="435609"/>
              <a:chOff x="2063701" y="0"/>
              <a:chExt cx="8885541" cy="435609"/>
            </a:xfrm>
          </p:grpSpPr>
          <p:grpSp>
            <p:nvGrpSpPr>
              <p:cNvPr id="20" name="Grupo 18"/>
              <p:cNvGrpSpPr/>
              <p:nvPr/>
            </p:nvGrpSpPr>
            <p:grpSpPr>
              <a:xfrm>
                <a:off x="2063701" y="0"/>
                <a:ext cx="8885541" cy="435609"/>
                <a:chOff x="1162165" y="428606"/>
                <a:chExt cx="4299452" cy="287271"/>
              </a:xfrm>
            </p:grpSpPr>
            <p:sp>
              <p:nvSpPr>
                <p:cNvPr id="23" name="CaixaDeTexto 22"/>
                <p:cNvSpPr txBox="1"/>
                <p:nvPr/>
              </p:nvSpPr>
              <p:spPr>
                <a:xfrm>
                  <a:off x="4496779" y="428606"/>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Reflexão</a:t>
                  </a:r>
                  <a:endParaRPr lang="pt-PT" sz="2000" b="1" dirty="0"/>
                </a:p>
              </p:txBody>
            </p:sp>
            <p:sp>
              <p:nvSpPr>
                <p:cNvPr id="24" name="CaixaDeTexto 23"/>
                <p:cNvSpPr txBox="1"/>
                <p:nvPr/>
              </p:nvSpPr>
              <p:spPr>
                <a:xfrm>
                  <a:off x="1162165" y="428609"/>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1" name="CaixaDeTexto 20"/>
              <p:cNvSpPr txBox="1"/>
              <p:nvPr/>
            </p:nvSpPr>
            <p:spPr>
              <a:xfrm>
                <a:off x="4022935" y="0"/>
                <a:ext cx="2693647"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Actividades/ Estratégias</a:t>
                </a:r>
                <a:endParaRPr lang="pt-PT" sz="2000" b="1" dirty="0"/>
              </a:p>
            </p:txBody>
          </p:sp>
        </p:grpSp>
        <p:sp>
          <p:nvSpPr>
            <p:cNvPr id="19" name="CaixaDeTexto 18"/>
            <p:cNvSpPr txBox="1"/>
            <p:nvPr/>
          </p:nvSpPr>
          <p:spPr>
            <a:xfrm>
              <a:off x="6983762" y="0"/>
              <a:ext cx="216000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err="1" smtClean="0">
                  <a:solidFill>
                    <a:schemeClr val="bg1"/>
                  </a:solidFill>
                </a:rPr>
                <a:t>Act</a:t>
              </a:r>
              <a:r>
                <a:rPr lang="pt-PT" sz="2000" b="1" dirty="0" smtClean="0">
                  <a:solidFill>
                    <a:schemeClr val="bg1"/>
                  </a:solidFill>
                </a:rPr>
                <a:t>. </a:t>
              </a:r>
              <a:r>
                <a:rPr lang="pt-PT" sz="2000" b="1" dirty="0" err="1" smtClean="0">
                  <a:solidFill>
                    <a:schemeClr val="bg1"/>
                  </a:solidFill>
                </a:rPr>
                <a:t>Extracurricu</a:t>
              </a:r>
              <a:r>
                <a:rPr lang="pt-PT" sz="2000" b="1" dirty="0" smtClean="0">
                  <a:solidFill>
                    <a:schemeClr val="bg1"/>
                  </a:solidFill>
                </a:rPr>
                <a:t>.</a:t>
              </a:r>
              <a:endParaRPr lang="pt-PT" sz="2000" b="1" dirty="0">
                <a:solidFill>
                  <a:schemeClr val="bg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2000" fill="hold"/>
                                        <p:tgtEl>
                                          <p:spTgt spid="3075"/>
                                        </p:tgtEl>
                                        <p:attrNameLst>
                                          <p:attrName>ppt_x</p:attrName>
                                        </p:attrNameLst>
                                      </p:cBhvr>
                                      <p:tavLst>
                                        <p:tav tm="0">
                                          <p:val>
                                            <p:strVal val="0-#ppt_w/2"/>
                                          </p:val>
                                        </p:tav>
                                        <p:tav tm="100000">
                                          <p:val>
                                            <p:strVal val="#ppt_x"/>
                                          </p:val>
                                        </p:tav>
                                      </p:tavLst>
                                    </p:anim>
                                    <p:anim calcmode="lin" valueType="num">
                                      <p:cBhvr additive="base">
                                        <p:cTn id="8" dur="2000" fill="hold"/>
                                        <p:tgtEl>
                                          <p:spTgt spid="307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2" presetClass="entr" presetSubtype="8"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slide(fromLeft)">
                                      <p:cBhvr>
                                        <p:cTn id="1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Filipa Santos\Pictures\fotos Mestrado\bg\Porque as melhores aulas de sempre foram com voces\IMG_3141.JPG"/>
          <p:cNvPicPr>
            <a:picLocks noChangeAspect="1" noChangeArrowheads="1"/>
          </p:cNvPicPr>
          <p:nvPr/>
        </p:nvPicPr>
        <p:blipFill>
          <a:blip r:embed="rId3" cstate="print">
            <a:lum contrast="10000"/>
          </a:blip>
          <a:srcRect t="12280" r="12908" b="2748"/>
          <a:stretch>
            <a:fillRect/>
          </a:stretch>
        </p:blipFill>
        <p:spPr bwMode="auto">
          <a:xfrm>
            <a:off x="0" y="620689"/>
            <a:ext cx="9144000" cy="6237311"/>
          </a:xfrm>
          <a:prstGeom prst="rect">
            <a:avLst/>
          </a:prstGeom>
          <a:noFill/>
        </p:spPr>
      </p:pic>
      <p:pic>
        <p:nvPicPr>
          <p:cNvPr id="12" name="Picture 2" descr="C:\Users\Filipa Santos\Pictures\fotos Mestrado\bg\IMG_3288.JPG"/>
          <p:cNvPicPr>
            <a:picLocks noChangeAspect="1" noChangeArrowheads="1"/>
          </p:cNvPicPr>
          <p:nvPr/>
        </p:nvPicPr>
        <p:blipFill>
          <a:blip r:embed="rId4" cstate="print">
            <a:lum bright="10000" contrast="30000"/>
          </a:blip>
          <a:srcRect l="4563" t="24003" r="9051"/>
          <a:stretch>
            <a:fillRect/>
          </a:stretch>
        </p:blipFill>
        <p:spPr bwMode="auto">
          <a:xfrm>
            <a:off x="0" y="620689"/>
            <a:ext cx="9143999" cy="6237311"/>
          </a:xfrm>
          <a:prstGeom prst="rect">
            <a:avLst/>
          </a:prstGeom>
          <a:noFill/>
        </p:spPr>
      </p:pic>
      <p:grpSp>
        <p:nvGrpSpPr>
          <p:cNvPr id="2" name="Grupo 12"/>
          <p:cNvGrpSpPr/>
          <p:nvPr/>
        </p:nvGrpSpPr>
        <p:grpSpPr>
          <a:xfrm>
            <a:off x="-1" y="0"/>
            <a:ext cx="9144003" cy="435605"/>
            <a:chOff x="2123729" y="0"/>
            <a:chExt cx="9144003" cy="435609"/>
          </a:xfrm>
        </p:grpSpPr>
        <p:grpSp>
          <p:nvGrpSpPr>
            <p:cNvPr id="3" name="Grupo 5"/>
            <p:cNvGrpSpPr/>
            <p:nvPr/>
          </p:nvGrpSpPr>
          <p:grpSpPr>
            <a:xfrm>
              <a:off x="2123729" y="0"/>
              <a:ext cx="9144003" cy="435609"/>
              <a:chOff x="2063701" y="0"/>
              <a:chExt cx="8885541" cy="435609"/>
            </a:xfrm>
          </p:grpSpPr>
          <p:grpSp>
            <p:nvGrpSpPr>
              <p:cNvPr id="4" name="Grupo 18"/>
              <p:cNvGrpSpPr/>
              <p:nvPr/>
            </p:nvGrpSpPr>
            <p:grpSpPr>
              <a:xfrm>
                <a:off x="2063701" y="0"/>
                <a:ext cx="8885541" cy="435609"/>
                <a:chOff x="1162165" y="428606"/>
                <a:chExt cx="4299452" cy="287271"/>
              </a:xfrm>
            </p:grpSpPr>
            <p:sp>
              <p:nvSpPr>
                <p:cNvPr id="22" name="CaixaDeTexto 21"/>
                <p:cNvSpPr txBox="1"/>
                <p:nvPr/>
              </p:nvSpPr>
              <p:spPr>
                <a:xfrm>
                  <a:off x="4496779" y="428606"/>
                  <a:ext cx="964838" cy="263863"/>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smtClean="0">
                      <a:solidFill>
                        <a:schemeClr val="bg1"/>
                      </a:solidFill>
                    </a:rPr>
                    <a:t>Reflexão</a:t>
                  </a:r>
                  <a:endParaRPr lang="pt-PT" sz="2000" b="1" dirty="0">
                    <a:solidFill>
                      <a:schemeClr val="bg1"/>
                    </a:solidFill>
                  </a:endParaRPr>
                </a:p>
              </p:txBody>
            </p:sp>
            <p:sp>
              <p:nvSpPr>
                <p:cNvPr id="23" name="CaixaDeTexto 22"/>
                <p:cNvSpPr txBox="1"/>
                <p:nvPr/>
              </p:nvSpPr>
              <p:spPr>
                <a:xfrm>
                  <a:off x="1162165" y="428609"/>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21" name="CaixaDeTexto 20"/>
              <p:cNvSpPr txBox="1"/>
              <p:nvPr/>
            </p:nvSpPr>
            <p:spPr>
              <a:xfrm>
                <a:off x="4022935" y="0"/>
                <a:ext cx="2693647"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Actividades/ Estratégias</a:t>
                </a:r>
                <a:endParaRPr lang="pt-PT" sz="2000" b="1" dirty="0"/>
              </a:p>
            </p:txBody>
          </p:sp>
        </p:grpSp>
        <p:sp>
          <p:nvSpPr>
            <p:cNvPr id="15" name="CaixaDeTexto 14"/>
            <p:cNvSpPr txBox="1"/>
            <p:nvPr/>
          </p:nvSpPr>
          <p:spPr>
            <a:xfrm>
              <a:off x="6983762" y="0"/>
              <a:ext cx="2160000"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pic>
        <p:nvPicPr>
          <p:cNvPr id="1027" name="Picture 3" descr="C:\Users\Filipa Santos\Pictures\fotos Mestrado\Fotos Filipas 2\P5200155.JPG"/>
          <p:cNvPicPr>
            <a:picLocks noChangeAspect="1" noChangeArrowheads="1"/>
          </p:cNvPicPr>
          <p:nvPr/>
        </p:nvPicPr>
        <p:blipFill>
          <a:blip r:embed="rId5" cstate="print">
            <a:lum contrast="10000"/>
          </a:blip>
          <a:srcRect b="6488"/>
          <a:stretch>
            <a:fillRect/>
          </a:stretch>
        </p:blipFill>
        <p:spPr bwMode="auto">
          <a:xfrm>
            <a:off x="0" y="620688"/>
            <a:ext cx="9143999" cy="6237312"/>
          </a:xfrm>
          <a:prstGeom prst="rect">
            <a:avLst/>
          </a:prstGeom>
          <a:noFill/>
        </p:spPr>
      </p:pic>
      <p:cxnSp>
        <p:nvCxnSpPr>
          <p:cNvPr id="11" name="Conexão recta 10">
            <a:hlinkClick r:id="rId6" action="ppaction://hlinkfile"/>
          </p:cNvPr>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o 24"/>
          <p:cNvGrpSpPr/>
          <p:nvPr/>
        </p:nvGrpSpPr>
        <p:grpSpPr>
          <a:xfrm>
            <a:off x="0" y="836712"/>
            <a:ext cx="8604450" cy="648072"/>
            <a:chOff x="179512" y="1484784"/>
            <a:chExt cx="5709325" cy="648072"/>
          </a:xfrm>
        </p:grpSpPr>
        <p:sp>
          <p:nvSpPr>
            <p:cNvPr id="26" name="Subtítulo 2"/>
            <p:cNvSpPr txBox="1">
              <a:spLocks/>
            </p:cNvSpPr>
            <p:nvPr/>
          </p:nvSpPr>
          <p:spPr>
            <a:xfrm>
              <a:off x="179512" y="1484784"/>
              <a:ext cx="1218042" cy="648072"/>
            </a:xfrm>
            <a:prstGeom prst="rect">
              <a:avLst/>
            </a:prstGeom>
            <a:solidFill>
              <a:srgbClr val="990000"/>
            </a:solidFill>
            <a:ln w="28575">
              <a:solidFill>
                <a:srgbClr val="990000"/>
              </a:solidFill>
            </a:ln>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PT"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27" name="CaixaDeTexto 26"/>
            <p:cNvSpPr txBox="1"/>
            <p:nvPr/>
          </p:nvSpPr>
          <p:spPr>
            <a:xfrm>
              <a:off x="1445335" y="1484784"/>
              <a:ext cx="4443502" cy="646331"/>
            </a:xfrm>
            <a:prstGeom prst="rect">
              <a:avLst/>
            </a:prstGeom>
            <a:solidFill>
              <a:schemeClr val="bg1">
                <a:lumMod val="50000"/>
              </a:schemeClr>
            </a:solidFill>
            <a:ln w="38100">
              <a:solidFill>
                <a:schemeClr val="bg1">
                  <a:lumMod val="50000"/>
                </a:schemeClr>
              </a:solidFill>
            </a:ln>
          </p:spPr>
          <p:txBody>
            <a:bodyPr wrap="square" rtlCol="0">
              <a:spAutoFit/>
            </a:bodyPr>
            <a:lstStyle/>
            <a:p>
              <a:r>
                <a:rPr lang="pt-PT" sz="2800" b="1" dirty="0" smtClean="0">
                  <a:solidFill>
                    <a:schemeClr val="bg1"/>
                  </a:solidFill>
                  <a:latin typeface="Arial" pitchFamily="34" charset="0"/>
                  <a:cs typeface="Arial" pitchFamily="34" charset="0"/>
                </a:rPr>
                <a:t>Escola Secundária Severim de Faria</a:t>
              </a:r>
            </a:p>
            <a:p>
              <a:endParaRPr lang="pt-PT" sz="800" dirty="0" smtClean="0">
                <a:latin typeface="Arial" pitchFamily="34" charset="0"/>
                <a:cs typeface="Arial" pitchFamily="34" charset="0"/>
              </a:endParaRPr>
            </a:p>
          </p:txBody>
        </p:sp>
      </p:grpSp>
      <p:cxnSp>
        <p:nvCxnSpPr>
          <p:cNvPr id="13" name="Conexão recta 12"/>
          <p:cNvCxnSpPr/>
          <p:nvPr/>
        </p:nvCxnSpPr>
        <p:spPr>
          <a:xfrm>
            <a:off x="0" y="551723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pic>
        <p:nvPicPr>
          <p:cNvPr id="1027" name="Picture 3"/>
          <p:cNvPicPr>
            <a:picLocks noChangeAspect="1" noChangeArrowheads="1"/>
          </p:cNvPicPr>
          <p:nvPr/>
        </p:nvPicPr>
        <p:blipFill>
          <a:blip r:embed="rId3" cstate="print">
            <a:lum bright="20000" contrast="30000"/>
          </a:blip>
          <a:srcRect/>
          <a:stretch>
            <a:fillRect/>
          </a:stretch>
        </p:blipFill>
        <p:spPr bwMode="auto">
          <a:xfrm>
            <a:off x="0" y="1628800"/>
            <a:ext cx="8640000" cy="5225460"/>
          </a:xfrm>
          <a:prstGeom prst="rect">
            <a:avLst/>
          </a:prstGeom>
          <a:noFill/>
          <a:ln w="9525">
            <a:noFill/>
            <a:miter lim="800000"/>
            <a:headEnd/>
            <a:tailEnd/>
          </a:ln>
        </p:spPr>
      </p:pic>
      <p:grpSp>
        <p:nvGrpSpPr>
          <p:cNvPr id="14" name="Grupo 13"/>
          <p:cNvGrpSpPr/>
          <p:nvPr/>
        </p:nvGrpSpPr>
        <p:grpSpPr>
          <a:xfrm>
            <a:off x="0" y="-3"/>
            <a:ext cx="9144000" cy="435603"/>
            <a:chOff x="0" y="-3"/>
            <a:chExt cx="9144000" cy="435607"/>
          </a:xfrm>
        </p:grpSpPr>
        <p:grpSp>
          <p:nvGrpSpPr>
            <p:cNvPr id="15" name="Grupo 5"/>
            <p:cNvGrpSpPr/>
            <p:nvPr/>
          </p:nvGrpSpPr>
          <p:grpSpPr>
            <a:xfrm>
              <a:off x="0" y="-3"/>
              <a:ext cx="6937208" cy="435607"/>
              <a:chOff x="1" y="-3"/>
              <a:chExt cx="6741124" cy="435607"/>
            </a:xfrm>
          </p:grpSpPr>
          <p:grpSp>
            <p:nvGrpSpPr>
              <p:cNvPr id="17" name="Grupo 18"/>
              <p:cNvGrpSpPr/>
              <p:nvPr/>
            </p:nvGrpSpPr>
            <p:grpSpPr>
              <a:xfrm>
                <a:off x="1" y="-3"/>
                <a:ext cx="3952751" cy="435607"/>
                <a:chOff x="163601" y="428605"/>
                <a:chExt cx="1912621" cy="287270"/>
              </a:xfrm>
            </p:grpSpPr>
            <p:sp>
              <p:nvSpPr>
                <p:cNvPr id="19" name="CaixaDeTexto 18"/>
                <p:cNvSpPr txBox="1"/>
                <p:nvPr/>
              </p:nvSpPr>
              <p:spPr>
                <a:xfrm>
                  <a:off x="163601" y="428605"/>
                  <a:ext cx="964838" cy="287265"/>
                </a:xfrm>
                <a:prstGeom prst="rect">
                  <a:avLst/>
                </a:prstGeom>
                <a:solidFill>
                  <a:srgbClr val="990000"/>
                </a:solidFill>
                <a:ln>
                  <a:solidFill>
                    <a:srgbClr val="990000"/>
                  </a:solidFill>
                </a:ln>
              </p:spPr>
              <p:txBody>
                <a:bodyPr wrap="square" rtlCol="0">
                  <a:spAutoFit/>
                </a:bodyPr>
                <a:lstStyle/>
                <a:p>
                  <a:pPr algn="ctr"/>
                  <a:r>
                    <a:rPr lang="pt-PT" sz="2000" b="1" dirty="0" smtClean="0">
                      <a:solidFill>
                        <a:schemeClr val="bg1"/>
                      </a:solidFill>
                    </a:rPr>
                    <a:t>Contextualização</a:t>
                  </a:r>
                  <a:endParaRPr lang="pt-PT" sz="2000" b="1" dirty="0">
                    <a:solidFill>
                      <a:schemeClr val="bg1"/>
                    </a:solidFill>
                  </a:endParaRPr>
                </a:p>
              </p:txBody>
            </p:sp>
            <p:sp>
              <p:nvSpPr>
                <p:cNvPr id="20" name="CaixaDeTexto 19"/>
                <p:cNvSpPr txBox="1"/>
                <p:nvPr/>
              </p:nvSpPr>
              <p:spPr>
                <a:xfrm>
                  <a:off x="1162165" y="428607"/>
                  <a:ext cx="914057" cy="287268"/>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Planificação</a:t>
                  </a:r>
                  <a:endParaRPr lang="pt-PT" sz="2000" b="1" dirty="0"/>
                </a:p>
              </p:txBody>
            </p:sp>
          </p:grpSp>
          <p:sp>
            <p:nvSpPr>
              <p:cNvPr id="18" name="CaixaDeTexto 17"/>
              <p:cNvSpPr txBox="1"/>
              <p:nvPr/>
            </p:nvSpPr>
            <p:spPr>
              <a:xfrm>
                <a:off x="4022935" y="0"/>
                <a:ext cx="2718190" cy="435600"/>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Actividades/ Estratégias</a:t>
                </a:r>
                <a:endParaRPr lang="pt-PT" sz="2000" b="1" dirty="0"/>
              </a:p>
            </p:txBody>
          </p:sp>
        </p:grpSp>
        <p:sp>
          <p:nvSpPr>
            <p:cNvPr id="16" name="CaixaDeTexto 15"/>
            <p:cNvSpPr txBox="1"/>
            <p:nvPr/>
          </p:nvSpPr>
          <p:spPr>
            <a:xfrm>
              <a:off x="7020272" y="0"/>
              <a:ext cx="2123728" cy="435604"/>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0" y="188640"/>
            <a:ext cx="9144000" cy="767008"/>
          </a:xfrm>
          <a:prstGeom prst="rect">
            <a:avLst/>
          </a:prstGeom>
          <a:solidFill>
            <a:srgbClr val="990000"/>
          </a:solidFill>
          <a:ln>
            <a:solidFill>
              <a:srgbClr val="C00000"/>
            </a:solidFill>
          </a:ln>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PT" sz="2800" b="1" i="0" u="none" strike="noStrike" kern="1200" cap="none" spc="0" normalizeH="0" baseline="0" noProof="0" dirty="0">
              <a:ln>
                <a:noFill/>
              </a:ln>
              <a:solidFill>
                <a:srgbClr val="C00000"/>
              </a:solidFill>
              <a:effectLst/>
              <a:uLnTx/>
              <a:uFillTx/>
              <a:latin typeface="+mn-lt"/>
              <a:ea typeface="+mn-ea"/>
              <a:cs typeface="+mn-cs"/>
            </a:endParaRPr>
          </a:p>
        </p:txBody>
      </p:sp>
      <p:sp>
        <p:nvSpPr>
          <p:cNvPr id="5" name="CaixaDeTexto 4"/>
          <p:cNvSpPr txBox="1"/>
          <p:nvPr/>
        </p:nvSpPr>
        <p:spPr>
          <a:xfrm>
            <a:off x="0" y="1124744"/>
            <a:ext cx="8892480" cy="783193"/>
          </a:xfrm>
          <a:prstGeom prst="roundRect">
            <a:avLst/>
          </a:prstGeom>
          <a:noFill/>
        </p:spPr>
        <p:txBody>
          <a:bodyPr wrap="square" rtlCol="0">
            <a:spAutoFit/>
          </a:bodyPr>
          <a:lstStyle/>
          <a:p>
            <a:pPr algn="ctr"/>
            <a:r>
              <a:rPr lang="pt-PT" sz="4000" b="1" dirty="0" smtClean="0">
                <a:latin typeface="Arial" pitchFamily="34" charset="0"/>
                <a:cs typeface="Arial" pitchFamily="34" charset="0"/>
              </a:rPr>
              <a:t>  Prática de Ensino Supervisionada</a:t>
            </a:r>
            <a:endParaRPr lang="pt-PT" sz="4000" b="1" dirty="0">
              <a:latin typeface="Arial" pitchFamily="34" charset="0"/>
              <a:cs typeface="Arial" pitchFamily="34" charset="0"/>
            </a:endParaRPr>
          </a:p>
        </p:txBody>
      </p:sp>
      <p:sp>
        <p:nvSpPr>
          <p:cNvPr id="6" name="CaixaDeTexto 5"/>
          <p:cNvSpPr txBox="1"/>
          <p:nvPr/>
        </p:nvSpPr>
        <p:spPr>
          <a:xfrm>
            <a:off x="0" y="5534561"/>
            <a:ext cx="9144000" cy="707886"/>
          </a:xfrm>
          <a:prstGeom prst="rect">
            <a:avLst/>
          </a:prstGeom>
          <a:solidFill>
            <a:schemeClr val="bg1">
              <a:lumMod val="50000"/>
            </a:schemeClr>
          </a:solidFill>
        </p:spPr>
        <p:txBody>
          <a:bodyPr wrap="square" rtlCol="0">
            <a:spAutoFit/>
          </a:bodyPr>
          <a:lstStyle/>
          <a:p>
            <a:r>
              <a:rPr lang="pt-PT" sz="2000" dirty="0" smtClean="0">
                <a:solidFill>
                  <a:schemeClr val="bg1"/>
                </a:solidFill>
                <a:latin typeface="Arial" pitchFamily="34" charset="0"/>
                <a:cs typeface="Arial" pitchFamily="34" charset="0"/>
              </a:rPr>
              <a:t>Mestrado em Ensino de Biologia e Geologia, no 3.º Ciclo do Ensino Básico e  no Ensino Secundário	</a:t>
            </a:r>
            <a:r>
              <a:rPr lang="pt-PT" sz="2000" b="1" dirty="0" smtClean="0">
                <a:solidFill>
                  <a:schemeClr val="bg1"/>
                </a:solidFill>
              </a:rPr>
              <a:t>				</a:t>
            </a:r>
            <a:endParaRPr lang="pt-PT" sz="2000" b="1" dirty="0">
              <a:solidFill>
                <a:schemeClr val="bg1"/>
              </a:solidFill>
            </a:endParaRPr>
          </a:p>
        </p:txBody>
      </p:sp>
      <p:pic>
        <p:nvPicPr>
          <p:cNvPr id="1027" name="Picture 3"/>
          <p:cNvPicPr>
            <a:picLocks noChangeAspect="1" noChangeArrowheads="1"/>
          </p:cNvPicPr>
          <p:nvPr/>
        </p:nvPicPr>
        <p:blipFill>
          <a:blip r:embed="rId2" cstate="print"/>
          <a:srcRect t="27738" b="33398"/>
          <a:stretch>
            <a:fillRect/>
          </a:stretch>
        </p:blipFill>
        <p:spPr bwMode="auto">
          <a:xfrm>
            <a:off x="6588224" y="0"/>
            <a:ext cx="2555776" cy="1025352"/>
          </a:xfrm>
          <a:prstGeom prst="rect">
            <a:avLst/>
          </a:prstGeom>
          <a:noFill/>
          <a:ln w="9525">
            <a:noFill/>
            <a:miter lim="800000"/>
            <a:headEnd/>
            <a:tailEnd/>
          </a:ln>
        </p:spPr>
      </p:pic>
      <p:cxnSp>
        <p:nvCxnSpPr>
          <p:cNvPr id="15" name="Conexão recta 14"/>
          <p:cNvCxnSpPr/>
          <p:nvPr/>
        </p:nvCxnSpPr>
        <p:spPr>
          <a:xfrm>
            <a:off x="0" y="551723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8" name="Rectângulo 7"/>
          <p:cNvSpPr/>
          <p:nvPr/>
        </p:nvSpPr>
        <p:spPr>
          <a:xfrm>
            <a:off x="0" y="6488668"/>
            <a:ext cx="9144000" cy="369332"/>
          </a:xfrm>
          <a:prstGeom prst="rect">
            <a:avLst/>
          </a:prstGeom>
        </p:spPr>
        <p:txBody>
          <a:bodyPr wrap="square">
            <a:spAutoFit/>
          </a:bodyPr>
          <a:lstStyle/>
          <a:p>
            <a:r>
              <a:rPr lang="pt-PT" b="1" dirty="0" smtClean="0">
                <a:latin typeface="Arial" pitchFamily="34" charset="0"/>
                <a:cs typeface="Arial" pitchFamily="34" charset="0"/>
              </a:rPr>
              <a:t>Discente: Filipa Santos 						Setembro 2011</a:t>
            </a:r>
            <a:endParaRPr lang="pt-PT" b="1" dirty="0">
              <a:latin typeface="Arial" pitchFamily="34" charset="0"/>
              <a:cs typeface="Arial" pitchFamily="34" charset="0"/>
            </a:endParaRPr>
          </a:p>
        </p:txBody>
      </p:sp>
      <p:cxnSp>
        <p:nvCxnSpPr>
          <p:cNvPr id="9" name="Conexão recta 8"/>
          <p:cNvCxnSpPr/>
          <p:nvPr/>
        </p:nvCxnSpPr>
        <p:spPr>
          <a:xfrm>
            <a:off x="0" y="623731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pic>
        <p:nvPicPr>
          <p:cNvPr id="4099" name="Picture 3" descr="C:\Users\Filipa Santos\Pictures\fotos Mestrado\Dia da Ciência\HPIM7607.JPG"/>
          <p:cNvPicPr>
            <a:picLocks noChangeAspect="1" noChangeArrowheads="1"/>
          </p:cNvPicPr>
          <p:nvPr/>
        </p:nvPicPr>
        <p:blipFill>
          <a:blip r:embed="rId3" cstate="print">
            <a:lum bright="10000" contrast="10000"/>
          </a:blip>
          <a:srcRect l="24511" t="6606" r="29807" b="9162"/>
          <a:stretch>
            <a:fillRect/>
          </a:stretch>
        </p:blipFill>
        <p:spPr bwMode="auto">
          <a:xfrm>
            <a:off x="3635896" y="2132856"/>
            <a:ext cx="1800000" cy="3024336"/>
          </a:xfrm>
          <a:prstGeom prst="rect">
            <a:avLst/>
          </a:prstGeom>
          <a:noFill/>
        </p:spPr>
      </p:pic>
      <p:pic>
        <p:nvPicPr>
          <p:cNvPr id="4100" name="Picture 4" descr="C:\Users\Filipa Santos\Pictures\fotos Mestrado\Dissecação Rim\HPIM7548.JPG"/>
          <p:cNvPicPr>
            <a:picLocks noChangeAspect="1" noChangeArrowheads="1"/>
          </p:cNvPicPr>
          <p:nvPr/>
        </p:nvPicPr>
        <p:blipFill>
          <a:blip r:embed="rId4" cstate="print">
            <a:lum contrast="10000"/>
          </a:blip>
          <a:srcRect l="36110" t="1377" r="23030" b="4287"/>
          <a:stretch>
            <a:fillRect/>
          </a:stretch>
        </p:blipFill>
        <p:spPr bwMode="auto">
          <a:xfrm>
            <a:off x="1835696" y="2132856"/>
            <a:ext cx="1763688" cy="3024686"/>
          </a:xfrm>
          <a:prstGeom prst="rect">
            <a:avLst/>
          </a:prstGeom>
          <a:noFill/>
        </p:spPr>
      </p:pic>
      <p:pic>
        <p:nvPicPr>
          <p:cNvPr id="4101" name="Picture 5" descr="C:\Users\Filipa Santos\Pictures\fotos Mestrado\Fotos Filipas 2\P5200162.JPG"/>
          <p:cNvPicPr>
            <a:picLocks noChangeAspect="1" noChangeArrowheads="1"/>
          </p:cNvPicPr>
          <p:nvPr/>
        </p:nvPicPr>
        <p:blipFill>
          <a:blip r:embed="rId5" cstate="print">
            <a:lum contrast="10000"/>
          </a:blip>
          <a:srcRect l="33125" t="16401" r="30313" b="13251"/>
          <a:stretch>
            <a:fillRect/>
          </a:stretch>
        </p:blipFill>
        <p:spPr bwMode="auto">
          <a:xfrm>
            <a:off x="5508104" y="2132856"/>
            <a:ext cx="1800000" cy="3024336"/>
          </a:xfrm>
          <a:prstGeom prst="rect">
            <a:avLst/>
          </a:prstGeom>
          <a:noFill/>
        </p:spPr>
      </p:pic>
      <p:pic>
        <p:nvPicPr>
          <p:cNvPr id="4102" name="Picture 6" descr="C:\Users\Filipa Santos\Pictures\fotos Mestrado\bg\Ate conseguiamos sorrir no dia dos vossos testes\IMG_3115.JPG"/>
          <p:cNvPicPr>
            <a:picLocks noChangeAspect="1" noChangeArrowheads="1"/>
          </p:cNvPicPr>
          <p:nvPr/>
        </p:nvPicPr>
        <p:blipFill>
          <a:blip r:embed="rId6" cstate="print">
            <a:lum bright="10000" contrast="20000"/>
          </a:blip>
          <a:srcRect l="36118" t="22189" r="19025"/>
          <a:stretch>
            <a:fillRect/>
          </a:stretch>
        </p:blipFill>
        <p:spPr bwMode="auto">
          <a:xfrm>
            <a:off x="0" y="2132856"/>
            <a:ext cx="1763688" cy="3023984"/>
          </a:xfrm>
          <a:prstGeom prst="rect">
            <a:avLst/>
          </a:prstGeom>
          <a:noFill/>
        </p:spPr>
      </p:pic>
      <p:pic>
        <p:nvPicPr>
          <p:cNvPr id="4103" name="Picture 7" descr="C:\Users\Filipa Santos\Pictures\fotos Mestrado\visita de estudo_Planetário\216a.jpg"/>
          <p:cNvPicPr>
            <a:picLocks noChangeAspect="1" noChangeArrowheads="1"/>
          </p:cNvPicPr>
          <p:nvPr/>
        </p:nvPicPr>
        <p:blipFill>
          <a:blip r:embed="rId7" cstate="print">
            <a:lum contrast="10000"/>
          </a:blip>
          <a:srcRect l="34387" t="16620" r="21833"/>
          <a:stretch>
            <a:fillRect/>
          </a:stretch>
        </p:blipFill>
        <p:spPr bwMode="auto">
          <a:xfrm>
            <a:off x="7380312" y="2132856"/>
            <a:ext cx="1763688" cy="3041576"/>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xão recta 12"/>
          <p:cNvCxnSpPr/>
          <p:nvPr/>
        </p:nvCxnSpPr>
        <p:spPr>
          <a:xfrm>
            <a:off x="0" y="551723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grpSp>
        <p:nvGrpSpPr>
          <p:cNvPr id="2" name="Grupo 24"/>
          <p:cNvGrpSpPr/>
          <p:nvPr/>
        </p:nvGrpSpPr>
        <p:grpSpPr>
          <a:xfrm>
            <a:off x="0" y="836712"/>
            <a:ext cx="8604448" cy="648072"/>
            <a:chOff x="179512" y="1484784"/>
            <a:chExt cx="5709325" cy="648072"/>
          </a:xfrm>
        </p:grpSpPr>
        <p:sp>
          <p:nvSpPr>
            <p:cNvPr id="26" name="Subtítulo 2"/>
            <p:cNvSpPr txBox="1">
              <a:spLocks/>
            </p:cNvSpPr>
            <p:nvPr/>
          </p:nvSpPr>
          <p:spPr>
            <a:xfrm>
              <a:off x="179512" y="1484784"/>
              <a:ext cx="1218042" cy="648072"/>
            </a:xfrm>
            <a:prstGeom prst="rect">
              <a:avLst/>
            </a:prstGeom>
            <a:solidFill>
              <a:srgbClr val="990000"/>
            </a:solidFill>
            <a:ln w="28575">
              <a:solidFill>
                <a:srgbClr val="990000"/>
              </a:solidFill>
            </a:ln>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pt-PT"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27" name="CaixaDeTexto 26"/>
            <p:cNvSpPr txBox="1"/>
            <p:nvPr/>
          </p:nvSpPr>
          <p:spPr>
            <a:xfrm>
              <a:off x="1445335" y="1484784"/>
              <a:ext cx="4443502" cy="646331"/>
            </a:xfrm>
            <a:prstGeom prst="rect">
              <a:avLst/>
            </a:prstGeom>
            <a:solidFill>
              <a:schemeClr val="bg1">
                <a:lumMod val="50000"/>
              </a:schemeClr>
            </a:solidFill>
            <a:ln w="38100">
              <a:solidFill>
                <a:schemeClr val="bg1">
                  <a:lumMod val="50000"/>
                </a:schemeClr>
              </a:solidFill>
            </a:ln>
          </p:spPr>
          <p:txBody>
            <a:bodyPr wrap="square" rtlCol="0">
              <a:spAutoFit/>
            </a:bodyPr>
            <a:lstStyle/>
            <a:p>
              <a:r>
                <a:rPr lang="pt-PT" sz="2800" b="1" dirty="0" smtClean="0">
                  <a:solidFill>
                    <a:schemeClr val="bg1"/>
                  </a:solidFill>
                  <a:latin typeface="Arial" pitchFamily="34" charset="0"/>
                  <a:cs typeface="Arial" pitchFamily="34" charset="0"/>
                </a:rPr>
                <a:t>Núcleo de Estágio</a:t>
              </a:r>
            </a:p>
            <a:p>
              <a:endParaRPr lang="pt-PT" sz="800" dirty="0" smtClean="0">
                <a:latin typeface="Arial" pitchFamily="34" charset="0"/>
                <a:cs typeface="Arial" pitchFamily="34" charset="0"/>
              </a:endParaRPr>
            </a:p>
          </p:txBody>
        </p:sp>
      </p:grpSp>
      <p:pic>
        <p:nvPicPr>
          <p:cNvPr id="1026" name="Picture 2" descr="C:\Users\Filipa Santos\Pictures\fotos Mestrado\PeddePaper\HPIM7713.JPG"/>
          <p:cNvPicPr>
            <a:picLocks noChangeAspect="1" noChangeArrowheads="1"/>
          </p:cNvPicPr>
          <p:nvPr/>
        </p:nvPicPr>
        <p:blipFill>
          <a:blip r:embed="rId3" cstate="print"/>
          <a:srcRect t="12662"/>
          <a:stretch>
            <a:fillRect/>
          </a:stretch>
        </p:blipFill>
        <p:spPr bwMode="auto">
          <a:xfrm>
            <a:off x="0" y="1628800"/>
            <a:ext cx="8604000" cy="5228928"/>
          </a:xfrm>
          <a:prstGeom prst="rect">
            <a:avLst/>
          </a:prstGeom>
          <a:noFill/>
        </p:spPr>
      </p:pic>
      <p:grpSp>
        <p:nvGrpSpPr>
          <p:cNvPr id="14" name="Grupo 13"/>
          <p:cNvGrpSpPr/>
          <p:nvPr/>
        </p:nvGrpSpPr>
        <p:grpSpPr>
          <a:xfrm>
            <a:off x="0" y="-3"/>
            <a:ext cx="9144000" cy="435603"/>
            <a:chOff x="0" y="-3"/>
            <a:chExt cx="9144000" cy="435607"/>
          </a:xfrm>
        </p:grpSpPr>
        <p:grpSp>
          <p:nvGrpSpPr>
            <p:cNvPr id="15" name="Grupo 5"/>
            <p:cNvGrpSpPr/>
            <p:nvPr/>
          </p:nvGrpSpPr>
          <p:grpSpPr>
            <a:xfrm>
              <a:off x="0" y="-3"/>
              <a:ext cx="6937209" cy="435607"/>
              <a:chOff x="1" y="-3"/>
              <a:chExt cx="6741124" cy="435607"/>
            </a:xfrm>
          </p:grpSpPr>
          <p:grpSp>
            <p:nvGrpSpPr>
              <p:cNvPr id="17" name="Grupo 18"/>
              <p:cNvGrpSpPr/>
              <p:nvPr/>
            </p:nvGrpSpPr>
            <p:grpSpPr>
              <a:xfrm>
                <a:off x="1" y="-3"/>
                <a:ext cx="3952751" cy="435607"/>
                <a:chOff x="163601" y="428605"/>
                <a:chExt cx="1912621" cy="287270"/>
              </a:xfrm>
            </p:grpSpPr>
            <p:sp>
              <p:nvSpPr>
                <p:cNvPr id="19" name="CaixaDeTexto 18"/>
                <p:cNvSpPr txBox="1"/>
                <p:nvPr/>
              </p:nvSpPr>
              <p:spPr>
                <a:xfrm>
                  <a:off x="163601" y="428605"/>
                  <a:ext cx="964838" cy="287265"/>
                </a:xfrm>
                <a:prstGeom prst="rect">
                  <a:avLst/>
                </a:prstGeom>
                <a:solidFill>
                  <a:srgbClr val="990000"/>
                </a:solidFill>
                <a:ln>
                  <a:solidFill>
                    <a:srgbClr val="990000"/>
                  </a:solidFill>
                </a:ln>
              </p:spPr>
              <p:txBody>
                <a:bodyPr wrap="square" rtlCol="0">
                  <a:spAutoFit/>
                </a:bodyPr>
                <a:lstStyle/>
                <a:p>
                  <a:pPr algn="ctr"/>
                  <a:r>
                    <a:rPr lang="pt-PT" sz="2000" b="1" dirty="0" smtClean="0">
                      <a:solidFill>
                        <a:schemeClr val="bg1"/>
                      </a:solidFill>
                    </a:rPr>
                    <a:t>Contextualização</a:t>
                  </a:r>
                  <a:endParaRPr lang="pt-PT" sz="2000" b="1" dirty="0">
                    <a:solidFill>
                      <a:schemeClr val="bg1"/>
                    </a:solidFill>
                  </a:endParaRPr>
                </a:p>
              </p:txBody>
            </p:sp>
            <p:sp>
              <p:nvSpPr>
                <p:cNvPr id="20" name="CaixaDeTexto 19"/>
                <p:cNvSpPr txBox="1"/>
                <p:nvPr/>
              </p:nvSpPr>
              <p:spPr>
                <a:xfrm>
                  <a:off x="1162165" y="428607"/>
                  <a:ext cx="914057" cy="287268"/>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Planificação</a:t>
                  </a:r>
                  <a:endParaRPr lang="pt-PT" sz="2000" b="1" dirty="0"/>
                </a:p>
              </p:txBody>
            </p:sp>
          </p:grpSp>
          <p:sp>
            <p:nvSpPr>
              <p:cNvPr id="18" name="CaixaDeTexto 17"/>
              <p:cNvSpPr txBox="1"/>
              <p:nvPr/>
            </p:nvSpPr>
            <p:spPr>
              <a:xfrm>
                <a:off x="4022935" y="0"/>
                <a:ext cx="2718190" cy="435600"/>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Actividades/ Estratégias</a:t>
                </a:r>
                <a:endParaRPr lang="pt-PT" sz="2000" b="1" dirty="0"/>
              </a:p>
            </p:txBody>
          </p:sp>
        </p:grpSp>
        <p:sp>
          <p:nvSpPr>
            <p:cNvPr id="16" name="CaixaDeTexto 15"/>
            <p:cNvSpPr txBox="1"/>
            <p:nvPr/>
          </p:nvSpPr>
          <p:spPr>
            <a:xfrm>
              <a:off x="7020272" y="0"/>
              <a:ext cx="2123728" cy="435604"/>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0" y="836712"/>
            <a:ext cx="8604450" cy="648072"/>
            <a:chOff x="179512" y="1484784"/>
            <a:chExt cx="5709325" cy="648072"/>
          </a:xfrm>
        </p:grpSpPr>
        <p:sp>
          <p:nvSpPr>
            <p:cNvPr id="16" name="Subtítulo 2"/>
            <p:cNvSpPr txBox="1">
              <a:spLocks/>
            </p:cNvSpPr>
            <p:nvPr/>
          </p:nvSpPr>
          <p:spPr>
            <a:xfrm>
              <a:off x="179512" y="1484784"/>
              <a:ext cx="1218042" cy="648072"/>
            </a:xfrm>
            <a:prstGeom prst="rect">
              <a:avLst/>
            </a:prstGeom>
            <a:solidFill>
              <a:srgbClr val="990000"/>
            </a:solidFill>
            <a:ln w="28575">
              <a:solidFill>
                <a:srgbClr val="990000"/>
              </a:solidFill>
            </a:ln>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pt-PT" sz="2800" b="1" dirty="0" smtClean="0">
                  <a:solidFill>
                    <a:schemeClr val="bg1"/>
                  </a:solidFill>
                </a:rPr>
                <a:t>Turmas</a:t>
              </a:r>
              <a:endParaRPr kumimoji="0" lang="pt-PT"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17" name="CaixaDeTexto 16"/>
            <p:cNvSpPr txBox="1"/>
            <p:nvPr/>
          </p:nvSpPr>
          <p:spPr>
            <a:xfrm>
              <a:off x="1445335" y="1484784"/>
              <a:ext cx="4443502" cy="646331"/>
            </a:xfrm>
            <a:prstGeom prst="rect">
              <a:avLst/>
            </a:prstGeom>
            <a:solidFill>
              <a:schemeClr val="bg1">
                <a:lumMod val="50000"/>
              </a:schemeClr>
            </a:solidFill>
            <a:ln w="38100">
              <a:solidFill>
                <a:schemeClr val="bg1">
                  <a:lumMod val="50000"/>
                </a:schemeClr>
              </a:solidFill>
            </a:ln>
          </p:spPr>
          <p:txBody>
            <a:bodyPr wrap="square" rtlCol="0">
              <a:spAutoFit/>
            </a:bodyPr>
            <a:lstStyle/>
            <a:p>
              <a:r>
                <a:rPr lang="pt-PT" sz="2800" b="1" dirty="0" smtClean="0">
                  <a:solidFill>
                    <a:schemeClr val="bg1"/>
                  </a:solidFill>
                  <a:latin typeface="Arial" pitchFamily="34" charset="0"/>
                  <a:cs typeface="Arial" pitchFamily="34" charset="0"/>
                </a:rPr>
                <a:t>9.º C</a:t>
              </a:r>
            </a:p>
            <a:p>
              <a:endParaRPr lang="pt-PT" sz="800" dirty="0" smtClean="0">
                <a:latin typeface="Arial" pitchFamily="34" charset="0"/>
                <a:cs typeface="Arial" pitchFamily="34" charset="0"/>
              </a:endParaRPr>
            </a:p>
          </p:txBody>
        </p:sp>
      </p:grpSp>
      <p:cxnSp>
        <p:nvCxnSpPr>
          <p:cNvPr id="13" name="Conexão recta 12"/>
          <p:cNvCxnSpPr/>
          <p:nvPr/>
        </p:nvCxnSpPr>
        <p:spPr>
          <a:xfrm>
            <a:off x="0" y="551723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pic>
        <p:nvPicPr>
          <p:cNvPr id="2050" name="Picture 2" descr="C:\Users\Filipa Santos\Pictures\fotos Mestrado\PeddePaper\HPIM7759.JPG"/>
          <p:cNvPicPr>
            <a:picLocks noChangeAspect="1" noChangeArrowheads="1"/>
          </p:cNvPicPr>
          <p:nvPr/>
        </p:nvPicPr>
        <p:blipFill>
          <a:blip r:embed="rId3" cstate="print">
            <a:lum bright="10000" contrast="20000"/>
          </a:blip>
          <a:srcRect l="10626" t="6976" r="5901" b="23110"/>
          <a:stretch>
            <a:fillRect/>
          </a:stretch>
        </p:blipFill>
        <p:spPr bwMode="auto">
          <a:xfrm>
            <a:off x="0" y="1628800"/>
            <a:ext cx="8640960" cy="5229200"/>
          </a:xfrm>
          <a:prstGeom prst="rect">
            <a:avLst/>
          </a:prstGeom>
          <a:noFill/>
        </p:spPr>
      </p:pic>
      <p:grpSp>
        <p:nvGrpSpPr>
          <p:cNvPr id="24" name="Grupo 23"/>
          <p:cNvGrpSpPr/>
          <p:nvPr/>
        </p:nvGrpSpPr>
        <p:grpSpPr>
          <a:xfrm>
            <a:off x="0" y="-3"/>
            <a:ext cx="9144000" cy="435603"/>
            <a:chOff x="0" y="-3"/>
            <a:chExt cx="9144000" cy="435607"/>
          </a:xfrm>
        </p:grpSpPr>
        <p:grpSp>
          <p:nvGrpSpPr>
            <p:cNvPr id="25" name="Grupo 5"/>
            <p:cNvGrpSpPr/>
            <p:nvPr/>
          </p:nvGrpSpPr>
          <p:grpSpPr>
            <a:xfrm>
              <a:off x="0" y="-3"/>
              <a:ext cx="6937209" cy="435607"/>
              <a:chOff x="1" y="-3"/>
              <a:chExt cx="6741124" cy="435607"/>
            </a:xfrm>
          </p:grpSpPr>
          <p:grpSp>
            <p:nvGrpSpPr>
              <p:cNvPr id="27" name="Grupo 18"/>
              <p:cNvGrpSpPr/>
              <p:nvPr/>
            </p:nvGrpSpPr>
            <p:grpSpPr>
              <a:xfrm>
                <a:off x="1" y="-3"/>
                <a:ext cx="3952751" cy="435607"/>
                <a:chOff x="163601" y="428605"/>
                <a:chExt cx="1912621" cy="287270"/>
              </a:xfrm>
            </p:grpSpPr>
            <p:sp>
              <p:nvSpPr>
                <p:cNvPr id="29" name="CaixaDeTexto 28"/>
                <p:cNvSpPr txBox="1"/>
                <p:nvPr/>
              </p:nvSpPr>
              <p:spPr>
                <a:xfrm>
                  <a:off x="163601" y="428605"/>
                  <a:ext cx="964838" cy="287265"/>
                </a:xfrm>
                <a:prstGeom prst="rect">
                  <a:avLst/>
                </a:prstGeom>
                <a:solidFill>
                  <a:srgbClr val="990000"/>
                </a:solidFill>
                <a:ln>
                  <a:solidFill>
                    <a:srgbClr val="990000"/>
                  </a:solidFill>
                </a:ln>
              </p:spPr>
              <p:txBody>
                <a:bodyPr wrap="square" rtlCol="0">
                  <a:spAutoFit/>
                </a:bodyPr>
                <a:lstStyle/>
                <a:p>
                  <a:pPr algn="ctr"/>
                  <a:r>
                    <a:rPr lang="pt-PT" sz="2000" b="1" dirty="0" smtClean="0">
                      <a:solidFill>
                        <a:schemeClr val="bg1"/>
                      </a:solidFill>
                    </a:rPr>
                    <a:t>Contextualização</a:t>
                  </a:r>
                  <a:endParaRPr lang="pt-PT" sz="2000" b="1" dirty="0">
                    <a:solidFill>
                      <a:schemeClr val="bg1"/>
                    </a:solidFill>
                  </a:endParaRPr>
                </a:p>
              </p:txBody>
            </p:sp>
            <p:sp>
              <p:nvSpPr>
                <p:cNvPr id="30" name="CaixaDeTexto 29"/>
                <p:cNvSpPr txBox="1"/>
                <p:nvPr/>
              </p:nvSpPr>
              <p:spPr>
                <a:xfrm>
                  <a:off x="1162165" y="428607"/>
                  <a:ext cx="914057" cy="287268"/>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Planificação</a:t>
                  </a:r>
                  <a:endParaRPr lang="pt-PT" sz="2000" b="1" dirty="0"/>
                </a:p>
              </p:txBody>
            </p:sp>
          </p:grpSp>
          <p:sp>
            <p:nvSpPr>
              <p:cNvPr id="28" name="CaixaDeTexto 27"/>
              <p:cNvSpPr txBox="1"/>
              <p:nvPr/>
            </p:nvSpPr>
            <p:spPr>
              <a:xfrm>
                <a:off x="4022935" y="0"/>
                <a:ext cx="2718190" cy="435600"/>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Actividades/ Estratégias</a:t>
                </a:r>
                <a:endParaRPr lang="pt-PT" sz="2000" b="1" dirty="0"/>
              </a:p>
            </p:txBody>
          </p:sp>
        </p:grpSp>
        <p:sp>
          <p:nvSpPr>
            <p:cNvPr id="26" name="CaixaDeTexto 25"/>
            <p:cNvSpPr txBox="1"/>
            <p:nvPr/>
          </p:nvSpPr>
          <p:spPr>
            <a:xfrm>
              <a:off x="7020272" y="0"/>
              <a:ext cx="2123728" cy="435604"/>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14"/>
          <p:cNvGrpSpPr/>
          <p:nvPr/>
        </p:nvGrpSpPr>
        <p:grpSpPr>
          <a:xfrm>
            <a:off x="0" y="836712"/>
            <a:ext cx="8604450" cy="648072"/>
            <a:chOff x="179512" y="1484784"/>
            <a:chExt cx="5709325" cy="648072"/>
          </a:xfrm>
        </p:grpSpPr>
        <p:sp>
          <p:nvSpPr>
            <p:cNvPr id="16" name="Subtítulo 2"/>
            <p:cNvSpPr txBox="1">
              <a:spLocks/>
            </p:cNvSpPr>
            <p:nvPr/>
          </p:nvSpPr>
          <p:spPr>
            <a:xfrm>
              <a:off x="179512" y="1484784"/>
              <a:ext cx="1218042" cy="648072"/>
            </a:xfrm>
            <a:prstGeom prst="rect">
              <a:avLst/>
            </a:prstGeom>
            <a:solidFill>
              <a:srgbClr val="990000"/>
            </a:solidFill>
            <a:ln w="28575">
              <a:solidFill>
                <a:srgbClr val="990000"/>
              </a:solidFill>
            </a:ln>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lang="pt-PT" sz="2800" b="1" dirty="0" smtClean="0">
                  <a:solidFill>
                    <a:schemeClr val="bg1"/>
                  </a:solidFill>
                </a:rPr>
                <a:t>Turmas</a:t>
              </a:r>
              <a:endParaRPr kumimoji="0" lang="pt-PT" sz="2800" b="1" i="0" u="none" strike="noStrike" kern="1200" cap="none" spc="0" normalizeH="0" baseline="0" noProof="0" dirty="0">
                <a:ln>
                  <a:noFill/>
                </a:ln>
                <a:solidFill>
                  <a:schemeClr val="bg1"/>
                </a:solidFill>
                <a:effectLst/>
                <a:uLnTx/>
                <a:uFillTx/>
                <a:latin typeface="+mn-lt"/>
                <a:ea typeface="+mn-ea"/>
                <a:cs typeface="+mn-cs"/>
              </a:endParaRPr>
            </a:p>
          </p:txBody>
        </p:sp>
        <p:sp>
          <p:nvSpPr>
            <p:cNvPr id="17" name="CaixaDeTexto 16"/>
            <p:cNvSpPr txBox="1"/>
            <p:nvPr/>
          </p:nvSpPr>
          <p:spPr>
            <a:xfrm>
              <a:off x="1445335" y="1484784"/>
              <a:ext cx="4443502" cy="646331"/>
            </a:xfrm>
            <a:prstGeom prst="rect">
              <a:avLst/>
            </a:prstGeom>
            <a:solidFill>
              <a:schemeClr val="bg1">
                <a:lumMod val="50000"/>
              </a:schemeClr>
            </a:solidFill>
            <a:ln w="38100">
              <a:solidFill>
                <a:schemeClr val="bg1">
                  <a:lumMod val="50000"/>
                </a:schemeClr>
              </a:solidFill>
            </a:ln>
          </p:spPr>
          <p:txBody>
            <a:bodyPr wrap="square" rtlCol="0">
              <a:spAutoFit/>
            </a:bodyPr>
            <a:lstStyle/>
            <a:p>
              <a:r>
                <a:rPr lang="pt-PT" sz="2800" b="1" dirty="0" smtClean="0">
                  <a:solidFill>
                    <a:schemeClr val="bg1"/>
                  </a:solidFill>
                  <a:latin typeface="Arial" pitchFamily="34" charset="0"/>
                  <a:cs typeface="Arial" pitchFamily="34" charset="0"/>
                </a:rPr>
                <a:t>10.º CT1</a:t>
              </a:r>
            </a:p>
            <a:p>
              <a:endParaRPr lang="pt-PT" sz="800" dirty="0" smtClean="0">
                <a:latin typeface="Arial" pitchFamily="34" charset="0"/>
                <a:cs typeface="Arial" pitchFamily="34" charset="0"/>
              </a:endParaRPr>
            </a:p>
          </p:txBody>
        </p:sp>
      </p:grpSp>
      <p:cxnSp>
        <p:nvCxnSpPr>
          <p:cNvPr id="18" name="Conexão recta 17"/>
          <p:cNvCxnSpPr/>
          <p:nvPr/>
        </p:nvCxnSpPr>
        <p:spPr>
          <a:xfrm>
            <a:off x="0" y="5517232"/>
            <a:ext cx="9144000"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pic>
        <p:nvPicPr>
          <p:cNvPr id="4098" name="Picture 2" descr="C:\Users\Filipa Santos\Pictures\207585_1646646692334_1421912680_31304993_2006993_n.jpg"/>
          <p:cNvPicPr>
            <a:picLocks noChangeAspect="1" noChangeArrowheads="1"/>
          </p:cNvPicPr>
          <p:nvPr/>
        </p:nvPicPr>
        <p:blipFill>
          <a:blip r:embed="rId3" cstate="print"/>
          <a:srcRect t="7644" b="6214"/>
          <a:stretch>
            <a:fillRect/>
          </a:stretch>
        </p:blipFill>
        <p:spPr bwMode="auto">
          <a:xfrm>
            <a:off x="0" y="1556792"/>
            <a:ext cx="8604448" cy="5301208"/>
          </a:xfrm>
          <a:prstGeom prst="rect">
            <a:avLst/>
          </a:prstGeom>
          <a:noFill/>
        </p:spPr>
      </p:pic>
      <p:grpSp>
        <p:nvGrpSpPr>
          <p:cNvPr id="24" name="Grupo 23"/>
          <p:cNvGrpSpPr/>
          <p:nvPr/>
        </p:nvGrpSpPr>
        <p:grpSpPr>
          <a:xfrm>
            <a:off x="0" y="-3"/>
            <a:ext cx="9144000" cy="435603"/>
            <a:chOff x="0" y="-3"/>
            <a:chExt cx="9144000" cy="435607"/>
          </a:xfrm>
        </p:grpSpPr>
        <p:grpSp>
          <p:nvGrpSpPr>
            <p:cNvPr id="25" name="Grupo 5"/>
            <p:cNvGrpSpPr/>
            <p:nvPr/>
          </p:nvGrpSpPr>
          <p:grpSpPr>
            <a:xfrm>
              <a:off x="0" y="-3"/>
              <a:ext cx="6937209" cy="435607"/>
              <a:chOff x="1" y="-3"/>
              <a:chExt cx="6741124" cy="435607"/>
            </a:xfrm>
          </p:grpSpPr>
          <p:grpSp>
            <p:nvGrpSpPr>
              <p:cNvPr id="27" name="Grupo 18"/>
              <p:cNvGrpSpPr/>
              <p:nvPr/>
            </p:nvGrpSpPr>
            <p:grpSpPr>
              <a:xfrm>
                <a:off x="1" y="-3"/>
                <a:ext cx="3952751" cy="435607"/>
                <a:chOff x="163601" y="428605"/>
                <a:chExt cx="1912621" cy="287270"/>
              </a:xfrm>
            </p:grpSpPr>
            <p:sp>
              <p:nvSpPr>
                <p:cNvPr id="29" name="CaixaDeTexto 28"/>
                <p:cNvSpPr txBox="1"/>
                <p:nvPr/>
              </p:nvSpPr>
              <p:spPr>
                <a:xfrm>
                  <a:off x="163601" y="428605"/>
                  <a:ext cx="964838" cy="287265"/>
                </a:xfrm>
                <a:prstGeom prst="rect">
                  <a:avLst/>
                </a:prstGeom>
                <a:solidFill>
                  <a:srgbClr val="990000"/>
                </a:solidFill>
                <a:ln>
                  <a:solidFill>
                    <a:srgbClr val="990000"/>
                  </a:solidFill>
                </a:ln>
              </p:spPr>
              <p:txBody>
                <a:bodyPr wrap="square" rtlCol="0">
                  <a:spAutoFit/>
                </a:bodyPr>
                <a:lstStyle/>
                <a:p>
                  <a:pPr algn="ctr"/>
                  <a:r>
                    <a:rPr lang="pt-PT" sz="2000" b="1" dirty="0" smtClean="0">
                      <a:solidFill>
                        <a:schemeClr val="bg1"/>
                      </a:solidFill>
                    </a:rPr>
                    <a:t>Contextualização</a:t>
                  </a:r>
                  <a:endParaRPr lang="pt-PT" sz="2000" b="1" dirty="0">
                    <a:solidFill>
                      <a:schemeClr val="bg1"/>
                    </a:solidFill>
                  </a:endParaRPr>
                </a:p>
              </p:txBody>
            </p:sp>
            <p:sp>
              <p:nvSpPr>
                <p:cNvPr id="30" name="CaixaDeTexto 29"/>
                <p:cNvSpPr txBox="1"/>
                <p:nvPr/>
              </p:nvSpPr>
              <p:spPr>
                <a:xfrm>
                  <a:off x="1162165" y="428607"/>
                  <a:ext cx="914057" cy="287268"/>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Planificação</a:t>
                  </a:r>
                  <a:endParaRPr lang="pt-PT" sz="2000" b="1" dirty="0"/>
                </a:p>
              </p:txBody>
            </p:sp>
          </p:grpSp>
          <p:sp>
            <p:nvSpPr>
              <p:cNvPr id="28" name="CaixaDeTexto 27"/>
              <p:cNvSpPr txBox="1"/>
              <p:nvPr/>
            </p:nvSpPr>
            <p:spPr>
              <a:xfrm>
                <a:off x="4022935" y="0"/>
                <a:ext cx="2718190" cy="435600"/>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smtClean="0"/>
                  <a:t>Actividades/ Estratégias</a:t>
                </a:r>
                <a:endParaRPr lang="pt-PT" sz="2000" b="1" dirty="0"/>
              </a:p>
            </p:txBody>
          </p:sp>
        </p:grpSp>
        <p:sp>
          <p:nvSpPr>
            <p:cNvPr id="26" name="CaixaDeTexto 25"/>
            <p:cNvSpPr txBox="1"/>
            <p:nvPr/>
          </p:nvSpPr>
          <p:spPr>
            <a:xfrm>
              <a:off x="7020272" y="0"/>
              <a:ext cx="2123728" cy="435604"/>
            </a:xfrm>
            <a:prstGeom prst="rect">
              <a:avLst/>
            </a:prstGeom>
            <a:solidFill>
              <a:schemeClr val="bg1">
                <a:lumMod val="85000"/>
              </a:schemeClr>
            </a:solidFill>
            <a:ln>
              <a:solidFill>
                <a:schemeClr val="bg1">
                  <a:lumMod val="85000"/>
                </a:schemeClr>
              </a:solidFill>
            </a:ln>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24070" t="24235" r="23907" b="10797"/>
          <a:stretch>
            <a:fillRect/>
          </a:stretch>
        </p:blipFill>
        <p:spPr bwMode="auto">
          <a:xfrm>
            <a:off x="0" y="614344"/>
            <a:ext cx="9144000" cy="624365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8454" t="11610" r="16794" b="6688"/>
          <a:stretch>
            <a:fillRect/>
          </a:stretch>
        </p:blipFill>
        <p:spPr bwMode="auto">
          <a:xfrm>
            <a:off x="251520" y="792256"/>
            <a:ext cx="8892480" cy="6065744"/>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l="24070" t="23250" r="23354" b="10798"/>
          <a:stretch>
            <a:fillRect/>
          </a:stretch>
        </p:blipFill>
        <p:spPr bwMode="auto">
          <a:xfrm>
            <a:off x="0" y="620689"/>
            <a:ext cx="9143999" cy="6237311"/>
          </a:xfrm>
          <a:prstGeom prst="rect">
            <a:avLst/>
          </a:prstGeom>
          <a:noFill/>
          <a:ln w="9525">
            <a:noFill/>
            <a:miter lim="800000"/>
            <a:headEnd/>
            <a:tailEnd/>
          </a:ln>
          <a:effectLst>
            <a:outerShdw blurRad="44450" dist="27940" dir="5400000" algn="ctr">
              <a:srgbClr val="000000">
                <a:alpha val="32000"/>
              </a:srgbClr>
            </a:outerShdw>
          </a:effectLst>
        </p:spPr>
      </p:pic>
      <p:pic>
        <p:nvPicPr>
          <p:cNvPr id="3079" name="Picture 7"/>
          <p:cNvPicPr>
            <a:picLocks noChangeAspect="1" noChangeArrowheads="1"/>
          </p:cNvPicPr>
          <p:nvPr/>
        </p:nvPicPr>
        <p:blipFill>
          <a:blip r:embed="rId6" cstate="print"/>
          <a:srcRect l="24070" t="24235" r="23354" b="10797"/>
          <a:stretch>
            <a:fillRect/>
          </a:stretch>
        </p:blipFill>
        <p:spPr bwMode="auto">
          <a:xfrm>
            <a:off x="0" y="620689"/>
            <a:ext cx="9143999" cy="6237311"/>
          </a:xfrm>
          <a:prstGeom prst="rect">
            <a:avLst/>
          </a:prstGeom>
          <a:noFill/>
          <a:ln w="9525">
            <a:noFill/>
            <a:miter lim="800000"/>
            <a:headEnd/>
            <a:tailEnd/>
          </a:ln>
          <a:effectLst>
            <a:outerShdw blurRad="44450" dist="27940" dir="5400000" algn="ctr">
              <a:srgbClr val="000000">
                <a:alpha val="32000"/>
              </a:srgbClr>
            </a:outerShdw>
          </a:effectLst>
        </p:spPr>
      </p:pic>
      <p:pic>
        <p:nvPicPr>
          <p:cNvPr id="3080" name="Picture 8"/>
          <p:cNvPicPr>
            <a:picLocks noChangeAspect="1" noChangeArrowheads="1"/>
          </p:cNvPicPr>
          <p:nvPr/>
        </p:nvPicPr>
        <p:blipFill>
          <a:blip r:embed="rId7" cstate="print"/>
          <a:srcRect l="17901" t="12703" r="16241" b="6688"/>
          <a:stretch>
            <a:fillRect/>
          </a:stretch>
        </p:blipFill>
        <p:spPr bwMode="auto">
          <a:xfrm>
            <a:off x="0" y="620689"/>
            <a:ext cx="9143999" cy="6237311"/>
          </a:xfrm>
          <a:prstGeom prst="rect">
            <a:avLst/>
          </a:prstGeom>
          <a:noFill/>
          <a:ln w="9525">
            <a:noFill/>
            <a:miter lim="800000"/>
            <a:headEnd/>
            <a:tailEnd/>
          </a:ln>
          <a:effectLst>
            <a:outerShdw blurRad="44450" dist="27940" dir="5400000" algn="ctr">
              <a:srgbClr val="000000">
                <a:alpha val="32000"/>
              </a:srgbClr>
            </a:outerShdw>
          </a:effectLst>
        </p:spPr>
      </p:pic>
      <p:pic>
        <p:nvPicPr>
          <p:cNvPr id="22" name="Picture 9"/>
          <p:cNvPicPr>
            <a:picLocks noChangeAspect="1" noChangeArrowheads="1"/>
          </p:cNvPicPr>
          <p:nvPr/>
        </p:nvPicPr>
        <p:blipFill>
          <a:blip r:embed="rId8" cstate="print"/>
          <a:srcRect l="24070" t="23250" r="23354" b="10798"/>
          <a:stretch>
            <a:fillRect/>
          </a:stretch>
        </p:blipFill>
        <p:spPr bwMode="auto">
          <a:xfrm>
            <a:off x="0" y="620688"/>
            <a:ext cx="9144000" cy="6237312"/>
          </a:xfrm>
          <a:prstGeom prst="rect">
            <a:avLst/>
          </a:prstGeom>
          <a:noFill/>
          <a:ln w="9525">
            <a:noFill/>
            <a:miter lim="800000"/>
            <a:headEnd/>
            <a:tailEnd/>
          </a:ln>
          <a:effectLst>
            <a:outerShdw blurRad="44450" dist="27940" dir="5400000" algn="ctr">
              <a:srgbClr val="000000">
                <a:alpha val="32000"/>
              </a:srgbClr>
            </a:outerShdw>
          </a:effectLst>
        </p:spPr>
      </p:pic>
      <p:pic>
        <p:nvPicPr>
          <p:cNvPr id="18" name="Picture 10"/>
          <p:cNvPicPr>
            <a:picLocks noChangeAspect="1" noChangeArrowheads="1"/>
          </p:cNvPicPr>
          <p:nvPr/>
        </p:nvPicPr>
        <p:blipFill>
          <a:blip r:embed="rId9" cstate="print"/>
          <a:srcRect l="23989" t="23422" r="23435" b="10626"/>
          <a:stretch>
            <a:fillRect/>
          </a:stretch>
        </p:blipFill>
        <p:spPr bwMode="auto">
          <a:xfrm>
            <a:off x="0" y="620689"/>
            <a:ext cx="9143999" cy="6237311"/>
          </a:xfrm>
          <a:prstGeom prst="rect">
            <a:avLst/>
          </a:prstGeom>
          <a:noFill/>
          <a:ln w="9525">
            <a:noFill/>
            <a:miter lim="800000"/>
            <a:headEnd/>
            <a:tailEnd/>
          </a:ln>
          <a:effectLst>
            <a:outerShdw blurRad="44450" dist="27940" dir="5400000" algn="ctr">
              <a:srgbClr val="000000">
                <a:alpha val="32000"/>
              </a:srgbClr>
            </a:outerShdw>
          </a:effectLst>
        </p:spPr>
      </p:pic>
      <p:pic>
        <p:nvPicPr>
          <p:cNvPr id="2052" name="Picture 4"/>
          <p:cNvPicPr>
            <a:picLocks noChangeAspect="1" noChangeArrowheads="1"/>
          </p:cNvPicPr>
          <p:nvPr/>
        </p:nvPicPr>
        <p:blipFill>
          <a:blip r:embed="rId10" cstate="print"/>
          <a:srcRect l="23989" t="23422" r="23435" b="10626"/>
          <a:stretch>
            <a:fillRect/>
          </a:stretch>
        </p:blipFill>
        <p:spPr bwMode="auto">
          <a:xfrm>
            <a:off x="0" y="620688"/>
            <a:ext cx="9144000" cy="6212416"/>
          </a:xfrm>
          <a:prstGeom prst="rect">
            <a:avLst/>
          </a:prstGeom>
          <a:noFill/>
          <a:ln w="9525">
            <a:noFill/>
            <a:miter lim="800000"/>
            <a:headEnd/>
            <a:tailEnd/>
          </a:ln>
        </p:spPr>
      </p:pic>
      <p:pic>
        <p:nvPicPr>
          <p:cNvPr id="16" name="Picture 11"/>
          <p:cNvPicPr>
            <a:picLocks noChangeAspect="1" noChangeArrowheads="1"/>
          </p:cNvPicPr>
          <p:nvPr/>
        </p:nvPicPr>
        <p:blipFill>
          <a:blip r:embed="rId11" cstate="print"/>
          <a:srcRect l="23989" t="23422" r="23435" b="10625"/>
          <a:stretch>
            <a:fillRect/>
          </a:stretch>
        </p:blipFill>
        <p:spPr bwMode="auto">
          <a:xfrm>
            <a:off x="0" y="620689"/>
            <a:ext cx="9143999" cy="6237311"/>
          </a:xfrm>
          <a:prstGeom prst="rect">
            <a:avLst/>
          </a:prstGeom>
          <a:noFill/>
          <a:ln w="9525">
            <a:noFill/>
            <a:miter lim="800000"/>
            <a:headEnd/>
            <a:tailEnd/>
          </a:ln>
        </p:spPr>
      </p:pic>
      <p:grpSp>
        <p:nvGrpSpPr>
          <p:cNvPr id="19" name="Grupo 18"/>
          <p:cNvGrpSpPr/>
          <p:nvPr/>
        </p:nvGrpSpPr>
        <p:grpSpPr>
          <a:xfrm>
            <a:off x="0" y="-3"/>
            <a:ext cx="9144000" cy="435606"/>
            <a:chOff x="0" y="-3"/>
            <a:chExt cx="9144000" cy="435610"/>
          </a:xfrm>
        </p:grpSpPr>
        <p:grpSp>
          <p:nvGrpSpPr>
            <p:cNvPr id="20" name="Grupo 5"/>
            <p:cNvGrpSpPr/>
            <p:nvPr/>
          </p:nvGrpSpPr>
          <p:grpSpPr>
            <a:xfrm>
              <a:off x="0" y="-3"/>
              <a:ext cx="6937209" cy="435610"/>
              <a:chOff x="1" y="-3"/>
              <a:chExt cx="6741124" cy="435610"/>
            </a:xfrm>
          </p:grpSpPr>
          <p:grpSp>
            <p:nvGrpSpPr>
              <p:cNvPr id="30" name="Grupo 18"/>
              <p:cNvGrpSpPr/>
              <p:nvPr/>
            </p:nvGrpSpPr>
            <p:grpSpPr>
              <a:xfrm>
                <a:off x="1" y="-3"/>
                <a:ext cx="3952751" cy="435610"/>
                <a:chOff x="163601" y="428605"/>
                <a:chExt cx="1912621" cy="287272"/>
              </a:xfrm>
            </p:grpSpPr>
            <p:sp>
              <p:nvSpPr>
                <p:cNvPr id="32" name="CaixaDeTexto 31"/>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33" name="CaixaDeTexto 32"/>
                <p:cNvSpPr txBox="1"/>
                <p:nvPr/>
              </p:nvSpPr>
              <p:spPr>
                <a:xfrm>
                  <a:off x="1162165" y="428608"/>
                  <a:ext cx="914057" cy="287269"/>
                </a:xfrm>
                <a:prstGeom prst="rect">
                  <a:avLst/>
                </a:prstGeom>
                <a:solidFill>
                  <a:srgbClr val="990000"/>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smtClean="0">
                      <a:solidFill>
                        <a:schemeClr val="bg1"/>
                      </a:solidFill>
                    </a:rPr>
                    <a:t>Planificação</a:t>
                  </a:r>
                  <a:endParaRPr lang="pt-PT" sz="2000" b="1" dirty="0">
                    <a:solidFill>
                      <a:schemeClr val="bg1"/>
                    </a:solidFill>
                  </a:endParaRPr>
                </a:p>
              </p:txBody>
            </p:sp>
          </p:grpSp>
          <p:sp>
            <p:nvSpPr>
              <p:cNvPr id="31" name="CaixaDeTexto 30"/>
              <p:cNvSpPr txBox="1"/>
              <p:nvPr/>
            </p:nvSpPr>
            <p:spPr>
              <a:xfrm>
                <a:off x="4022935" y="0"/>
                <a:ext cx="2718190" cy="435600"/>
              </a:xfrm>
              <a:prstGeom prst="rect">
                <a:avLst/>
              </a:prstGeom>
              <a:solidFill>
                <a:schemeClr val="bg1">
                  <a:lumMod val="85000"/>
                </a:schemeClr>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smtClean="0"/>
                  <a:t>Actividades/ Estratégias</a:t>
                </a:r>
                <a:endParaRPr lang="pt-PT" sz="2000" b="1" dirty="0"/>
              </a:p>
            </p:txBody>
          </p:sp>
        </p:grpSp>
        <p:sp>
          <p:nvSpPr>
            <p:cNvPr id="21" name="CaixaDeTexto 20"/>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3000"/>
                                        <p:tgtEl>
                                          <p:spTgt spid="205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3000"/>
                                        <p:tgtEl>
                                          <p:spTgt spid="1026"/>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fade">
                                      <p:cBhvr>
                                        <p:cTn id="15" dur="5000"/>
                                        <p:tgtEl>
                                          <p:spTgt spid="3079"/>
                                        </p:tgtEl>
                                      </p:cBhvr>
                                    </p:animEffect>
                                  </p:childTnLst>
                                </p:cTn>
                              </p:par>
                            </p:childTnLst>
                          </p:cTn>
                        </p:par>
                        <p:par>
                          <p:cTn id="16" fill="hold">
                            <p:stCondLst>
                              <p:cond delay="11000"/>
                            </p:stCondLst>
                            <p:childTnLst>
                              <p:par>
                                <p:cTn id="17" presetID="10" presetClass="entr" presetSubtype="0" fill="hold" nodeType="afterEffect">
                                  <p:stCondLst>
                                    <p:cond delay="0"/>
                                  </p:stCondLst>
                                  <p:childTnLst>
                                    <p:set>
                                      <p:cBhvr>
                                        <p:cTn id="18" dur="1" fill="hold">
                                          <p:stCondLst>
                                            <p:cond delay="0"/>
                                          </p:stCondLst>
                                        </p:cTn>
                                        <p:tgtEl>
                                          <p:spTgt spid="3080"/>
                                        </p:tgtEl>
                                        <p:attrNameLst>
                                          <p:attrName>style.visibility</p:attrName>
                                        </p:attrNameLst>
                                      </p:cBhvr>
                                      <p:to>
                                        <p:strVal val="visible"/>
                                      </p:to>
                                    </p:set>
                                    <p:animEffect transition="in" filter="fade">
                                      <p:cBhvr>
                                        <p:cTn id="19" dur="3000"/>
                                        <p:tgtEl>
                                          <p:spTgt spid="3080"/>
                                        </p:tgtEl>
                                      </p:cBhvr>
                                    </p:animEffect>
                                  </p:childTnLst>
                                </p:cTn>
                              </p:par>
                            </p:childTnLst>
                          </p:cTn>
                        </p:par>
                        <p:par>
                          <p:cTn id="20" fill="hold">
                            <p:stCondLst>
                              <p:cond delay="14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0"/>
                                        <p:tgtEl>
                                          <p:spTgt spid="22"/>
                                        </p:tgtEl>
                                      </p:cBhvr>
                                    </p:animEffect>
                                  </p:childTnLst>
                                </p:cTn>
                              </p:par>
                            </p:childTnLst>
                          </p:cTn>
                        </p:par>
                        <p:par>
                          <p:cTn id="24" fill="hold">
                            <p:stCondLst>
                              <p:cond delay="19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0"/>
                                        <p:tgtEl>
                                          <p:spTgt spid="18"/>
                                        </p:tgtEl>
                                      </p:cBhvr>
                                    </p:animEffect>
                                  </p:childTnLst>
                                </p:cTn>
                              </p:par>
                            </p:childTnLst>
                          </p:cTn>
                        </p:par>
                        <p:par>
                          <p:cTn id="28" fill="hold">
                            <p:stCondLst>
                              <p:cond delay="240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0"/>
                                        <p:tgtEl>
                                          <p:spTgt spid="2052"/>
                                        </p:tgtEl>
                                      </p:cBhvr>
                                    </p:animEffect>
                                  </p:childTnLst>
                                </p:cTn>
                              </p:par>
                            </p:childTnLst>
                          </p:cTn>
                        </p:par>
                        <p:par>
                          <p:cTn id="32" fill="hold">
                            <p:stCondLst>
                              <p:cond delay="290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Filipa Santos\Pictures\fotos Mestrado\img058.jpg"/>
          <p:cNvPicPr>
            <a:picLocks noChangeAspect="1" noChangeArrowheads="1"/>
          </p:cNvPicPr>
          <p:nvPr/>
        </p:nvPicPr>
        <p:blipFill>
          <a:blip r:embed="rId3" cstate="print"/>
          <a:srcRect/>
          <a:stretch>
            <a:fillRect/>
          </a:stretch>
        </p:blipFill>
        <p:spPr bwMode="auto">
          <a:xfrm>
            <a:off x="4644008" y="2132856"/>
            <a:ext cx="3394099" cy="4725144"/>
          </a:xfrm>
          <a:prstGeom prst="rect">
            <a:avLst/>
          </a:prstGeom>
          <a:noFill/>
        </p:spPr>
      </p:pic>
      <p:pic>
        <p:nvPicPr>
          <p:cNvPr id="5122" name="Picture 2" descr="C:\Users\Filipa Santos\Pictures\fotos Mestrado\bg\Ate conseguiamos sorrir no dia dos vossos testes\IMG_3132.JPG"/>
          <p:cNvPicPr>
            <a:picLocks noChangeAspect="1" noChangeArrowheads="1"/>
          </p:cNvPicPr>
          <p:nvPr/>
        </p:nvPicPr>
        <p:blipFill>
          <a:blip r:embed="rId4" cstate="print">
            <a:lum bright="10000" contrast="20000"/>
          </a:blip>
          <a:srcRect l="9062" r="47638" b="6564"/>
          <a:stretch>
            <a:fillRect/>
          </a:stretch>
        </p:blipFill>
        <p:spPr bwMode="auto">
          <a:xfrm>
            <a:off x="0" y="692696"/>
            <a:ext cx="3959424" cy="6165304"/>
          </a:xfrm>
          <a:prstGeom prst="rect">
            <a:avLst/>
          </a:prstGeom>
          <a:noFill/>
        </p:spPr>
      </p:pic>
      <p:cxnSp>
        <p:nvCxnSpPr>
          <p:cNvPr id="9" name="Conexão recta 8"/>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13" name="CaixaDeTexto 12"/>
          <p:cNvSpPr txBox="1"/>
          <p:nvPr/>
        </p:nvSpPr>
        <p:spPr>
          <a:xfrm>
            <a:off x="0" y="980728"/>
            <a:ext cx="8388424" cy="1138773"/>
          </a:xfrm>
          <a:prstGeom prst="rect">
            <a:avLst/>
          </a:prstGeom>
          <a:solidFill>
            <a:schemeClr val="bg1"/>
          </a:solidFill>
        </p:spPr>
        <p:txBody>
          <a:bodyPr wrap="square" rtlCol="0">
            <a:spAutoFit/>
          </a:bodyPr>
          <a:lstStyle/>
          <a:p>
            <a:pPr algn="r"/>
            <a:r>
              <a:rPr lang="pt-PT" sz="2400" b="1" i="1" dirty="0" smtClean="0">
                <a:solidFill>
                  <a:schemeClr val="tx1">
                    <a:lumMod val="75000"/>
                    <a:lumOff val="25000"/>
                  </a:schemeClr>
                </a:solidFill>
              </a:rPr>
              <a:t> “O mais importante é o que o aluno já sabe. Averigúe-se o que o aluno sabe e ensine-se em conformidade.”</a:t>
            </a:r>
          </a:p>
          <a:p>
            <a:pPr algn="r"/>
            <a:r>
              <a:rPr lang="pt-PT" sz="2000" b="1" dirty="0" smtClean="0">
                <a:solidFill>
                  <a:schemeClr val="tx1">
                    <a:lumMod val="65000"/>
                    <a:lumOff val="35000"/>
                  </a:schemeClr>
                </a:solidFill>
              </a:rPr>
              <a:t> (</a:t>
            </a:r>
            <a:r>
              <a:rPr lang="pt-PT" sz="2000" b="1" dirty="0" err="1" smtClean="0">
                <a:solidFill>
                  <a:schemeClr val="tx1">
                    <a:lumMod val="65000"/>
                    <a:lumOff val="35000"/>
                  </a:schemeClr>
                </a:solidFill>
              </a:rPr>
              <a:t>Ausubel</a:t>
            </a:r>
            <a:r>
              <a:rPr lang="pt-PT" sz="2000" b="1" dirty="0" smtClean="0">
                <a:solidFill>
                  <a:schemeClr val="tx1">
                    <a:lumMod val="65000"/>
                    <a:lumOff val="35000"/>
                  </a:schemeClr>
                </a:solidFill>
              </a:rPr>
              <a:t>)</a:t>
            </a:r>
            <a:endParaRPr lang="pt-PT" sz="2000" b="1" dirty="0">
              <a:solidFill>
                <a:schemeClr val="tx1">
                  <a:lumMod val="65000"/>
                  <a:lumOff val="35000"/>
                </a:schemeClr>
              </a:solidFill>
            </a:endParaRPr>
          </a:p>
        </p:txBody>
      </p:sp>
      <p:sp>
        <p:nvSpPr>
          <p:cNvPr id="16" name="CaixaDeTexto 15"/>
          <p:cNvSpPr txBox="1"/>
          <p:nvPr/>
        </p:nvSpPr>
        <p:spPr>
          <a:xfrm>
            <a:off x="4067944" y="2132856"/>
            <a:ext cx="4320480" cy="4725144"/>
          </a:xfrm>
          <a:prstGeom prst="rect">
            <a:avLst/>
          </a:prstGeom>
          <a:solidFill>
            <a:srgbClr val="C00000"/>
          </a:solidFill>
        </p:spPr>
        <p:txBody>
          <a:bodyPr wrap="square" rtlCol="0">
            <a:spAutoFit/>
          </a:bodyPr>
          <a:lstStyle/>
          <a:p>
            <a:r>
              <a:rPr lang="pt-PT" sz="2400" dirty="0" smtClean="0">
                <a:solidFill>
                  <a:schemeClr val="bg1"/>
                </a:solidFill>
              </a:rPr>
              <a:t> </a:t>
            </a:r>
          </a:p>
          <a:p>
            <a:pPr algn="ctr"/>
            <a:endParaRPr lang="pt-PT" sz="2400" b="1" i="1" dirty="0" smtClean="0">
              <a:solidFill>
                <a:schemeClr val="bg1"/>
              </a:solidFill>
            </a:endParaRPr>
          </a:p>
          <a:p>
            <a:pPr algn="ctr"/>
            <a:endParaRPr lang="pt-PT" sz="2400" b="1" i="1" dirty="0" smtClean="0">
              <a:solidFill>
                <a:schemeClr val="bg1"/>
              </a:solidFill>
            </a:endParaRPr>
          </a:p>
          <a:p>
            <a:pPr algn="ctr"/>
            <a:r>
              <a:rPr lang="pt-PT" sz="2400" b="1" i="1" dirty="0" smtClean="0">
                <a:solidFill>
                  <a:schemeClr val="bg1"/>
                </a:solidFill>
              </a:rPr>
              <a:t>“Através da libertação de água para arrefecer, ou seja, transpira.”</a:t>
            </a:r>
          </a:p>
          <a:p>
            <a:pPr algn="ctr"/>
            <a:endParaRPr lang="pt-PT" sz="2400" b="1" i="1" dirty="0" smtClean="0">
              <a:solidFill>
                <a:schemeClr val="bg1"/>
              </a:solidFill>
            </a:endParaRPr>
          </a:p>
          <a:p>
            <a:pPr algn="ctr"/>
            <a:endParaRPr lang="pt-PT" sz="2400" b="1" i="1" dirty="0" smtClean="0">
              <a:solidFill>
                <a:schemeClr val="bg1"/>
              </a:solidFill>
            </a:endParaRPr>
          </a:p>
          <a:p>
            <a:pPr algn="ctr"/>
            <a:endParaRPr lang="pt-PT" sz="900" b="1" i="1" dirty="0" smtClean="0">
              <a:solidFill>
                <a:schemeClr val="bg1"/>
              </a:solidFill>
            </a:endParaRPr>
          </a:p>
          <a:p>
            <a:pPr algn="ctr"/>
            <a:endParaRPr lang="pt-PT" sz="2400" b="1" i="1" dirty="0" smtClean="0">
              <a:solidFill>
                <a:schemeClr val="bg1"/>
              </a:solidFill>
            </a:endParaRPr>
          </a:p>
          <a:p>
            <a:endParaRPr lang="pt-PT" sz="3600" i="1" dirty="0" smtClean="0">
              <a:solidFill>
                <a:schemeClr val="bg1"/>
              </a:solidFill>
            </a:endParaRPr>
          </a:p>
          <a:p>
            <a:endParaRPr lang="pt-PT" sz="3600" i="1" dirty="0" smtClean="0">
              <a:solidFill>
                <a:schemeClr val="bg1"/>
              </a:solidFill>
            </a:endParaRPr>
          </a:p>
        </p:txBody>
      </p:sp>
      <p:sp>
        <p:nvSpPr>
          <p:cNvPr id="15" name="CaixaDeTexto 14"/>
          <p:cNvSpPr txBox="1"/>
          <p:nvPr/>
        </p:nvSpPr>
        <p:spPr>
          <a:xfrm>
            <a:off x="4067944" y="2149019"/>
            <a:ext cx="4320480" cy="4708981"/>
          </a:xfrm>
          <a:prstGeom prst="rect">
            <a:avLst/>
          </a:prstGeom>
          <a:solidFill>
            <a:schemeClr val="bg1">
              <a:lumMod val="75000"/>
            </a:schemeClr>
          </a:solidFill>
        </p:spPr>
        <p:txBody>
          <a:bodyPr wrap="square" rtlCol="0">
            <a:spAutoFit/>
          </a:bodyPr>
          <a:lstStyle/>
          <a:p>
            <a:r>
              <a:rPr lang="pt-PT" sz="2400" dirty="0" smtClean="0">
                <a:solidFill>
                  <a:schemeClr val="bg1"/>
                </a:solidFill>
              </a:rPr>
              <a:t> </a:t>
            </a:r>
          </a:p>
          <a:p>
            <a:pPr algn="ctr"/>
            <a:endParaRPr lang="pt-PT" sz="2400" b="1" i="1" dirty="0" smtClean="0">
              <a:solidFill>
                <a:schemeClr val="bg1"/>
              </a:solidFill>
            </a:endParaRPr>
          </a:p>
          <a:p>
            <a:pPr algn="ctr"/>
            <a:endParaRPr lang="pt-PT" sz="2400" b="1" i="1" dirty="0" smtClean="0">
              <a:solidFill>
                <a:schemeClr val="bg1"/>
              </a:solidFill>
            </a:endParaRPr>
          </a:p>
          <a:p>
            <a:pPr algn="ctr"/>
            <a:r>
              <a:rPr lang="pt-PT" sz="2400" b="1" i="1" dirty="0" smtClean="0"/>
              <a:t>“O meu corpo entra em transpiração e fica com um certo mau estar, uma estranha sensação de moleza.”</a:t>
            </a:r>
          </a:p>
          <a:p>
            <a:pPr algn="ctr"/>
            <a:endParaRPr lang="pt-PT" sz="2400" b="1" i="1" dirty="0" smtClean="0">
              <a:solidFill>
                <a:schemeClr val="bg1"/>
              </a:solidFill>
            </a:endParaRPr>
          </a:p>
          <a:p>
            <a:pPr algn="ctr"/>
            <a:endParaRPr lang="pt-PT" sz="2400" b="1" i="1" dirty="0" smtClean="0">
              <a:solidFill>
                <a:schemeClr val="bg1"/>
              </a:solidFill>
            </a:endParaRPr>
          </a:p>
          <a:p>
            <a:pPr algn="ctr"/>
            <a:endParaRPr lang="pt-PT" sz="2400" b="1" i="1" dirty="0" smtClean="0">
              <a:solidFill>
                <a:schemeClr val="bg1"/>
              </a:solidFill>
            </a:endParaRPr>
          </a:p>
          <a:p>
            <a:pPr algn="ctr"/>
            <a:endParaRPr lang="pt-PT" sz="2400" b="1" i="1" dirty="0" smtClean="0">
              <a:solidFill>
                <a:schemeClr val="bg1"/>
              </a:solidFill>
            </a:endParaRPr>
          </a:p>
          <a:p>
            <a:endParaRPr lang="pt-PT" sz="3600" i="1" dirty="0" smtClean="0">
              <a:solidFill>
                <a:schemeClr val="bg1"/>
              </a:solidFill>
            </a:endParaRPr>
          </a:p>
        </p:txBody>
      </p:sp>
      <p:grpSp>
        <p:nvGrpSpPr>
          <p:cNvPr id="30" name="Grupo 29"/>
          <p:cNvGrpSpPr/>
          <p:nvPr/>
        </p:nvGrpSpPr>
        <p:grpSpPr>
          <a:xfrm>
            <a:off x="0" y="-3"/>
            <a:ext cx="9144000" cy="435606"/>
            <a:chOff x="0" y="-3"/>
            <a:chExt cx="9144000" cy="435610"/>
          </a:xfrm>
        </p:grpSpPr>
        <p:grpSp>
          <p:nvGrpSpPr>
            <p:cNvPr id="31" name="Grupo 5"/>
            <p:cNvGrpSpPr/>
            <p:nvPr/>
          </p:nvGrpSpPr>
          <p:grpSpPr>
            <a:xfrm>
              <a:off x="0" y="-3"/>
              <a:ext cx="6937209" cy="435610"/>
              <a:chOff x="1" y="-3"/>
              <a:chExt cx="6741124" cy="435610"/>
            </a:xfrm>
          </p:grpSpPr>
          <p:grpSp>
            <p:nvGrpSpPr>
              <p:cNvPr id="33" name="Grupo 18"/>
              <p:cNvGrpSpPr/>
              <p:nvPr/>
            </p:nvGrpSpPr>
            <p:grpSpPr>
              <a:xfrm>
                <a:off x="1" y="-3"/>
                <a:ext cx="3952751" cy="435610"/>
                <a:chOff x="163601" y="428605"/>
                <a:chExt cx="1912621" cy="287272"/>
              </a:xfrm>
            </p:grpSpPr>
            <p:sp>
              <p:nvSpPr>
                <p:cNvPr id="35" name="CaixaDeTexto 34"/>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36" name="CaixaDeTexto 35"/>
                <p:cNvSpPr txBox="1"/>
                <p:nvPr/>
              </p:nvSpPr>
              <p:spPr>
                <a:xfrm>
                  <a:off x="1162165" y="428608"/>
                  <a:ext cx="914057" cy="287269"/>
                </a:xfrm>
                <a:prstGeom prst="rect">
                  <a:avLst/>
                </a:prstGeom>
                <a:solidFill>
                  <a:srgbClr val="990000"/>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smtClean="0">
                      <a:solidFill>
                        <a:schemeClr val="bg1"/>
                      </a:solidFill>
                    </a:rPr>
                    <a:t>Planificação</a:t>
                  </a:r>
                  <a:endParaRPr lang="pt-PT" sz="2000" b="1" dirty="0">
                    <a:solidFill>
                      <a:schemeClr val="bg1"/>
                    </a:solidFill>
                  </a:endParaRPr>
                </a:p>
              </p:txBody>
            </p:sp>
          </p:grpSp>
          <p:sp>
            <p:nvSpPr>
              <p:cNvPr id="34" name="CaixaDeTexto 33"/>
              <p:cNvSpPr txBox="1"/>
              <p:nvPr/>
            </p:nvSpPr>
            <p:spPr>
              <a:xfrm>
                <a:off x="4022935" y="0"/>
                <a:ext cx="2718190" cy="435600"/>
              </a:xfrm>
              <a:prstGeom prst="rect">
                <a:avLst/>
              </a:prstGeom>
              <a:solidFill>
                <a:schemeClr val="bg1">
                  <a:lumMod val="85000"/>
                </a:schemeClr>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smtClean="0"/>
                  <a:t>Actividades/ Estratégias</a:t>
                </a:r>
                <a:endParaRPr lang="pt-PT" sz="2000" b="1" dirty="0"/>
              </a:p>
            </p:txBody>
          </p:sp>
        </p:grpSp>
        <p:sp>
          <p:nvSpPr>
            <p:cNvPr id="32" name="CaixaDeTexto 31"/>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lide(from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lide(from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Filipa Santos\Pictures\fotos Mestrado\Dia da Ciência\HPIM7678.JPG"/>
          <p:cNvPicPr>
            <a:picLocks noChangeAspect="1" noChangeArrowheads="1"/>
          </p:cNvPicPr>
          <p:nvPr/>
        </p:nvPicPr>
        <p:blipFill>
          <a:blip r:embed="rId3" cstate="print">
            <a:lum bright="20000" contrast="40000"/>
          </a:blip>
          <a:srcRect l="10626" r="53569"/>
          <a:stretch>
            <a:fillRect/>
          </a:stretch>
        </p:blipFill>
        <p:spPr bwMode="auto">
          <a:xfrm>
            <a:off x="0" y="692696"/>
            <a:ext cx="2267744" cy="6165304"/>
          </a:xfrm>
          <a:prstGeom prst="rect">
            <a:avLst/>
          </a:prstGeom>
          <a:noFill/>
        </p:spPr>
      </p:pic>
      <p:pic>
        <p:nvPicPr>
          <p:cNvPr id="1032" name="Picture 8" descr="C:\Users\Filipa Santos\Pictures\fotos Mestrado\Fotos das aulas\DSC04573.JPG"/>
          <p:cNvPicPr>
            <a:picLocks noChangeAspect="1" noChangeArrowheads="1"/>
          </p:cNvPicPr>
          <p:nvPr/>
        </p:nvPicPr>
        <p:blipFill>
          <a:blip r:embed="rId4" cstate="print">
            <a:lum bright="20000" contrast="20000"/>
          </a:blip>
          <a:srcRect l="34250" r="42230" b="16400"/>
          <a:stretch>
            <a:fillRect/>
          </a:stretch>
        </p:blipFill>
        <p:spPr bwMode="auto">
          <a:xfrm>
            <a:off x="2339752" y="692696"/>
            <a:ext cx="2196000" cy="6165304"/>
          </a:xfrm>
          <a:prstGeom prst="rect">
            <a:avLst/>
          </a:prstGeom>
          <a:noFill/>
        </p:spPr>
      </p:pic>
      <p:pic>
        <p:nvPicPr>
          <p:cNvPr id="1031" name="Picture 7" descr="C:\Users\Filipa Santos\Pictures\fotos Mestrado\fotos mitra minhas\P3310096.JPG"/>
          <p:cNvPicPr>
            <a:picLocks noChangeAspect="1" noChangeArrowheads="1"/>
          </p:cNvPicPr>
          <p:nvPr/>
        </p:nvPicPr>
        <p:blipFill>
          <a:blip r:embed="rId5" cstate="print">
            <a:lum bright="20000" contrast="30000"/>
          </a:blip>
          <a:srcRect l="27151" t="22056" r="18126" b="46324"/>
          <a:stretch>
            <a:fillRect/>
          </a:stretch>
        </p:blipFill>
        <p:spPr bwMode="auto">
          <a:xfrm rot="16200000">
            <a:off x="4981348" y="2695347"/>
            <a:ext cx="6165303" cy="2160000"/>
          </a:xfrm>
          <a:prstGeom prst="rect">
            <a:avLst/>
          </a:prstGeom>
          <a:noFill/>
        </p:spPr>
      </p:pic>
      <p:pic>
        <p:nvPicPr>
          <p:cNvPr id="1028" name="Picture 4" descr="C:\Users\Filipa Santos\Pictures\fotos Mestrado\visita de estudo_Planetário\317.JPG"/>
          <p:cNvPicPr>
            <a:picLocks noChangeAspect="1" noChangeArrowheads="1"/>
          </p:cNvPicPr>
          <p:nvPr/>
        </p:nvPicPr>
        <p:blipFill>
          <a:blip r:embed="rId6" cstate="print">
            <a:lum bright="20000" contrast="40000"/>
          </a:blip>
          <a:srcRect l="31609" t="5772" r="11244"/>
          <a:stretch>
            <a:fillRect/>
          </a:stretch>
        </p:blipFill>
        <p:spPr bwMode="auto">
          <a:xfrm>
            <a:off x="4644008" y="692696"/>
            <a:ext cx="2232000" cy="6165304"/>
          </a:xfrm>
          <a:prstGeom prst="rect">
            <a:avLst/>
          </a:prstGeom>
          <a:noFill/>
        </p:spPr>
      </p:pic>
      <p:sp>
        <p:nvSpPr>
          <p:cNvPr id="10" name="CaixaDeTexto 9"/>
          <p:cNvSpPr txBox="1"/>
          <p:nvPr/>
        </p:nvSpPr>
        <p:spPr>
          <a:xfrm>
            <a:off x="0" y="980728"/>
            <a:ext cx="8388424" cy="1508105"/>
          </a:xfrm>
          <a:prstGeom prst="rect">
            <a:avLst/>
          </a:prstGeom>
          <a:solidFill>
            <a:schemeClr val="bg1"/>
          </a:solidFill>
        </p:spPr>
        <p:txBody>
          <a:bodyPr wrap="square" rtlCol="0">
            <a:spAutoFit/>
          </a:bodyPr>
          <a:lstStyle/>
          <a:p>
            <a:pPr algn="r"/>
            <a:r>
              <a:rPr lang="pt-PT" sz="2400" b="1" i="1" dirty="0" smtClean="0">
                <a:solidFill>
                  <a:schemeClr val="tx1">
                    <a:lumMod val="75000"/>
                    <a:lumOff val="25000"/>
                  </a:schemeClr>
                </a:solidFill>
              </a:rPr>
              <a:t>“A interacção Ciência – Tecnologia – Sociedade - Ambiente deverá constituir uma vertente integradora e globalizante da organização e da aquisição dos saberes científicos.”</a:t>
            </a:r>
          </a:p>
          <a:p>
            <a:pPr algn="r"/>
            <a:r>
              <a:rPr lang="pt-PT" sz="2000" b="1" dirty="0" smtClean="0">
                <a:solidFill>
                  <a:schemeClr val="tx1">
                    <a:lumMod val="65000"/>
                    <a:lumOff val="35000"/>
                  </a:schemeClr>
                </a:solidFill>
              </a:rPr>
              <a:t>Programa de Biologia e Geologia  </a:t>
            </a:r>
            <a:endParaRPr lang="pt-PT" sz="2000" b="1" dirty="0">
              <a:solidFill>
                <a:schemeClr val="tx1">
                  <a:lumMod val="65000"/>
                  <a:lumOff val="35000"/>
                </a:schemeClr>
              </a:solidFill>
            </a:endParaRPr>
          </a:p>
        </p:txBody>
      </p:sp>
      <p:cxnSp>
        <p:nvCxnSpPr>
          <p:cNvPr id="22" name="Conexão recta 21"/>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grpSp>
        <p:nvGrpSpPr>
          <p:cNvPr id="30" name="Grupo 29"/>
          <p:cNvGrpSpPr/>
          <p:nvPr/>
        </p:nvGrpSpPr>
        <p:grpSpPr>
          <a:xfrm>
            <a:off x="0" y="-3"/>
            <a:ext cx="9144000" cy="435606"/>
            <a:chOff x="0" y="-3"/>
            <a:chExt cx="9144000" cy="435610"/>
          </a:xfrm>
        </p:grpSpPr>
        <p:grpSp>
          <p:nvGrpSpPr>
            <p:cNvPr id="31" name="Grupo 5"/>
            <p:cNvGrpSpPr/>
            <p:nvPr/>
          </p:nvGrpSpPr>
          <p:grpSpPr>
            <a:xfrm>
              <a:off x="0" y="-3"/>
              <a:ext cx="6937209" cy="435610"/>
              <a:chOff x="1" y="-3"/>
              <a:chExt cx="6741124" cy="435610"/>
            </a:xfrm>
          </p:grpSpPr>
          <p:grpSp>
            <p:nvGrpSpPr>
              <p:cNvPr id="33" name="Grupo 18"/>
              <p:cNvGrpSpPr/>
              <p:nvPr/>
            </p:nvGrpSpPr>
            <p:grpSpPr>
              <a:xfrm>
                <a:off x="1" y="-3"/>
                <a:ext cx="3952751" cy="435610"/>
                <a:chOff x="163601" y="428605"/>
                <a:chExt cx="1912621" cy="287272"/>
              </a:xfrm>
            </p:grpSpPr>
            <p:sp>
              <p:nvSpPr>
                <p:cNvPr id="35" name="CaixaDeTexto 34"/>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36" name="CaixaDeTexto 35"/>
                <p:cNvSpPr txBox="1"/>
                <p:nvPr/>
              </p:nvSpPr>
              <p:spPr>
                <a:xfrm>
                  <a:off x="1162165" y="428608"/>
                  <a:ext cx="914057" cy="287269"/>
                </a:xfrm>
                <a:prstGeom prst="rect">
                  <a:avLst/>
                </a:prstGeom>
                <a:solidFill>
                  <a:srgbClr val="990000"/>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smtClean="0">
                      <a:solidFill>
                        <a:schemeClr val="bg1"/>
                      </a:solidFill>
                    </a:rPr>
                    <a:t>Planificação</a:t>
                  </a:r>
                  <a:endParaRPr lang="pt-PT" sz="2000" b="1" dirty="0">
                    <a:solidFill>
                      <a:schemeClr val="bg1"/>
                    </a:solidFill>
                  </a:endParaRPr>
                </a:p>
              </p:txBody>
            </p:sp>
          </p:grpSp>
          <p:sp>
            <p:nvSpPr>
              <p:cNvPr id="34" name="CaixaDeTexto 33"/>
              <p:cNvSpPr txBox="1"/>
              <p:nvPr/>
            </p:nvSpPr>
            <p:spPr>
              <a:xfrm>
                <a:off x="4022935" y="0"/>
                <a:ext cx="2718190" cy="435600"/>
              </a:xfrm>
              <a:prstGeom prst="rect">
                <a:avLst/>
              </a:prstGeom>
              <a:solidFill>
                <a:schemeClr val="bg1">
                  <a:lumMod val="85000"/>
                </a:schemeClr>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smtClean="0"/>
                  <a:t>Actividades/ Estratégias</a:t>
                </a:r>
                <a:endParaRPr lang="pt-PT" sz="2000" b="1" dirty="0"/>
              </a:p>
            </p:txBody>
          </p:sp>
        </p:grpSp>
        <p:sp>
          <p:nvSpPr>
            <p:cNvPr id="32" name="CaixaDeTexto 31"/>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a:sp3d>
              <a:bevelT w="190500" h="38100"/>
            </a:sp3d>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slide(fromLeft)">
                                      <p:cBhvr>
                                        <p:cTn id="7" dur="2000"/>
                                        <p:tgtEl>
                                          <p:spTgt spid="1033"/>
                                        </p:tgtEl>
                                      </p:cBhvr>
                                    </p:animEffect>
                                  </p:childTnLst>
                                </p:cTn>
                              </p:par>
                            </p:childTnLst>
                          </p:cTn>
                        </p:par>
                        <p:par>
                          <p:cTn id="8" fill="hold">
                            <p:stCondLst>
                              <p:cond delay="2000"/>
                            </p:stCondLst>
                            <p:childTnLst>
                              <p:par>
                                <p:cTn id="9" presetID="12" presetClass="entr" presetSubtype="8"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slide(fromLeft)">
                                      <p:cBhvr>
                                        <p:cTn id="11" dur="2000"/>
                                        <p:tgtEl>
                                          <p:spTgt spid="1032"/>
                                        </p:tgtEl>
                                      </p:cBhvr>
                                    </p:animEffect>
                                  </p:childTnLst>
                                </p:cTn>
                              </p:par>
                            </p:childTnLst>
                          </p:cTn>
                        </p:par>
                        <p:par>
                          <p:cTn id="12" fill="hold">
                            <p:stCondLst>
                              <p:cond delay="4000"/>
                            </p:stCondLst>
                            <p:childTnLst>
                              <p:par>
                                <p:cTn id="13" presetID="12" presetClass="entr" presetSubtype="8"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slide(fromLeft)">
                                      <p:cBhvr>
                                        <p:cTn id="15" dur="2000"/>
                                        <p:tgtEl>
                                          <p:spTgt spid="1028"/>
                                        </p:tgtEl>
                                      </p:cBhvr>
                                    </p:animEffect>
                                  </p:childTnLst>
                                </p:cTn>
                              </p:par>
                            </p:childTnLst>
                          </p:cTn>
                        </p:par>
                        <p:par>
                          <p:cTn id="16" fill="hold">
                            <p:stCondLst>
                              <p:cond delay="6000"/>
                            </p:stCondLst>
                            <p:childTnLst>
                              <p:par>
                                <p:cTn id="17" presetID="12" presetClass="entr" presetSubtype="8" fill="hold" nodeType="afterEffect">
                                  <p:stCondLst>
                                    <p:cond delay="0"/>
                                  </p:stCondLst>
                                  <p:childTnLst>
                                    <p:set>
                                      <p:cBhvr>
                                        <p:cTn id="18" dur="1" fill="hold">
                                          <p:stCondLst>
                                            <p:cond delay="0"/>
                                          </p:stCondLst>
                                        </p:cTn>
                                        <p:tgtEl>
                                          <p:spTgt spid="1031"/>
                                        </p:tgtEl>
                                        <p:attrNameLst>
                                          <p:attrName>style.visibility</p:attrName>
                                        </p:attrNameLst>
                                      </p:cBhvr>
                                      <p:to>
                                        <p:strVal val="visible"/>
                                      </p:to>
                                    </p:set>
                                    <p:animEffect transition="in" filter="slide(fromLeft)">
                                      <p:cBhvr>
                                        <p:cTn id="19"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ilipa Santos\Desktop\const.jpg"/>
          <p:cNvPicPr>
            <a:picLocks noChangeAspect="1" noChangeArrowheads="1"/>
          </p:cNvPicPr>
          <p:nvPr/>
        </p:nvPicPr>
        <p:blipFill>
          <a:blip r:embed="rId3" cstate="print">
            <a:lum contrast="20000"/>
          </a:blip>
          <a:srcRect/>
          <a:stretch>
            <a:fillRect/>
          </a:stretch>
        </p:blipFill>
        <p:spPr bwMode="auto">
          <a:xfrm>
            <a:off x="-12700" y="609600"/>
            <a:ext cx="9156700" cy="6248400"/>
          </a:xfrm>
          <a:prstGeom prst="rect">
            <a:avLst/>
          </a:prstGeom>
          <a:noFill/>
        </p:spPr>
      </p:pic>
      <p:cxnSp>
        <p:nvCxnSpPr>
          <p:cNvPr id="9" name="Conexão recta 8"/>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cxnSp>
        <p:nvCxnSpPr>
          <p:cNvPr id="16" name="Conexão recta 15"/>
          <p:cNvCxnSpPr/>
          <p:nvPr/>
        </p:nvCxnSpPr>
        <p:spPr>
          <a:xfrm>
            <a:off x="0" y="908720"/>
            <a:ext cx="8388424" cy="0"/>
          </a:xfrm>
          <a:prstGeom prst="line">
            <a:avLst/>
          </a:prstGeom>
          <a:ln w="57150">
            <a:solidFill>
              <a:srgbClr val="990000"/>
            </a:solidFill>
          </a:ln>
        </p:spPr>
        <p:style>
          <a:lnRef idx="3">
            <a:schemeClr val="accent5"/>
          </a:lnRef>
          <a:fillRef idx="0">
            <a:schemeClr val="accent5"/>
          </a:fillRef>
          <a:effectRef idx="2">
            <a:schemeClr val="accent5"/>
          </a:effectRef>
          <a:fontRef idx="minor">
            <a:schemeClr val="tx1"/>
          </a:fontRef>
        </p:style>
      </p:cxnSp>
      <p:sp>
        <p:nvSpPr>
          <p:cNvPr id="13" name="CaixaDeTexto 12"/>
          <p:cNvSpPr txBox="1"/>
          <p:nvPr/>
        </p:nvSpPr>
        <p:spPr>
          <a:xfrm>
            <a:off x="0" y="980728"/>
            <a:ext cx="8388424" cy="892552"/>
          </a:xfrm>
          <a:prstGeom prst="rect">
            <a:avLst/>
          </a:prstGeom>
          <a:solidFill>
            <a:schemeClr val="bg1"/>
          </a:solidFill>
        </p:spPr>
        <p:txBody>
          <a:bodyPr wrap="square" rtlCol="0">
            <a:spAutoFit/>
          </a:bodyPr>
          <a:lstStyle/>
          <a:p>
            <a:pPr algn="r"/>
            <a:r>
              <a:rPr lang="pt-PT" sz="3200" b="1" dirty="0" smtClean="0">
                <a:solidFill>
                  <a:schemeClr val="tx1">
                    <a:lumMod val="75000"/>
                    <a:lumOff val="25000"/>
                  </a:schemeClr>
                </a:solidFill>
              </a:rPr>
              <a:t> </a:t>
            </a:r>
            <a:r>
              <a:rPr lang="pt-PT" sz="2800" b="1" dirty="0" smtClean="0">
                <a:solidFill>
                  <a:schemeClr val="tx1">
                    <a:lumMod val="75000"/>
                    <a:lumOff val="25000"/>
                  </a:schemeClr>
                </a:solidFill>
              </a:rPr>
              <a:t>“</a:t>
            </a:r>
            <a:r>
              <a:rPr lang="pt-PT" sz="2800" b="1" i="1" dirty="0" smtClean="0">
                <a:solidFill>
                  <a:schemeClr val="tx1">
                    <a:lumMod val="75000"/>
                    <a:lumOff val="25000"/>
                  </a:schemeClr>
                </a:solidFill>
              </a:rPr>
              <a:t>Levar o aluno a descobrir por si próprio.”</a:t>
            </a:r>
          </a:p>
          <a:p>
            <a:pPr algn="r"/>
            <a:r>
              <a:rPr lang="pt-PT" sz="2000" b="1" dirty="0" smtClean="0">
                <a:solidFill>
                  <a:schemeClr val="tx1">
                    <a:lumMod val="65000"/>
                    <a:lumOff val="35000"/>
                  </a:schemeClr>
                </a:solidFill>
              </a:rPr>
              <a:t> (</a:t>
            </a:r>
            <a:r>
              <a:rPr lang="pt-PT" sz="2000" b="1" dirty="0" err="1" smtClean="0">
                <a:solidFill>
                  <a:schemeClr val="tx1">
                    <a:lumMod val="65000"/>
                    <a:lumOff val="35000"/>
                  </a:schemeClr>
                </a:solidFill>
              </a:rPr>
              <a:t>Bruner</a:t>
            </a:r>
            <a:r>
              <a:rPr lang="pt-PT" sz="2000" b="1" dirty="0" smtClean="0">
                <a:solidFill>
                  <a:schemeClr val="tx1">
                    <a:lumMod val="65000"/>
                    <a:lumOff val="35000"/>
                  </a:schemeClr>
                </a:solidFill>
              </a:rPr>
              <a:t>, 1988)</a:t>
            </a:r>
            <a:endParaRPr lang="pt-PT" sz="2000" b="1" dirty="0">
              <a:solidFill>
                <a:schemeClr val="tx1">
                  <a:lumMod val="65000"/>
                  <a:lumOff val="35000"/>
                </a:schemeClr>
              </a:solidFill>
            </a:endParaRPr>
          </a:p>
        </p:txBody>
      </p:sp>
      <p:grpSp>
        <p:nvGrpSpPr>
          <p:cNvPr id="29" name="Grupo 28"/>
          <p:cNvGrpSpPr/>
          <p:nvPr/>
        </p:nvGrpSpPr>
        <p:grpSpPr>
          <a:xfrm>
            <a:off x="0" y="-2"/>
            <a:ext cx="9144000" cy="435605"/>
            <a:chOff x="0" y="-2"/>
            <a:chExt cx="9144000" cy="435609"/>
          </a:xfrm>
        </p:grpSpPr>
        <p:grpSp>
          <p:nvGrpSpPr>
            <p:cNvPr id="30" name="Grupo 5"/>
            <p:cNvGrpSpPr/>
            <p:nvPr/>
          </p:nvGrpSpPr>
          <p:grpSpPr>
            <a:xfrm>
              <a:off x="0" y="-2"/>
              <a:ext cx="6937209" cy="435609"/>
              <a:chOff x="1" y="-2"/>
              <a:chExt cx="6741124" cy="435609"/>
            </a:xfrm>
          </p:grpSpPr>
          <p:grpSp>
            <p:nvGrpSpPr>
              <p:cNvPr id="32" name="Grupo 18"/>
              <p:cNvGrpSpPr/>
              <p:nvPr/>
            </p:nvGrpSpPr>
            <p:grpSpPr>
              <a:xfrm>
                <a:off x="1" y="-2"/>
                <a:ext cx="3952751" cy="435609"/>
                <a:chOff x="163601" y="428605"/>
                <a:chExt cx="1912621" cy="287271"/>
              </a:xfrm>
            </p:grpSpPr>
            <p:sp>
              <p:nvSpPr>
                <p:cNvPr id="34" name="CaixaDeTexto 33"/>
                <p:cNvSpPr txBox="1"/>
                <p:nvPr/>
              </p:nvSpPr>
              <p:spPr>
                <a:xfrm>
                  <a:off x="163601" y="428605"/>
                  <a:ext cx="964838"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Contextualização</a:t>
                  </a:r>
                  <a:endParaRPr lang="pt-PT" sz="2000" b="1" dirty="0"/>
                </a:p>
              </p:txBody>
            </p:sp>
            <p:sp>
              <p:nvSpPr>
                <p:cNvPr id="35" name="CaixaDeTexto 34"/>
                <p:cNvSpPr txBox="1"/>
                <p:nvPr/>
              </p:nvSpPr>
              <p:spPr>
                <a:xfrm>
                  <a:off x="1162165" y="428608"/>
                  <a:ext cx="914057" cy="287268"/>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smtClean="0"/>
                    <a:t>Planificação</a:t>
                  </a:r>
                  <a:endParaRPr lang="pt-PT" sz="2000" b="1" dirty="0"/>
                </a:p>
              </p:txBody>
            </p:sp>
          </p:grpSp>
          <p:sp>
            <p:nvSpPr>
              <p:cNvPr id="33" name="CaixaDeTexto 32"/>
              <p:cNvSpPr txBox="1"/>
              <p:nvPr/>
            </p:nvSpPr>
            <p:spPr>
              <a:xfrm>
                <a:off x="4022935" y="0"/>
                <a:ext cx="2718190" cy="435604"/>
              </a:xfrm>
              <a:prstGeom prst="rect">
                <a:avLst/>
              </a:prstGeom>
              <a:solidFill>
                <a:srgbClr val="990000"/>
              </a:solidFill>
              <a:ln>
                <a:solidFill>
                  <a:srgbClr val="990000"/>
                </a:solidFill>
              </a:ln>
              <a:effectLst>
                <a:outerShdw blurRad="44450" dist="27940" dir="5400000" algn="ctr">
                  <a:srgbClr val="000000">
                    <a:alpha val="32000"/>
                  </a:srgbClr>
                </a:outerShdw>
              </a:effectLst>
            </p:spPr>
            <p:txBody>
              <a:bodyPr wrap="square" rtlCol="0">
                <a:spAutoFit/>
              </a:bodyPr>
              <a:lstStyle/>
              <a:p>
                <a:pPr algn="ctr"/>
                <a:r>
                  <a:rPr lang="pt-PT" sz="2000" b="1" dirty="0" smtClean="0">
                    <a:solidFill>
                      <a:schemeClr val="bg1">
                        <a:lumMod val="95000"/>
                      </a:schemeClr>
                    </a:solidFill>
                  </a:rPr>
                  <a:t>Actividades/ Estratégias</a:t>
                </a:r>
                <a:endParaRPr lang="pt-PT" sz="2000" b="1" dirty="0">
                  <a:solidFill>
                    <a:schemeClr val="bg1">
                      <a:lumMod val="95000"/>
                    </a:schemeClr>
                  </a:solidFill>
                </a:endParaRPr>
              </a:p>
            </p:txBody>
          </p:sp>
        </p:grpSp>
        <p:sp>
          <p:nvSpPr>
            <p:cNvPr id="31" name="CaixaDeTexto 30"/>
            <p:cNvSpPr txBox="1"/>
            <p:nvPr/>
          </p:nvSpPr>
          <p:spPr>
            <a:xfrm>
              <a:off x="7020272" y="0"/>
              <a:ext cx="2123728" cy="435604"/>
            </a:xfrm>
            <a:prstGeom prst="rect">
              <a:avLst/>
            </a:prstGeom>
            <a:solidFill>
              <a:schemeClr val="bg1">
                <a:lumMod val="85000"/>
              </a:schemeClr>
            </a:solidFill>
            <a:ln>
              <a:noFill/>
            </a:ln>
            <a:effectLst>
              <a:outerShdw blurRad="44450" dist="27940" dir="5400000" algn="ctr">
                <a:srgbClr val="000000">
                  <a:alpha val="32000"/>
                </a:srgbClr>
              </a:outerShdw>
            </a:effectLst>
          </p:spPr>
          <p:txBody>
            <a:bodyPr wrap="square" rtlCol="0">
              <a:spAutoFit/>
            </a:bodyPr>
            <a:lstStyle/>
            <a:p>
              <a:pPr algn="ctr"/>
              <a:r>
                <a:rPr lang="pt-PT" sz="2000" b="1" dirty="0" err="1" smtClean="0"/>
                <a:t>Act</a:t>
              </a:r>
              <a:r>
                <a:rPr lang="pt-PT" sz="2000" b="1" dirty="0" smtClean="0"/>
                <a:t>. </a:t>
              </a:r>
              <a:r>
                <a:rPr lang="pt-PT" sz="2000" b="1" dirty="0" err="1" smtClean="0"/>
                <a:t>Extracurricu</a:t>
              </a:r>
              <a:r>
                <a:rPr lang="pt-PT" sz="2000" b="1" dirty="0" smtClean="0"/>
                <a:t>.</a:t>
              </a:r>
              <a:endParaRPr lang="pt-PT"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2381</TotalTime>
  <Words>2176</Words>
  <Application>Microsoft Office PowerPoint</Application>
  <PresentationFormat>Apresentação no Ecrã (4:3)</PresentationFormat>
  <Paragraphs>219</Paragraphs>
  <Slides>20</Slides>
  <Notes>18</Notes>
  <HiddenSlides>0</HiddenSlides>
  <MMClips>0</MMClips>
  <ScaleCrop>false</ScaleCrop>
  <HeadingPairs>
    <vt:vector size="4" baseType="variant">
      <vt:variant>
        <vt:lpstr>Tema</vt:lpstr>
      </vt:variant>
      <vt:variant>
        <vt:i4>1</vt:i4>
      </vt:variant>
      <vt:variant>
        <vt:lpstr>Títulos dos diapositivos</vt:lpstr>
      </vt:variant>
      <vt:variant>
        <vt:i4>20</vt:i4>
      </vt:variant>
    </vt:vector>
  </HeadingPairs>
  <TitlesOfParts>
    <vt:vector size="21" baseType="lpstr">
      <vt:lpstr>Tema do Office</vt:lpstr>
      <vt:lpstr>Diapositivo 1</vt:lpstr>
      <vt:lpstr>Diapositivo 2</vt:lpstr>
      <vt:lpstr>Diapositivo 3</vt:lpstr>
      <vt:lpstr>Diapositivo 4</vt:lpstr>
      <vt:lpstr>Diapositivo 5</vt:lpstr>
      <vt:lpstr>Diapositivo 6</vt:lpstr>
      <vt:lpstr>Diapositivo 7</vt:lpstr>
      <vt:lpstr>Diapositivo 8</vt:lpstr>
      <vt:lpstr>Diapositivo 9</vt:lpstr>
      <vt:lpstr>Diapositivo 10</vt:lpstr>
      <vt:lpstr>Diapositivo 11</vt:lpstr>
      <vt:lpstr>Diapositivo 12</vt:lpstr>
      <vt:lpstr>Diapositivo 13</vt:lpstr>
      <vt:lpstr>Diapositivo 14</vt:lpstr>
      <vt:lpstr>Diapositivo 15</vt:lpstr>
      <vt:lpstr>Diapositivo 16</vt:lpstr>
      <vt:lpstr>Diapositivo 17</vt:lpstr>
      <vt:lpstr>Diapositivo 18</vt:lpstr>
      <vt:lpstr>Diapositivo 19</vt:lpstr>
      <vt:lpstr>Diapositivo 20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Diapositivo 1</dc:title>
  <dc:creator>Filipa Santos</dc:creator>
  <cp:lastModifiedBy>Filipa Santos</cp:lastModifiedBy>
  <cp:revision>291</cp:revision>
  <dcterms:created xsi:type="dcterms:W3CDTF">2011-09-06T09:27:29Z</dcterms:created>
  <dcterms:modified xsi:type="dcterms:W3CDTF">2011-09-25T18:23:09Z</dcterms:modified>
</cp:coreProperties>
</file>