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7" r:id="rId2"/>
    <p:sldId id="27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62" r:id="rId11"/>
    <p:sldId id="258" r:id="rId12"/>
    <p:sldId id="256" r:id="rId13"/>
    <p:sldId id="259" r:id="rId14"/>
    <p:sldId id="260" r:id="rId15"/>
    <p:sldId id="261" r:id="rId16"/>
    <p:sldId id="263" r:id="rId17"/>
    <p:sldId id="265" r:id="rId18"/>
    <p:sldId id="266" r:id="rId19"/>
  </p:sldIdLst>
  <p:sldSz cx="9144000" cy="6858000" type="screen4x3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9E5"/>
    <a:srgbClr val="99D0DF"/>
    <a:srgbClr val="90CCDC"/>
    <a:srgbClr val="61CACD"/>
    <a:srgbClr val="00B6F6"/>
    <a:srgbClr val="00AAE6"/>
    <a:srgbClr val="87C7D9"/>
    <a:srgbClr val="01B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2AF7-F2C2-4FB9-829F-9E601630770A}" type="datetimeFigureOut">
              <a:rPr lang="pt-PT" smtClean="0"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F1D46-801B-4C37-9280-D800FA9F595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DFB-CFFC-4E11-AC9B-ECAE30830816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B89E-8110-4362-9A46-44DD0D7460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ecosafari.cl/imagenes/fondo_ecosiste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49800"/>
              </a:clrFrom>
              <a:clrTo>
                <a:srgbClr val="3498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-1"/>
            <a:ext cx="7098047" cy="5143513"/>
          </a:xfrm>
          <a:prstGeom prst="flowChartDocumen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4337" name="CaixaDeTexto 3"/>
          <p:cNvSpPr>
            <a:spLocks noChangeArrowheads="1"/>
          </p:cNvSpPr>
          <p:nvPr/>
        </p:nvSpPr>
        <p:spPr bwMode="auto">
          <a:xfrm>
            <a:off x="-1" y="4286256"/>
            <a:ext cx="9144001" cy="1736646"/>
          </a:xfrm>
          <a:prstGeom prst="flowChartAlternateProcess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marL="269875" indent="-269875" algn="r"/>
            <a:r>
              <a:rPr lang="pt-PT" sz="48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Obtenção de matéria </a:t>
            </a:r>
          </a:p>
          <a:p>
            <a:pPr marL="269875" indent="-269875" algn="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por seres </a:t>
            </a:r>
            <a:r>
              <a:rPr lang="pt-PT" sz="48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heterotróficos</a:t>
            </a:r>
            <a:endParaRPr lang="pt-PT" sz="4800" b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9388" y="6381750"/>
            <a:ext cx="8785225" cy="339725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</a:t>
            </a:r>
            <a:r>
              <a:rPr lang="pt-PT" sz="1400" b="1" dirty="0" smtClean="0">
                <a:latin typeface="+mn-lt"/>
              </a:rPr>
              <a:t>      Biologia </a:t>
            </a:r>
            <a:r>
              <a:rPr lang="pt-PT" sz="1400" b="1" dirty="0">
                <a:latin typeface="+mn-lt"/>
              </a:rPr>
              <a:t>e Geologia 10/11</a:t>
            </a:r>
          </a:p>
        </p:txBody>
      </p:sp>
      <p:cxnSp>
        <p:nvCxnSpPr>
          <p:cNvPr id="7" name="Conexão recta 6"/>
          <p:cNvCxnSpPr/>
          <p:nvPr/>
        </p:nvCxnSpPr>
        <p:spPr bwMode="auto">
          <a:xfrm rot="10800000">
            <a:off x="214282" y="6286520"/>
            <a:ext cx="8715436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0"/>
            <a:ext cx="8532440" cy="68580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Não Mediado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C00000"/>
                </a:solidFill>
                <a:latin typeface="Arial Rounded MT Bold" pitchFamily="34" charset="0"/>
              </a:rPr>
              <a:t>Osmose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4313" t="38390" r="33926" b="35032"/>
          <a:stretch>
            <a:fillRect/>
          </a:stretch>
        </p:blipFill>
        <p:spPr bwMode="auto">
          <a:xfrm>
            <a:off x="1403648" y="3789040"/>
            <a:ext cx="70567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4292" t="39172" r="33950" b="35235"/>
          <a:stretch>
            <a:fillRect/>
          </a:stretch>
        </p:blipFill>
        <p:spPr bwMode="auto">
          <a:xfrm>
            <a:off x="1403648" y="1124744"/>
            <a:ext cx="7056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47664" y="3212976"/>
            <a:ext cx="2016224" cy="369332"/>
          </a:xfrm>
          <a:prstGeom prst="rect">
            <a:avLst/>
          </a:prstGeom>
          <a:solidFill>
            <a:srgbClr val="00B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hipotónica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23928" y="3212976"/>
            <a:ext cx="2016224" cy="369332"/>
          </a:xfrm>
          <a:prstGeom prst="rect">
            <a:avLst/>
          </a:prstGeom>
          <a:solidFill>
            <a:srgbClr val="87C7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isotónica</a:t>
            </a:r>
            <a:endParaRPr lang="pt-PT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00192" y="3212976"/>
            <a:ext cx="208823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hipertónica</a:t>
            </a:r>
            <a:endParaRPr lang="pt-PT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6093296"/>
            <a:ext cx="2016224" cy="369332"/>
          </a:xfrm>
          <a:prstGeom prst="rect">
            <a:avLst/>
          </a:prstGeom>
          <a:solidFill>
            <a:srgbClr val="00B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hipotónica</a:t>
            </a:r>
            <a:endParaRPr lang="pt-PT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6093296"/>
            <a:ext cx="2016224" cy="369332"/>
          </a:xfrm>
          <a:prstGeom prst="rect">
            <a:avLst/>
          </a:prstGeom>
          <a:solidFill>
            <a:srgbClr val="61C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isotónica</a:t>
            </a:r>
            <a:endParaRPr lang="pt-PT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00192" y="6093296"/>
            <a:ext cx="2088232" cy="369332"/>
          </a:xfrm>
          <a:prstGeom prst="rect">
            <a:avLst/>
          </a:prstGeom>
          <a:solidFill>
            <a:srgbClr val="ADD9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Solução </a:t>
            </a:r>
            <a:r>
              <a:rPr lang="pt-PT" b="1" dirty="0" err="1" smtClean="0"/>
              <a:t>hipertónica</a:t>
            </a:r>
            <a:endParaRPr lang="pt-PT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75656" y="3573016"/>
            <a:ext cx="208823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Lise</a:t>
            </a:r>
            <a:r>
              <a:rPr lang="pt-PT" b="1" dirty="0" smtClean="0"/>
              <a:t> celular</a:t>
            </a:r>
            <a:endParaRPr lang="pt-PT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51920" y="3573016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Célula Normal</a:t>
            </a:r>
            <a:endParaRPr lang="pt-PT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00192" y="3573016"/>
            <a:ext cx="208823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Célula </a:t>
            </a:r>
            <a:r>
              <a:rPr lang="pt-PT" b="1" dirty="0" err="1" smtClean="0"/>
              <a:t>Plasmolisada</a:t>
            </a:r>
            <a:endParaRPr lang="pt-PT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03648" y="6488668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Célula Túrgida</a:t>
            </a:r>
            <a:endParaRPr lang="pt-PT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6488668"/>
            <a:ext cx="21602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Célula Normal</a:t>
            </a:r>
            <a:endParaRPr lang="pt-PT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300192" y="6488668"/>
            <a:ext cx="208823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Célula </a:t>
            </a:r>
            <a:r>
              <a:rPr lang="pt-PT" b="1" dirty="0" err="1" smtClean="0"/>
              <a:t>Plasmolisada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0"/>
            <a:ext cx="8532440" cy="68634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</a:t>
            </a:r>
            <a:r>
              <a:rPr lang="pt-PT" sz="4000" b="1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Membranar</a:t>
            </a: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44208" y="1340768"/>
            <a:ext cx="2699792" cy="39087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Transporte mediado</a:t>
            </a:r>
          </a:p>
          <a:p>
            <a:pPr algn="ctr"/>
            <a:endParaRPr lang="pt-PT" sz="2400" b="1" dirty="0" smtClean="0"/>
          </a:p>
          <a:p>
            <a:pPr algn="ctr"/>
            <a:r>
              <a:rPr lang="pt-PT" sz="2400" dirty="0" smtClean="0"/>
              <a:t>Com intervenção de moléculas transportadoras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1340768"/>
            <a:ext cx="2448272" cy="39087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Transporte não mediado</a:t>
            </a:r>
            <a:endParaRPr lang="pt-PT" sz="2800" b="1" dirty="0" smtClean="0"/>
          </a:p>
          <a:p>
            <a:pPr algn="ctr"/>
            <a:endParaRPr lang="pt-PT" sz="2400" b="1" dirty="0" smtClean="0"/>
          </a:p>
          <a:p>
            <a:pPr algn="ctr"/>
            <a:r>
              <a:rPr lang="pt-PT" sz="2400" dirty="0" smtClean="0"/>
              <a:t>Sem intervenção de moléculas transportadoras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4644" t="34663" r="53630" b="37752"/>
          <a:stretch>
            <a:fillRect/>
          </a:stretch>
        </p:blipFill>
        <p:spPr bwMode="auto">
          <a:xfrm>
            <a:off x="3275856" y="1124744"/>
            <a:ext cx="3240360" cy="45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0"/>
            <a:ext cx="8532440" cy="68634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</a:t>
            </a:r>
            <a:r>
              <a:rPr lang="pt-PT" sz="4000" b="1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Membranar</a:t>
            </a: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 smtClean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980728"/>
            <a:ext cx="4464496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Transporte Passivo</a:t>
            </a:r>
          </a:p>
          <a:p>
            <a:pPr algn="ctr"/>
            <a:r>
              <a:rPr lang="pt-PT" sz="2400" b="1" dirty="0" smtClean="0"/>
              <a:t>Sem gasto de energia</a:t>
            </a:r>
            <a:endParaRPr lang="pt-PT" sz="240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8316416" cy="423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6012160" y="980728"/>
            <a:ext cx="3419872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C00000"/>
                </a:solidFill>
              </a:rPr>
              <a:t>Transporte Activo</a:t>
            </a:r>
          </a:p>
          <a:p>
            <a:pPr algn="ctr"/>
            <a:r>
              <a:rPr lang="pt-PT" sz="2400" b="1" dirty="0" smtClean="0"/>
              <a:t>Com gasto de energia</a:t>
            </a: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1560" y="0"/>
            <a:ext cx="8532440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Não Mediado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C00000"/>
                </a:solidFill>
                <a:latin typeface="Arial Rounded MT Bold" pitchFamily="34" charset="0"/>
              </a:rPr>
              <a:t>Difusão Simples</a:t>
            </a:r>
            <a:endParaRPr lang="pt-PT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3479" t="34078" r="46597" b="34422"/>
          <a:stretch>
            <a:fillRect/>
          </a:stretch>
        </p:blipFill>
        <p:spPr bwMode="auto">
          <a:xfrm>
            <a:off x="1619672" y="2492896"/>
            <a:ext cx="691276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347864" y="2276872"/>
            <a:ext cx="1728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Moléculas Apolares</a:t>
            </a:r>
            <a:endParaRPr lang="pt-PT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2564904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Água</a:t>
            </a:r>
            <a:endParaRPr lang="pt-PT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63688" y="3140968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Macromoléculas</a:t>
            </a:r>
            <a:endParaRPr lang="pt-PT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164288" y="2996952"/>
            <a:ext cx="16561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Iões e Moléculas Polares</a:t>
            </a:r>
            <a:endParaRPr lang="pt-PT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15616" y="1196752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200" dirty="0" smtClean="0"/>
              <a:t> Movimento de moléculas </a:t>
            </a:r>
            <a:r>
              <a:rPr lang="pt-PT" sz="2200" b="1" dirty="0" smtClean="0"/>
              <a:t>a favor do gradiente de concentração.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Não exige gastos de energia pela célula (</a:t>
            </a:r>
            <a:r>
              <a:rPr lang="pt-PT" sz="2200" b="1" dirty="0" smtClean="0"/>
              <a:t>transporte passivo</a:t>
            </a:r>
            <a:r>
              <a:rPr lang="pt-PT" sz="2200" dirty="0" smtClean="0"/>
              <a:t>).</a:t>
            </a: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0"/>
            <a:ext cx="8532440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Mediado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C00000"/>
                </a:solidFill>
                <a:latin typeface="Arial Rounded MT Bold" pitchFamily="34" charset="0"/>
              </a:rPr>
              <a:t>Difusão Facilitada</a:t>
            </a:r>
            <a:endParaRPr lang="pt-PT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1115616" y="1124744"/>
            <a:ext cx="802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200" dirty="0" smtClean="0"/>
              <a:t> </a:t>
            </a:r>
            <a:r>
              <a:rPr lang="pt-PT" sz="2200" b="1" dirty="0" smtClean="0"/>
              <a:t>Moléculas Polares </a:t>
            </a:r>
            <a:r>
              <a:rPr lang="pt-PT" sz="2200" dirty="0" smtClean="0"/>
              <a:t>atravessam a membrana </a:t>
            </a:r>
            <a:r>
              <a:rPr lang="pt-PT" sz="2200" b="1" dirty="0" smtClean="0"/>
              <a:t>a favor do gradiente de concentração.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Intervenção de proteínas transportadoras (</a:t>
            </a:r>
            <a:r>
              <a:rPr lang="pt-PT" sz="2200" b="1" dirty="0" err="1" smtClean="0"/>
              <a:t>permeases</a:t>
            </a:r>
            <a:r>
              <a:rPr lang="pt-PT" sz="22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Não exige gastos de energia pela célula (</a:t>
            </a:r>
            <a:r>
              <a:rPr lang="pt-PT" sz="2200" b="1" dirty="0" smtClean="0"/>
              <a:t>transporte passivo</a:t>
            </a:r>
            <a:r>
              <a:rPr lang="pt-PT" sz="2200" dirty="0" smtClean="0"/>
              <a:t>).</a:t>
            </a:r>
          </a:p>
        </p:txBody>
      </p:sp>
      <p:pic>
        <p:nvPicPr>
          <p:cNvPr id="5122" name="Picture 2" descr="http://4.bp.blogspot.com/_jEP6g-m9xjo/TAMGiURNFUI/AAAAAAAABUQ/cqhCMTy3aFw/s1600/Image132.gif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1974" r="1721" b="14921"/>
          <a:stretch>
            <a:fillRect/>
          </a:stretch>
        </p:blipFill>
        <p:spPr bwMode="auto">
          <a:xfrm>
            <a:off x="2051720" y="2636912"/>
            <a:ext cx="5760640" cy="399585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812360" y="61653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Ex: Glicose</a:t>
            </a:r>
            <a:endParaRPr lang="pt-P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006" t="38569" r="50709" b="37525"/>
          <a:stretch>
            <a:fillRect/>
          </a:stretch>
        </p:blipFill>
        <p:spPr bwMode="auto">
          <a:xfrm>
            <a:off x="2627784" y="3122275"/>
            <a:ext cx="4248472" cy="37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CaixaDeTexto 7"/>
          <p:cNvSpPr txBox="1"/>
          <p:nvPr/>
        </p:nvSpPr>
        <p:spPr>
          <a:xfrm>
            <a:off x="611560" y="0"/>
            <a:ext cx="8532440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Mediado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C00000"/>
                </a:solidFill>
                <a:latin typeface="Arial Rounded MT Bold" pitchFamily="34" charset="0"/>
              </a:rPr>
              <a:t>Transporte activo</a:t>
            </a:r>
            <a:endParaRPr lang="pt-PT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1115616" y="1124744"/>
            <a:ext cx="80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200" dirty="0" smtClean="0"/>
              <a:t> Movimento de substâncias </a:t>
            </a:r>
            <a:r>
              <a:rPr lang="pt-PT" sz="2200" b="1" dirty="0" smtClean="0"/>
              <a:t>contra o gradiente de concentração.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Intervenção de proteínas transportadoras (</a:t>
            </a:r>
            <a:r>
              <a:rPr lang="pt-PT" sz="2200" b="1" dirty="0" err="1" smtClean="0"/>
              <a:t>ATPases</a:t>
            </a:r>
            <a:r>
              <a:rPr lang="pt-PT" sz="22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Requer gastos de energia pela célula (</a:t>
            </a:r>
            <a:r>
              <a:rPr lang="pt-PT" sz="2200" b="1" dirty="0" smtClean="0"/>
              <a:t>transporte activo</a:t>
            </a:r>
            <a:r>
              <a:rPr lang="pt-PT" sz="2200" dirty="0" smtClean="0"/>
              <a:t>).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49289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C00000"/>
                </a:solidFill>
              </a:rPr>
              <a:t>Bomba de </a:t>
            </a:r>
            <a:r>
              <a:rPr lang="pt-PT" sz="3200" b="1" dirty="0" err="1" smtClean="0">
                <a:solidFill>
                  <a:srgbClr val="C00000"/>
                </a:solidFill>
              </a:rPr>
              <a:t>Sódio-Potássio</a:t>
            </a:r>
            <a:endParaRPr lang="pt-PT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024336" cy="45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11560" y="0"/>
            <a:ext cx="8532440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de Partículas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Endocitose</a:t>
            </a:r>
            <a:endParaRPr lang="pt-PT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899592" y="1124744"/>
            <a:ext cx="80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smtClean="0"/>
              <a:t> Transporte de </a:t>
            </a:r>
            <a:r>
              <a:rPr lang="pt-PT" sz="2200" b="1" dirty="0" err="1" smtClean="0"/>
              <a:t>macromoléculas</a:t>
            </a:r>
            <a:r>
              <a:rPr lang="pt-PT" sz="2200" dirty="0" smtClean="0"/>
              <a:t> </a:t>
            </a:r>
            <a:r>
              <a:rPr lang="pt-PT" sz="2200" b="1" dirty="0" smtClean="0"/>
              <a:t>, partículas ou pequenas células </a:t>
            </a:r>
            <a:r>
              <a:rPr lang="pt-PT" sz="2200" dirty="0" smtClean="0"/>
              <a:t>para o interior da célula, por invaginação da membrana.</a:t>
            </a:r>
          </a:p>
          <a:p>
            <a:r>
              <a:rPr lang="pt-PT" sz="2200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2647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2204864"/>
            <a:ext cx="2657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0"/>
            <a:ext cx="8532440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Transporte de Partículas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Exocitose</a:t>
            </a:r>
            <a:endParaRPr lang="pt-PT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-323850" y="0"/>
            <a:ext cx="1336675" cy="6859589"/>
            <a:chOff x="-323850" y="0"/>
            <a:chExt cx="1336675" cy="6859589"/>
          </a:xfrm>
        </p:grpSpPr>
        <p:sp>
          <p:nvSpPr>
            <p:cNvPr id="5" name="CaixaDeTexto 4"/>
            <p:cNvSpPr txBox="1"/>
            <p:nvPr/>
          </p:nvSpPr>
          <p:spPr bwMode="auto">
            <a:xfrm rot="16200000">
              <a:off x="-3085306" y="2761457"/>
              <a:ext cx="6859588" cy="1336675"/>
            </a:xfrm>
            <a:prstGeom prst="flowChartDocumen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	</a:t>
              </a:r>
              <a:endParaRPr lang="pt-PT" sz="3200" b="1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xão recta 5"/>
            <p:cNvCxnSpPr/>
            <p:nvPr/>
          </p:nvCxnSpPr>
          <p:spPr bwMode="auto">
            <a:xfrm rot="5400000">
              <a:off x="-3178175" y="3429000"/>
              <a:ext cx="6859588" cy="1588"/>
            </a:xfrm>
            <a:prstGeom prst="line">
              <a:avLst/>
            </a:prstGeom>
            <a:ln w="381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AutoShape 2" descr="http://clientes.netvisao.pt/freiremj/img/Exocitose.jpg"/>
          <p:cNvSpPr>
            <a:spLocks noChangeAspect="1" noChangeArrowheads="1"/>
          </p:cNvSpPr>
          <p:nvPr/>
        </p:nvSpPr>
        <p:spPr bwMode="auto">
          <a:xfrm>
            <a:off x="155575" y="-708025"/>
            <a:ext cx="333375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http://clientes.netvisao.pt/freiremj/img/Exocitose.jpg"/>
          <p:cNvSpPr>
            <a:spLocks noChangeAspect="1" noChangeArrowheads="1"/>
          </p:cNvSpPr>
          <p:nvPr/>
        </p:nvSpPr>
        <p:spPr bwMode="auto">
          <a:xfrm>
            <a:off x="155575" y="-708025"/>
            <a:ext cx="333375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http://clientes.netvisao.pt/freiremj/img/Exocitose.jpg"/>
          <p:cNvSpPr>
            <a:spLocks noChangeAspect="1" noChangeArrowheads="1"/>
          </p:cNvSpPr>
          <p:nvPr/>
        </p:nvSpPr>
        <p:spPr bwMode="auto">
          <a:xfrm>
            <a:off x="155575" y="-708025"/>
            <a:ext cx="333375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115616" y="1268760"/>
            <a:ext cx="802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200" b="1" dirty="0" smtClean="0"/>
              <a:t> </a:t>
            </a:r>
            <a:r>
              <a:rPr lang="pt-PT" sz="2200" dirty="0" smtClean="0"/>
              <a:t>Processo inverso à </a:t>
            </a:r>
            <a:r>
              <a:rPr lang="pt-PT" sz="2200" dirty="0" err="1" smtClean="0"/>
              <a:t>endocitose</a:t>
            </a:r>
            <a:r>
              <a:rPr lang="pt-PT" sz="2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pt-PT" sz="2200" dirty="0" smtClean="0"/>
              <a:t> As células libertam para o meio </a:t>
            </a:r>
            <a:r>
              <a:rPr lang="pt-PT" sz="2200" dirty="0" err="1" smtClean="0"/>
              <a:t>extracelular</a:t>
            </a:r>
            <a:r>
              <a:rPr lang="pt-PT" sz="2200" dirty="0" smtClean="0"/>
              <a:t> substâncias armazenadas em vesículas.</a:t>
            </a:r>
          </a:p>
          <a:p>
            <a:r>
              <a:rPr lang="pt-PT" sz="2200" dirty="0" smtClean="0"/>
              <a:t>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6011" t="46265" r="47983" b="33063"/>
          <a:stretch>
            <a:fillRect/>
          </a:stretch>
        </p:blipFill>
        <p:spPr bwMode="auto">
          <a:xfrm>
            <a:off x="1187624" y="2708920"/>
            <a:ext cx="76270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ecosafari.cl/imagenes/fondo_ecosiste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49800"/>
              </a:clrFrom>
              <a:clrTo>
                <a:srgbClr val="349800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1" y="-1"/>
            <a:ext cx="7098047" cy="5143513"/>
          </a:xfrm>
          <a:prstGeom prst="flowChartDocumen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337" name="CaixaDeTexto 3"/>
          <p:cNvSpPr>
            <a:spLocks noChangeArrowheads="1"/>
          </p:cNvSpPr>
          <p:nvPr/>
        </p:nvSpPr>
        <p:spPr bwMode="auto">
          <a:xfrm>
            <a:off x="-1" y="4286256"/>
            <a:ext cx="9144001" cy="1736646"/>
          </a:xfrm>
          <a:prstGeom prst="flowChartAlternateProcess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marL="269875" indent="-269875" algn="r"/>
            <a:r>
              <a:rPr lang="pt-PT" sz="48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Obtenção de matéria </a:t>
            </a:r>
          </a:p>
          <a:p>
            <a:pPr marL="269875" indent="-269875" algn="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por seres </a:t>
            </a:r>
            <a:r>
              <a:rPr lang="pt-PT" sz="48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heterotróficos</a:t>
            </a:r>
            <a:endParaRPr lang="pt-PT" sz="4800" b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9388" y="6381750"/>
            <a:ext cx="8785225" cy="339725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</a:t>
            </a:r>
            <a:r>
              <a:rPr lang="pt-PT" sz="1400" b="1" dirty="0" smtClean="0">
                <a:latin typeface="+mn-lt"/>
              </a:rPr>
              <a:t>      Biologia </a:t>
            </a:r>
            <a:r>
              <a:rPr lang="pt-PT" sz="1400" b="1" dirty="0">
                <a:latin typeface="+mn-lt"/>
              </a:rPr>
              <a:t>e Geologia 10/11</a:t>
            </a:r>
          </a:p>
        </p:txBody>
      </p:sp>
      <p:cxnSp>
        <p:nvCxnSpPr>
          <p:cNvPr id="7" name="Conexão recta 6"/>
          <p:cNvCxnSpPr/>
          <p:nvPr/>
        </p:nvCxnSpPr>
        <p:spPr bwMode="auto">
          <a:xfrm rot="10800000">
            <a:off x="214282" y="6286520"/>
            <a:ext cx="8715436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484784"/>
            <a:ext cx="83884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669900"/>
                </a:solidFill>
              </a:rPr>
              <a:t>Gorter</a:t>
            </a:r>
            <a:r>
              <a:rPr lang="pt-PT" sz="2800" b="1" dirty="0" smtClean="0">
                <a:solidFill>
                  <a:srgbClr val="669900"/>
                </a:solidFill>
              </a:rPr>
              <a:t> e </a:t>
            </a:r>
            <a:r>
              <a:rPr lang="pt-PT" sz="2800" b="1" dirty="0" err="1" smtClean="0">
                <a:solidFill>
                  <a:srgbClr val="669900"/>
                </a:solidFill>
              </a:rPr>
              <a:t>Grendel</a:t>
            </a:r>
            <a:r>
              <a:rPr lang="pt-PT" sz="2800" b="1" dirty="0" smtClean="0">
                <a:solidFill>
                  <a:srgbClr val="669900"/>
                </a:solidFill>
              </a:rPr>
              <a:t> (1925)</a:t>
            </a:r>
            <a:endParaRPr lang="pt-PT" sz="2800" b="1" dirty="0">
              <a:solidFill>
                <a:srgbClr val="66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27584" y="260648"/>
            <a:ext cx="8316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Ultra estrutura da membrana plasmática</a:t>
            </a:r>
            <a:endParaRPr lang="pt-PT" sz="36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C:\Users\Filipe Belo Santos\Pictures\img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8931" t="38531" r="49658" b="49977"/>
          <a:stretch>
            <a:fillRect/>
          </a:stretch>
        </p:blipFill>
        <p:spPr bwMode="auto">
          <a:xfrm>
            <a:off x="1285852" y="2132856"/>
            <a:ext cx="7858148" cy="396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556792"/>
            <a:ext cx="83884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669900"/>
                </a:solidFill>
              </a:rPr>
              <a:t>Davson</a:t>
            </a:r>
            <a:r>
              <a:rPr lang="pt-PT" sz="2800" b="1" dirty="0" smtClean="0">
                <a:solidFill>
                  <a:srgbClr val="669900"/>
                </a:solidFill>
              </a:rPr>
              <a:t> e </a:t>
            </a:r>
            <a:r>
              <a:rPr lang="pt-PT" sz="2800" b="1" dirty="0" err="1" smtClean="0">
                <a:solidFill>
                  <a:srgbClr val="669900"/>
                </a:solidFill>
              </a:rPr>
              <a:t>Danielli</a:t>
            </a:r>
            <a:r>
              <a:rPr lang="pt-PT" sz="2800" b="1" dirty="0" smtClean="0">
                <a:solidFill>
                  <a:srgbClr val="669900"/>
                </a:solidFill>
              </a:rPr>
              <a:t> (1935)</a:t>
            </a:r>
            <a:endParaRPr lang="pt-PT" sz="2800" b="1" dirty="0">
              <a:solidFill>
                <a:srgbClr val="6699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260648"/>
            <a:ext cx="8316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Ultraestrutura</a:t>
            </a: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da membrana plasmática</a:t>
            </a:r>
            <a:endParaRPr lang="pt-PT" sz="36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Filipe Belo Santos\Pictures\img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52584" t="38531" r="16096" b="49977"/>
          <a:stretch>
            <a:fillRect/>
          </a:stretch>
        </p:blipFill>
        <p:spPr bwMode="auto">
          <a:xfrm>
            <a:off x="1357290" y="2420888"/>
            <a:ext cx="7786710" cy="394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628800"/>
            <a:ext cx="83884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669900"/>
                </a:solidFill>
              </a:rPr>
              <a:t>Davson</a:t>
            </a:r>
            <a:r>
              <a:rPr lang="pt-PT" sz="2800" b="1" dirty="0" smtClean="0">
                <a:solidFill>
                  <a:srgbClr val="669900"/>
                </a:solidFill>
              </a:rPr>
              <a:t> e </a:t>
            </a:r>
            <a:r>
              <a:rPr lang="pt-PT" sz="2800" b="1" dirty="0" err="1" smtClean="0">
                <a:solidFill>
                  <a:srgbClr val="669900"/>
                </a:solidFill>
              </a:rPr>
              <a:t>Danielli</a:t>
            </a:r>
            <a:r>
              <a:rPr lang="pt-PT" sz="2800" b="1" dirty="0" smtClean="0">
                <a:solidFill>
                  <a:srgbClr val="669900"/>
                </a:solidFill>
              </a:rPr>
              <a:t> (1954)</a:t>
            </a:r>
            <a:endParaRPr lang="pt-PT" sz="2800" b="1" dirty="0">
              <a:solidFill>
                <a:srgbClr val="6699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260648"/>
            <a:ext cx="8028384" cy="12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Ultraestrutura</a:t>
            </a: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da membrana plasmática</a:t>
            </a:r>
            <a:endParaRPr lang="pt-PT" sz="36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Filipe Belo Santos\Pictures\img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9255" t="55431" r="49658" b="33883"/>
          <a:stretch>
            <a:fillRect/>
          </a:stretch>
        </p:blipFill>
        <p:spPr bwMode="auto">
          <a:xfrm>
            <a:off x="1291523" y="2204864"/>
            <a:ext cx="785247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412776"/>
            <a:ext cx="83884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669900"/>
                </a:solidFill>
              </a:rPr>
              <a:t>Singer</a:t>
            </a:r>
            <a:r>
              <a:rPr lang="pt-PT" sz="2800" b="1" dirty="0" smtClean="0">
                <a:solidFill>
                  <a:srgbClr val="669900"/>
                </a:solidFill>
              </a:rPr>
              <a:t> e </a:t>
            </a:r>
            <a:r>
              <a:rPr lang="pt-PT" sz="2800" b="1" dirty="0" err="1" smtClean="0">
                <a:solidFill>
                  <a:srgbClr val="669900"/>
                </a:solidFill>
              </a:rPr>
              <a:t>Nicholson</a:t>
            </a:r>
            <a:r>
              <a:rPr lang="pt-PT" sz="2800" b="1" dirty="0" smtClean="0">
                <a:solidFill>
                  <a:srgbClr val="669900"/>
                </a:solidFill>
              </a:rPr>
              <a:t> (1972)</a:t>
            </a:r>
            <a:endParaRPr lang="pt-PT" sz="2800" b="1" dirty="0">
              <a:solidFill>
                <a:srgbClr val="6699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260648"/>
            <a:ext cx="8316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err="1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Ultraestrutura</a:t>
            </a: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 da membrana plasmática</a:t>
            </a:r>
            <a:endParaRPr lang="pt-PT" sz="36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27584" y="1988840"/>
            <a:ext cx="8316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Modelo de Mosaico Fluido</a:t>
            </a:r>
            <a:endParaRPr lang="pt-PT" sz="32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Filipe Belo Santos\Pictures\img00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2870" t="55431" r="15972" b="33753"/>
          <a:stretch>
            <a:fillRect/>
          </a:stretch>
        </p:blipFill>
        <p:spPr bwMode="auto">
          <a:xfrm>
            <a:off x="1085794" y="2643158"/>
            <a:ext cx="80582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786" y="1214421"/>
            <a:ext cx="8358214" cy="56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71472" y="714356"/>
            <a:ext cx="8572528" cy="523220"/>
          </a:xfrm>
          <a:prstGeom prst="rect">
            <a:avLst/>
          </a:prstGeom>
          <a:solidFill>
            <a:srgbClr val="F8FC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rgbClr val="669900"/>
                </a:solidFill>
              </a:rPr>
              <a:t>Singer</a:t>
            </a:r>
            <a:r>
              <a:rPr lang="pt-PT" sz="2800" b="1" dirty="0" smtClean="0">
                <a:solidFill>
                  <a:srgbClr val="669900"/>
                </a:solidFill>
              </a:rPr>
              <a:t> e </a:t>
            </a:r>
            <a:r>
              <a:rPr lang="pt-PT" sz="2800" b="1" dirty="0" err="1" smtClean="0">
                <a:solidFill>
                  <a:srgbClr val="669900"/>
                </a:solidFill>
              </a:rPr>
              <a:t>Nicholson</a:t>
            </a:r>
            <a:r>
              <a:rPr lang="pt-PT" sz="2800" b="1" dirty="0" smtClean="0">
                <a:solidFill>
                  <a:srgbClr val="669900"/>
                </a:solidFill>
              </a:rPr>
              <a:t> (1972)</a:t>
            </a:r>
            <a:endParaRPr lang="pt-PT" sz="2800" b="1" dirty="0">
              <a:solidFill>
                <a:srgbClr val="66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27584" y="0"/>
            <a:ext cx="8316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Modelo de Mosaico Fluido</a:t>
            </a:r>
            <a:endParaRPr lang="pt-PT" sz="36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260648"/>
            <a:ext cx="853244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Osmose</a:t>
            </a:r>
            <a:endParaRPr lang="pt-PT" sz="40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124744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Movimentação da água </a:t>
            </a:r>
            <a:r>
              <a:rPr lang="pt-PT" sz="2400" dirty="0" smtClean="0"/>
              <a:t>por difusão através de uma membrana semipermeável, </a:t>
            </a:r>
            <a:r>
              <a:rPr lang="pt-PT" sz="2400" b="1" dirty="0" smtClean="0"/>
              <a:t>de um meio menos concentrado em soluto para um meio mais concentrado</a:t>
            </a:r>
            <a:r>
              <a:rPr lang="pt-PT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439248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260648"/>
            <a:ext cx="853244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Osmose</a:t>
            </a:r>
            <a:endParaRPr lang="pt-PT" sz="40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124744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Movimentação da água </a:t>
            </a:r>
            <a:r>
              <a:rPr lang="pt-PT" sz="2400" dirty="0" smtClean="0"/>
              <a:t>por difusão através de uma membrana semipermeável, </a:t>
            </a:r>
            <a:r>
              <a:rPr lang="pt-PT" sz="2400" b="1" dirty="0" smtClean="0"/>
              <a:t>de um meio menos concentrado em soluto para um meio mais concentrado</a:t>
            </a:r>
            <a:r>
              <a:rPr lang="pt-PT" sz="2400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99440"/>
            <a:ext cx="4608512" cy="44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4158" t="32226" r="41801" b="11133"/>
          <a:stretch>
            <a:fillRect/>
          </a:stretch>
        </p:blipFill>
        <p:spPr bwMode="auto">
          <a:xfrm>
            <a:off x="785786" y="642919"/>
            <a:ext cx="835821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11560" y="0"/>
            <a:ext cx="85324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Osmose</a:t>
            </a:r>
            <a:endParaRPr lang="pt-PT" sz="4000" b="1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 rot="16200000">
            <a:off x="-3085306" y="2761457"/>
            <a:ext cx="6859588" cy="1336675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endParaRPr lang="pt-PT" sz="32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xão recta 4"/>
          <p:cNvCxnSpPr/>
          <p:nvPr/>
        </p:nvCxnSpPr>
        <p:spPr bwMode="auto">
          <a:xfrm rot="5400000">
            <a:off x="-3178175" y="3429000"/>
            <a:ext cx="6859588" cy="1588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354</Words>
  <Application>Microsoft Office PowerPoint</Application>
  <PresentationFormat>Apresentação no Ecrã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Santos</dc:creator>
  <cp:lastModifiedBy>Filipa Santos</cp:lastModifiedBy>
  <cp:revision>35</cp:revision>
  <dcterms:created xsi:type="dcterms:W3CDTF">2011-02-16T11:22:08Z</dcterms:created>
  <dcterms:modified xsi:type="dcterms:W3CDTF">2011-07-07T17:55:38Z</dcterms:modified>
</cp:coreProperties>
</file>