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6" r:id="rId19"/>
  </p:sldIdLst>
  <p:sldSz cx="9144000" cy="6858000" type="screen4x3"/>
  <p:notesSz cx="6888163" cy="100203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274E7-418C-4BEB-80DB-3203B628F430}" type="datetimeFigureOut">
              <a:rPr lang="pt-PT" smtClean="0"/>
              <a:t>07-07-2011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9C532-892E-4844-BC98-323793D0ACDD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E0E3-2A6D-4888-9E5C-B67A2C75EC2F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64B2-BA4D-48D7-A4EC-841D35D1461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E0E3-2A6D-4888-9E5C-B67A2C75EC2F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64B2-BA4D-48D7-A4EC-841D35D1461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E0E3-2A6D-4888-9E5C-B67A2C75EC2F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64B2-BA4D-48D7-A4EC-841D35D1461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E0E3-2A6D-4888-9E5C-B67A2C75EC2F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64B2-BA4D-48D7-A4EC-841D35D1461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E0E3-2A6D-4888-9E5C-B67A2C75EC2F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64B2-BA4D-48D7-A4EC-841D35D1461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E0E3-2A6D-4888-9E5C-B67A2C75EC2F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64B2-BA4D-48D7-A4EC-841D35D1461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E0E3-2A6D-4888-9E5C-B67A2C75EC2F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64B2-BA4D-48D7-A4EC-841D35D1461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E0E3-2A6D-4888-9E5C-B67A2C75EC2F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64B2-BA4D-48D7-A4EC-841D35D1461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E0E3-2A6D-4888-9E5C-B67A2C75EC2F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64B2-BA4D-48D7-A4EC-841D35D1461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E0E3-2A6D-4888-9E5C-B67A2C75EC2F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64B2-BA4D-48D7-A4EC-841D35D1461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E0E3-2A6D-4888-9E5C-B67A2C75EC2F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64B2-BA4D-48D7-A4EC-841D35D1461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8E0E3-2A6D-4888-9E5C-B67A2C75EC2F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E64B2-BA4D-48D7-A4EC-841D35D1461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c/Wiki_vulture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66800" y="228600"/>
            <a:ext cx="7772400" cy="1055608"/>
          </a:xfrm>
          <a:prstGeom prst="roundRect">
            <a:avLst/>
          </a:prstGeom>
          <a:solidFill>
            <a:srgbClr val="BC0000"/>
          </a:solidFill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chemeClr val="bg1"/>
                </a:solidFill>
              </a:rPr>
              <a:t>     4 </a:t>
            </a:r>
          </a:p>
          <a:p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smtClean="0">
                <a:solidFill>
                  <a:schemeClr val="bg1"/>
                </a:solidFill>
              </a:rPr>
              <a:t>    </a:t>
            </a:r>
            <a:r>
              <a:rPr lang="pt-PT" sz="2800" b="1" dirty="0" smtClean="0">
                <a:solidFill>
                  <a:schemeClr val="bg1"/>
                </a:solidFill>
                <a:latin typeface="Calibri" pitchFamily="34" charset="0"/>
              </a:rPr>
              <a:t>Regulação nos seres vivos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52400" y="6324600"/>
            <a:ext cx="8785225" cy="3405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latin typeface="+mn-lt"/>
              </a:rPr>
              <a:t>Escola Secundária  de Severim de Faria				Biologia e Geologia </a:t>
            </a:r>
            <a:r>
              <a:rPr lang="pt-PT" sz="1400" b="1" dirty="0" smtClean="0">
                <a:latin typeface="+mn-lt"/>
              </a:rPr>
              <a:t>10/11</a:t>
            </a:r>
          </a:p>
        </p:txBody>
      </p:sp>
      <p:cxnSp>
        <p:nvCxnSpPr>
          <p:cNvPr id="6" name="Conexão recta 5"/>
          <p:cNvCxnSpPr/>
          <p:nvPr/>
        </p:nvCxnSpPr>
        <p:spPr>
          <a:xfrm>
            <a:off x="1905000" y="1676400"/>
            <a:ext cx="5334000" cy="0"/>
          </a:xfrm>
          <a:prstGeom prst="line">
            <a:avLst/>
          </a:prstGeom>
          <a:ln w="28575">
            <a:solidFill>
              <a:srgbClr val="BC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828800" y="16002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rgbClr val="C00000"/>
                </a:solidFill>
              </a:rPr>
              <a:t>Regulação Nervosa e Hormonal em animais</a:t>
            </a:r>
            <a:endParaRPr lang="pt-PT" sz="3600" b="1" dirty="0">
              <a:solidFill>
                <a:srgbClr val="C00000"/>
              </a:solidFill>
            </a:endParaRPr>
          </a:p>
        </p:txBody>
      </p:sp>
      <p:pic>
        <p:nvPicPr>
          <p:cNvPr id="9" name="Imagem 8" descr="C:\Users\Filipa Santos\Desktop\coral-reef-24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19400"/>
            <a:ext cx="5257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220" name="Picture 4" descr="http://www.cntt-cut.org.br/imagens/noticias/neuron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1"/>
            <a:ext cx="1356007" cy="1066800"/>
          </a:xfrm>
          <a:prstGeom prst="flowChartOnlineStorage">
            <a:avLst/>
          </a:prstGeom>
          <a:noFill/>
        </p:spPr>
      </p:pic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371600" y="1066800"/>
            <a:ext cx="7772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BC0000"/>
                </a:solidFill>
              </a:rPr>
              <a:t>	                 Comportamento</a:t>
            </a:r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r>
              <a:rPr lang="pt-PT" sz="2400" b="1" dirty="0" smtClean="0"/>
              <a:t>Indivíduos ectotérmicos recorrem ao comportamento para regular a sua temperatura corporal – </a:t>
            </a:r>
            <a:r>
              <a:rPr lang="pt-PT" sz="2400" dirty="0" smtClean="0"/>
              <a:t>alternam a sua posição entre lugares expostos ao sol e sombra.</a:t>
            </a:r>
            <a:endParaRPr lang="pt-PT" sz="2400" dirty="0"/>
          </a:p>
        </p:txBody>
      </p:sp>
      <p:grpSp>
        <p:nvGrpSpPr>
          <p:cNvPr id="3" name="Grupo 12"/>
          <p:cNvGrpSpPr/>
          <p:nvPr/>
        </p:nvGrpSpPr>
        <p:grpSpPr>
          <a:xfrm>
            <a:off x="0" y="0"/>
            <a:ext cx="1295400" cy="6858000"/>
            <a:chOff x="0" y="0"/>
            <a:chExt cx="1295400" cy="6858000"/>
          </a:xfrm>
        </p:grpSpPr>
        <p:sp>
          <p:nvSpPr>
            <p:cNvPr id="2" name="CaixaDeTexto 1"/>
            <p:cNvSpPr txBox="1"/>
            <p:nvPr/>
          </p:nvSpPr>
          <p:spPr>
            <a:xfrm>
              <a:off x="0" y="948690"/>
              <a:ext cx="1295400" cy="590931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</p:txBody>
        </p:sp>
        <p:pic>
          <p:nvPicPr>
            <p:cNvPr id="11" name="Picture 4" descr="http://www.cntt-cut.org.br/imagens/noticias/neuroni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0"/>
              <a:ext cx="1295399" cy="1219200"/>
            </a:xfrm>
            <a:prstGeom prst="flowChartDocument">
              <a:avLst/>
            </a:prstGeom>
            <a:noFill/>
          </p:spPr>
        </p:pic>
      </p:grpSp>
      <p:sp>
        <p:nvSpPr>
          <p:cNvPr id="14" name="Marcador de Posição do Número do Diapositivo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1524000" y="228600"/>
            <a:ext cx="7162800" cy="715089"/>
          </a:xfrm>
          <a:prstGeom prst="flowChartAlternateProcess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solidFill>
                  <a:schemeClr val="bg1"/>
                </a:solidFill>
              </a:rPr>
              <a:t>                Termorregulação</a:t>
            </a:r>
            <a:endParaRPr lang="pt-PT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img402.imageshack.us/img402/3830/lagartoocel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76400"/>
            <a:ext cx="5257800" cy="3466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371600" y="1066800"/>
            <a:ext cx="7772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BC0000"/>
                </a:solidFill>
              </a:rPr>
              <a:t>	                 Cobra-de-escada</a:t>
            </a:r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</p:txBody>
      </p:sp>
      <p:grpSp>
        <p:nvGrpSpPr>
          <p:cNvPr id="3" name="Grupo 12"/>
          <p:cNvGrpSpPr/>
          <p:nvPr/>
        </p:nvGrpSpPr>
        <p:grpSpPr>
          <a:xfrm>
            <a:off x="0" y="0"/>
            <a:ext cx="1295400" cy="6858000"/>
            <a:chOff x="0" y="0"/>
            <a:chExt cx="1295400" cy="6858000"/>
          </a:xfrm>
        </p:grpSpPr>
        <p:sp>
          <p:nvSpPr>
            <p:cNvPr id="2" name="CaixaDeTexto 1"/>
            <p:cNvSpPr txBox="1"/>
            <p:nvPr/>
          </p:nvSpPr>
          <p:spPr>
            <a:xfrm>
              <a:off x="0" y="948690"/>
              <a:ext cx="1295400" cy="590931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</p:txBody>
        </p:sp>
        <p:pic>
          <p:nvPicPr>
            <p:cNvPr id="11" name="Picture 4" descr="http://www.cntt-cut.org.br/imagens/noticias/neuroni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0"/>
              <a:ext cx="1295399" cy="1219200"/>
            </a:xfrm>
            <a:prstGeom prst="flowChartDocument">
              <a:avLst/>
            </a:prstGeom>
            <a:noFill/>
          </p:spPr>
        </p:pic>
      </p:grpSp>
      <p:sp>
        <p:nvSpPr>
          <p:cNvPr id="14" name="Marcador de Posição do Número do Diapositivo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1524000" y="228600"/>
            <a:ext cx="7162800" cy="715089"/>
          </a:xfrm>
          <a:prstGeom prst="flowChartAlternateProcess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solidFill>
                  <a:schemeClr val="bg1"/>
                </a:solidFill>
              </a:rPr>
              <a:t>                Termorregulação</a:t>
            </a:r>
            <a:endParaRPr lang="pt-PT" sz="36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05000" y="5638800"/>
            <a:ext cx="6324600" cy="715089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</a:rPr>
              <a:t>  </a:t>
            </a:r>
            <a:r>
              <a:rPr lang="pt-PT" sz="3200" b="1" dirty="0" err="1" smtClean="0">
                <a:solidFill>
                  <a:srgbClr val="FF0000"/>
                </a:solidFill>
              </a:rPr>
              <a:t>Ectotérmico</a:t>
            </a:r>
            <a:r>
              <a:rPr lang="pt-PT" sz="3200" b="1" dirty="0" smtClean="0">
                <a:solidFill>
                  <a:srgbClr val="FF0000"/>
                </a:solidFill>
              </a:rPr>
              <a:t> e </a:t>
            </a:r>
            <a:r>
              <a:rPr lang="pt-PT" sz="3200" b="1" dirty="0" err="1" smtClean="0">
                <a:solidFill>
                  <a:srgbClr val="FF0000"/>
                </a:solidFill>
              </a:rPr>
              <a:t>Poiquilotérmico</a:t>
            </a:r>
            <a:endParaRPr lang="pt-PT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ipt.olhares.com/data/big/123/1231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76400"/>
            <a:ext cx="6248400" cy="3816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371600" y="1066800"/>
            <a:ext cx="7772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BC0000"/>
                </a:solidFill>
              </a:rPr>
              <a:t>	                       Golfinho</a:t>
            </a:r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</p:txBody>
      </p:sp>
      <p:grpSp>
        <p:nvGrpSpPr>
          <p:cNvPr id="3" name="Grupo 12"/>
          <p:cNvGrpSpPr/>
          <p:nvPr/>
        </p:nvGrpSpPr>
        <p:grpSpPr>
          <a:xfrm>
            <a:off x="0" y="0"/>
            <a:ext cx="1295400" cy="6858000"/>
            <a:chOff x="0" y="0"/>
            <a:chExt cx="1295400" cy="6858000"/>
          </a:xfrm>
        </p:grpSpPr>
        <p:sp>
          <p:nvSpPr>
            <p:cNvPr id="2" name="CaixaDeTexto 1"/>
            <p:cNvSpPr txBox="1"/>
            <p:nvPr/>
          </p:nvSpPr>
          <p:spPr>
            <a:xfrm>
              <a:off x="0" y="948690"/>
              <a:ext cx="1295400" cy="590931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</p:txBody>
        </p:sp>
        <p:pic>
          <p:nvPicPr>
            <p:cNvPr id="11" name="Picture 4" descr="http://www.cntt-cut.org.br/imagens/noticias/neuroni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0"/>
              <a:ext cx="1295399" cy="1219200"/>
            </a:xfrm>
            <a:prstGeom prst="flowChartDocument">
              <a:avLst/>
            </a:prstGeom>
            <a:noFill/>
          </p:spPr>
        </p:pic>
      </p:grpSp>
      <p:sp>
        <p:nvSpPr>
          <p:cNvPr id="14" name="Marcador de Posição do Número do Diapositivo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1524000" y="228600"/>
            <a:ext cx="7162800" cy="715089"/>
          </a:xfrm>
          <a:prstGeom prst="flowChartAlternateProcess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solidFill>
                  <a:schemeClr val="bg1"/>
                </a:solidFill>
              </a:rPr>
              <a:t>                Termorregulação</a:t>
            </a:r>
            <a:endParaRPr lang="pt-PT" sz="36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05000" y="5638800"/>
            <a:ext cx="6324600" cy="715089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</a:rPr>
              <a:t>  </a:t>
            </a:r>
            <a:r>
              <a:rPr lang="pt-PT" sz="3200" b="1" dirty="0" err="1" smtClean="0">
                <a:solidFill>
                  <a:srgbClr val="FF0000"/>
                </a:solidFill>
              </a:rPr>
              <a:t>Endotérmico</a:t>
            </a:r>
            <a:r>
              <a:rPr lang="pt-PT" sz="3200" b="1" dirty="0" smtClean="0">
                <a:solidFill>
                  <a:srgbClr val="FF0000"/>
                </a:solidFill>
              </a:rPr>
              <a:t> e </a:t>
            </a:r>
            <a:r>
              <a:rPr lang="pt-PT" sz="3200" b="1" dirty="0" err="1" smtClean="0">
                <a:solidFill>
                  <a:srgbClr val="FF0000"/>
                </a:solidFill>
              </a:rPr>
              <a:t>Homeotérmico</a:t>
            </a:r>
            <a:endParaRPr lang="pt-PT" sz="3200" b="1" dirty="0">
              <a:solidFill>
                <a:srgbClr val="FF0000"/>
              </a:solidFill>
            </a:endParaRPr>
          </a:p>
        </p:txBody>
      </p:sp>
      <p:pic>
        <p:nvPicPr>
          <p:cNvPr id="53250" name="Picture 2" descr="http://4.bp.blogspot.com/-h5hbxTwZE_4/TbdoLzrsfjI/AAAAAAAAAHY/GwOIXdcYPNI/s1600/golfinho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752600"/>
            <a:ext cx="6248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12"/>
          <p:cNvGrpSpPr/>
          <p:nvPr/>
        </p:nvGrpSpPr>
        <p:grpSpPr>
          <a:xfrm>
            <a:off x="0" y="0"/>
            <a:ext cx="1295400" cy="6858000"/>
            <a:chOff x="0" y="0"/>
            <a:chExt cx="1295400" cy="6858000"/>
          </a:xfrm>
        </p:grpSpPr>
        <p:sp>
          <p:nvSpPr>
            <p:cNvPr id="2" name="CaixaDeTexto 1"/>
            <p:cNvSpPr txBox="1"/>
            <p:nvPr/>
          </p:nvSpPr>
          <p:spPr>
            <a:xfrm>
              <a:off x="0" y="948690"/>
              <a:ext cx="1295400" cy="590931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</p:txBody>
        </p:sp>
        <p:pic>
          <p:nvPicPr>
            <p:cNvPr id="11" name="Picture 4" descr="http://www.cntt-cut.org.br/imagens/noticias/neuroni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0"/>
              <a:ext cx="1295399" cy="1219200"/>
            </a:xfrm>
            <a:prstGeom prst="flowChartDocument">
              <a:avLst/>
            </a:prstGeom>
            <a:noFill/>
          </p:spPr>
        </p:pic>
      </p:grpSp>
      <p:sp>
        <p:nvSpPr>
          <p:cNvPr id="14" name="Marcador de Posição do Número do Diapositivo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1524000" y="228600"/>
            <a:ext cx="7162800" cy="1328023"/>
          </a:xfrm>
          <a:prstGeom prst="flowChartAlternateProcess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</a:rPr>
              <a:t>Termorregulação em Animais </a:t>
            </a:r>
            <a:r>
              <a:rPr lang="pt-PT" sz="3600" b="1" dirty="0" err="1" smtClean="0">
                <a:solidFill>
                  <a:schemeClr val="bg1"/>
                </a:solidFill>
              </a:rPr>
              <a:t>Endotérmicos</a:t>
            </a:r>
            <a:endParaRPr lang="pt-PT" sz="3600" b="1" dirty="0">
              <a:solidFill>
                <a:schemeClr val="bg1"/>
              </a:solidFill>
            </a:endParaRPr>
          </a:p>
        </p:txBody>
      </p:sp>
      <p:pic>
        <p:nvPicPr>
          <p:cNvPr id="50178" name="Picture 2" descr="http://cafeconsexo.files.wordpress.com/2009/11/hipotalamo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657600" y="1828800"/>
            <a:ext cx="2953871" cy="2510792"/>
          </a:xfrm>
          <a:prstGeom prst="rect">
            <a:avLst/>
          </a:prstGeom>
          <a:noFill/>
        </p:spPr>
      </p:pic>
      <p:sp>
        <p:nvSpPr>
          <p:cNvPr id="18" name="CaixaDeTexto 17"/>
          <p:cNvSpPr txBox="1"/>
          <p:nvPr/>
        </p:nvSpPr>
        <p:spPr>
          <a:xfrm>
            <a:off x="1676400" y="4495800"/>
            <a:ext cx="6858000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/>
              <a:t>Efectuada por processos de </a:t>
            </a:r>
          </a:p>
          <a:p>
            <a:pPr algn="ctr"/>
            <a:r>
              <a:rPr lang="pt-PT" sz="3600" b="1" dirty="0" smtClean="0">
                <a:solidFill>
                  <a:srgbClr val="C00000"/>
                </a:solidFill>
              </a:rPr>
              <a:t>Feedback Negativo </a:t>
            </a:r>
          </a:p>
          <a:p>
            <a:pPr algn="ctr"/>
            <a:r>
              <a:rPr lang="pt-PT" sz="2800" b="1" dirty="0" smtClean="0"/>
              <a:t>regulado pelo </a:t>
            </a:r>
          </a:p>
          <a:p>
            <a:pPr algn="ctr"/>
            <a:r>
              <a:rPr lang="pt-PT" sz="3600" b="1" dirty="0" err="1" smtClean="0">
                <a:solidFill>
                  <a:srgbClr val="C00000"/>
                </a:solidFill>
              </a:rPr>
              <a:t>Hipotálamo</a:t>
            </a:r>
            <a:endParaRPr lang="pt-PT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ção do Número do Diapositivo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457200" y="228600"/>
            <a:ext cx="8229600" cy="715089"/>
          </a:xfrm>
          <a:prstGeom prst="flowChartAlternateProcess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</a:rPr>
              <a:t>Mecanismo de Termorregulação</a:t>
            </a:r>
            <a:endParaRPr lang="pt-PT" sz="3600" b="1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57200" y="1676400"/>
            <a:ext cx="14478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Estímulo</a:t>
            </a:r>
          </a:p>
          <a:p>
            <a:pPr algn="ctr"/>
            <a:r>
              <a:rPr lang="pt-PT" sz="2400" b="1" dirty="0" smtClean="0">
                <a:solidFill>
                  <a:srgbClr val="C00000"/>
                </a:solidFill>
              </a:rPr>
              <a:t>Calor</a:t>
            </a:r>
            <a:endParaRPr lang="pt-PT" sz="2400" b="1" dirty="0">
              <a:solidFill>
                <a:srgbClr val="C0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971800" y="1676400"/>
            <a:ext cx="19812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Receptores </a:t>
            </a:r>
          </a:p>
          <a:p>
            <a:pPr algn="ctr"/>
            <a:r>
              <a:rPr lang="pt-PT" sz="2400" b="1" dirty="0" smtClean="0">
                <a:solidFill>
                  <a:srgbClr val="C00000"/>
                </a:solidFill>
              </a:rPr>
              <a:t>Pele</a:t>
            </a:r>
            <a:endParaRPr lang="pt-PT" sz="2400" b="1" dirty="0">
              <a:solidFill>
                <a:srgbClr val="C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715000" y="1676400"/>
            <a:ext cx="3048000" cy="830997"/>
          </a:xfrm>
          <a:prstGeom prst="rect">
            <a:avLst/>
          </a:prstGeom>
          <a:solidFill>
            <a:srgbClr val="BC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err="1" smtClean="0">
                <a:solidFill>
                  <a:schemeClr val="bg1"/>
                </a:solidFill>
              </a:rPr>
              <a:t>Hipotálamo</a:t>
            </a:r>
            <a:endParaRPr lang="pt-PT" sz="2400" b="1" dirty="0" smtClean="0">
              <a:solidFill>
                <a:schemeClr val="bg1"/>
              </a:solidFill>
            </a:endParaRPr>
          </a:p>
          <a:p>
            <a:pPr algn="ctr"/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715000" y="3200400"/>
            <a:ext cx="30480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err="1" smtClean="0"/>
              <a:t>Efectores</a:t>
            </a:r>
            <a:endParaRPr lang="pt-PT" sz="2400" b="1" dirty="0" smtClean="0"/>
          </a:p>
          <a:p>
            <a:pPr algn="ctr"/>
            <a:r>
              <a:rPr lang="pt-PT" sz="2400" b="1" dirty="0" smtClean="0">
                <a:solidFill>
                  <a:srgbClr val="C00000"/>
                </a:solidFill>
              </a:rPr>
              <a:t>Vasos sanguíneos e  Glândulas </a:t>
            </a:r>
            <a:r>
              <a:rPr lang="pt-PT" sz="2400" b="1" dirty="0" err="1" smtClean="0">
                <a:solidFill>
                  <a:srgbClr val="C00000"/>
                </a:solidFill>
              </a:rPr>
              <a:t>sudoríparas</a:t>
            </a:r>
            <a:endParaRPr lang="pt-PT" sz="2400" b="1" dirty="0">
              <a:solidFill>
                <a:srgbClr val="C0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715000" y="5029200"/>
            <a:ext cx="30480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Resposta </a:t>
            </a:r>
          </a:p>
          <a:p>
            <a:pPr algn="ctr"/>
            <a:r>
              <a:rPr lang="pt-PT" sz="2400" b="1" dirty="0" smtClean="0">
                <a:solidFill>
                  <a:srgbClr val="C00000"/>
                </a:solidFill>
              </a:rPr>
              <a:t>Vasodilatação e produção de suor</a:t>
            </a:r>
            <a:endParaRPr lang="pt-PT" sz="2400" b="1" dirty="0">
              <a:solidFill>
                <a:srgbClr val="C0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219200" y="5029200"/>
            <a:ext cx="236220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Diminuição da Temperatura</a:t>
            </a:r>
          </a:p>
          <a:p>
            <a:pPr algn="ctr"/>
            <a:endParaRPr lang="pt-PT" sz="2400" b="1" dirty="0">
              <a:solidFill>
                <a:srgbClr val="C00000"/>
              </a:solidFill>
            </a:endParaRPr>
          </a:p>
        </p:txBody>
      </p:sp>
      <p:cxnSp>
        <p:nvCxnSpPr>
          <p:cNvPr id="21" name="Conexão recta unidireccional 20"/>
          <p:cNvCxnSpPr>
            <a:stCxn id="18" idx="3"/>
            <a:endCxn id="10" idx="1"/>
          </p:cNvCxnSpPr>
          <p:nvPr/>
        </p:nvCxnSpPr>
        <p:spPr>
          <a:xfrm>
            <a:off x="1905000" y="2091899"/>
            <a:ext cx="1066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cta unidireccional 22"/>
          <p:cNvCxnSpPr>
            <a:stCxn id="10" idx="3"/>
            <a:endCxn id="12" idx="1"/>
          </p:cNvCxnSpPr>
          <p:nvPr/>
        </p:nvCxnSpPr>
        <p:spPr>
          <a:xfrm>
            <a:off x="4953000" y="2091899"/>
            <a:ext cx="762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unidireccional 24"/>
          <p:cNvCxnSpPr>
            <a:stCxn id="12" idx="2"/>
            <a:endCxn id="13" idx="0"/>
          </p:cNvCxnSpPr>
          <p:nvPr/>
        </p:nvCxnSpPr>
        <p:spPr>
          <a:xfrm rot="5400000">
            <a:off x="6892499" y="2853898"/>
            <a:ext cx="693003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cta unidireccional 26"/>
          <p:cNvCxnSpPr>
            <a:stCxn id="13" idx="2"/>
            <a:endCxn id="15" idx="0"/>
          </p:cNvCxnSpPr>
          <p:nvPr/>
        </p:nvCxnSpPr>
        <p:spPr>
          <a:xfrm rot="5400000">
            <a:off x="6924765" y="4714964"/>
            <a:ext cx="628471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unidireccional 28"/>
          <p:cNvCxnSpPr>
            <a:stCxn id="15" idx="1"/>
            <a:endCxn id="16" idx="3"/>
          </p:cNvCxnSpPr>
          <p:nvPr/>
        </p:nvCxnSpPr>
        <p:spPr>
          <a:xfrm rot="10800000">
            <a:off x="3581400" y="5629365"/>
            <a:ext cx="21336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26" name="AutoShape 2" descr="data:image/jpg;base64,/9j/4AAQSkZJRgABAQAAAQABAAD/2wCEAAkGBhMSEBMSEhQUFBUUFBQWFBUUFRQUFRUVFBQVFBQWFRQXHCYeFxkjGRQUHy8gIycpLCwsFR4xNTAqNSYrLCkBCQoKDgwOGg8PGiwkHyQpLCwsLCwpKSwsKSksLCksKSwsLCksLCwsKSwpLCksKSwsKSksKSwpKSwsLCkpLCwsLP/AABEIALkBEQMBIgACEQEDEQH/xAAcAAABBAMBAAAAAAAAAAAAAAAEAgMFBgABBwj/xABBEAABAwIEAwYDBQYFAwUAAAABAAIDBBEFEiExQVFhBgcTInGBMpGhFEKxwfAVI1Jy0eFTYoKi8TOS0jRDk7LC/8QAGgEAAgMBAQAAAAAAAAAAAAAAAgMAAQQFBv/EACgRAAICAgICAQQDAAMAAAAAAAABAhEDIRIxBEFRBRMUIjKBsRVCYf/aAAwDAQACEQMRAD8AnpC4gloJF7XAJF991GTVhBXU24ZDFC6M3DH6G54nTfgqH24wZsEkQjbZhjOvEuDjck8TqF1sOeM5caMU8birIRtaUXBMVE08ZKlsOaS5dBQM5MxQ+I3MPibv1RbaHO0EDUbpzDYHAggajhbQq00tE0HO37w1Cw58yxsdFOWirDBzfQbrUmDG+yubYAOCx1O08FmXmNeipePke0yrswC/EbIZ2D5A99vhFh6nkrgKULT6YEZTsh/Ld7LhgmuznU1AWtJ4nZQ9S3KbceK6JjVBx05AfmqZiVLqSF0MORTVoGWtMhnSWQNTUoqpgI1UZUlO4i02jYqkh9ShC5aLldBLYT9pWxUoUNKdbGr0UECounWyoXZKzISBQnSvtKDLkhz0JA01K19qQBeszq0iEkyqTgnUdG9Oh6uiBLpkjx0wXKUwzsxPUMMjA0R3IzvcGi43txPyQSairZEm+gZlQpLCKV08zIm7uO52AGpJ9lG4dg80s5gY3zi9wSABbmfcfNdO7LdmW0bDI5xdKWAOGhDONm2/FZs2VQWuxkINsRgvZYxStzEHKQ7NbW7futHI73U/iRsL8VFnEH31NrpU9bmb9Vglyk7ZqjSVIYbI693aj9WRdM/zC+x/NRv2vS3JJfVEK3sqyw/YmdFirP7QdzW1XFhWWhszZczCLjrxCqvbKRwHhEEh2rHE3s3TMNr3uAreylAdcILG8EFQG65S29ja+/8AwFMU4xmn6BnFyjRzmloApOhorO0VkxDs/GxpeL300AFr87cAmKGl1BsusvKjKFowzxuLpkrhtLoLqVa2yap26J5cXJJyZuwQ4xsxYsWJY8xYsWKEAsQpy4aBVrEqAMBvuVcHKMrMMz6k2Wvx83B0+jHmg07RzXEoOigqmnN9lfcTpI2k8VWa7oF2YyvoTx1srhoua14YCOmjJQ/gFEC9DYatkJ4RLHRqtEBi1baxOOC1dUQTkSXMToK0VVFArgsBTrmptzVdEsW1yWkMCcyqdFB+DYJLUvLYxcNALz/C0m17cfTouq1OH/Z6VkEYLmtBGZ2+tyTpxuSuc9mn1cEuaFkgBt4n7pzhlBubgjgL7LrlQ7NDm2u0HUa6i+o5rmeVN818GrClT+Sg/aZI/LrbNm9xsbqaoMTkcPODYi19r+qaNKAfNrbUHopaWrY5tmtFhslyYVERLX8L6IWSqRNRTt32UXO7VRJEH21CcfIg2IgBSkQy6xKWKyHQbrabqIszbXtqNRvobod9QbgbWPE72WJKzS3Q7VQZxa+l9UiKhDdk8Hg7FLBVqUkqAcIyezbW2W1ixCMMWLFihDFixYoQxNzMBGqcTM8waNVa70BNpR2VnE6ZoJtGT1JKrGIAjZgCttfXXJs5VnFZieIXd8e6pnP5FdqcxQ0Md3WcbDna9vZHzEoQk3Wv0C2P1FA37hLhwNracNOCElgspCNJmiS2UiIfEm8qlJqewvt+v7oYwqJhAllsBFCBYYFLKBCxJMaNbTJQp1VlATIlN9kqFr6uIPYXtLtgbAG12knkCNuKkOzvZN9Qc2zGmxJ3P8vND9vO8SnwxjqWga11RYNklHmbGW8z96XU+nyCx+R5CinFd/4OxYnJ36Lh2z7yqPDjaR5kmA0gis6TUXBfraMevsCuMY3384jM93heFBGdmBjZDbq941PoAuf1Va6Quc4klxu4kklzju5zjqSShlyTfReabvkxBos8xS/zx2PzYW/VSdH35Tt+Onid/K57D9cy5nZbsitg8Udag76YnkCSCRgJ1c17ZLdctgVcqWrZKxskbg9jhdrhqCP1wXnJXDsF2wNJJ4chJgkPmG+R38bR+I4jqAmRm/YEor0dlibqj2w6KNbIHAOaQQQCCDcEHUEHiFIRkhoTWLFeEsWZisQ7IWR+Pcgo+rxDOUC82Qks5CFRQxtk7TVmXiiosYaXalVQ1ZTtLE5xB26pign2BZf2OuAUpCYfI3KGg3ICLWOSpmhO0YsWLFRZixYsUIaKBrW3Rr9lHSuvomY+7Mflv9eJD/s8veGWIudSOA1VfxfC3NuDvrY8CByU657zIA0OaRfUb6/mt45TvyNadTqeZ16rrY8kozSb7Mf/AFOfljkjKQdVOSUtjqhZaTW4W6TREgZifay6W2nToYGgucQ0AXcToABqSfZJckg0geokszzkBrATc/dG5uTsFUsa7XRxgCAtlcb3Pmyttz0FyehUT2jxx9S8gEiIE5GjQEX0c7mTvrsoNsAz6m2hXMzeW+oHQxeL7kXHs72tbOXtmDIi0Zg7NZpFwCPNsdeas9K1kjc0bmvbtmaQ4XG+oXIjHxVm7v8AtNDSTu+0CQxSZL5LGxaT5spIvpYaaqYvLfUisvje4nRRgb/DMmUhoNrkEJuLDiXBoGpNgONzor3jXamnhpmTucwxSgFhc4NDgQC2xPHUacOlly2s7fOBvSR3dcnxZNI2nm0bvI+Xqjj5TabYl4K6JnvH7eiipBQ0xJnyhsro/hh4uaXjQPPLe29lxYYaXAy1LsreDdieNgOF/mfqpTFe0LWuzPeZ5dbcI2E75QNBx6qrV2Ivldmeb8hwHoFhbNSXwLrq4O8rG5GDgNz1ceKDusWAIAjAVvMtgLSuiG7pTSm1gKllHT+67tOS8Ukp0IJhJ4EauZ6HUj0PNdSzaLzZh1cYpY5W7se1wHVrgQPovRLKsFoJFrgG3EX4FPg7EzVMfzdViY8cLE2gA17roSUkotpWw1vFLsa4kYWkbomKrNg3ZPztaAoWtqtdNE2IvotFHivgtIBu91utla6SbMwHpquT0tZY73J+ivWA4u1sYaTc3/FLyY21fsNS3/4WVautNddBV1S5lzpa25PHkAsyi26QcpUrDJHWBKZZWj+qj6HE/ENnEA7Ac7pvEaQsF2jygam+upTViqXGRmllm/2h0Sk1W0aE6Hio6JgkkLToRx5joo2IukYWndu3Mo3CARdx3bprueie8X24vewHLm1ZONYAkSUzXbgEi9ulxZILQ+xvtwQ2KdoaamF55o4+jnDN7NGp+SxdG1JMVV4LG9mTKG8QQBe6rWMYI2DXNdpubmwtbe52t1UJj3fXG0llJGXn/Elu1g6hg8zvey5jj3aOqrTeolc8DZg8sbfRg0991oxZZw96KlhUvRccZ7c0sN2sJmdyjtlB6ybfK6oeOdp56o2eQyO9xGy+XoXE6uPrp0CDdTWS2wIcmeUtDcfjxjscprFtjukzUd9QLrcdgQjYH6LKakRRjBePEGVtuG3uhpnRg5jmc0GzQ3QnlcqXqmAhRLmNF7+v/CJSBlBsef2gkLWhsejG5WZ3F2Ru9mg/CNeChq3F5pLhzyBxA0Hvz91qqriT5dLckGSmb9meSiuhNliUEdhuDSTEBoNibXtv0aN3HoFALI5KurPj3dzW0zQ91NPkIvmyXA/myE5f9QCq5aoQVdJIWgVsOUsg6YNEyQn/ABdEySo+iIm+xuFGorImWu0OD39GMOY39dB/qXbHXVQ7q8I8OndO4azOGW/+Gy4B9C4n/tCurm3KfiVIz5HbGMxWJ7IFiaLoOE2ialrOSBkqCUhoQGsfknJCj6hl90cAkuhupdCpIjIoyDdTWDVtnXPDVCvp0RTU1hbmr5FJFrwTGxc3vqp7EaATMDSbag3CrWB4Q4kG2nNWyR4Y0ngAkzdSTj2HFaaZV4sPdDJ5zsLnKdeNvfRTeFzB7dRqOZvoVGPZmLpHnK37znWAaOp5KkdoO8rwS+OhF/umaQcv8Nn5u+XFPzS5Lb2Kxw3a6OjV1RT0odLK9kYPFx1PPKNz6BUjG+9yNn/pYc/HPJ5QeoaNfmQuYVWITTvL5nukceLiSfQch0GiXAy4ssbb9m2GNWTdd26q6m5MpYOMcf7ttvbU+5KgqinJ8291uKLK79fVHOhsLixB10OyFSNiSjpEMaVLieG8LoqpeL/2A/BQ9TLqrUmipQH6mQcEG6dDvqbJrw3O6KPewFoXLW24pr9pdVhgAOW4vxJ4f3S5KVrRfU+v9FfFFq2xl+Inmrb2N7AurWmaYlkJDgyxGZ7xcXA4NB3va9rdVT3NbtwKsXZ3tZU0kLoIi0NLxIHFofbSzmgHSxs0n06o4QinbF5ebXGI72i7upYiXZHBoP8A1GNLonciSNWHofrua+zsu7jIwemYn5aL0f3c9pW1tK51g2VhAkaNtRdrm31ymx0OxBC4H3h0bocWq26j9+57emc+I0j/ALgqk1ejOoS6l2MvweKmNpGvdIPuvaW29Wnb3Q4x+dkzXxuMbo3XZk0ykbG/H02XQu20YrqCmxRgGYtEVSBwlZoSfU6joQucVTOOxG/pwKi2iJJOmegu73vEZiEQY+zKlg87BoHgbvj6c28PTVSWPd31BWgmanYXn/3GDw5L9Xstm97rzfguIvhlbJG5zXNILXNNiCP1+K9Cdhu24rosrrNmYPO0aBw28Rg5cxwPQhQFqjmfaXuGewudRzB44RzeV/oJGjKfcNVFrO77EI/ipZTbiwCQfNhK9O1jSgDAd0fFMDmzzlSd32ISbU0jeslox/vIVjj7rjCIjO9r3vniZkYSGBly6S7iLklrTbQe67K+JBVNG11swByuDh0c29j9VaiinNgDYg0ANAAAAAAsABoAByskucj3QJt1OmpiwFYivAWK7BpkeQnWNWOgKWxqAfyHI2omOBNwsUzh9MCRdU2UkD0+Flyk6TACTtopelpmbDVSLW2CVKdBpDVJT5Ghqgu2Ha6CjjtIczz8MTSMx6n+EdVWO2vel4ZfBR2LhdrpjqGnYiMfePU6crrlFXUPkcXvcXOcblziST6koF3YxRsn8W7aT1czPEdlia4FsTLhg13P8R6lB10Q8RxGxJI91Es4Ip7tUTkNjAxrNboyA5XXI0Q0UgW31GnolNjaD5w06j6bj1HH2UXJWhptdIfVXG+yBdG6Rwa0FzibANFySdAABuVXYUXxHJJSTYa324k3/FE1eASRnLM0scWh2Q/FZ17E8ttt/Rda7ue79tK0TzgPqLXA0IiBF8reBfzd7DmQe3eDlwbO1vmiLmPbzY65Hycf9xTowFPyLlRxyeAMPIJUMrd0RMwfE7Un6dAEE+PUG1vxsqaHVQ1J0Wm0997n8EeaHy5ibAJMLm6W1HUEE+xVpka2C/ZQEuNmluqkJYwRcW9OKEcyxRJ2DLovfcniRbiLo+EsTxbqyzwfo4e6D77MPy4k99vjjjd8m5b/AO1F90+GA1jakSAGIm8YBzOD2ll77ZfMb+g5qc75qEOqIXfxREDldrz/AOSHjTM7lykVbuixJsjp8MmP7urYTHfZszBcEdS0f7AqzjOGGCd8ThqxxaR9CmsPikie2dl2PjeHxnqw399R+KvfefSNqYafE4R5J2DxAPuyAWIPXQj2VrToFo51SYf57X0O3UHZXvsm4xSxmO5kB8uW5JO2Ww3B2t1UD2KomVNVHTySeGHkhrgLkm2jBsLk7Hmu54R2egpW2hZYn4nu80jvV3AdBYdFbWwJNBzm33FttOVxstR090prrlGMjtqpYsj5aJBS06m3AlMPoiVEyNEE6nC1JS3GilZKKywQABHYPEhPsi2prI3osU5EohJsPIQpp7KcqZeCj5QqTLoGjZYqWonqNBRNM9Wyyz0BHNEYkHGGQM+MxvDf5spy/WyhKSpsQpX9pBJaDTPNZeb67pLyp7vAw3wK+QgWZKfFZy858wHo4O+igZDogkzXjjcbEB6fdIhLrU89gEKDqh91Qm3VSjpKtIdKSNESiRuiSo4ZJZGxxtL3ONgBv+uq632O7Jsox4jrPncLF3Bg/hZf6u4+ihe7bE6IR+GwZJ3DzukIJk6NdwH+T8d10CmhuRfmmxijNlnLr0SuFSHkk4vQg3JsQ7QjnopSFgAsLKKqXZp7OOUDa3zVxdysRLo4L2nwMRVMjWua5gc7IWkEFt+FvceyivAH5/JXPvEwI085LW/upHOdE4bAuu6SK/Ah13AciVRjUWS2/R1IbViDI65BOnUbf1WgLnU2v80iSfXTc/gnYpLac9wOPVx4oqoj2ONIvoDYcSmpiMyIkfYbKNllUTt6A67Jzs3jhpahkgva9nDmw/EPzHUBdU7TUbqqGNzPPluWW4skAvb5NK4V4+y7N3R4syohNM91pIdW6/FF0/lJt6EJykqpmPNFpqUQTC+7l8sjRUO8Fh2As55//LfXX0V5rOwsAw99FECGOBLczi4iX4g7Xa+2lgrF9gaQL6/2T0kflt8uhGyRJr0CpP2eVq61O/wwwtkjfq8/HmaeFvhF/wAF33sXjgr6Nk4PnHklA4SNGptyOjvdcz75uz/hztqmCzZvitwkbo4fmo/un7Y/YqvI82hnsx99mu1yP9ibHo4o27Rbid/pqWxuQiJdtAkurAmKvEwxpNigptgaQ6LAapP2pgNha6rFVima5ub8NdEHHXuDg7ktCwP2KeVFxkjBHmsCoXEKlrNLqIqsVe917204ICV5O5RwwP2BLKvQf+0T/F9FtRd1if8AaQv7hNOcmZCkPmTEkyxo0i3PSopLIdhSyVZCQgnRIluohsqKgqFKLsje3HZg1dPdg/exXdH/AJh95nvYW6gLj7X8CvQEU3Nc97zexBZetgF2O1naB8Lif+oB/CSdeR146IyR9mjDk4un0c/JSJW3HukeInI3aFJWjZLYP9lS/D0RBKwtUc2VwQEy7dle+yfeDJDljmJki0AJuXsHQ/eA/hPtZUqVqdgOgS5za2jX42KM24SR6VwOtEjMzHBweLscDcHqPdOU2EG7i51z6e64b2S7aTUMnlN4z8THXLdfvAX0I305Lp3ZzvUgmc6OUeE8XLTu19gSbcjYX1+adHPZiz/T5wbraLViGBRT07oJhma8WPMHg4Hg4HUFef8Ath2EqaMvkdG4wiQtEmlncnEA+UHrx0XZqTvLopGOe158rg3K6zXG4Ju0E6iwKmKzEKd9I6aRzHU5jLnOdqwsO9x9Lb3U5KTFKOTF2jyoZgERFKNEZ2tw2na4zUcokhLrZSHMkjJvYFrgC5vJwv1sd642qINkSdmuq7VE5NPoeCiaie50TweXC1vy+q0yEA6ann/RWnQtjPh21O6lez3aGSlnZPH8bDcA3s7gWkDcEaIR8YsmWxW1QSyUMhgeV0dt7M98gdI4VgDIyPI5jSSHX0B12I4q0yd5mH2t9oaCb/Fdo+Z0Xmdzzc3JPLom7JMcjQ+XhQkehcdEOIUM0UT2y6F8TmuDvO0HTTYlvDovPkgLX2NwQdQdEVhGNzUkgmp3lrwQdgWm3BwOhHRJx7Fm1Erpg0Rl9nOa2+TOfiy31tfmtMJ8rMGXD9rR6A7t+3EVRh4dPI1klOAyVz3AAgDyPJPMC3qChMR71MNLnM8VzhYjMInloPMG1z62Xn1lQbEX0Nj7jb806wqpZHAPB4sMqdnXx3gUJNvFI5ExyAfglHttRl4b4w145XBvu4jRcdLUtjFX500O/wCKxv5O7RzBwDmkEHYggg+hCxxXHMH7RTUx/dPNjuw+Zh/08PUWK6DgHbOKosx1o5DplJ8rj/kd+R19Vuw+VDJp6ZyvJ+n5MO1tE/dYt5TyK0thzaC5nIUuTsz0K5ywJG2x4PW2yIbxFoTK6BsNDkRC9R0b0bAVTLTJWncpGWpBjyOaHNILXB2oIIsQRyIKjqZo4qQDG6alA0GcI7b9mHUVQQL+DJd0Ljy4sJ/ibe3pY8VBRPXo7HezUVdSPpn6H4o32uY5ANHDpwI4i688YthEtJO+CZuV7DYjgRwc08WkagrPONM2Ycl6YkFLD0yHraTI1IdLbrTdAtMesJSMr/U3+Cry/wBGpJNQtvl13/X/AAmpNvdIe/8ABKizqTjVhFNOWkO5H9fRTNL25liopqQ+eN/wtJNhm+Mac7A+t+arwNk3O3UIuVsTLHoLoMWjayRkkDZMzXZHXLXxvI8rg8aOaDu1wPSyi6iPMcw34hLe1abujUq2hLxp2pexlspbuL+6diqLnZbcOG6eh2ty6BN+9oy/iful6MZ1WOKcERIJ5Joi2izuXJnTjjUFSQPZayp1zVoBXYpw9CGsQczMp6bqQATdXD5b8kzHPjIzeTg5479oBbqd7eqJp38EKlQy2I6LVOpRo5ODJ9udh4TrR5VhaCAQlw6j0XPkekit/wBDYYt2snGjUrMipSBeO0Pftab/ABZf/kf/AFWIfKOqxM+7L5E/jR+DtMjimHuVjnw9u9rBRlZRgfCuypI8aReZLjal+DqiqenV2UJhiUtQ010ujw/opqCgAF9ktyDSFQUDMupsU3NDbbVOPHVOGK4CC2EIoqjKVUe+fAmz0P2pjQZKdwzEfEYnGzgeYDiHdNVcHUh4BI+zZw6NwBa8FrmnUEEWIPSxKpqwounbPLbJ0S2ZTfb7u8moJXEAmBzv3Uo1bYnRkh+68fXcKmulc3Q6LM9nSXXJdEx4q2H3ChxVE2CkmaaeyRmR0vp25Niy7f0ummfr2WXSmDRZ+jqvbNjb3SH7pTSky8FaJJCHBJTi0QisU43swJ24voLJsBORtQsZGO7HXHS36KHdunpEhwQpj5ISI1jYR1S2hKa4K7YCgntiWwApb4RayzRJ8TmqthcI+yGlisTY7H3TYNut/opLEKe4zD3UaAt+OXKNnlfMwvDkaDsPeT5el7fii4j5rdFFxAts+9tdL7ngbDiP6qTDwQ1wSc0d38nS+n5+UOL7X+DkY+QTrGX1OyQwaDqi42aXPt6rJJnRk6GvDHI/JYicx5BYl8mK5o9PnD2FtgB/dVrEcCfyKtsO3utld2MqPGyiihtwV97ZSpbD+z7jq7RWCTdKg2KJzYKihmDDWtTzo7i2llkm63Bt7oLCGGUTb7p97LbBDU3xO/mKOKtlgLJHlx0sn44bG5ssm3/XNJGwVlIbr3syFr2hzXAhzXAEEciDoQuE94vYFkLjPTs/cHVzNzCfx8PbXhseC7XiW59fyUNiP/Ql/kf/APRyN4YyjYeLyJYpquvaPOHgAbALYTr02Vx2z2WNJK0hLgnOCSdksIX0NXYhq1JwW2rT9la7JLoSFtwWhsluVsFCQnWDVNhLj+L2QsYhwtWrJTtkkIEPkYBosCUzZIfsiW3QD0rFEJBCTHuUNH8XzWv8b+W+lZz5eb/D9f5Ouwh0YIIUdNIczr2JOmo2AFhblpZSMe6jav4yqxalRl+oxUsal7sby2RVDLe7Tx29Uw/h6BZB8TfX8wnyjyTOR483jyKS+SWp36Dnt7o8O+mg/qo2m+I/zFSA2C5mTs9C3aFrEpYl0Ls//9k="/>
          <p:cNvSpPr>
            <a:spLocks noChangeAspect="1" noChangeArrowheads="1"/>
          </p:cNvSpPr>
          <p:nvPr/>
        </p:nvSpPr>
        <p:spPr bwMode="auto">
          <a:xfrm>
            <a:off x="76200" y="-846138"/>
            <a:ext cx="2600325" cy="1762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2228" name="AutoShape 4" descr="data:image/jpg;base64,/9j/4AAQSkZJRgABAQAAAQABAAD/2wCEAAkGBhMSEBMSEhQUFBUUFBQWFBUUFRQUFRUVFBQVFBQWFRQXHCYeFxkjGRQUHy8gIycpLCwsFR4xNTAqNSYrLCkBCQoKDgwOGg8PGiwkHyQpLCwsLCwpKSwsKSksLCksKSwsLCksLCwsKSwpLCksKSwsKSksKSwpKSwsLCkpLCwsLP/AABEIALkBEQMBIgACEQEDEQH/xAAcAAABBAMBAAAAAAAAAAAAAAAEAgMFBgABBwj/xABBEAABAwIEAwYDBQYFAwUAAAABAAIDBBEFEiExQVFhBgcTInGBMpGhFEKxwfAVI1Jy0eFTYoKi8TOS0jRDk7LC/8QAGgEAAgMBAQAAAAAAAAAAAAAAAgMAAQQFBv/EACgRAAICAgICAQQDAAMAAAAAAAABAhEDIRIxBEFRBRMUIjKBsRVCYf/aAAwDAQACEQMRAD8AnpC4gloJF7XAJF991GTVhBXU24ZDFC6M3DH6G54nTfgqH24wZsEkQjbZhjOvEuDjck8TqF1sOeM5caMU8birIRtaUXBMVE08ZKlsOaS5dBQM5MxQ+I3MPibv1RbaHO0EDUbpzDYHAggajhbQq00tE0HO37w1Cw58yxsdFOWirDBzfQbrUmDG+yubYAOCx1O08FmXmNeipePke0yrswC/EbIZ2D5A99vhFh6nkrgKULT6YEZTsh/Ld7LhgmuznU1AWtJ4nZQ9S3KbceK6JjVBx05AfmqZiVLqSF0MORTVoGWtMhnSWQNTUoqpgI1UZUlO4i02jYqkh9ShC5aLldBLYT9pWxUoUNKdbGr0UECounWyoXZKzISBQnSvtKDLkhz0JA01K19qQBeszq0iEkyqTgnUdG9Oh6uiBLpkjx0wXKUwzsxPUMMjA0R3IzvcGi43txPyQSairZEm+gZlQpLCKV08zIm7uO52AGpJ9lG4dg80s5gY3zi9wSABbmfcfNdO7LdmW0bDI5xdKWAOGhDONm2/FZs2VQWuxkINsRgvZYxStzEHKQ7NbW7futHI73U/iRsL8VFnEH31NrpU9bmb9Vglyk7ZqjSVIYbI693aj9WRdM/zC+x/NRv2vS3JJfVEK3sqyw/YmdFirP7QdzW1XFhWWhszZczCLjrxCqvbKRwHhEEh2rHE3s3TMNr3uAreylAdcILG8EFQG65S29ja+/8AwFMU4xmn6BnFyjRzmloApOhorO0VkxDs/GxpeL300AFr87cAmKGl1BsusvKjKFowzxuLpkrhtLoLqVa2yap26J5cXJJyZuwQ4xsxYsWJY8xYsWKEAsQpy4aBVrEqAMBvuVcHKMrMMz6k2Wvx83B0+jHmg07RzXEoOigqmnN9lfcTpI2k8VWa7oF2YyvoTx1srhoua14YCOmjJQ/gFEC9DYatkJ4RLHRqtEBi1baxOOC1dUQTkSXMToK0VVFArgsBTrmptzVdEsW1yWkMCcyqdFB+DYJLUvLYxcNALz/C0m17cfTouq1OH/Z6VkEYLmtBGZ2+tyTpxuSuc9mn1cEuaFkgBt4n7pzhlBubgjgL7LrlQ7NDm2u0HUa6i+o5rmeVN818GrClT+Sg/aZI/LrbNm9xsbqaoMTkcPODYi19r+qaNKAfNrbUHopaWrY5tmtFhslyYVERLX8L6IWSqRNRTt32UXO7VRJEH21CcfIg2IgBSkQy6xKWKyHQbrabqIszbXtqNRvobod9QbgbWPE72WJKzS3Q7VQZxa+l9UiKhDdk8Hg7FLBVqUkqAcIyezbW2W1ixCMMWLFihDFixYoQxNzMBGqcTM8waNVa70BNpR2VnE6ZoJtGT1JKrGIAjZgCttfXXJs5VnFZieIXd8e6pnP5FdqcxQ0Md3WcbDna9vZHzEoQk3Wv0C2P1FA37hLhwNracNOCElgspCNJmiS2UiIfEm8qlJqewvt+v7oYwqJhAllsBFCBYYFLKBCxJMaNbTJQp1VlATIlN9kqFr6uIPYXtLtgbAG12knkCNuKkOzvZN9Qc2zGmxJ3P8vND9vO8SnwxjqWga11RYNklHmbGW8z96XU+nyCx+R5CinFd/4OxYnJ36Lh2z7yqPDjaR5kmA0gis6TUXBfraMevsCuMY3384jM93heFBGdmBjZDbq941PoAuf1Va6Quc4klxu4kklzju5zjqSShlyTfReabvkxBos8xS/zx2PzYW/VSdH35Tt+Onid/K57D9cy5nZbsitg8Udag76YnkCSCRgJ1c17ZLdctgVcqWrZKxskbg9jhdrhqCP1wXnJXDsF2wNJJ4chJgkPmG+R38bR+I4jqAmRm/YEor0dlibqj2w6KNbIHAOaQQQCCDcEHUEHiFIRkhoTWLFeEsWZisQ7IWR+Pcgo+rxDOUC82Qks5CFRQxtk7TVmXiiosYaXalVQ1ZTtLE5xB26pign2BZf2OuAUpCYfI3KGg3ICLWOSpmhO0YsWLFRZixYsUIaKBrW3Rr9lHSuvomY+7Mflv9eJD/s8veGWIudSOA1VfxfC3NuDvrY8CByU657zIA0OaRfUb6/mt45TvyNadTqeZ16rrY8kozSb7Mf/AFOfljkjKQdVOSUtjqhZaTW4W6TREgZifay6W2nToYGgucQ0AXcToABqSfZJckg0geokszzkBrATc/dG5uTsFUsa7XRxgCAtlcb3Pmyttz0FyehUT2jxx9S8gEiIE5GjQEX0c7mTvrsoNsAz6m2hXMzeW+oHQxeL7kXHs72tbOXtmDIi0Zg7NZpFwCPNsdeas9K1kjc0bmvbtmaQ4XG+oXIjHxVm7v8AtNDSTu+0CQxSZL5LGxaT5spIvpYaaqYvLfUisvje4nRRgb/DMmUhoNrkEJuLDiXBoGpNgONzor3jXamnhpmTucwxSgFhc4NDgQC2xPHUacOlly2s7fOBvSR3dcnxZNI2nm0bvI+Xqjj5TabYl4K6JnvH7eiipBQ0xJnyhsro/hh4uaXjQPPLe29lxYYaXAy1LsreDdieNgOF/mfqpTFe0LWuzPeZ5dbcI2E75QNBx6qrV2Ivldmeb8hwHoFhbNSXwLrq4O8rG5GDgNz1ceKDusWAIAjAVvMtgLSuiG7pTSm1gKllHT+67tOS8Ukp0IJhJ4EauZ6HUj0PNdSzaLzZh1cYpY5W7se1wHVrgQPovRLKsFoJFrgG3EX4FPg7EzVMfzdViY8cLE2gA17roSUkotpWw1vFLsa4kYWkbomKrNg3ZPztaAoWtqtdNE2IvotFHivgtIBu91utla6SbMwHpquT0tZY73J+ivWA4u1sYaTc3/FLyY21fsNS3/4WVautNddBV1S5lzpa25PHkAsyi26QcpUrDJHWBKZZWj+qj6HE/ENnEA7Ac7pvEaQsF2jygam+upTViqXGRmllm/2h0Sk1W0aE6Hio6JgkkLToRx5joo2IukYWndu3Mo3CARdx3bprueie8X24vewHLm1ZONYAkSUzXbgEi9ulxZILQ+xvtwQ2KdoaamF55o4+jnDN7NGp+SxdG1JMVV4LG9mTKG8QQBe6rWMYI2DXNdpubmwtbe52t1UJj3fXG0llJGXn/Elu1g6hg8zvey5jj3aOqrTeolc8DZg8sbfRg0991oxZZw96KlhUvRccZ7c0sN2sJmdyjtlB6ybfK6oeOdp56o2eQyO9xGy+XoXE6uPrp0CDdTWS2wIcmeUtDcfjxjscprFtjukzUd9QLrcdgQjYH6LKakRRjBePEGVtuG3uhpnRg5jmc0GzQ3QnlcqXqmAhRLmNF7+v/CJSBlBsef2gkLWhsejG5WZ3F2Ru9mg/CNeChq3F5pLhzyBxA0Hvz91qqriT5dLckGSmb9meSiuhNliUEdhuDSTEBoNibXtv0aN3HoFALI5KurPj3dzW0zQ91NPkIvmyXA/myE5f9QCq5aoQVdJIWgVsOUsg6YNEyQn/ABdEySo+iIm+xuFGorImWu0OD39GMOY39dB/qXbHXVQ7q8I8OndO4azOGW/+Gy4B9C4n/tCurm3KfiVIz5HbGMxWJ7IFiaLoOE2ialrOSBkqCUhoQGsfknJCj6hl90cAkuhupdCpIjIoyDdTWDVtnXPDVCvp0RTU1hbmr5FJFrwTGxc3vqp7EaATMDSbag3CrWB4Q4kG2nNWyR4Y0ngAkzdSTj2HFaaZV4sPdDJ5zsLnKdeNvfRTeFzB7dRqOZvoVGPZmLpHnK37znWAaOp5KkdoO8rwS+OhF/umaQcv8Nn5u+XFPzS5Lb2Kxw3a6OjV1RT0odLK9kYPFx1PPKNz6BUjG+9yNn/pYc/HPJ5QeoaNfmQuYVWITTvL5nukceLiSfQch0GiXAy4ssbb9m2GNWTdd26q6m5MpYOMcf7ttvbU+5KgqinJ8291uKLK79fVHOhsLixB10OyFSNiSjpEMaVLieG8LoqpeL/2A/BQ9TLqrUmipQH6mQcEG6dDvqbJrw3O6KPewFoXLW24pr9pdVhgAOW4vxJ4f3S5KVrRfU+v9FfFFq2xl+Inmrb2N7AurWmaYlkJDgyxGZ7xcXA4NB3va9rdVT3NbtwKsXZ3tZU0kLoIi0NLxIHFofbSzmgHSxs0n06o4QinbF5ebXGI72i7upYiXZHBoP8A1GNLonciSNWHofrua+zsu7jIwemYn5aL0f3c9pW1tK51g2VhAkaNtRdrm31ymx0OxBC4H3h0bocWq26j9+57emc+I0j/ALgqk1ejOoS6l2MvweKmNpGvdIPuvaW29Wnb3Q4x+dkzXxuMbo3XZk0ykbG/H02XQu20YrqCmxRgGYtEVSBwlZoSfU6joQucVTOOxG/pwKi2iJJOmegu73vEZiEQY+zKlg87BoHgbvj6c28PTVSWPd31BWgmanYXn/3GDw5L9Xstm97rzfguIvhlbJG5zXNILXNNiCP1+K9Cdhu24rosrrNmYPO0aBw28Rg5cxwPQhQFqjmfaXuGewudRzB44RzeV/oJGjKfcNVFrO77EI/ipZTbiwCQfNhK9O1jSgDAd0fFMDmzzlSd32ISbU0jeslox/vIVjj7rjCIjO9r3vniZkYSGBly6S7iLklrTbQe67K+JBVNG11swByuDh0c29j9VaiinNgDYg0ANAAAAAAsABoAByskucj3QJt1OmpiwFYivAWK7BpkeQnWNWOgKWxqAfyHI2omOBNwsUzh9MCRdU2UkD0+Flyk6TACTtopelpmbDVSLW2CVKdBpDVJT5Ghqgu2Ha6CjjtIczz8MTSMx6n+EdVWO2vel4ZfBR2LhdrpjqGnYiMfePU6crrlFXUPkcXvcXOcblziST6koF3YxRsn8W7aT1czPEdlia4FsTLhg13P8R6lB10Q8RxGxJI91Es4Ip7tUTkNjAxrNboyA5XXI0Q0UgW31GnolNjaD5w06j6bj1HH2UXJWhptdIfVXG+yBdG6Rwa0FzibANFySdAABuVXYUXxHJJSTYa324k3/FE1eASRnLM0scWh2Q/FZ17E8ttt/Rda7ue79tK0TzgPqLXA0IiBF8reBfzd7DmQe3eDlwbO1vmiLmPbzY65Hycf9xTowFPyLlRxyeAMPIJUMrd0RMwfE7Un6dAEE+PUG1vxsqaHVQ1J0Wm0997n8EeaHy5ibAJMLm6W1HUEE+xVpka2C/ZQEuNmluqkJYwRcW9OKEcyxRJ2DLovfcniRbiLo+EsTxbqyzwfo4e6D77MPy4k99vjjjd8m5b/AO1F90+GA1jakSAGIm8YBzOD2ll77ZfMb+g5qc75qEOqIXfxREDldrz/AOSHjTM7lykVbuixJsjp8MmP7urYTHfZszBcEdS0f7AqzjOGGCd8ThqxxaR9CmsPikie2dl2PjeHxnqw399R+KvfefSNqYafE4R5J2DxAPuyAWIPXQj2VrToFo51SYf57X0O3UHZXvsm4xSxmO5kB8uW5JO2Ww3B2t1UD2KomVNVHTySeGHkhrgLkm2jBsLk7Hmu54R2egpW2hZYn4nu80jvV3AdBYdFbWwJNBzm33FttOVxstR090prrlGMjtqpYsj5aJBS06m3AlMPoiVEyNEE6nC1JS3GilZKKywQABHYPEhPsi2prI3osU5EohJsPIQpp7KcqZeCj5QqTLoGjZYqWonqNBRNM9Wyyz0BHNEYkHGGQM+MxvDf5spy/WyhKSpsQpX9pBJaDTPNZeb67pLyp7vAw3wK+QgWZKfFZy858wHo4O+igZDogkzXjjcbEB6fdIhLrU89gEKDqh91Qm3VSjpKtIdKSNESiRuiSo4ZJZGxxtL3ONgBv+uq632O7Jsox4jrPncLF3Bg/hZf6u4+ihe7bE6IR+GwZJ3DzukIJk6NdwH+T8d10CmhuRfmmxijNlnLr0SuFSHkk4vQg3JsQ7QjnopSFgAsLKKqXZp7OOUDa3zVxdysRLo4L2nwMRVMjWua5gc7IWkEFt+FvceyivAH5/JXPvEwI085LW/upHOdE4bAuu6SK/Ah13AciVRjUWS2/R1IbViDI65BOnUbf1WgLnU2v80iSfXTc/gnYpLac9wOPVx4oqoj2ONIvoDYcSmpiMyIkfYbKNllUTt6A67Jzs3jhpahkgva9nDmw/EPzHUBdU7TUbqqGNzPPluWW4skAvb5NK4V4+y7N3R4syohNM91pIdW6/FF0/lJt6EJykqpmPNFpqUQTC+7l8sjRUO8Fh2As55//LfXX0V5rOwsAw99FECGOBLczi4iX4g7Xa+2lgrF9gaQL6/2T0kflt8uhGyRJr0CpP2eVq61O/wwwtkjfq8/HmaeFvhF/wAF33sXjgr6Nk4PnHklA4SNGptyOjvdcz75uz/hztqmCzZvitwkbo4fmo/un7Y/YqvI82hnsx99mu1yP9ibHo4o27Rbid/pqWxuQiJdtAkurAmKvEwxpNigptgaQ6LAapP2pgNha6rFVima5ub8NdEHHXuDg7ktCwP2KeVFxkjBHmsCoXEKlrNLqIqsVe917204ICV5O5RwwP2BLKvQf+0T/F9FtRd1if8AaQv7hNOcmZCkPmTEkyxo0i3PSopLIdhSyVZCQgnRIluohsqKgqFKLsje3HZg1dPdg/exXdH/AJh95nvYW6gLj7X8CvQEU3Nc97zexBZetgF2O1naB8Lif+oB/CSdeR146IyR9mjDk4un0c/JSJW3HukeInI3aFJWjZLYP9lS/D0RBKwtUc2VwQEy7dle+yfeDJDljmJki0AJuXsHQ/eA/hPtZUqVqdgOgS5za2jX42KM24SR6VwOtEjMzHBweLscDcHqPdOU2EG7i51z6e64b2S7aTUMnlN4z8THXLdfvAX0I305Lp3ZzvUgmc6OUeE8XLTu19gSbcjYX1+adHPZiz/T5wbraLViGBRT07oJhma8WPMHg4Hg4HUFef8Ath2EqaMvkdG4wiQtEmlncnEA+UHrx0XZqTvLopGOe158rg3K6zXG4Ju0E6iwKmKzEKd9I6aRzHU5jLnOdqwsO9x9Lb3U5KTFKOTF2jyoZgERFKNEZ2tw2na4zUcokhLrZSHMkjJvYFrgC5vJwv1sd642qINkSdmuq7VE5NPoeCiaie50TweXC1vy+q0yEA6ann/RWnQtjPh21O6lez3aGSlnZPH8bDcA3s7gWkDcEaIR8YsmWxW1QSyUMhgeV0dt7M98gdI4VgDIyPI5jSSHX0B12I4q0yd5mH2t9oaCb/Fdo+Z0Xmdzzc3JPLom7JMcjQ+XhQkehcdEOIUM0UT2y6F8TmuDvO0HTTYlvDovPkgLX2NwQdQdEVhGNzUkgmp3lrwQdgWm3BwOhHRJx7Fm1Erpg0Rl9nOa2+TOfiy31tfmtMJ8rMGXD9rR6A7t+3EVRh4dPI1klOAyVz3AAgDyPJPMC3qChMR71MNLnM8VzhYjMInloPMG1z62Xn1lQbEX0Nj7jb806wqpZHAPB4sMqdnXx3gUJNvFI5ExyAfglHttRl4b4w145XBvu4jRcdLUtjFX500O/wCKxv5O7RzBwDmkEHYggg+hCxxXHMH7RTUx/dPNjuw+Zh/08PUWK6DgHbOKosx1o5DplJ8rj/kd+R19Vuw+VDJp6ZyvJ+n5MO1tE/dYt5TyK0thzaC5nIUuTsz0K5ywJG2x4PW2yIbxFoTK6BsNDkRC9R0b0bAVTLTJWncpGWpBjyOaHNILXB2oIIsQRyIKjqZo4qQDG6alA0GcI7b9mHUVQQL+DJd0Ljy4sJ/ibe3pY8VBRPXo7HezUVdSPpn6H4o32uY5ANHDpwI4i688YthEtJO+CZuV7DYjgRwc08WkagrPONM2Ycl6YkFLD0yHraTI1IdLbrTdAtMesJSMr/U3+Cry/wBGpJNQtvl13/X/AAmpNvdIe/8ABKizqTjVhFNOWkO5H9fRTNL25liopqQ+eN/wtJNhm+Mac7A+t+arwNk3O3UIuVsTLHoLoMWjayRkkDZMzXZHXLXxvI8rg8aOaDu1wPSyi6iPMcw34hLe1abujUq2hLxp2pexlspbuL+6diqLnZbcOG6eh2ty6BN+9oy/iful6MZ1WOKcERIJ5Joi2izuXJnTjjUFSQPZayp1zVoBXYpw9CGsQczMp6bqQATdXD5b8kzHPjIzeTg5479oBbqd7eqJp38EKlQy2I6LVOpRo5ODJ9udh4TrR5VhaCAQlw6j0XPkekit/wBDYYt2snGjUrMipSBeO0Pftab/ABZf/kf/AFWIfKOqxM+7L5E/jR+DtMjimHuVjnw9u9rBRlZRgfCuypI8aReZLjal+DqiqenV2UJhiUtQ010ujw/opqCgAF9ktyDSFQUDMupsU3NDbbVOPHVOGK4CC2EIoqjKVUe+fAmz0P2pjQZKdwzEfEYnGzgeYDiHdNVcHUh4BI+zZw6NwBa8FrmnUEEWIPSxKpqwounbPLbJ0S2ZTfb7u8moJXEAmBzv3Uo1bYnRkh+68fXcKmulc3Q6LM9nSXXJdEx4q2H3ChxVE2CkmaaeyRmR0vp25Niy7f0ummfr2WXSmDRZ+jqvbNjb3SH7pTSky8FaJJCHBJTi0QisU43swJ24voLJsBORtQsZGO7HXHS36KHdunpEhwQpj5ISI1jYR1S2hKa4K7YCgntiWwApb4RayzRJ8TmqthcI+yGlisTY7H3TYNut/opLEKe4zD3UaAt+OXKNnlfMwvDkaDsPeT5el7fii4j5rdFFxAts+9tdL7ngbDiP6qTDwQ1wSc0d38nS+n5+UOL7X+DkY+QTrGX1OyQwaDqi42aXPt6rJJnRk6GvDHI/JYicx5BYl8mK5o9PnD2FtgB/dVrEcCfyKtsO3utld2MqPGyiihtwV97ZSpbD+z7jq7RWCTdKg2KJzYKihmDDWtTzo7i2llkm63Bt7oLCGGUTb7p97LbBDU3xO/mKOKtlgLJHlx0sn44bG5ssm3/XNJGwVlIbr3syFr2hzXAhzXAEEciDoQuE94vYFkLjPTs/cHVzNzCfx8PbXhseC7XiW59fyUNiP/Ql/kf/APRyN4YyjYeLyJYpquvaPOHgAbALYTr02Vx2z2WNJK0hLgnOCSdksIX0NXYhq1JwW2rT9la7JLoSFtwWhsluVsFCQnWDVNhLj+L2QsYhwtWrJTtkkIEPkYBosCUzZIfsiW3QD0rFEJBCTHuUNH8XzWv8b+W+lZz5eb/D9f5Ouwh0YIIUdNIczr2JOmo2AFhblpZSMe6jav4yqxalRl+oxUsal7sby2RVDLe7Tx29Uw/h6BZB8TfX8wnyjyTOR483jyKS+SWp36Dnt7o8O+mg/qo2m+I/zFSA2C5mTs9C3aFrEpYl0Ls//9k="/>
          <p:cNvSpPr>
            <a:spLocks noChangeAspect="1" noChangeArrowheads="1"/>
          </p:cNvSpPr>
          <p:nvPr/>
        </p:nvSpPr>
        <p:spPr bwMode="auto">
          <a:xfrm>
            <a:off x="76200" y="-846138"/>
            <a:ext cx="2600325" cy="1762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12"/>
          <p:cNvGrpSpPr/>
          <p:nvPr/>
        </p:nvGrpSpPr>
        <p:grpSpPr>
          <a:xfrm>
            <a:off x="0" y="0"/>
            <a:ext cx="1295400" cy="6858000"/>
            <a:chOff x="0" y="0"/>
            <a:chExt cx="1295400" cy="6858000"/>
          </a:xfrm>
        </p:grpSpPr>
        <p:sp>
          <p:nvSpPr>
            <p:cNvPr id="2" name="CaixaDeTexto 1"/>
            <p:cNvSpPr txBox="1"/>
            <p:nvPr/>
          </p:nvSpPr>
          <p:spPr>
            <a:xfrm>
              <a:off x="0" y="948690"/>
              <a:ext cx="1295400" cy="590931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</p:txBody>
        </p:sp>
        <p:pic>
          <p:nvPicPr>
            <p:cNvPr id="11" name="Picture 4" descr="http://www.cntt-cut.org.br/imagens/noticias/neuroni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0"/>
              <a:ext cx="1295399" cy="1219200"/>
            </a:xfrm>
            <a:prstGeom prst="flowChartDocument">
              <a:avLst/>
            </a:prstGeom>
            <a:noFill/>
          </p:spPr>
        </p:pic>
      </p:grpSp>
      <p:sp>
        <p:nvSpPr>
          <p:cNvPr id="14" name="Marcador de Posição do Número do Diapositivo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1524000" y="228600"/>
            <a:ext cx="7162800" cy="715089"/>
          </a:xfrm>
          <a:prstGeom prst="flowChartAlternateProcess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</a:rPr>
              <a:t>Vasodilatação</a:t>
            </a:r>
            <a:endParaRPr lang="pt-PT" sz="3600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http://upload.wikimedia.org/wikipedia/commons/e/ed/Vasodilata%C3%A7%C3%A3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752600"/>
            <a:ext cx="6790502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ção do Número do Diapositivo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457200" y="228600"/>
            <a:ext cx="8229600" cy="715089"/>
          </a:xfrm>
          <a:prstGeom prst="flowChartAlternateProcess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</a:rPr>
              <a:t>Mecanismo de Termorregulação</a:t>
            </a:r>
            <a:endParaRPr lang="pt-PT" sz="3600" b="1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57200" y="1676400"/>
            <a:ext cx="14478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Estímulo</a:t>
            </a:r>
          </a:p>
          <a:p>
            <a:pPr algn="ctr"/>
            <a:r>
              <a:rPr lang="pt-PT" sz="2400" b="1" dirty="0" smtClean="0">
                <a:solidFill>
                  <a:srgbClr val="C00000"/>
                </a:solidFill>
              </a:rPr>
              <a:t>Frio</a:t>
            </a:r>
            <a:endParaRPr lang="pt-PT" sz="2400" b="1" dirty="0">
              <a:solidFill>
                <a:srgbClr val="C0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971800" y="1676400"/>
            <a:ext cx="19812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Receptores </a:t>
            </a:r>
          </a:p>
          <a:p>
            <a:pPr algn="ctr"/>
            <a:r>
              <a:rPr lang="pt-PT" sz="2400" b="1" dirty="0" smtClean="0">
                <a:solidFill>
                  <a:srgbClr val="C00000"/>
                </a:solidFill>
              </a:rPr>
              <a:t>Pele</a:t>
            </a:r>
            <a:endParaRPr lang="pt-PT" sz="2400" b="1" dirty="0">
              <a:solidFill>
                <a:srgbClr val="C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715000" y="1676400"/>
            <a:ext cx="3048000" cy="830997"/>
          </a:xfrm>
          <a:prstGeom prst="rect">
            <a:avLst/>
          </a:prstGeom>
          <a:solidFill>
            <a:srgbClr val="BC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err="1" smtClean="0">
                <a:solidFill>
                  <a:schemeClr val="bg1"/>
                </a:solidFill>
              </a:rPr>
              <a:t>Hipotálamo</a:t>
            </a:r>
            <a:endParaRPr lang="pt-PT" sz="2400" b="1" dirty="0" smtClean="0">
              <a:solidFill>
                <a:schemeClr val="bg1"/>
              </a:solidFill>
            </a:endParaRPr>
          </a:p>
          <a:p>
            <a:pPr algn="ctr"/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715000" y="2971800"/>
            <a:ext cx="30480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err="1" smtClean="0"/>
              <a:t>Efectores</a:t>
            </a:r>
            <a:endParaRPr lang="pt-PT" sz="2400" b="1" dirty="0" smtClean="0"/>
          </a:p>
          <a:p>
            <a:pPr algn="ctr"/>
            <a:r>
              <a:rPr lang="pt-PT" sz="2400" b="1" dirty="0" smtClean="0">
                <a:solidFill>
                  <a:srgbClr val="C00000"/>
                </a:solidFill>
              </a:rPr>
              <a:t>Vasos sanguíneos e  Músculos</a:t>
            </a:r>
            <a:endParaRPr lang="pt-PT" sz="2400" b="1" dirty="0">
              <a:solidFill>
                <a:srgbClr val="C0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715000" y="4800600"/>
            <a:ext cx="304800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Resposta </a:t>
            </a:r>
          </a:p>
          <a:p>
            <a:pPr algn="ctr"/>
            <a:r>
              <a:rPr lang="pt-PT" sz="2400" b="1" dirty="0" smtClean="0">
                <a:solidFill>
                  <a:srgbClr val="C00000"/>
                </a:solidFill>
              </a:rPr>
              <a:t>Vasoconstrição, Tremuras e Erecção de pêlos</a:t>
            </a:r>
            <a:endParaRPr lang="pt-PT" sz="2400" b="1" dirty="0">
              <a:solidFill>
                <a:srgbClr val="C0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371600" y="4953000"/>
            <a:ext cx="220980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Aumento da Temperatura</a:t>
            </a:r>
          </a:p>
          <a:p>
            <a:pPr algn="ctr"/>
            <a:endParaRPr lang="pt-PT" sz="2400" b="1" dirty="0">
              <a:solidFill>
                <a:srgbClr val="C00000"/>
              </a:solidFill>
            </a:endParaRPr>
          </a:p>
        </p:txBody>
      </p:sp>
      <p:cxnSp>
        <p:nvCxnSpPr>
          <p:cNvPr id="21" name="Conexão recta unidireccional 20"/>
          <p:cNvCxnSpPr>
            <a:stCxn id="18" idx="3"/>
            <a:endCxn id="10" idx="1"/>
          </p:cNvCxnSpPr>
          <p:nvPr/>
        </p:nvCxnSpPr>
        <p:spPr>
          <a:xfrm>
            <a:off x="1905000" y="2091899"/>
            <a:ext cx="1066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cta unidireccional 22"/>
          <p:cNvCxnSpPr>
            <a:stCxn id="10" idx="3"/>
            <a:endCxn id="12" idx="1"/>
          </p:cNvCxnSpPr>
          <p:nvPr/>
        </p:nvCxnSpPr>
        <p:spPr>
          <a:xfrm>
            <a:off x="4953000" y="2091899"/>
            <a:ext cx="762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unidireccional 24"/>
          <p:cNvCxnSpPr>
            <a:stCxn id="12" idx="2"/>
            <a:endCxn id="13" idx="0"/>
          </p:cNvCxnSpPr>
          <p:nvPr/>
        </p:nvCxnSpPr>
        <p:spPr>
          <a:xfrm rot="5400000">
            <a:off x="7006799" y="2739598"/>
            <a:ext cx="464403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cta unidireccional 26"/>
          <p:cNvCxnSpPr>
            <a:stCxn id="13" idx="2"/>
            <a:endCxn id="15" idx="0"/>
          </p:cNvCxnSpPr>
          <p:nvPr/>
        </p:nvCxnSpPr>
        <p:spPr>
          <a:xfrm rot="5400000">
            <a:off x="6924765" y="4486364"/>
            <a:ext cx="628471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unidireccional 28"/>
          <p:cNvCxnSpPr>
            <a:stCxn id="15" idx="1"/>
            <a:endCxn id="16" idx="3"/>
          </p:cNvCxnSpPr>
          <p:nvPr/>
        </p:nvCxnSpPr>
        <p:spPr>
          <a:xfrm rot="10800000">
            <a:off x="3581400" y="5553166"/>
            <a:ext cx="2133600" cy="3226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26" name="AutoShape 2" descr="data:image/jpg;base64,/9j/4AAQSkZJRgABAQAAAQABAAD/2wCEAAkGBhMSEBMSEhQUFBUUFBQWFBUUFRQUFRUVFBQVFBQWFRQXHCYeFxkjGRQUHy8gIycpLCwsFR4xNTAqNSYrLCkBCQoKDgwOGg8PGiwkHyQpLCwsLCwpKSwsKSksLCksKSwsLCksLCwsKSwpLCksKSwsKSksKSwpKSwsLCkpLCwsLP/AABEIALkBEQMBIgACEQEDEQH/xAAcAAABBAMBAAAAAAAAAAAAAAAEAgMFBgABBwj/xABBEAABAwIEAwYDBQYFAwUAAAABAAIDBBEFEiExQVFhBgcTInGBMpGhFEKxwfAVI1Jy0eFTYoKi8TOS0jRDk7LC/8QAGgEAAgMBAQAAAAAAAAAAAAAAAgMAAQQFBv/EACgRAAICAgICAQQDAAMAAAAAAAABAhEDIRIxBEFRBRMUIjKBsRVCYf/aAAwDAQACEQMRAD8AnpC4gloJF7XAJF991GTVhBXU24ZDFC6M3DH6G54nTfgqH24wZsEkQjbZhjOvEuDjck8TqF1sOeM5caMU8birIRtaUXBMVE08ZKlsOaS5dBQM5MxQ+I3MPibv1RbaHO0EDUbpzDYHAggajhbQq00tE0HO37w1Cw58yxsdFOWirDBzfQbrUmDG+yubYAOCx1O08FmXmNeipePke0yrswC/EbIZ2D5A99vhFh6nkrgKULT6YEZTsh/Ld7LhgmuznU1AWtJ4nZQ9S3KbceK6JjVBx05AfmqZiVLqSF0MORTVoGWtMhnSWQNTUoqpgI1UZUlO4i02jYqkh9ShC5aLldBLYT9pWxUoUNKdbGr0UECounWyoXZKzISBQnSvtKDLkhz0JA01K19qQBeszq0iEkyqTgnUdG9Oh6uiBLpkjx0wXKUwzsxPUMMjA0R3IzvcGi43txPyQSairZEm+gZlQpLCKV08zIm7uO52AGpJ9lG4dg80s5gY3zi9wSABbmfcfNdO7LdmW0bDI5xdKWAOGhDONm2/FZs2VQWuxkINsRgvZYxStzEHKQ7NbW7futHI73U/iRsL8VFnEH31NrpU9bmb9Vglyk7ZqjSVIYbI693aj9WRdM/zC+x/NRv2vS3JJfVEK3sqyw/YmdFirP7QdzW1XFhWWhszZczCLjrxCqvbKRwHhEEh2rHE3s3TMNr3uAreylAdcILG8EFQG65S29ja+/8AwFMU4xmn6BnFyjRzmloApOhorO0VkxDs/GxpeL300AFr87cAmKGl1BsusvKjKFowzxuLpkrhtLoLqVa2yap26J5cXJJyZuwQ4xsxYsWJY8xYsWKEAsQpy4aBVrEqAMBvuVcHKMrMMz6k2Wvx83B0+jHmg07RzXEoOigqmnN9lfcTpI2k8VWa7oF2YyvoTx1srhoua14YCOmjJQ/gFEC9DYatkJ4RLHRqtEBi1baxOOC1dUQTkSXMToK0VVFArgsBTrmptzVdEsW1yWkMCcyqdFB+DYJLUvLYxcNALz/C0m17cfTouq1OH/Z6VkEYLmtBGZ2+tyTpxuSuc9mn1cEuaFkgBt4n7pzhlBubgjgL7LrlQ7NDm2u0HUa6i+o5rmeVN818GrClT+Sg/aZI/LrbNm9xsbqaoMTkcPODYi19r+qaNKAfNrbUHopaWrY5tmtFhslyYVERLX8L6IWSqRNRTt32UXO7VRJEH21CcfIg2IgBSkQy6xKWKyHQbrabqIszbXtqNRvobod9QbgbWPE72WJKzS3Q7VQZxa+l9UiKhDdk8Hg7FLBVqUkqAcIyezbW2W1ixCMMWLFihDFixYoQxNzMBGqcTM8waNVa70BNpR2VnE6ZoJtGT1JKrGIAjZgCttfXXJs5VnFZieIXd8e6pnP5FdqcxQ0Md3WcbDna9vZHzEoQk3Wv0C2P1FA37hLhwNracNOCElgspCNJmiS2UiIfEm8qlJqewvt+v7oYwqJhAllsBFCBYYFLKBCxJMaNbTJQp1VlATIlN9kqFr6uIPYXtLtgbAG12knkCNuKkOzvZN9Qc2zGmxJ3P8vND9vO8SnwxjqWga11RYNklHmbGW8z96XU+nyCx+R5CinFd/4OxYnJ36Lh2z7yqPDjaR5kmA0gis6TUXBfraMevsCuMY3384jM93heFBGdmBjZDbq941PoAuf1Va6Quc4klxu4kklzju5zjqSShlyTfReabvkxBos8xS/zx2PzYW/VSdH35Tt+Onid/K57D9cy5nZbsitg8Udag76YnkCSCRgJ1c17ZLdctgVcqWrZKxskbg9jhdrhqCP1wXnJXDsF2wNJJ4chJgkPmG+R38bR+I4jqAmRm/YEor0dlibqj2w6KNbIHAOaQQQCCDcEHUEHiFIRkhoTWLFeEsWZisQ7IWR+Pcgo+rxDOUC82Qks5CFRQxtk7TVmXiiosYaXalVQ1ZTtLE5xB26pign2BZf2OuAUpCYfI3KGg3ICLWOSpmhO0YsWLFRZixYsUIaKBrW3Rr9lHSuvomY+7Mflv9eJD/s8veGWIudSOA1VfxfC3NuDvrY8CByU657zIA0OaRfUb6/mt45TvyNadTqeZ16rrY8kozSb7Mf/AFOfljkjKQdVOSUtjqhZaTW4W6TREgZifay6W2nToYGgucQ0AXcToABqSfZJckg0geokszzkBrATc/dG5uTsFUsa7XRxgCAtlcb3Pmyttz0FyehUT2jxx9S8gEiIE5GjQEX0c7mTvrsoNsAz6m2hXMzeW+oHQxeL7kXHs72tbOXtmDIi0Zg7NZpFwCPNsdeas9K1kjc0bmvbtmaQ4XG+oXIjHxVm7v8AtNDSTu+0CQxSZL5LGxaT5spIvpYaaqYvLfUisvje4nRRgb/DMmUhoNrkEJuLDiXBoGpNgONzor3jXamnhpmTucwxSgFhc4NDgQC2xPHUacOlly2s7fOBvSR3dcnxZNI2nm0bvI+Xqjj5TabYl4K6JnvH7eiipBQ0xJnyhsro/hh4uaXjQPPLe29lxYYaXAy1LsreDdieNgOF/mfqpTFe0LWuzPeZ5dbcI2E75QNBx6qrV2Ivldmeb8hwHoFhbNSXwLrq4O8rG5GDgNz1ceKDusWAIAjAVvMtgLSuiG7pTSm1gKllHT+67tOS8Ukp0IJhJ4EauZ6HUj0PNdSzaLzZh1cYpY5W7se1wHVrgQPovRLKsFoJFrgG3EX4FPg7EzVMfzdViY8cLE2gA17roSUkotpWw1vFLsa4kYWkbomKrNg3ZPztaAoWtqtdNE2IvotFHivgtIBu91utla6SbMwHpquT0tZY73J+ivWA4u1sYaTc3/FLyY21fsNS3/4WVautNddBV1S5lzpa25PHkAsyi26QcpUrDJHWBKZZWj+qj6HE/ENnEA7Ac7pvEaQsF2jygam+upTViqXGRmllm/2h0Sk1W0aE6Hio6JgkkLToRx5joo2IukYWndu3Mo3CARdx3bprueie8X24vewHLm1ZONYAkSUzXbgEi9ulxZILQ+xvtwQ2KdoaamF55o4+jnDN7NGp+SxdG1JMVV4LG9mTKG8QQBe6rWMYI2DXNdpubmwtbe52t1UJj3fXG0llJGXn/Elu1g6hg8zvey5jj3aOqrTeolc8DZg8sbfRg0991oxZZw96KlhUvRccZ7c0sN2sJmdyjtlB6ybfK6oeOdp56o2eQyO9xGy+XoXE6uPrp0CDdTWS2wIcmeUtDcfjxjscprFtjukzUd9QLrcdgQjYH6LKakRRjBePEGVtuG3uhpnRg5jmc0GzQ3QnlcqXqmAhRLmNF7+v/CJSBlBsef2gkLWhsejG5WZ3F2Ru9mg/CNeChq3F5pLhzyBxA0Hvz91qqriT5dLckGSmb9meSiuhNliUEdhuDSTEBoNibXtv0aN3HoFALI5KurPj3dzW0zQ91NPkIvmyXA/myE5f9QCq5aoQVdJIWgVsOUsg6YNEyQn/ABdEySo+iIm+xuFGorImWu0OD39GMOY39dB/qXbHXVQ7q8I8OndO4azOGW/+Gy4B9C4n/tCurm3KfiVIz5HbGMxWJ7IFiaLoOE2ialrOSBkqCUhoQGsfknJCj6hl90cAkuhupdCpIjIoyDdTWDVtnXPDVCvp0RTU1hbmr5FJFrwTGxc3vqp7EaATMDSbag3CrWB4Q4kG2nNWyR4Y0ngAkzdSTj2HFaaZV4sPdDJ5zsLnKdeNvfRTeFzB7dRqOZvoVGPZmLpHnK37znWAaOp5KkdoO8rwS+OhF/umaQcv8Nn5u+XFPzS5Lb2Kxw3a6OjV1RT0odLK9kYPFx1PPKNz6BUjG+9yNn/pYc/HPJ5QeoaNfmQuYVWITTvL5nukceLiSfQch0GiXAy4ssbb9m2GNWTdd26q6m5MpYOMcf7ttvbU+5KgqinJ8291uKLK79fVHOhsLixB10OyFSNiSjpEMaVLieG8LoqpeL/2A/BQ9TLqrUmipQH6mQcEG6dDvqbJrw3O6KPewFoXLW24pr9pdVhgAOW4vxJ4f3S5KVrRfU+v9FfFFq2xl+Inmrb2N7AurWmaYlkJDgyxGZ7xcXA4NB3va9rdVT3NbtwKsXZ3tZU0kLoIi0NLxIHFofbSzmgHSxs0n06o4QinbF5ebXGI72i7upYiXZHBoP8A1GNLonciSNWHofrua+zsu7jIwemYn5aL0f3c9pW1tK51g2VhAkaNtRdrm31ymx0OxBC4H3h0bocWq26j9+57emc+I0j/ALgqk1ejOoS6l2MvweKmNpGvdIPuvaW29Wnb3Q4x+dkzXxuMbo3XZk0ykbG/H02XQu20YrqCmxRgGYtEVSBwlZoSfU6joQucVTOOxG/pwKi2iJJOmegu73vEZiEQY+zKlg87BoHgbvj6c28PTVSWPd31BWgmanYXn/3GDw5L9Xstm97rzfguIvhlbJG5zXNILXNNiCP1+K9Cdhu24rosrrNmYPO0aBw28Rg5cxwPQhQFqjmfaXuGewudRzB44RzeV/oJGjKfcNVFrO77EI/ipZTbiwCQfNhK9O1jSgDAd0fFMDmzzlSd32ISbU0jeslox/vIVjj7rjCIjO9r3vniZkYSGBly6S7iLklrTbQe67K+JBVNG11swByuDh0c29j9VaiinNgDYg0ANAAAAAAsABoAByskucj3QJt1OmpiwFYivAWK7BpkeQnWNWOgKWxqAfyHI2omOBNwsUzh9MCRdU2UkD0+Flyk6TACTtopelpmbDVSLW2CVKdBpDVJT5Ghqgu2Ha6CjjtIczz8MTSMx6n+EdVWO2vel4ZfBR2LhdrpjqGnYiMfePU6crrlFXUPkcXvcXOcblziST6koF3YxRsn8W7aT1czPEdlia4FsTLhg13P8R6lB10Q8RxGxJI91Es4Ip7tUTkNjAxrNboyA5XXI0Q0UgW31GnolNjaD5w06j6bj1HH2UXJWhptdIfVXG+yBdG6Rwa0FzibANFySdAABuVXYUXxHJJSTYa324k3/FE1eASRnLM0scWh2Q/FZ17E8ttt/Rda7ue79tK0TzgPqLXA0IiBF8reBfzd7DmQe3eDlwbO1vmiLmPbzY65Hycf9xTowFPyLlRxyeAMPIJUMrd0RMwfE7Un6dAEE+PUG1vxsqaHVQ1J0Wm0997n8EeaHy5ibAJMLm6W1HUEE+xVpka2C/ZQEuNmluqkJYwRcW9OKEcyxRJ2DLovfcniRbiLo+EsTxbqyzwfo4e6D77MPy4k99vjjjd8m5b/AO1F90+GA1jakSAGIm8YBzOD2ll77ZfMb+g5qc75qEOqIXfxREDldrz/AOSHjTM7lykVbuixJsjp8MmP7urYTHfZszBcEdS0f7AqzjOGGCd8ThqxxaR9CmsPikie2dl2PjeHxnqw399R+KvfefSNqYafE4R5J2DxAPuyAWIPXQj2VrToFo51SYf57X0O3UHZXvsm4xSxmO5kB8uW5JO2Ww3B2t1UD2KomVNVHTySeGHkhrgLkm2jBsLk7Hmu54R2egpW2hZYn4nu80jvV3AdBYdFbWwJNBzm33FttOVxstR090prrlGMjtqpYsj5aJBS06m3AlMPoiVEyNEE6nC1JS3GilZKKywQABHYPEhPsi2prI3osU5EohJsPIQpp7KcqZeCj5QqTLoGjZYqWonqNBRNM9Wyyz0BHNEYkHGGQM+MxvDf5spy/WyhKSpsQpX9pBJaDTPNZeb67pLyp7vAw3wK+QgWZKfFZy858wHo4O+igZDogkzXjjcbEB6fdIhLrU89gEKDqh91Qm3VSjpKtIdKSNESiRuiSo4ZJZGxxtL3ONgBv+uq632O7Jsox4jrPncLF3Bg/hZf6u4+ihe7bE6IR+GwZJ3DzukIJk6NdwH+T8d10CmhuRfmmxijNlnLr0SuFSHkk4vQg3JsQ7QjnopSFgAsLKKqXZp7OOUDa3zVxdysRLo4L2nwMRVMjWua5gc7IWkEFt+FvceyivAH5/JXPvEwI085LW/upHOdE4bAuu6SK/Ah13AciVRjUWS2/R1IbViDI65BOnUbf1WgLnU2v80iSfXTc/gnYpLac9wOPVx4oqoj2ONIvoDYcSmpiMyIkfYbKNllUTt6A67Jzs3jhpahkgva9nDmw/EPzHUBdU7TUbqqGNzPPluWW4skAvb5NK4V4+y7N3R4syohNM91pIdW6/FF0/lJt6EJykqpmPNFpqUQTC+7l8sjRUO8Fh2As55//LfXX0V5rOwsAw99FECGOBLczi4iX4g7Xa+2lgrF9gaQL6/2T0kflt8uhGyRJr0CpP2eVq61O/wwwtkjfq8/HmaeFvhF/wAF33sXjgr6Nk4PnHklA4SNGptyOjvdcz75uz/hztqmCzZvitwkbo4fmo/un7Y/YqvI82hnsx99mu1yP9ibHo4o27Rbid/pqWxuQiJdtAkurAmKvEwxpNigptgaQ6LAapP2pgNha6rFVima5ub8NdEHHXuDg7ktCwP2KeVFxkjBHmsCoXEKlrNLqIqsVe917204ICV5O5RwwP2BLKvQf+0T/F9FtRd1if8AaQv7hNOcmZCkPmTEkyxo0i3PSopLIdhSyVZCQgnRIluohsqKgqFKLsje3HZg1dPdg/exXdH/AJh95nvYW6gLj7X8CvQEU3Nc97zexBZetgF2O1naB8Lif+oB/CSdeR146IyR9mjDk4un0c/JSJW3HukeInI3aFJWjZLYP9lS/D0RBKwtUc2VwQEy7dle+yfeDJDljmJki0AJuXsHQ/eA/hPtZUqVqdgOgS5za2jX42KM24SR6VwOtEjMzHBweLscDcHqPdOU2EG7i51z6e64b2S7aTUMnlN4z8THXLdfvAX0I305Lp3ZzvUgmc6OUeE8XLTu19gSbcjYX1+adHPZiz/T5wbraLViGBRT07oJhma8WPMHg4Hg4HUFef8Ath2EqaMvkdG4wiQtEmlncnEA+UHrx0XZqTvLopGOe158rg3K6zXG4Ju0E6iwKmKzEKd9I6aRzHU5jLnOdqwsO9x9Lb3U5KTFKOTF2jyoZgERFKNEZ2tw2na4zUcokhLrZSHMkjJvYFrgC5vJwv1sd642qINkSdmuq7VE5NPoeCiaie50TweXC1vy+q0yEA6ann/RWnQtjPh21O6lez3aGSlnZPH8bDcA3s7gWkDcEaIR8YsmWxW1QSyUMhgeV0dt7M98gdI4VgDIyPI5jSSHX0B12I4q0yd5mH2t9oaCb/Fdo+Z0Xmdzzc3JPLom7JMcjQ+XhQkehcdEOIUM0UT2y6F8TmuDvO0HTTYlvDovPkgLX2NwQdQdEVhGNzUkgmp3lrwQdgWm3BwOhHRJx7Fm1Erpg0Rl9nOa2+TOfiy31tfmtMJ8rMGXD9rR6A7t+3EVRh4dPI1klOAyVz3AAgDyPJPMC3qChMR71MNLnM8VzhYjMInloPMG1z62Xn1lQbEX0Nj7jb806wqpZHAPB4sMqdnXx3gUJNvFI5ExyAfglHttRl4b4w145XBvu4jRcdLUtjFX500O/wCKxv5O7RzBwDmkEHYggg+hCxxXHMH7RTUx/dPNjuw+Zh/08PUWK6DgHbOKosx1o5DplJ8rj/kd+R19Vuw+VDJp6ZyvJ+n5MO1tE/dYt5TyK0thzaC5nIUuTsz0K5ywJG2x4PW2yIbxFoTK6BsNDkRC9R0b0bAVTLTJWncpGWpBjyOaHNILXB2oIIsQRyIKjqZo4qQDG6alA0GcI7b9mHUVQQL+DJd0Ljy4sJ/ibe3pY8VBRPXo7HezUVdSPpn6H4o32uY5ANHDpwI4i688YthEtJO+CZuV7DYjgRwc08WkagrPONM2Ycl6YkFLD0yHraTI1IdLbrTdAtMesJSMr/U3+Cry/wBGpJNQtvl13/X/AAmpNvdIe/8ABKizqTjVhFNOWkO5H9fRTNL25liopqQ+eN/wtJNhm+Mac7A+t+arwNk3O3UIuVsTLHoLoMWjayRkkDZMzXZHXLXxvI8rg8aOaDu1wPSyi6iPMcw34hLe1abujUq2hLxp2pexlspbuL+6diqLnZbcOG6eh2ty6BN+9oy/iful6MZ1WOKcERIJ5Joi2izuXJnTjjUFSQPZayp1zVoBXYpw9CGsQczMp6bqQATdXD5b8kzHPjIzeTg5479oBbqd7eqJp38EKlQy2I6LVOpRo5ODJ9udh4TrR5VhaCAQlw6j0XPkekit/wBDYYt2snGjUrMipSBeO0Pftab/ABZf/kf/AFWIfKOqxM+7L5E/jR+DtMjimHuVjnw9u9rBRlZRgfCuypI8aReZLjal+DqiqenV2UJhiUtQ010ujw/opqCgAF9ktyDSFQUDMupsU3NDbbVOPHVOGK4CC2EIoqjKVUe+fAmz0P2pjQZKdwzEfEYnGzgeYDiHdNVcHUh4BI+zZw6NwBa8FrmnUEEWIPSxKpqwounbPLbJ0S2ZTfb7u8moJXEAmBzv3Uo1bYnRkh+68fXcKmulc3Q6LM9nSXXJdEx4q2H3ChxVE2CkmaaeyRmR0vp25Niy7f0ummfr2WXSmDRZ+jqvbNjb3SH7pTSky8FaJJCHBJTi0QisU43swJ24voLJsBORtQsZGO7HXHS36KHdunpEhwQpj5ISI1jYR1S2hKa4K7YCgntiWwApb4RayzRJ8TmqthcI+yGlisTY7H3TYNut/opLEKe4zD3UaAt+OXKNnlfMwvDkaDsPeT5el7fii4j5rdFFxAts+9tdL7ngbDiP6qTDwQ1wSc0d38nS+n5+UOL7X+DkY+QTrGX1OyQwaDqi42aXPt6rJJnRk6GvDHI/JYicx5BYl8mK5o9PnD2FtgB/dVrEcCfyKtsO3utld2MqPGyiihtwV97ZSpbD+z7jq7RWCTdKg2KJzYKihmDDWtTzo7i2llkm63Bt7oLCGGUTb7p97LbBDU3xO/mKOKtlgLJHlx0sn44bG5ssm3/XNJGwVlIbr3syFr2hzXAhzXAEEciDoQuE94vYFkLjPTs/cHVzNzCfx8PbXhseC7XiW59fyUNiP/Ql/kf/APRyN4YyjYeLyJYpquvaPOHgAbALYTr02Vx2z2WNJK0hLgnOCSdksIX0NXYhq1JwW2rT9la7JLoSFtwWhsluVsFCQnWDVNhLj+L2QsYhwtWrJTtkkIEPkYBosCUzZIfsiW3QD0rFEJBCTHuUNH8XzWv8b+W+lZz5eb/D9f5Ouwh0YIIUdNIczr2JOmo2AFhblpZSMe6jav4yqxalRl+oxUsal7sby2RVDLe7Tx29Uw/h6BZB8TfX8wnyjyTOR483jyKS+SWp36Dnt7o8O+mg/qo2m+I/zFSA2C5mTs9C3aFrEpYl0Ls//9k="/>
          <p:cNvSpPr>
            <a:spLocks noChangeAspect="1" noChangeArrowheads="1"/>
          </p:cNvSpPr>
          <p:nvPr/>
        </p:nvSpPr>
        <p:spPr bwMode="auto">
          <a:xfrm>
            <a:off x="76200" y="-846138"/>
            <a:ext cx="2600325" cy="1762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2228" name="AutoShape 4" descr="data:image/jpg;base64,/9j/4AAQSkZJRgABAQAAAQABAAD/2wCEAAkGBhMSEBMSEhQUFBUUFBQWFBUUFRQUFRUVFBQVFBQWFRQXHCYeFxkjGRQUHy8gIycpLCwsFR4xNTAqNSYrLCkBCQoKDgwOGg8PGiwkHyQpLCwsLCwpKSwsKSksLCksKSwsLCksLCwsKSwpLCksKSwsKSksKSwpKSwsLCkpLCwsLP/AABEIALkBEQMBIgACEQEDEQH/xAAcAAABBAMBAAAAAAAAAAAAAAAEAgMFBgABBwj/xABBEAABAwIEAwYDBQYFAwUAAAABAAIDBBEFEiExQVFhBgcTInGBMpGhFEKxwfAVI1Jy0eFTYoKi8TOS0jRDk7LC/8QAGgEAAgMBAQAAAAAAAAAAAAAAAgMAAQQFBv/EACgRAAICAgICAQQDAAMAAAAAAAABAhEDIRIxBEFRBRMUIjKBsRVCYf/aAAwDAQACEQMRAD8AnpC4gloJF7XAJF991GTVhBXU24ZDFC6M3DH6G54nTfgqH24wZsEkQjbZhjOvEuDjck8TqF1sOeM5caMU8birIRtaUXBMVE08ZKlsOaS5dBQM5MxQ+I3MPibv1RbaHO0EDUbpzDYHAggajhbQq00tE0HO37w1Cw58yxsdFOWirDBzfQbrUmDG+yubYAOCx1O08FmXmNeipePke0yrswC/EbIZ2D5A99vhFh6nkrgKULT6YEZTsh/Ld7LhgmuznU1AWtJ4nZQ9S3KbceK6JjVBx05AfmqZiVLqSF0MORTVoGWtMhnSWQNTUoqpgI1UZUlO4i02jYqkh9ShC5aLldBLYT9pWxUoUNKdbGr0UECounWyoXZKzISBQnSvtKDLkhz0JA01K19qQBeszq0iEkyqTgnUdG9Oh6uiBLpkjx0wXKUwzsxPUMMjA0R3IzvcGi43txPyQSairZEm+gZlQpLCKV08zIm7uO52AGpJ9lG4dg80s5gY3zi9wSABbmfcfNdO7LdmW0bDI5xdKWAOGhDONm2/FZs2VQWuxkINsRgvZYxStzEHKQ7NbW7futHI73U/iRsL8VFnEH31NrpU9bmb9Vglyk7ZqjSVIYbI693aj9WRdM/zC+x/NRv2vS3JJfVEK3sqyw/YmdFirP7QdzW1XFhWWhszZczCLjrxCqvbKRwHhEEh2rHE3s3TMNr3uAreylAdcILG8EFQG65S29ja+/8AwFMU4xmn6BnFyjRzmloApOhorO0VkxDs/GxpeL300AFr87cAmKGl1BsusvKjKFowzxuLpkrhtLoLqVa2yap26J5cXJJyZuwQ4xsxYsWJY8xYsWKEAsQpy4aBVrEqAMBvuVcHKMrMMz6k2Wvx83B0+jHmg07RzXEoOigqmnN9lfcTpI2k8VWa7oF2YyvoTx1srhoua14YCOmjJQ/gFEC9DYatkJ4RLHRqtEBi1baxOOC1dUQTkSXMToK0VVFArgsBTrmptzVdEsW1yWkMCcyqdFB+DYJLUvLYxcNALz/C0m17cfTouq1OH/Z6VkEYLmtBGZ2+tyTpxuSuc9mn1cEuaFkgBt4n7pzhlBubgjgL7LrlQ7NDm2u0HUa6i+o5rmeVN818GrClT+Sg/aZI/LrbNm9xsbqaoMTkcPODYi19r+qaNKAfNrbUHopaWrY5tmtFhslyYVERLX8L6IWSqRNRTt32UXO7VRJEH21CcfIg2IgBSkQy6xKWKyHQbrabqIszbXtqNRvobod9QbgbWPE72WJKzS3Q7VQZxa+l9UiKhDdk8Hg7FLBVqUkqAcIyezbW2W1ixCMMWLFihDFixYoQxNzMBGqcTM8waNVa70BNpR2VnE6ZoJtGT1JKrGIAjZgCttfXXJs5VnFZieIXd8e6pnP5FdqcxQ0Md3WcbDna9vZHzEoQk3Wv0C2P1FA37hLhwNracNOCElgspCNJmiS2UiIfEm8qlJqewvt+v7oYwqJhAllsBFCBYYFLKBCxJMaNbTJQp1VlATIlN9kqFr6uIPYXtLtgbAG12knkCNuKkOzvZN9Qc2zGmxJ3P8vND9vO8SnwxjqWga11RYNklHmbGW8z96XU+nyCx+R5CinFd/4OxYnJ36Lh2z7yqPDjaR5kmA0gis6TUXBfraMevsCuMY3384jM93heFBGdmBjZDbq941PoAuf1Va6Quc4klxu4kklzju5zjqSShlyTfReabvkxBos8xS/zx2PzYW/VSdH35Tt+Onid/K57D9cy5nZbsitg8Udag76YnkCSCRgJ1c17ZLdctgVcqWrZKxskbg9jhdrhqCP1wXnJXDsF2wNJJ4chJgkPmG+R38bR+I4jqAmRm/YEor0dlibqj2w6KNbIHAOaQQQCCDcEHUEHiFIRkhoTWLFeEsWZisQ7IWR+Pcgo+rxDOUC82Qks5CFRQxtk7TVmXiiosYaXalVQ1ZTtLE5xB26pign2BZf2OuAUpCYfI3KGg3ICLWOSpmhO0YsWLFRZixYsUIaKBrW3Rr9lHSuvomY+7Mflv9eJD/s8veGWIudSOA1VfxfC3NuDvrY8CByU657zIA0OaRfUb6/mt45TvyNadTqeZ16rrY8kozSb7Mf/AFOfljkjKQdVOSUtjqhZaTW4W6TREgZifay6W2nToYGgucQ0AXcToABqSfZJckg0geokszzkBrATc/dG5uTsFUsa7XRxgCAtlcb3Pmyttz0FyehUT2jxx9S8gEiIE5GjQEX0c7mTvrsoNsAz6m2hXMzeW+oHQxeL7kXHs72tbOXtmDIi0Zg7NZpFwCPNsdeas9K1kjc0bmvbtmaQ4XG+oXIjHxVm7v8AtNDSTu+0CQxSZL5LGxaT5spIvpYaaqYvLfUisvje4nRRgb/DMmUhoNrkEJuLDiXBoGpNgONzor3jXamnhpmTucwxSgFhc4NDgQC2xPHUacOlly2s7fOBvSR3dcnxZNI2nm0bvI+Xqjj5TabYl4K6JnvH7eiipBQ0xJnyhsro/hh4uaXjQPPLe29lxYYaXAy1LsreDdieNgOF/mfqpTFe0LWuzPeZ5dbcI2E75QNBx6qrV2Ivldmeb8hwHoFhbNSXwLrq4O8rG5GDgNz1ceKDusWAIAjAVvMtgLSuiG7pTSm1gKllHT+67tOS8Ukp0IJhJ4EauZ6HUj0PNdSzaLzZh1cYpY5W7se1wHVrgQPovRLKsFoJFrgG3EX4FPg7EzVMfzdViY8cLE2gA17roSUkotpWw1vFLsa4kYWkbomKrNg3ZPztaAoWtqtdNE2IvotFHivgtIBu91utla6SbMwHpquT0tZY73J+ivWA4u1sYaTc3/FLyY21fsNS3/4WVautNddBV1S5lzpa25PHkAsyi26QcpUrDJHWBKZZWj+qj6HE/ENnEA7Ac7pvEaQsF2jygam+upTViqXGRmllm/2h0Sk1W0aE6Hio6JgkkLToRx5joo2IukYWndu3Mo3CARdx3bprueie8X24vewHLm1ZONYAkSUzXbgEi9ulxZILQ+xvtwQ2KdoaamF55o4+jnDN7NGp+SxdG1JMVV4LG9mTKG8QQBe6rWMYI2DXNdpubmwtbe52t1UJj3fXG0llJGXn/Elu1g6hg8zvey5jj3aOqrTeolc8DZg8sbfRg0991oxZZw96KlhUvRccZ7c0sN2sJmdyjtlB6ybfK6oeOdp56o2eQyO9xGy+XoXE6uPrp0CDdTWS2wIcmeUtDcfjxjscprFtjukzUd9QLrcdgQjYH6LKakRRjBePEGVtuG3uhpnRg5jmc0GzQ3QnlcqXqmAhRLmNF7+v/CJSBlBsef2gkLWhsejG5WZ3F2Ru9mg/CNeChq3F5pLhzyBxA0Hvz91qqriT5dLckGSmb9meSiuhNliUEdhuDSTEBoNibXtv0aN3HoFALI5KurPj3dzW0zQ91NPkIvmyXA/myE5f9QCq5aoQVdJIWgVsOUsg6YNEyQn/ABdEySo+iIm+xuFGorImWu0OD39GMOY39dB/qXbHXVQ7q8I8OndO4azOGW/+Gy4B9C4n/tCurm3KfiVIz5HbGMxWJ7IFiaLoOE2ialrOSBkqCUhoQGsfknJCj6hl90cAkuhupdCpIjIoyDdTWDVtnXPDVCvp0RTU1hbmr5FJFrwTGxc3vqp7EaATMDSbag3CrWB4Q4kG2nNWyR4Y0ngAkzdSTj2HFaaZV4sPdDJ5zsLnKdeNvfRTeFzB7dRqOZvoVGPZmLpHnK37znWAaOp5KkdoO8rwS+OhF/umaQcv8Nn5u+XFPzS5Lb2Kxw3a6OjV1RT0odLK9kYPFx1PPKNz6BUjG+9yNn/pYc/HPJ5QeoaNfmQuYVWITTvL5nukceLiSfQch0GiXAy4ssbb9m2GNWTdd26q6m5MpYOMcf7ttvbU+5KgqinJ8291uKLK79fVHOhsLixB10OyFSNiSjpEMaVLieG8LoqpeL/2A/BQ9TLqrUmipQH6mQcEG6dDvqbJrw3O6KPewFoXLW24pr9pdVhgAOW4vxJ4f3S5KVrRfU+v9FfFFq2xl+Inmrb2N7AurWmaYlkJDgyxGZ7xcXA4NB3va9rdVT3NbtwKsXZ3tZU0kLoIi0NLxIHFofbSzmgHSxs0n06o4QinbF5ebXGI72i7upYiXZHBoP8A1GNLonciSNWHofrua+zsu7jIwemYn5aL0f3c9pW1tK51g2VhAkaNtRdrm31ymx0OxBC4H3h0bocWq26j9+57emc+I0j/ALgqk1ejOoS6l2MvweKmNpGvdIPuvaW29Wnb3Q4x+dkzXxuMbo3XZk0ykbG/H02XQu20YrqCmxRgGYtEVSBwlZoSfU6joQucVTOOxG/pwKi2iJJOmegu73vEZiEQY+zKlg87BoHgbvj6c28PTVSWPd31BWgmanYXn/3GDw5L9Xstm97rzfguIvhlbJG5zXNILXNNiCP1+K9Cdhu24rosrrNmYPO0aBw28Rg5cxwPQhQFqjmfaXuGewudRzB44RzeV/oJGjKfcNVFrO77EI/ipZTbiwCQfNhK9O1jSgDAd0fFMDmzzlSd32ISbU0jeslox/vIVjj7rjCIjO9r3vniZkYSGBly6S7iLklrTbQe67K+JBVNG11swByuDh0c29j9VaiinNgDYg0ANAAAAAAsABoAByskucj3QJt1OmpiwFYivAWK7BpkeQnWNWOgKWxqAfyHI2omOBNwsUzh9MCRdU2UkD0+Flyk6TACTtopelpmbDVSLW2CVKdBpDVJT5Ghqgu2Ha6CjjtIczz8MTSMx6n+EdVWO2vel4ZfBR2LhdrpjqGnYiMfePU6crrlFXUPkcXvcXOcblziST6koF3YxRsn8W7aT1czPEdlia4FsTLhg13P8R6lB10Q8RxGxJI91Es4Ip7tUTkNjAxrNboyA5XXI0Q0UgW31GnolNjaD5w06j6bj1HH2UXJWhptdIfVXG+yBdG6Rwa0FzibANFySdAABuVXYUXxHJJSTYa324k3/FE1eASRnLM0scWh2Q/FZ17E8ttt/Rda7ue79tK0TzgPqLXA0IiBF8reBfzd7DmQe3eDlwbO1vmiLmPbzY65Hycf9xTowFPyLlRxyeAMPIJUMrd0RMwfE7Un6dAEE+PUG1vxsqaHVQ1J0Wm0997n8EeaHy5ibAJMLm6W1HUEE+xVpka2C/ZQEuNmluqkJYwRcW9OKEcyxRJ2DLovfcniRbiLo+EsTxbqyzwfo4e6D77MPy4k99vjjjd8m5b/AO1F90+GA1jakSAGIm8YBzOD2ll77ZfMb+g5qc75qEOqIXfxREDldrz/AOSHjTM7lykVbuixJsjp8MmP7urYTHfZszBcEdS0f7AqzjOGGCd8ThqxxaR9CmsPikie2dl2PjeHxnqw399R+KvfefSNqYafE4R5J2DxAPuyAWIPXQj2VrToFo51SYf57X0O3UHZXvsm4xSxmO5kB8uW5JO2Ww3B2t1UD2KomVNVHTySeGHkhrgLkm2jBsLk7Hmu54R2egpW2hZYn4nu80jvV3AdBYdFbWwJNBzm33FttOVxstR090prrlGMjtqpYsj5aJBS06m3AlMPoiVEyNEE6nC1JS3GilZKKywQABHYPEhPsi2prI3osU5EohJsPIQpp7KcqZeCj5QqTLoGjZYqWonqNBRNM9Wyyz0BHNEYkHGGQM+MxvDf5spy/WyhKSpsQpX9pBJaDTPNZeb67pLyp7vAw3wK+QgWZKfFZy858wHo4O+igZDogkzXjjcbEB6fdIhLrU89gEKDqh91Qm3VSjpKtIdKSNESiRuiSo4ZJZGxxtL3ONgBv+uq632O7Jsox4jrPncLF3Bg/hZf6u4+ihe7bE6IR+GwZJ3DzukIJk6NdwH+T8d10CmhuRfmmxijNlnLr0SuFSHkk4vQg3JsQ7QjnopSFgAsLKKqXZp7OOUDa3zVxdysRLo4L2nwMRVMjWua5gc7IWkEFt+FvceyivAH5/JXPvEwI085LW/upHOdE4bAuu6SK/Ah13AciVRjUWS2/R1IbViDI65BOnUbf1WgLnU2v80iSfXTc/gnYpLac9wOPVx4oqoj2ONIvoDYcSmpiMyIkfYbKNllUTt6A67Jzs3jhpahkgva9nDmw/EPzHUBdU7TUbqqGNzPPluWW4skAvb5NK4V4+y7N3R4syohNM91pIdW6/FF0/lJt6EJykqpmPNFpqUQTC+7l8sjRUO8Fh2As55//LfXX0V5rOwsAw99FECGOBLczi4iX4g7Xa+2lgrF9gaQL6/2T0kflt8uhGyRJr0CpP2eVq61O/wwwtkjfq8/HmaeFvhF/wAF33sXjgr6Nk4PnHklA4SNGptyOjvdcz75uz/hztqmCzZvitwkbo4fmo/un7Y/YqvI82hnsx99mu1yP9ibHo4o27Rbid/pqWxuQiJdtAkurAmKvEwxpNigptgaQ6LAapP2pgNha6rFVima5ub8NdEHHXuDg7ktCwP2KeVFxkjBHmsCoXEKlrNLqIqsVe917204ICV5O5RwwP2BLKvQf+0T/F9FtRd1if8AaQv7hNOcmZCkPmTEkyxo0i3PSopLIdhSyVZCQgnRIluohsqKgqFKLsje3HZg1dPdg/exXdH/AJh95nvYW6gLj7X8CvQEU3Nc97zexBZetgF2O1naB8Lif+oB/CSdeR146IyR9mjDk4un0c/JSJW3HukeInI3aFJWjZLYP9lS/D0RBKwtUc2VwQEy7dle+yfeDJDljmJki0AJuXsHQ/eA/hPtZUqVqdgOgS5za2jX42KM24SR6VwOtEjMzHBweLscDcHqPdOU2EG7i51z6e64b2S7aTUMnlN4z8THXLdfvAX0I305Lp3ZzvUgmc6OUeE8XLTu19gSbcjYX1+adHPZiz/T5wbraLViGBRT07oJhma8WPMHg4Hg4HUFef8Ath2EqaMvkdG4wiQtEmlncnEA+UHrx0XZqTvLopGOe158rg3K6zXG4Ju0E6iwKmKzEKd9I6aRzHU5jLnOdqwsO9x9Lb3U5KTFKOTF2jyoZgERFKNEZ2tw2na4zUcokhLrZSHMkjJvYFrgC5vJwv1sd642qINkSdmuq7VE5NPoeCiaie50TweXC1vy+q0yEA6ann/RWnQtjPh21O6lez3aGSlnZPH8bDcA3s7gWkDcEaIR8YsmWxW1QSyUMhgeV0dt7M98gdI4VgDIyPI5jSSHX0B12I4q0yd5mH2t9oaCb/Fdo+Z0Xmdzzc3JPLom7JMcjQ+XhQkehcdEOIUM0UT2y6F8TmuDvO0HTTYlvDovPkgLX2NwQdQdEVhGNzUkgmp3lrwQdgWm3BwOhHRJx7Fm1Erpg0Rl9nOa2+TOfiy31tfmtMJ8rMGXD9rR6A7t+3EVRh4dPI1klOAyVz3AAgDyPJPMC3qChMR71MNLnM8VzhYjMInloPMG1z62Xn1lQbEX0Nj7jb806wqpZHAPB4sMqdnXx3gUJNvFI5ExyAfglHttRl4b4w145XBvu4jRcdLUtjFX500O/wCKxv5O7RzBwDmkEHYggg+hCxxXHMH7RTUx/dPNjuw+Zh/08PUWK6DgHbOKosx1o5DplJ8rj/kd+R19Vuw+VDJp6ZyvJ+n5MO1tE/dYt5TyK0thzaC5nIUuTsz0K5ywJG2x4PW2yIbxFoTK6BsNDkRC9R0b0bAVTLTJWncpGWpBjyOaHNILXB2oIIsQRyIKjqZo4qQDG6alA0GcI7b9mHUVQQL+DJd0Ljy4sJ/ibe3pY8VBRPXo7HezUVdSPpn6H4o32uY5ANHDpwI4i688YthEtJO+CZuV7DYjgRwc08WkagrPONM2Ycl6YkFLD0yHraTI1IdLbrTdAtMesJSMr/U3+Cry/wBGpJNQtvl13/X/AAmpNvdIe/8ABKizqTjVhFNOWkO5H9fRTNL25liopqQ+eN/wtJNhm+Mac7A+t+arwNk3O3UIuVsTLHoLoMWjayRkkDZMzXZHXLXxvI8rg8aOaDu1wPSyi6iPMcw34hLe1abujUq2hLxp2pexlspbuL+6diqLnZbcOG6eh2ty6BN+9oy/iful6MZ1WOKcERIJ5Joi2izuXJnTjjUFSQPZayp1zVoBXYpw9CGsQczMp6bqQATdXD5b8kzHPjIzeTg5479oBbqd7eqJp38EKlQy2I6LVOpRo5ODJ9udh4TrR5VhaCAQlw6j0XPkekit/wBDYYt2snGjUrMipSBeO0Pftab/ABZf/kf/AFWIfKOqxM+7L5E/jR+DtMjimHuVjnw9u9rBRlZRgfCuypI8aReZLjal+DqiqenV2UJhiUtQ010ujw/opqCgAF9ktyDSFQUDMupsU3NDbbVOPHVOGK4CC2EIoqjKVUe+fAmz0P2pjQZKdwzEfEYnGzgeYDiHdNVcHUh4BI+zZw6NwBa8FrmnUEEWIPSxKpqwounbPLbJ0S2ZTfb7u8moJXEAmBzv3Uo1bYnRkh+68fXcKmulc3Q6LM9nSXXJdEx4q2H3ChxVE2CkmaaeyRmR0vp25Niy7f0ummfr2WXSmDRZ+jqvbNjb3SH7pTSky8FaJJCHBJTi0QisU43swJ24voLJsBORtQsZGO7HXHS36KHdunpEhwQpj5ISI1jYR1S2hKa4K7YCgntiWwApb4RayzRJ8TmqthcI+yGlisTY7H3TYNut/opLEKe4zD3UaAt+OXKNnlfMwvDkaDsPeT5el7fii4j5rdFFxAts+9tdL7ngbDiP6qTDwQ1wSc0d38nS+n5+UOL7X+DkY+QTrGX1OyQwaDqi42aXPt6rJJnRk6GvDHI/JYicx5BYl8mK5o9PnD2FtgB/dVrEcCfyKtsO3utld2MqPGyiihtwV97ZSpbD+z7jq7RWCTdKg2KJzYKihmDDWtTzo7i2llkm63Bt7oLCGGUTb7p97LbBDU3xO/mKOKtlgLJHlx0sn44bG5ssm3/XNJGwVlIbr3syFr2hzXAhzXAEEciDoQuE94vYFkLjPTs/cHVzNzCfx8PbXhseC7XiW59fyUNiP/Ql/kf/APRyN4YyjYeLyJYpquvaPOHgAbALYTr02Vx2z2WNJK0hLgnOCSdksIX0NXYhq1JwW2rT9la7JLoSFtwWhsluVsFCQnWDVNhLj+L2QsYhwtWrJTtkkIEPkYBosCUzZIfsiW3QD0rFEJBCTHuUNH8XzWv8b+W+lZz5eb/D9f5Ouwh0YIIUdNIczr2JOmo2AFhblpZSMe6jav4yqxalRl+oxUsal7sby2RVDLe7Tx29Uw/h6BZB8TfX8wnyjyTOR483jyKS+SWp36Dnt7o8O+mg/qo2m+I/zFSA2C5mTs9C3aFrEpYl0Ls//9k="/>
          <p:cNvSpPr>
            <a:spLocks noChangeAspect="1" noChangeArrowheads="1"/>
          </p:cNvSpPr>
          <p:nvPr/>
        </p:nvSpPr>
        <p:spPr bwMode="auto">
          <a:xfrm>
            <a:off x="76200" y="-846138"/>
            <a:ext cx="2600325" cy="1762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12"/>
          <p:cNvGrpSpPr/>
          <p:nvPr/>
        </p:nvGrpSpPr>
        <p:grpSpPr>
          <a:xfrm>
            <a:off x="0" y="0"/>
            <a:ext cx="1295400" cy="6858000"/>
            <a:chOff x="0" y="0"/>
            <a:chExt cx="1295400" cy="6858000"/>
          </a:xfrm>
        </p:grpSpPr>
        <p:sp>
          <p:nvSpPr>
            <p:cNvPr id="2" name="CaixaDeTexto 1"/>
            <p:cNvSpPr txBox="1"/>
            <p:nvPr/>
          </p:nvSpPr>
          <p:spPr>
            <a:xfrm>
              <a:off x="0" y="948690"/>
              <a:ext cx="1295400" cy="590931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</p:txBody>
        </p:sp>
        <p:pic>
          <p:nvPicPr>
            <p:cNvPr id="11" name="Picture 4" descr="http://www.cntt-cut.org.br/imagens/noticias/neuroni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0"/>
              <a:ext cx="1295399" cy="1219200"/>
            </a:xfrm>
            <a:prstGeom prst="flowChartDocument">
              <a:avLst/>
            </a:prstGeom>
            <a:noFill/>
          </p:spPr>
        </p:pic>
      </p:grpSp>
      <p:sp>
        <p:nvSpPr>
          <p:cNvPr id="14" name="Marcador de Posição do Número do Diapositivo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1524000" y="228600"/>
            <a:ext cx="7162800" cy="715089"/>
          </a:xfrm>
          <a:prstGeom prst="flowChartAlternateProcess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</a:rPr>
              <a:t>Vasoconstrição</a:t>
            </a:r>
            <a:endParaRPr lang="pt-PT" sz="3600" b="1" dirty="0">
              <a:solidFill>
                <a:schemeClr val="bg1"/>
              </a:solidFill>
            </a:endParaRPr>
          </a:p>
        </p:txBody>
      </p:sp>
      <p:pic>
        <p:nvPicPr>
          <p:cNvPr id="55298" name="Picture 2" descr="http://upload.wikimedia.org/wikipedia/commons/0/01/Vasoconstri%C3%A7%C3%A3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2075" y="1295400"/>
            <a:ext cx="7781925" cy="41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66800" y="228600"/>
            <a:ext cx="7772400" cy="1055608"/>
          </a:xfrm>
          <a:prstGeom prst="roundRect">
            <a:avLst/>
          </a:prstGeom>
          <a:solidFill>
            <a:srgbClr val="BC0000"/>
          </a:solidFill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chemeClr val="bg1"/>
                </a:solidFill>
              </a:rPr>
              <a:t>     4 </a:t>
            </a:r>
          </a:p>
          <a:p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smtClean="0">
                <a:solidFill>
                  <a:schemeClr val="bg1"/>
                </a:solidFill>
              </a:rPr>
              <a:t>    </a:t>
            </a:r>
            <a:r>
              <a:rPr lang="pt-PT" sz="2800" b="1" dirty="0" smtClean="0">
                <a:solidFill>
                  <a:schemeClr val="bg1"/>
                </a:solidFill>
                <a:latin typeface="Calibri" pitchFamily="34" charset="0"/>
              </a:rPr>
              <a:t>Regulação nos seres vivos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52400" y="6324600"/>
            <a:ext cx="8785225" cy="3405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dirty="0">
                <a:latin typeface="+mn-lt"/>
              </a:rPr>
              <a:t>Escola Secundária  de Severim de Faria				Biologia e Geologia </a:t>
            </a:r>
            <a:r>
              <a:rPr lang="pt-PT" sz="1400" b="1" dirty="0" smtClean="0">
                <a:latin typeface="+mn-lt"/>
              </a:rPr>
              <a:t>10/11</a:t>
            </a:r>
          </a:p>
        </p:txBody>
      </p:sp>
      <p:cxnSp>
        <p:nvCxnSpPr>
          <p:cNvPr id="6" name="Conexão recta 5"/>
          <p:cNvCxnSpPr/>
          <p:nvPr/>
        </p:nvCxnSpPr>
        <p:spPr>
          <a:xfrm>
            <a:off x="1905000" y="1676400"/>
            <a:ext cx="5334000" cy="0"/>
          </a:xfrm>
          <a:prstGeom prst="line">
            <a:avLst/>
          </a:prstGeom>
          <a:ln w="28575">
            <a:solidFill>
              <a:srgbClr val="BC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828800" y="16002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rgbClr val="C00000"/>
                </a:solidFill>
              </a:rPr>
              <a:t>Regulação Nervosa e Hormonal em animais</a:t>
            </a:r>
            <a:endParaRPr lang="pt-PT" sz="3600" b="1" dirty="0">
              <a:solidFill>
                <a:srgbClr val="C00000"/>
              </a:solidFill>
            </a:endParaRPr>
          </a:p>
        </p:txBody>
      </p:sp>
      <p:pic>
        <p:nvPicPr>
          <p:cNvPr id="9" name="Imagem 8" descr="C:\Users\Filipa Santos\Desktop\coral-reef-24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19400"/>
            <a:ext cx="5257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220" name="Picture 4" descr="http://www.cntt-cut.org.br/imagens/noticias/neuron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1"/>
            <a:ext cx="1356007" cy="1066800"/>
          </a:xfrm>
          <a:prstGeom prst="flowChartOnlineStorage">
            <a:avLst/>
          </a:prstGeom>
          <a:noFill/>
        </p:spPr>
      </p:pic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066800" y="304800"/>
            <a:ext cx="8077200" cy="424731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15000" b="1" dirty="0" smtClean="0">
                <a:solidFill>
                  <a:schemeClr val="tx2"/>
                </a:solidFill>
              </a:rPr>
              <a:t>?</a:t>
            </a:r>
          </a:p>
          <a:p>
            <a:pPr algn="ctr"/>
            <a:r>
              <a:rPr lang="pt-PT" sz="4000" b="1" dirty="0" smtClean="0">
                <a:solidFill>
                  <a:srgbClr val="C00000"/>
                </a:solidFill>
              </a:rPr>
              <a:t>Como respondem os animais às variações de temperatura do meio envolvente</a:t>
            </a:r>
            <a:endParaRPr lang="pt-PT" sz="4000" b="1" dirty="0">
              <a:solidFill>
                <a:srgbClr val="C00000"/>
              </a:solidFill>
            </a:endParaRPr>
          </a:p>
        </p:txBody>
      </p:sp>
      <p:grpSp>
        <p:nvGrpSpPr>
          <p:cNvPr id="3" name="Grupo 12"/>
          <p:cNvGrpSpPr/>
          <p:nvPr/>
        </p:nvGrpSpPr>
        <p:grpSpPr>
          <a:xfrm>
            <a:off x="0" y="0"/>
            <a:ext cx="1295400" cy="6858000"/>
            <a:chOff x="0" y="0"/>
            <a:chExt cx="1295400" cy="6858000"/>
          </a:xfrm>
        </p:grpSpPr>
        <p:sp>
          <p:nvSpPr>
            <p:cNvPr id="2" name="CaixaDeTexto 1"/>
            <p:cNvSpPr txBox="1"/>
            <p:nvPr/>
          </p:nvSpPr>
          <p:spPr>
            <a:xfrm>
              <a:off x="0" y="948690"/>
              <a:ext cx="1295400" cy="590931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</p:txBody>
        </p:sp>
        <p:pic>
          <p:nvPicPr>
            <p:cNvPr id="11" name="Picture 4" descr="http://www.cntt-cut.org.br/imagens/noticias/neuroni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0"/>
              <a:ext cx="1295399" cy="1219200"/>
            </a:xfrm>
            <a:prstGeom prst="flowChartDocument">
              <a:avLst/>
            </a:prstGeom>
            <a:noFill/>
          </p:spPr>
        </p:pic>
      </p:grpSp>
      <p:sp>
        <p:nvSpPr>
          <p:cNvPr id="14" name="Marcador de Posição do Número do Diapositivo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1676400" y="4724400"/>
            <a:ext cx="7162800" cy="783193"/>
          </a:xfrm>
          <a:prstGeom prst="flowChartAlternateProcess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 smtClean="0">
                <a:solidFill>
                  <a:schemeClr val="bg1"/>
                </a:solidFill>
              </a:rPr>
              <a:t>TERMORREGULAÇÃO</a:t>
            </a:r>
            <a:endParaRPr lang="pt-PT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12"/>
          <p:cNvGrpSpPr/>
          <p:nvPr/>
        </p:nvGrpSpPr>
        <p:grpSpPr>
          <a:xfrm>
            <a:off x="0" y="0"/>
            <a:ext cx="1295400" cy="6858000"/>
            <a:chOff x="0" y="0"/>
            <a:chExt cx="1295400" cy="6858000"/>
          </a:xfrm>
        </p:grpSpPr>
        <p:sp>
          <p:nvSpPr>
            <p:cNvPr id="2" name="CaixaDeTexto 1"/>
            <p:cNvSpPr txBox="1"/>
            <p:nvPr/>
          </p:nvSpPr>
          <p:spPr>
            <a:xfrm>
              <a:off x="0" y="948690"/>
              <a:ext cx="1295400" cy="590931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</p:txBody>
        </p:sp>
        <p:pic>
          <p:nvPicPr>
            <p:cNvPr id="11" name="Picture 4" descr="http://www.cntt-cut.org.br/imagens/noticias/neuroni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0"/>
              <a:ext cx="1295399" cy="1219200"/>
            </a:xfrm>
            <a:prstGeom prst="flowChartDocument">
              <a:avLst/>
            </a:prstGeom>
            <a:noFill/>
          </p:spPr>
        </p:pic>
      </p:grpSp>
      <p:sp>
        <p:nvSpPr>
          <p:cNvPr id="14" name="Marcador de Posição do Número do Diapositivo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1524000" y="228600"/>
            <a:ext cx="7162800" cy="715089"/>
          </a:xfrm>
          <a:prstGeom prst="flowChartAlternateProcess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solidFill>
                  <a:schemeClr val="bg1"/>
                </a:solidFill>
              </a:rPr>
              <a:t>                Termorregulação</a:t>
            </a:r>
            <a:endParaRPr lang="pt-PT" sz="3600" b="1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371600" y="1066800"/>
            <a:ext cx="7772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BC0000"/>
                </a:solidFill>
              </a:rPr>
              <a:t>	      Mecanismo de </a:t>
            </a:r>
            <a:r>
              <a:rPr lang="pt-PT" sz="2800" b="1" dirty="0" err="1" smtClean="0">
                <a:solidFill>
                  <a:srgbClr val="BC0000"/>
                </a:solidFill>
              </a:rPr>
              <a:t>Homeostasia</a:t>
            </a:r>
            <a:endParaRPr lang="pt-PT" sz="2800" b="1" dirty="0" smtClean="0">
              <a:solidFill>
                <a:srgbClr val="BC0000"/>
              </a:solidFill>
            </a:endParaRPr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r>
              <a:rPr lang="pt-PT" sz="2400" b="1" dirty="0" smtClean="0"/>
              <a:t>Permite manter a temperatura corporal</a:t>
            </a:r>
            <a:r>
              <a:rPr lang="pt-PT" sz="2400" dirty="0" smtClean="0"/>
              <a:t>, quando ocorre variação considerável da temperatura do meio externo.</a:t>
            </a:r>
            <a:endParaRPr lang="pt-PT" sz="2400" dirty="0"/>
          </a:p>
        </p:txBody>
      </p:sp>
      <p:pic>
        <p:nvPicPr>
          <p:cNvPr id="6148" name="Picture 4" descr="Ficheiro:Wiki vultur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752600"/>
            <a:ext cx="5410200" cy="3213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12"/>
          <p:cNvGrpSpPr/>
          <p:nvPr/>
        </p:nvGrpSpPr>
        <p:grpSpPr>
          <a:xfrm>
            <a:off x="0" y="0"/>
            <a:ext cx="1295400" cy="6858000"/>
            <a:chOff x="0" y="0"/>
            <a:chExt cx="1295400" cy="6858000"/>
          </a:xfrm>
        </p:grpSpPr>
        <p:sp>
          <p:nvSpPr>
            <p:cNvPr id="2" name="CaixaDeTexto 1"/>
            <p:cNvSpPr txBox="1"/>
            <p:nvPr/>
          </p:nvSpPr>
          <p:spPr>
            <a:xfrm>
              <a:off x="0" y="948690"/>
              <a:ext cx="1295400" cy="590931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</p:txBody>
        </p:sp>
        <p:pic>
          <p:nvPicPr>
            <p:cNvPr id="11" name="Picture 4" descr="http://www.cntt-cut.org.br/imagens/noticias/neuroni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0"/>
              <a:ext cx="1295399" cy="1219200"/>
            </a:xfrm>
            <a:prstGeom prst="flowChartDocument">
              <a:avLst/>
            </a:prstGeom>
            <a:noFill/>
          </p:spPr>
        </p:pic>
      </p:grpSp>
      <p:sp>
        <p:nvSpPr>
          <p:cNvPr id="14" name="Marcador de Posição do Número do Diapositivo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1524000" y="228600"/>
            <a:ext cx="7162800" cy="715089"/>
          </a:xfrm>
          <a:prstGeom prst="flowChartAlternateProcess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</a:rPr>
              <a:t>Temperatura</a:t>
            </a:r>
            <a:endParaRPr lang="pt-PT" sz="36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90800" y="3962400"/>
            <a:ext cx="5181600" cy="83099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>
                <a:solidFill>
                  <a:srgbClr val="FF0000"/>
                </a:solidFill>
              </a:rPr>
              <a:t>FACTOR LIMITANTE</a:t>
            </a:r>
            <a:endParaRPr lang="pt-PT" sz="4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cortagotas.files.wordpress.com/2010/04/temperatura-idea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143000"/>
            <a:ext cx="2174185" cy="2667000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2590800" y="4876800"/>
            <a:ext cx="51816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Condiciona a vida dos animais</a:t>
            </a:r>
            <a:r>
              <a:rPr lang="pt-PT" sz="2400" dirty="0" smtClean="0"/>
              <a:t>. </a:t>
            </a:r>
          </a:p>
          <a:p>
            <a:pPr algn="ctr"/>
            <a:r>
              <a:rPr lang="pt-PT" sz="2400" dirty="0" smtClean="0"/>
              <a:t>A sua variação pode impedir a sobrevivência de determinados animais.</a:t>
            </a:r>
            <a:endParaRPr lang="pt-P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12"/>
          <p:cNvGrpSpPr/>
          <p:nvPr/>
        </p:nvGrpSpPr>
        <p:grpSpPr>
          <a:xfrm>
            <a:off x="0" y="0"/>
            <a:ext cx="1295400" cy="6858000"/>
            <a:chOff x="0" y="0"/>
            <a:chExt cx="1295400" cy="6858000"/>
          </a:xfrm>
        </p:grpSpPr>
        <p:sp>
          <p:nvSpPr>
            <p:cNvPr id="2" name="CaixaDeTexto 1"/>
            <p:cNvSpPr txBox="1"/>
            <p:nvPr/>
          </p:nvSpPr>
          <p:spPr>
            <a:xfrm>
              <a:off x="0" y="948690"/>
              <a:ext cx="1295400" cy="590931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</p:txBody>
        </p:sp>
        <p:pic>
          <p:nvPicPr>
            <p:cNvPr id="11" name="Picture 4" descr="http://www.cntt-cut.org.br/imagens/noticias/neuroni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0"/>
              <a:ext cx="1295399" cy="1219200"/>
            </a:xfrm>
            <a:prstGeom prst="flowChartDocument">
              <a:avLst/>
            </a:prstGeom>
            <a:noFill/>
          </p:spPr>
        </p:pic>
      </p:grpSp>
      <p:sp>
        <p:nvSpPr>
          <p:cNvPr id="14" name="Marcador de Posição do Número do Diapositivo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1524000" y="228600"/>
            <a:ext cx="7162800" cy="715089"/>
          </a:xfrm>
          <a:prstGeom prst="flowChartAlternateProcess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</a:rPr>
              <a:t>Temperatura</a:t>
            </a:r>
            <a:endParaRPr lang="pt-PT" sz="36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://1.bp.blogspot.com/_HTt35l9Lf9M/S8-frOfPJjI/AAAAAAAAABE/Kv14XaIUVxY/s1600/cora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133600"/>
            <a:ext cx="7086600" cy="44577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CaixaDeTexto 11"/>
          <p:cNvSpPr txBox="1"/>
          <p:nvPr/>
        </p:nvSpPr>
        <p:spPr>
          <a:xfrm>
            <a:off x="1524000" y="11430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FF0000"/>
                </a:solidFill>
              </a:rPr>
              <a:t>As intervenções humanas nos ecossistemas podem afectar a termorregulação dos animais?</a:t>
            </a:r>
            <a:endParaRPr lang="pt-PT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ção do Número do Diapositivo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304800" y="228600"/>
            <a:ext cx="8382000" cy="715089"/>
          </a:xfrm>
          <a:prstGeom prst="flowChartAlternateProcess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</a:rPr>
              <a:t>Termorregulação</a:t>
            </a:r>
            <a:endParaRPr lang="pt-PT" sz="3600" b="1" dirty="0">
              <a:solidFill>
                <a:schemeClr val="bg1"/>
              </a:solidFill>
            </a:endParaRPr>
          </a:p>
        </p:txBody>
      </p:sp>
      <p:pic>
        <p:nvPicPr>
          <p:cNvPr id="39938" name="Picture 2" descr="temperatura do meio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304800" y="1447800"/>
            <a:ext cx="83820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xão recta 7"/>
          <p:cNvCxnSpPr/>
          <p:nvPr/>
        </p:nvCxnSpPr>
        <p:spPr>
          <a:xfrm>
            <a:off x="1447800" y="1066800"/>
            <a:ext cx="7391400" cy="0"/>
          </a:xfrm>
          <a:prstGeom prst="line">
            <a:avLst/>
          </a:prstGeom>
          <a:ln w="28575">
            <a:solidFill>
              <a:srgbClr val="9B393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447800" y="3810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smtClean="0">
                <a:solidFill>
                  <a:schemeClr val="tx2"/>
                </a:solidFill>
              </a:rPr>
              <a:t>  </a:t>
            </a:r>
            <a:r>
              <a:rPr lang="pt-PT" sz="4400" b="1" dirty="0" smtClean="0">
                <a:solidFill>
                  <a:srgbClr val="BC0000"/>
                </a:solidFill>
              </a:rPr>
              <a:t>Classificação dos animais</a:t>
            </a:r>
            <a:endParaRPr lang="pt-PT" sz="4400" b="1" dirty="0">
              <a:solidFill>
                <a:srgbClr val="BC0000"/>
              </a:solidFill>
            </a:endParaRPr>
          </a:p>
        </p:txBody>
      </p:sp>
      <p:grpSp>
        <p:nvGrpSpPr>
          <p:cNvPr id="2" name="Grupo 16"/>
          <p:cNvGrpSpPr/>
          <p:nvPr/>
        </p:nvGrpSpPr>
        <p:grpSpPr>
          <a:xfrm>
            <a:off x="0" y="0"/>
            <a:ext cx="1295400" cy="6858000"/>
            <a:chOff x="0" y="0"/>
            <a:chExt cx="1295400" cy="6858000"/>
          </a:xfrm>
        </p:grpSpPr>
        <p:sp>
          <p:nvSpPr>
            <p:cNvPr id="18" name="CaixaDeTexto 17"/>
            <p:cNvSpPr txBox="1"/>
            <p:nvPr/>
          </p:nvSpPr>
          <p:spPr>
            <a:xfrm>
              <a:off x="0" y="948690"/>
              <a:ext cx="1295400" cy="590931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</p:txBody>
        </p:sp>
        <p:pic>
          <p:nvPicPr>
            <p:cNvPr id="19" name="Picture 4" descr="http://www.cntt-cut.org.br/imagens/noticias/neuroni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0"/>
              <a:ext cx="1295399" cy="1219200"/>
            </a:xfrm>
            <a:prstGeom prst="flowChartDocument">
              <a:avLst/>
            </a:prstGeom>
            <a:noFill/>
          </p:spPr>
        </p:pic>
      </p:grpSp>
      <p:sp>
        <p:nvSpPr>
          <p:cNvPr id="21" name="Marcador de Posição do Número do Diapositivo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3" name="Grupo 41"/>
          <p:cNvGrpSpPr/>
          <p:nvPr/>
        </p:nvGrpSpPr>
        <p:grpSpPr>
          <a:xfrm>
            <a:off x="1600200" y="1524000"/>
            <a:ext cx="3200400" cy="3713678"/>
            <a:chOff x="1600200" y="1524000"/>
            <a:chExt cx="3200400" cy="3713678"/>
          </a:xfrm>
        </p:grpSpPr>
        <p:sp>
          <p:nvSpPr>
            <p:cNvPr id="24" name="CaixaDeTexto 23"/>
            <p:cNvSpPr txBox="1"/>
            <p:nvPr/>
          </p:nvSpPr>
          <p:spPr>
            <a:xfrm>
              <a:off x="1600200" y="1524000"/>
              <a:ext cx="3200400" cy="3713678"/>
            </a:xfrm>
            <a:prstGeom prst="flowChartAlternateProcess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3600" b="1" dirty="0" smtClean="0">
                  <a:solidFill>
                    <a:schemeClr val="bg1"/>
                  </a:solidFill>
                </a:rPr>
                <a:t>Fonte de calor</a:t>
              </a:r>
            </a:p>
            <a:p>
              <a:pPr algn="ctr"/>
              <a:endParaRPr lang="pt-PT" sz="3600" b="1" dirty="0" smtClean="0">
                <a:solidFill>
                  <a:schemeClr val="bg1"/>
                </a:solidFill>
              </a:endParaRPr>
            </a:p>
            <a:p>
              <a:pPr algn="ctr"/>
              <a:endParaRPr lang="pt-PT" sz="3600" b="1" dirty="0" smtClean="0">
                <a:solidFill>
                  <a:schemeClr val="bg1"/>
                </a:solidFill>
              </a:endParaRPr>
            </a:p>
            <a:p>
              <a:pPr algn="ctr"/>
              <a:endParaRPr lang="pt-PT" sz="3600" b="1" dirty="0" smtClean="0">
                <a:solidFill>
                  <a:schemeClr val="bg1"/>
                </a:solidFill>
              </a:endParaRPr>
            </a:p>
            <a:p>
              <a:pPr algn="ctr"/>
              <a:endParaRPr lang="pt-PT" sz="3600" b="1" dirty="0" smtClean="0">
                <a:solidFill>
                  <a:schemeClr val="bg1"/>
                </a:solidFill>
              </a:endParaRPr>
            </a:p>
            <a:p>
              <a:pPr algn="ctr"/>
              <a:endParaRPr lang="pt-PT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1676400" y="3124200"/>
              <a:ext cx="3048000" cy="646986"/>
            </a:xfrm>
            <a:prstGeom prst="flowChartAlternateProcess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3200" dirty="0" err="1" smtClean="0">
                  <a:solidFill>
                    <a:schemeClr val="bg1"/>
                  </a:solidFill>
                </a:rPr>
                <a:t>Endotérmicos</a:t>
              </a:r>
              <a:endParaRPr lang="pt-PT" sz="3200" dirty="0">
                <a:solidFill>
                  <a:schemeClr val="bg1"/>
                </a:solidFill>
              </a:endParaRP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1676400" y="3962400"/>
              <a:ext cx="3048000" cy="646986"/>
            </a:xfrm>
            <a:prstGeom prst="flowChartAlternateProcess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3200" dirty="0" err="1" smtClean="0">
                  <a:solidFill>
                    <a:schemeClr val="bg1"/>
                  </a:solidFill>
                </a:rPr>
                <a:t>Ectotérmicos</a:t>
              </a:r>
              <a:endParaRPr lang="pt-PT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upo 42"/>
          <p:cNvGrpSpPr/>
          <p:nvPr/>
        </p:nvGrpSpPr>
        <p:grpSpPr>
          <a:xfrm>
            <a:off x="5257800" y="1524000"/>
            <a:ext cx="3276600" cy="3713678"/>
            <a:chOff x="5257800" y="1524000"/>
            <a:chExt cx="3276600" cy="3713678"/>
          </a:xfrm>
        </p:grpSpPr>
        <p:sp>
          <p:nvSpPr>
            <p:cNvPr id="28" name="CaixaDeTexto 27"/>
            <p:cNvSpPr txBox="1"/>
            <p:nvPr/>
          </p:nvSpPr>
          <p:spPr>
            <a:xfrm>
              <a:off x="5257800" y="1524000"/>
              <a:ext cx="3276600" cy="3713678"/>
            </a:xfrm>
            <a:prstGeom prst="flowChartAlternateProcess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3600" b="1" dirty="0" smtClean="0">
                  <a:solidFill>
                    <a:schemeClr val="bg1"/>
                  </a:solidFill>
                </a:rPr>
                <a:t>Capacidade de Regulação</a:t>
              </a:r>
            </a:p>
            <a:p>
              <a:pPr algn="ctr"/>
              <a:endParaRPr lang="pt-PT" sz="3600" b="1" dirty="0" smtClean="0">
                <a:solidFill>
                  <a:schemeClr val="bg1"/>
                </a:solidFill>
              </a:endParaRPr>
            </a:p>
            <a:p>
              <a:pPr algn="ctr"/>
              <a:endParaRPr lang="pt-PT" sz="3600" b="1" dirty="0" smtClean="0">
                <a:solidFill>
                  <a:schemeClr val="bg1"/>
                </a:solidFill>
              </a:endParaRPr>
            </a:p>
            <a:p>
              <a:pPr algn="ctr"/>
              <a:endParaRPr lang="pt-PT" sz="3600" b="1" dirty="0" smtClean="0">
                <a:solidFill>
                  <a:schemeClr val="bg1"/>
                </a:solidFill>
              </a:endParaRPr>
            </a:p>
            <a:p>
              <a:pPr algn="ctr"/>
              <a:endParaRPr lang="pt-PT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5334000" y="3200400"/>
              <a:ext cx="3124200" cy="646986"/>
            </a:xfrm>
            <a:prstGeom prst="flowChartAlternateProcess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3200" dirty="0" err="1" smtClean="0">
                  <a:solidFill>
                    <a:schemeClr val="bg1"/>
                  </a:solidFill>
                </a:rPr>
                <a:t>Homeotérmicos</a:t>
              </a:r>
              <a:endParaRPr lang="pt-PT" sz="3200" dirty="0">
                <a:solidFill>
                  <a:schemeClr val="bg1"/>
                </a:solidFill>
              </a:endParaRPr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5334000" y="3962400"/>
              <a:ext cx="3124200" cy="646986"/>
            </a:xfrm>
            <a:prstGeom prst="flowChartAlternateProcess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3200" dirty="0" err="1" smtClean="0">
                  <a:solidFill>
                    <a:schemeClr val="bg1"/>
                  </a:solidFill>
                </a:rPr>
                <a:t>Poiquilotérmicos</a:t>
              </a:r>
              <a:endParaRPr lang="pt-PT" sz="3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xão recta 7"/>
          <p:cNvCxnSpPr/>
          <p:nvPr/>
        </p:nvCxnSpPr>
        <p:spPr>
          <a:xfrm>
            <a:off x="1447800" y="1066800"/>
            <a:ext cx="7391400" cy="0"/>
          </a:xfrm>
          <a:prstGeom prst="line">
            <a:avLst/>
          </a:prstGeom>
          <a:ln w="28575">
            <a:solidFill>
              <a:srgbClr val="9B393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447800" y="3810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 smtClean="0">
                <a:solidFill>
                  <a:schemeClr val="tx2"/>
                </a:solidFill>
              </a:rPr>
              <a:t>  </a:t>
            </a:r>
            <a:r>
              <a:rPr lang="pt-PT" sz="4000" b="1" dirty="0" smtClean="0">
                <a:solidFill>
                  <a:srgbClr val="BC0000"/>
                </a:solidFill>
              </a:rPr>
              <a:t>Relativamente à fonte de calor</a:t>
            </a:r>
            <a:endParaRPr lang="pt-PT" sz="4000" b="1" dirty="0">
              <a:solidFill>
                <a:srgbClr val="BC0000"/>
              </a:solidFill>
            </a:endParaRPr>
          </a:p>
        </p:txBody>
      </p:sp>
      <p:grpSp>
        <p:nvGrpSpPr>
          <p:cNvPr id="2" name="Grupo 16"/>
          <p:cNvGrpSpPr/>
          <p:nvPr/>
        </p:nvGrpSpPr>
        <p:grpSpPr>
          <a:xfrm>
            <a:off x="0" y="0"/>
            <a:ext cx="1295400" cy="6858000"/>
            <a:chOff x="0" y="0"/>
            <a:chExt cx="1295400" cy="6858000"/>
          </a:xfrm>
        </p:grpSpPr>
        <p:sp>
          <p:nvSpPr>
            <p:cNvPr id="18" name="CaixaDeTexto 17"/>
            <p:cNvSpPr txBox="1"/>
            <p:nvPr/>
          </p:nvSpPr>
          <p:spPr>
            <a:xfrm>
              <a:off x="0" y="948690"/>
              <a:ext cx="1295400" cy="590931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</p:txBody>
        </p:sp>
        <p:pic>
          <p:nvPicPr>
            <p:cNvPr id="19" name="Picture 4" descr="http://www.cntt-cut.org.br/imagens/noticias/neuroni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0"/>
              <a:ext cx="1295399" cy="1219200"/>
            </a:xfrm>
            <a:prstGeom prst="flowChartDocument">
              <a:avLst/>
            </a:prstGeom>
            <a:noFill/>
          </p:spPr>
        </p:pic>
      </p:grpSp>
      <p:sp>
        <p:nvSpPr>
          <p:cNvPr id="21" name="Marcador de Posição do Número do Diapositivo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352800" y="1143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tx2">
                    <a:lumMod val="75000"/>
                  </a:schemeClr>
                </a:solidFill>
              </a:rPr>
              <a:t>ANIMAIS</a:t>
            </a:r>
            <a:endParaRPr lang="pt-PT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" name="Grupo 24"/>
          <p:cNvGrpSpPr/>
          <p:nvPr/>
        </p:nvGrpSpPr>
        <p:grpSpPr>
          <a:xfrm>
            <a:off x="1905000" y="1941016"/>
            <a:ext cx="2971800" cy="4670762"/>
            <a:chOff x="1905000" y="1941016"/>
            <a:chExt cx="2971800" cy="4670762"/>
          </a:xfrm>
        </p:grpSpPr>
        <p:grpSp>
          <p:nvGrpSpPr>
            <p:cNvPr id="4" name="Grupo 22"/>
            <p:cNvGrpSpPr/>
            <p:nvPr/>
          </p:nvGrpSpPr>
          <p:grpSpPr>
            <a:xfrm>
              <a:off x="1905000" y="1941016"/>
              <a:ext cx="2971800" cy="4670762"/>
              <a:chOff x="1905000" y="1941016"/>
              <a:chExt cx="2971800" cy="4670762"/>
            </a:xfrm>
          </p:grpSpPr>
          <p:grpSp>
            <p:nvGrpSpPr>
              <p:cNvPr id="5" name="Grupo 16"/>
              <p:cNvGrpSpPr/>
              <p:nvPr/>
            </p:nvGrpSpPr>
            <p:grpSpPr>
              <a:xfrm>
                <a:off x="1905000" y="1941016"/>
                <a:ext cx="2971800" cy="4670762"/>
                <a:chOff x="1905000" y="1676400"/>
                <a:chExt cx="2971800" cy="4670762"/>
              </a:xfrm>
            </p:grpSpPr>
            <p:sp>
              <p:nvSpPr>
                <p:cNvPr id="16" name="Rectângulo 15"/>
                <p:cNvSpPr/>
                <p:nvPr/>
              </p:nvSpPr>
              <p:spPr>
                <a:xfrm>
                  <a:off x="1905000" y="2438400"/>
                  <a:ext cx="2971800" cy="390876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8575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t-PT" sz="2000" dirty="0" smtClean="0"/>
                    <a:t>A temperatura corporal é mantida constante </a:t>
                  </a:r>
                  <a:r>
                    <a:rPr lang="pt-PT" sz="2000" b="1" dirty="0" smtClean="0"/>
                    <a:t>produzindo ou perdendo calor</a:t>
                  </a:r>
                  <a:r>
                    <a:rPr lang="pt-PT" sz="2000" dirty="0" smtClean="0"/>
                    <a:t>.</a:t>
                  </a:r>
                </a:p>
                <a:p>
                  <a:pPr algn="ctr"/>
                  <a:endParaRPr lang="pt-PT" sz="2400" dirty="0" smtClean="0"/>
                </a:p>
                <a:p>
                  <a:pPr algn="ctr"/>
                  <a:endParaRPr lang="pt-PT" sz="2400" dirty="0" smtClean="0"/>
                </a:p>
                <a:p>
                  <a:pPr algn="ctr"/>
                  <a:endParaRPr lang="pt-PT" sz="2400" dirty="0" smtClean="0"/>
                </a:p>
                <a:p>
                  <a:pPr algn="ctr"/>
                  <a:endParaRPr lang="pt-PT" sz="2400" dirty="0" smtClean="0"/>
                </a:p>
                <a:p>
                  <a:pPr algn="ctr"/>
                  <a:endParaRPr lang="pt-PT" sz="2400" dirty="0" smtClean="0"/>
                </a:p>
                <a:p>
                  <a:pPr algn="ctr"/>
                  <a:endParaRPr lang="pt-PT" sz="2400" dirty="0" smtClean="0"/>
                </a:p>
                <a:p>
                  <a:pPr algn="ctr"/>
                  <a:endParaRPr lang="pt-PT" sz="2400" dirty="0" smtClean="0"/>
                </a:p>
              </p:txBody>
            </p:sp>
            <p:sp>
              <p:nvSpPr>
                <p:cNvPr id="12" name="CaixaDeTexto 11"/>
                <p:cNvSpPr txBox="1"/>
                <p:nvPr/>
              </p:nvSpPr>
              <p:spPr>
                <a:xfrm>
                  <a:off x="1905000" y="1676400"/>
                  <a:ext cx="2971800" cy="613053"/>
                </a:xfrm>
                <a:prstGeom prst="round2Same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3200" dirty="0" err="1" smtClean="0">
                      <a:solidFill>
                        <a:schemeClr val="bg1"/>
                      </a:solidFill>
                    </a:rPr>
                    <a:t>Endotérmicos</a:t>
                  </a:r>
                  <a:endParaRPr lang="pt-PT" sz="32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45058" name="Picture 2" descr="http://naturlink.sapo.pt/ResourcesUser/Fichas/Ficha%20do%20Rato-do-campo1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3962400"/>
                <a:ext cx="2971800" cy="1676400"/>
              </a:xfrm>
              <a:prstGeom prst="rect">
                <a:avLst/>
              </a:prstGeom>
              <a:noFill/>
            </p:spPr>
          </p:pic>
        </p:grpSp>
        <p:sp>
          <p:nvSpPr>
            <p:cNvPr id="20" name="CaixaDeTexto 19"/>
            <p:cNvSpPr txBox="1"/>
            <p:nvPr/>
          </p:nvSpPr>
          <p:spPr>
            <a:xfrm>
              <a:off x="1981200" y="5791200"/>
              <a:ext cx="2895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b="1" dirty="0" smtClean="0">
                  <a:solidFill>
                    <a:srgbClr val="C00000"/>
                  </a:solidFill>
                </a:rPr>
                <a:t>Alta taxa metabólica</a:t>
              </a:r>
            </a:p>
            <a:p>
              <a:pPr algn="ctr"/>
              <a:r>
                <a:rPr lang="pt-PT" sz="2000" b="1" dirty="0" smtClean="0"/>
                <a:t>Aves e Mamíferos</a:t>
              </a:r>
              <a:endParaRPr lang="pt-PT" sz="2000" b="1" dirty="0"/>
            </a:p>
          </p:txBody>
        </p:sp>
      </p:grpSp>
      <p:grpSp>
        <p:nvGrpSpPr>
          <p:cNvPr id="6" name="Grupo 22"/>
          <p:cNvGrpSpPr/>
          <p:nvPr/>
        </p:nvGrpSpPr>
        <p:grpSpPr>
          <a:xfrm>
            <a:off x="5257800" y="1941016"/>
            <a:ext cx="2971800" cy="4713447"/>
            <a:chOff x="5257800" y="1941016"/>
            <a:chExt cx="2971800" cy="4713447"/>
          </a:xfrm>
        </p:grpSpPr>
        <p:grpSp>
          <p:nvGrpSpPr>
            <p:cNvPr id="7" name="Grupo 25"/>
            <p:cNvGrpSpPr/>
            <p:nvPr/>
          </p:nvGrpSpPr>
          <p:grpSpPr>
            <a:xfrm>
              <a:off x="5257800" y="1941016"/>
              <a:ext cx="2971800" cy="4713447"/>
              <a:chOff x="5257800" y="1941016"/>
              <a:chExt cx="2971800" cy="4713447"/>
            </a:xfrm>
          </p:grpSpPr>
          <p:grpSp>
            <p:nvGrpSpPr>
              <p:cNvPr id="9" name="Grupo 19"/>
              <p:cNvGrpSpPr/>
              <p:nvPr/>
            </p:nvGrpSpPr>
            <p:grpSpPr>
              <a:xfrm>
                <a:off x="5257800" y="1941016"/>
                <a:ext cx="2971800" cy="4670762"/>
                <a:chOff x="5181600" y="1676400"/>
                <a:chExt cx="2971800" cy="4670762"/>
              </a:xfrm>
            </p:grpSpPr>
            <p:sp>
              <p:nvSpPr>
                <p:cNvPr id="11" name="CaixaDeTexto 10"/>
                <p:cNvSpPr txBox="1"/>
                <p:nvPr/>
              </p:nvSpPr>
              <p:spPr>
                <a:xfrm>
                  <a:off x="5181600" y="1676400"/>
                  <a:ext cx="2971800" cy="613053"/>
                </a:xfrm>
                <a:prstGeom prst="round2Same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3200" dirty="0" err="1" smtClean="0">
                      <a:solidFill>
                        <a:schemeClr val="bg1"/>
                      </a:solidFill>
                    </a:rPr>
                    <a:t>Ectotérmicos</a:t>
                  </a:r>
                  <a:endParaRPr lang="pt-PT" sz="3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Rectângulo 12"/>
                <p:cNvSpPr/>
                <p:nvPr/>
              </p:nvSpPr>
              <p:spPr>
                <a:xfrm>
                  <a:off x="5181600" y="2438400"/>
                  <a:ext cx="2971800" cy="390876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t-PT" sz="2000" dirty="0" smtClean="0"/>
                    <a:t>A temperatura corporal </a:t>
                  </a:r>
                  <a:r>
                    <a:rPr lang="pt-PT" sz="2000" b="1" dirty="0" smtClean="0"/>
                    <a:t>depende de fontes de calor exteriores</a:t>
                  </a:r>
                  <a:r>
                    <a:rPr lang="pt-PT" sz="2000" dirty="0" smtClean="0"/>
                    <a:t>. </a:t>
                  </a:r>
                </a:p>
                <a:p>
                  <a:pPr algn="ctr"/>
                  <a:endParaRPr lang="pt-PT" sz="2000" dirty="0" smtClean="0"/>
                </a:p>
                <a:p>
                  <a:pPr algn="ctr"/>
                  <a:endParaRPr lang="pt-PT" sz="2400" dirty="0" smtClean="0"/>
                </a:p>
                <a:p>
                  <a:pPr algn="ctr"/>
                  <a:endParaRPr lang="pt-PT" sz="2400" dirty="0" smtClean="0"/>
                </a:p>
                <a:p>
                  <a:pPr algn="ctr"/>
                  <a:endParaRPr lang="pt-PT" sz="2400" dirty="0" smtClean="0"/>
                </a:p>
                <a:p>
                  <a:pPr algn="ctr"/>
                  <a:endParaRPr lang="pt-PT" sz="2400" dirty="0" smtClean="0"/>
                </a:p>
                <a:p>
                  <a:pPr algn="ctr"/>
                  <a:endParaRPr lang="pt-PT" sz="2400" dirty="0" smtClean="0"/>
                </a:p>
                <a:p>
                  <a:pPr algn="ctr"/>
                  <a:endParaRPr lang="pt-PT" sz="2400" dirty="0" smtClean="0"/>
                </a:p>
                <a:p>
                  <a:pPr algn="ctr"/>
                  <a:endParaRPr lang="pt-PT" sz="2400" dirty="0"/>
                </a:p>
              </p:txBody>
            </p:sp>
          </p:grpSp>
          <p:sp>
            <p:nvSpPr>
              <p:cNvPr id="22" name="CaixaDeTexto 21"/>
              <p:cNvSpPr txBox="1"/>
              <p:nvPr/>
            </p:nvSpPr>
            <p:spPr>
              <a:xfrm>
                <a:off x="5257800" y="5638800"/>
                <a:ext cx="28956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000" b="1" dirty="0" smtClean="0">
                    <a:solidFill>
                      <a:srgbClr val="C00000"/>
                    </a:solidFill>
                  </a:rPr>
                  <a:t>Baixa taxa metabólica</a:t>
                </a:r>
              </a:p>
              <a:p>
                <a:pPr algn="ctr"/>
                <a:r>
                  <a:rPr lang="pt-PT" sz="2000" b="1" dirty="0" smtClean="0"/>
                  <a:t>Peixes, Anfíbios, Répteis e Invertebrados</a:t>
                </a:r>
                <a:endParaRPr lang="pt-PT" sz="2000" b="1" dirty="0"/>
              </a:p>
            </p:txBody>
          </p:sp>
        </p:grpSp>
        <p:pic>
          <p:nvPicPr>
            <p:cNvPr id="27" name="Picture 2" descr="http://img402.imageshack.us/img402/3830/lagartoocelad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7800" y="3733800"/>
              <a:ext cx="2971800" cy="194286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xão recta 7"/>
          <p:cNvCxnSpPr/>
          <p:nvPr/>
        </p:nvCxnSpPr>
        <p:spPr>
          <a:xfrm>
            <a:off x="1447800" y="1219200"/>
            <a:ext cx="7391400" cy="0"/>
          </a:xfrm>
          <a:prstGeom prst="line">
            <a:avLst/>
          </a:prstGeom>
          <a:ln w="28575">
            <a:solidFill>
              <a:srgbClr val="9B393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24000" y="0"/>
            <a:ext cx="6934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 smtClean="0">
                <a:solidFill>
                  <a:schemeClr val="tx2"/>
                </a:solidFill>
              </a:rPr>
              <a:t>  </a:t>
            </a:r>
            <a:r>
              <a:rPr lang="pt-PT" sz="3600" b="1" dirty="0" smtClean="0">
                <a:solidFill>
                  <a:srgbClr val="BC0000"/>
                </a:solidFill>
              </a:rPr>
              <a:t>Relativamente à capacidade de regulação</a:t>
            </a:r>
            <a:endParaRPr lang="pt-PT" sz="3600" b="1" dirty="0">
              <a:solidFill>
                <a:srgbClr val="BC0000"/>
              </a:solidFill>
            </a:endParaRPr>
          </a:p>
        </p:txBody>
      </p:sp>
      <p:grpSp>
        <p:nvGrpSpPr>
          <p:cNvPr id="2" name="Grupo 16"/>
          <p:cNvGrpSpPr/>
          <p:nvPr/>
        </p:nvGrpSpPr>
        <p:grpSpPr>
          <a:xfrm>
            <a:off x="0" y="0"/>
            <a:ext cx="1295400" cy="6858000"/>
            <a:chOff x="0" y="0"/>
            <a:chExt cx="1295400" cy="6858000"/>
          </a:xfrm>
        </p:grpSpPr>
        <p:sp>
          <p:nvSpPr>
            <p:cNvPr id="18" name="CaixaDeTexto 17"/>
            <p:cNvSpPr txBox="1"/>
            <p:nvPr/>
          </p:nvSpPr>
          <p:spPr>
            <a:xfrm>
              <a:off x="0" y="948690"/>
              <a:ext cx="1295400" cy="590931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 smtClean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</p:txBody>
        </p:sp>
        <p:pic>
          <p:nvPicPr>
            <p:cNvPr id="19" name="Picture 4" descr="http://www.cntt-cut.org.br/imagens/noticias/neuroni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0"/>
              <a:ext cx="1295399" cy="1219200"/>
            </a:xfrm>
            <a:prstGeom prst="flowChartDocument">
              <a:avLst/>
            </a:prstGeom>
            <a:noFill/>
          </p:spPr>
        </p:pic>
      </p:grpSp>
      <p:sp>
        <p:nvSpPr>
          <p:cNvPr id="21" name="Marcador de Posição do Número do Diapositivo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352800" y="1295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tx2">
                    <a:lumMod val="75000"/>
                  </a:schemeClr>
                </a:solidFill>
              </a:rPr>
              <a:t>ANIMAIS</a:t>
            </a:r>
            <a:endParaRPr lang="pt-PT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" name="Grupo 24"/>
          <p:cNvGrpSpPr/>
          <p:nvPr/>
        </p:nvGrpSpPr>
        <p:grpSpPr>
          <a:xfrm>
            <a:off x="1676400" y="1981200"/>
            <a:ext cx="3200400" cy="4876800"/>
            <a:chOff x="1676400" y="1981200"/>
            <a:chExt cx="3200400" cy="4876800"/>
          </a:xfrm>
        </p:grpSpPr>
        <p:grpSp>
          <p:nvGrpSpPr>
            <p:cNvPr id="4" name="Grupo 22"/>
            <p:cNvGrpSpPr/>
            <p:nvPr/>
          </p:nvGrpSpPr>
          <p:grpSpPr>
            <a:xfrm>
              <a:off x="1676400" y="1981200"/>
              <a:ext cx="3200400" cy="4876800"/>
              <a:chOff x="1676400" y="1981200"/>
              <a:chExt cx="3200400" cy="4876800"/>
            </a:xfrm>
          </p:grpSpPr>
          <p:grpSp>
            <p:nvGrpSpPr>
              <p:cNvPr id="5" name="Grupo 16"/>
              <p:cNvGrpSpPr/>
              <p:nvPr/>
            </p:nvGrpSpPr>
            <p:grpSpPr>
              <a:xfrm>
                <a:off x="1676400" y="1981200"/>
                <a:ext cx="3200400" cy="4876800"/>
                <a:chOff x="1905000" y="1676400"/>
                <a:chExt cx="2971800" cy="4727023"/>
              </a:xfrm>
            </p:grpSpPr>
            <p:sp>
              <p:nvSpPr>
                <p:cNvPr id="16" name="Rectângulo 15"/>
                <p:cNvSpPr/>
                <p:nvPr/>
              </p:nvSpPr>
              <p:spPr>
                <a:xfrm>
                  <a:off x="1905000" y="2362200"/>
                  <a:ext cx="2971800" cy="404122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8575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t-PT" sz="2000" b="1" dirty="0" smtClean="0"/>
                    <a:t>Capacidade de regular a sua temperatura para um nível constante.</a:t>
                  </a:r>
                </a:p>
                <a:p>
                  <a:pPr algn="ctr"/>
                  <a:endParaRPr lang="pt-PT" sz="2400" dirty="0" smtClean="0"/>
                </a:p>
                <a:p>
                  <a:pPr algn="ctr"/>
                  <a:endParaRPr lang="pt-PT" sz="2400" dirty="0" smtClean="0"/>
                </a:p>
                <a:p>
                  <a:pPr algn="ctr"/>
                  <a:endParaRPr lang="pt-PT" sz="2400" dirty="0" smtClean="0"/>
                </a:p>
                <a:p>
                  <a:pPr algn="ctr"/>
                  <a:endParaRPr lang="pt-PT" sz="2400" dirty="0" smtClean="0"/>
                </a:p>
                <a:p>
                  <a:pPr algn="ctr"/>
                  <a:endParaRPr lang="pt-PT" sz="2400" dirty="0" smtClean="0"/>
                </a:p>
                <a:p>
                  <a:pPr algn="ctr"/>
                  <a:endParaRPr lang="pt-PT" sz="2400" dirty="0" smtClean="0"/>
                </a:p>
                <a:p>
                  <a:pPr algn="ctr"/>
                  <a:endParaRPr lang="pt-PT" sz="2400" dirty="0" smtClean="0"/>
                </a:p>
                <a:p>
                  <a:pPr algn="ctr"/>
                  <a:endParaRPr lang="pt-PT" sz="2400" dirty="0" smtClean="0"/>
                </a:p>
              </p:txBody>
            </p:sp>
            <p:sp>
              <p:nvSpPr>
                <p:cNvPr id="12" name="CaixaDeTexto 11"/>
                <p:cNvSpPr txBox="1"/>
                <p:nvPr/>
              </p:nvSpPr>
              <p:spPr>
                <a:xfrm>
                  <a:off x="1905000" y="1676400"/>
                  <a:ext cx="2971800" cy="613053"/>
                </a:xfrm>
                <a:prstGeom prst="round2Same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3200" dirty="0" err="1" smtClean="0">
                      <a:solidFill>
                        <a:schemeClr val="bg1"/>
                      </a:solidFill>
                    </a:rPr>
                    <a:t>Homeotérmicos</a:t>
                  </a:r>
                  <a:endParaRPr lang="pt-PT" sz="32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45058" name="Picture 2" descr="http://naturlink.sapo.pt/ResourcesUser/Fichas/Ficha%20do%20Rato-do-campo1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76400" y="3886200"/>
                <a:ext cx="3200400" cy="2133600"/>
              </a:xfrm>
              <a:prstGeom prst="rect">
                <a:avLst/>
              </a:prstGeom>
              <a:noFill/>
            </p:spPr>
          </p:pic>
        </p:grpSp>
        <p:sp>
          <p:nvSpPr>
            <p:cNvPr id="20" name="CaixaDeTexto 19"/>
            <p:cNvSpPr txBox="1"/>
            <p:nvPr/>
          </p:nvSpPr>
          <p:spPr>
            <a:xfrm>
              <a:off x="1981200" y="6019800"/>
              <a:ext cx="2895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b="1" dirty="0" smtClean="0"/>
                <a:t>Aves e Mamíferos</a:t>
              </a:r>
              <a:endParaRPr lang="pt-PT" sz="2000" b="1" dirty="0"/>
            </a:p>
          </p:txBody>
        </p:sp>
      </p:grpSp>
      <p:grpSp>
        <p:nvGrpSpPr>
          <p:cNvPr id="6" name="Grupo 23"/>
          <p:cNvGrpSpPr/>
          <p:nvPr/>
        </p:nvGrpSpPr>
        <p:grpSpPr>
          <a:xfrm>
            <a:off x="5181600" y="1981200"/>
            <a:ext cx="3200400" cy="4876800"/>
            <a:chOff x="5181600" y="1981200"/>
            <a:chExt cx="3200400" cy="4876800"/>
          </a:xfrm>
        </p:grpSpPr>
        <p:grpSp>
          <p:nvGrpSpPr>
            <p:cNvPr id="7" name="Grupo 25"/>
            <p:cNvGrpSpPr/>
            <p:nvPr/>
          </p:nvGrpSpPr>
          <p:grpSpPr>
            <a:xfrm>
              <a:off x="5181600" y="1981200"/>
              <a:ext cx="3200400" cy="4876800"/>
              <a:chOff x="5181600" y="1981200"/>
              <a:chExt cx="3200400" cy="4876800"/>
            </a:xfrm>
          </p:grpSpPr>
          <p:grpSp>
            <p:nvGrpSpPr>
              <p:cNvPr id="9" name="Grupo 19"/>
              <p:cNvGrpSpPr/>
              <p:nvPr/>
            </p:nvGrpSpPr>
            <p:grpSpPr>
              <a:xfrm>
                <a:off x="5181600" y="1981200"/>
                <a:ext cx="3200400" cy="4876800"/>
                <a:chOff x="5181600" y="1676400"/>
                <a:chExt cx="2971800" cy="4569023"/>
              </a:xfrm>
            </p:grpSpPr>
            <p:sp>
              <p:nvSpPr>
                <p:cNvPr id="11" name="CaixaDeTexto 10"/>
                <p:cNvSpPr txBox="1"/>
                <p:nvPr/>
              </p:nvSpPr>
              <p:spPr>
                <a:xfrm>
                  <a:off x="5181600" y="1676400"/>
                  <a:ext cx="2971800" cy="609600"/>
                </a:xfrm>
                <a:prstGeom prst="round2Same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3200" dirty="0" err="1" smtClean="0">
                      <a:solidFill>
                        <a:schemeClr val="bg1"/>
                      </a:solidFill>
                    </a:rPr>
                    <a:t>Poiquilotérmicos</a:t>
                  </a:r>
                  <a:endParaRPr lang="pt-PT" sz="3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Rectângulo 12"/>
                <p:cNvSpPr/>
                <p:nvPr/>
              </p:nvSpPr>
              <p:spPr>
                <a:xfrm>
                  <a:off x="5181600" y="2398216"/>
                  <a:ext cx="2971800" cy="384720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t-PT" sz="2000" b="1" dirty="0" smtClean="0"/>
                    <a:t>Sem capacidade de regular a  temperatura, variando de acordo com o meio externo.</a:t>
                  </a:r>
                </a:p>
                <a:p>
                  <a:pPr algn="ctr"/>
                  <a:endParaRPr lang="pt-PT" sz="2000" b="1" dirty="0" smtClean="0"/>
                </a:p>
                <a:p>
                  <a:pPr algn="ctr"/>
                  <a:endParaRPr lang="pt-PT" sz="2000" b="1" dirty="0" smtClean="0"/>
                </a:p>
                <a:p>
                  <a:pPr algn="ctr"/>
                  <a:endParaRPr lang="pt-PT" sz="2000" b="1" dirty="0" smtClean="0"/>
                </a:p>
                <a:p>
                  <a:pPr algn="ctr"/>
                  <a:endParaRPr lang="pt-PT" sz="2000" b="1" dirty="0" smtClean="0"/>
                </a:p>
                <a:p>
                  <a:pPr algn="ctr"/>
                  <a:endParaRPr lang="pt-PT" sz="2000" b="1" dirty="0" smtClean="0"/>
                </a:p>
                <a:p>
                  <a:pPr algn="ctr"/>
                  <a:endParaRPr lang="pt-PT" sz="2000" b="1" dirty="0" smtClean="0"/>
                </a:p>
                <a:p>
                  <a:pPr algn="ctr"/>
                  <a:endParaRPr lang="pt-PT" sz="2000" b="1" dirty="0" smtClean="0"/>
                </a:p>
                <a:p>
                  <a:pPr algn="ctr"/>
                  <a:endParaRPr lang="pt-PT" sz="2000" b="1" dirty="0" smtClean="0"/>
                </a:p>
                <a:p>
                  <a:pPr algn="ctr"/>
                  <a:endParaRPr lang="pt-PT" sz="2400" dirty="0"/>
                </a:p>
              </p:txBody>
            </p:sp>
          </p:grpSp>
          <p:sp>
            <p:nvSpPr>
              <p:cNvPr id="22" name="CaixaDeTexto 21"/>
              <p:cNvSpPr txBox="1"/>
              <p:nvPr/>
            </p:nvSpPr>
            <p:spPr>
              <a:xfrm>
                <a:off x="5257800" y="5943600"/>
                <a:ext cx="2895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000" b="1" dirty="0" smtClean="0"/>
                  <a:t>Peixes, Anfíbios, Répteis e Invertebrados</a:t>
                </a:r>
                <a:endParaRPr lang="pt-PT" sz="2000" b="1" dirty="0"/>
              </a:p>
            </p:txBody>
          </p:sp>
        </p:grpSp>
        <p:pic>
          <p:nvPicPr>
            <p:cNvPr id="27" name="Picture 2" descr="http://img402.imageshack.us/img402/3830/lagartoocelad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1600" y="3886200"/>
              <a:ext cx="3200400" cy="209526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286</Words>
  <Application>Microsoft Office PowerPoint</Application>
  <PresentationFormat>Apresentação no Ecrã (4:3)</PresentationFormat>
  <Paragraphs>414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19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Filipa Santos</dc:creator>
  <cp:lastModifiedBy>Filipa Santos</cp:lastModifiedBy>
  <cp:revision>2</cp:revision>
  <dcterms:created xsi:type="dcterms:W3CDTF">2011-05-26T09:05:53Z</dcterms:created>
  <dcterms:modified xsi:type="dcterms:W3CDTF">2011-07-07T18:03:08Z</dcterms:modified>
</cp:coreProperties>
</file>