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3" r:id="rId4"/>
    <p:sldId id="264" r:id="rId5"/>
    <p:sldId id="269" r:id="rId6"/>
    <p:sldId id="267" r:id="rId7"/>
    <p:sldId id="266" r:id="rId8"/>
    <p:sldId id="265" r:id="rId9"/>
    <p:sldId id="270" r:id="rId10"/>
    <p:sldId id="271" r:id="rId11"/>
    <p:sldId id="272" r:id="rId12"/>
    <p:sldId id="273" r:id="rId13"/>
    <p:sldId id="289" r:id="rId14"/>
    <p:sldId id="283" r:id="rId15"/>
    <p:sldId id="290" r:id="rId16"/>
    <p:sldId id="275" r:id="rId17"/>
    <p:sldId id="268" r:id="rId18"/>
    <p:sldId id="274" r:id="rId19"/>
    <p:sldId id="284" r:id="rId20"/>
    <p:sldId id="285" r:id="rId21"/>
    <p:sldId id="286" r:id="rId22"/>
    <p:sldId id="287" r:id="rId23"/>
    <p:sldId id="276" r:id="rId24"/>
    <p:sldId id="277" r:id="rId25"/>
    <p:sldId id="281" r:id="rId26"/>
    <p:sldId id="278" r:id="rId27"/>
    <p:sldId id="279" r:id="rId28"/>
    <p:sldId id="282" r:id="rId29"/>
  </p:sldIdLst>
  <p:sldSz cx="9144000" cy="6858000" type="screen4x3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955"/>
    <a:srgbClr val="83A62A"/>
    <a:srgbClr val="F8FAF4"/>
    <a:srgbClr val="663300"/>
    <a:srgbClr val="99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8ECCF-D27C-40DF-B101-E587EEEF565E}" type="datetimeFigureOut">
              <a:rPr lang="pt-PT" smtClean="0"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0DB3-1313-4062-BA23-58CE7025BE5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AF9846-89AD-4B10-B719-C28DF61B5D7D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9A9CD93-C751-4E6F-B47B-6E2EA71C136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9CD93-C751-4E6F-B47B-6E2EA71C1361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E4AC-8D8D-468D-95F9-1A61EB40CB73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D331-E67E-4022-87C9-D012272185B4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2D7F-70F5-474E-9BD4-01964F56AADD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F38E-31F2-4564-9C27-719B604AA694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A169-AB89-406D-A09E-76F530F54884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5FCE-EE29-432D-8602-22D1D35371F4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0033-993B-49BB-9086-5D5D8B75C7DC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D69-A837-40D7-AF0D-4C2AD25FA573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167B-991B-498C-9B6E-82F99545DC3F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ED9-53F4-49F1-891A-95B0C9BAB308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F19F-301D-4B1E-905C-D593FB266792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17A8-D212-4AC5-8DA2-F6FF183B3C69}" type="datetime1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5B8D-C7D6-4217-AFD9-DF23AFBDBDC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260648"/>
            <a:ext cx="7488832" cy="1055608"/>
          </a:xfrm>
          <a:prstGeom prst="roundRect">
            <a:avLst/>
          </a:prstGeom>
          <a:solidFill>
            <a:srgbClr val="83A62A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pt-PT" sz="2800" b="1" dirty="0" smtClean="0">
                <a:solidFill>
                  <a:schemeClr val="bg2"/>
                </a:solidFill>
              </a:rPr>
              <a:t>	2</a:t>
            </a:r>
          </a:p>
          <a:p>
            <a:pPr marL="514350" indent="-514350"/>
            <a:r>
              <a:rPr lang="pt-PT" sz="2800" b="1" dirty="0" smtClean="0">
                <a:solidFill>
                  <a:schemeClr val="bg2"/>
                </a:solidFill>
              </a:rPr>
              <a:t>	TRANSMISSÃO DA VIDA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6381328"/>
            <a:ext cx="8784976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Escola Secundária  de Severim de Faria				   Ciências Naturais 10/11</a:t>
            </a:r>
            <a:endParaRPr lang="pt-PT" sz="1400" b="1" dirty="0"/>
          </a:p>
        </p:txBody>
      </p:sp>
      <p:sp>
        <p:nvSpPr>
          <p:cNvPr id="8" name="Rectângulo 7"/>
          <p:cNvSpPr/>
          <p:nvPr/>
        </p:nvSpPr>
        <p:spPr>
          <a:xfrm>
            <a:off x="827584" y="170080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</a:rPr>
              <a:t>Noções Básicas de Hereditariedade</a:t>
            </a:r>
            <a:endParaRPr lang="pt-PT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1907704" y="1700808"/>
            <a:ext cx="518457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www.notapositiva.com/trab_estudantes/trab_estudantes/biologia/biologia_trabalhos/infertilidadehumana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1512168" cy="1080120"/>
          </a:xfrm>
          <a:prstGeom prst="flowChartOnlineStorag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Imagem 9" descr="C:\Users\Filipa Santos\Desktop\mendel(1)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07704" y="2996952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10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err="1" smtClean="0">
                <a:solidFill>
                  <a:srgbClr val="1B4955"/>
                </a:solidFill>
              </a:rPr>
              <a:t>Trissomia</a:t>
            </a:r>
            <a:r>
              <a:rPr lang="pt-PT" sz="5400" b="1" dirty="0" smtClean="0">
                <a:solidFill>
                  <a:srgbClr val="1B4955"/>
                </a:solidFill>
              </a:rPr>
              <a:t> 21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1340768"/>
            <a:ext cx="76581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11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err="1" smtClean="0">
                <a:solidFill>
                  <a:srgbClr val="1B4955"/>
                </a:solidFill>
              </a:rPr>
              <a:t>Trissomia</a:t>
            </a:r>
            <a:r>
              <a:rPr lang="pt-PT" sz="5400" b="1" dirty="0" smtClean="0">
                <a:solidFill>
                  <a:srgbClr val="1B4955"/>
                </a:solidFill>
              </a:rPr>
              <a:t> 21</a:t>
            </a:r>
            <a:endParaRPr lang="pt-PT" sz="5400" b="1" dirty="0">
              <a:solidFill>
                <a:srgbClr val="1B4955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915816" y="1268760"/>
            <a:ext cx="4336876" cy="5112568"/>
            <a:chOff x="2987824" y="1268760"/>
            <a:chExt cx="4336876" cy="48965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194" name="Picture 2" descr="C:\Users\Filipa Santos\Desktop\trissomia2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268760"/>
              <a:ext cx="4336876" cy="295232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8195" name="Picture 3" descr="C:\Users\Filipa Santos\Desktop\25_10_06_down_atrizmiri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4293096"/>
              <a:ext cx="4320480" cy="187220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12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1B4955"/>
                </a:solidFill>
              </a:rPr>
              <a:t>Síndrome de </a:t>
            </a:r>
            <a:r>
              <a:rPr lang="pt-PT" sz="5400" b="1" dirty="0" err="1" smtClean="0">
                <a:solidFill>
                  <a:srgbClr val="1B4955"/>
                </a:solidFill>
              </a:rPr>
              <a:t>Turner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7296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13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1B4955"/>
                </a:solidFill>
              </a:rPr>
              <a:t>Síndrome de </a:t>
            </a:r>
            <a:r>
              <a:rPr lang="pt-PT" sz="5400" b="1" dirty="0" err="1" smtClean="0">
                <a:solidFill>
                  <a:srgbClr val="1B4955"/>
                </a:solidFill>
              </a:rPr>
              <a:t>Turner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13" name="Picture 4" descr="http://www.utm.utoronto.ca/~w3bio380/picts/lectures/lecture4/Egg2.h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2376264" cy="524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14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1B4955"/>
                </a:solidFill>
              </a:rPr>
              <a:t>Síndrome de </a:t>
            </a:r>
            <a:r>
              <a:rPr lang="pt-PT" sz="5400" b="1" dirty="0" err="1" smtClean="0">
                <a:solidFill>
                  <a:srgbClr val="1B4955"/>
                </a:solidFill>
              </a:rPr>
              <a:t>Klinefelter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7372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15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1B4955"/>
                </a:solidFill>
              </a:rPr>
              <a:t>Síndrome de </a:t>
            </a:r>
            <a:r>
              <a:rPr lang="pt-PT" sz="5400" b="1" dirty="0" err="1" smtClean="0">
                <a:solidFill>
                  <a:srgbClr val="1B4955"/>
                </a:solidFill>
              </a:rPr>
              <a:t>Klinefelter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71682" name="Picture 2" descr="http://3.bp.blogspot.com/_x7gZ7vNa3z0/R63Z077gqOI/AAAAAAAAACs/KkhI0ZdJNe8/s320/klinefelter%255B1%255D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267744" y="1375411"/>
            <a:ext cx="5832648" cy="493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16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9" name="Conexão recta 8"/>
          <p:cNvCxnSpPr/>
          <p:nvPr/>
        </p:nvCxnSpPr>
        <p:spPr>
          <a:xfrm>
            <a:off x="1403648" y="908720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1B4955"/>
                </a:solidFill>
              </a:rPr>
              <a:t>Daltonismo</a:t>
            </a:r>
            <a:endParaRPr lang="pt-PT" sz="5400" b="1" dirty="0">
              <a:solidFill>
                <a:srgbClr val="1B4955"/>
              </a:solidFill>
            </a:endParaRPr>
          </a:p>
        </p:txBody>
      </p:sp>
      <p:pic>
        <p:nvPicPr>
          <p:cNvPr id="2050" name="Picture 2" descr="C:\Users\Filipa Santos\Desktop\dalton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59832" y="1143000"/>
            <a:ext cx="388843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a Santos\Desktop\olhos_azuis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20734"/>
          <a:stretch>
            <a:fillRect/>
          </a:stretch>
        </p:blipFill>
        <p:spPr bwMode="auto">
          <a:xfrm>
            <a:off x="1475656" y="4797152"/>
            <a:ext cx="3528392" cy="2060848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1835696" y="260648"/>
            <a:ext cx="66247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</a:rPr>
              <a:t>Todos os olhos azuis têm o mesmo antepassado comum.</a:t>
            </a:r>
          </a:p>
          <a:p>
            <a:pPr algn="ctr"/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17</a:t>
            </a:fld>
            <a:endParaRPr lang="pt-PT"/>
          </a:p>
        </p:txBody>
      </p:sp>
      <p:grpSp>
        <p:nvGrpSpPr>
          <p:cNvPr id="10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123728" y="1628800"/>
            <a:ext cx="6408712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 rot="5400000">
            <a:off x="7884368" y="980728"/>
            <a:ext cx="1296144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75656" y="177281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No princípio todos teriam olhos castanhos. </a:t>
            </a:r>
          </a:p>
          <a:p>
            <a:pPr algn="r"/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Porém, um dia – o “acidente” poderá ter ocorrido há cerca de seis ou dez mil anos – alguém sofreu uma mutação no gene conhecido hoje como OCA2 que perturbou a produção de melanina na </a:t>
            </a:r>
            <a:r>
              <a:rPr lang="pt-PT" sz="2400" dirty="0" err="1" smtClean="0">
                <a:solidFill>
                  <a:schemeClr val="bg2">
                    <a:lumMod val="10000"/>
                  </a:schemeClr>
                </a:solidFill>
              </a:rPr>
              <a:t>irís</a:t>
            </a:r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. Ou seja “diluiu” a cor castanha até ao azul. </a:t>
            </a:r>
          </a:p>
          <a:p>
            <a:pPr algn="r"/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Assim terá surgido o primeiro para de olhos azuis e deste antepassado terão vindo todos os que hoje existem.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3995936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Adaptado de </a:t>
            </a:r>
            <a:r>
              <a:rPr lang="pt-PT" dirty="0" err="1" smtClean="0">
                <a:solidFill>
                  <a:schemeClr val="bg2">
                    <a:lumMod val="10000"/>
                  </a:schemeClr>
                </a:solidFill>
              </a:rPr>
              <a:t>publico.pt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, 31.01.2008 – 19h32, </a:t>
            </a:r>
            <a:r>
              <a:rPr lang="pt-PT" dirty="0" err="1" smtClean="0">
                <a:solidFill>
                  <a:schemeClr val="bg2">
                    <a:lumMod val="10000"/>
                  </a:schemeClr>
                </a:solidFill>
              </a:rPr>
              <a:t>Andrea</a:t>
            </a:r>
            <a:r>
              <a:rPr lang="pt-PT" dirty="0" smtClean="0">
                <a:solidFill>
                  <a:schemeClr val="bg2">
                    <a:lumMod val="10000"/>
                  </a:schemeClr>
                </a:solidFill>
              </a:rPr>
              <a:t> Cunha Freitas</a:t>
            </a:r>
            <a:endParaRPr lang="pt-PT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71800" y="836712"/>
            <a:ext cx="8029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83A62A"/>
                </a:solidFill>
              </a:rPr>
              <a:t>Dominante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rgbClr val="1B4955"/>
                </a:solidFill>
              </a:rPr>
              <a:t>Recessivo</a:t>
            </a:r>
            <a:endParaRPr lang="pt-PT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18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843808" y="1772816"/>
            <a:ext cx="630019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2492896"/>
            <a:ext cx="3384375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Dominante</a:t>
            </a: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Recessivo</a:t>
            </a:r>
            <a:endParaRPr lang="pt-PT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084168" y="1916832"/>
            <a:ext cx="1944216" cy="47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71800" y="836712"/>
            <a:ext cx="8029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83A62A"/>
                </a:solidFill>
              </a:rPr>
              <a:t>Dominante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rgbClr val="1B4955"/>
                </a:solidFill>
              </a:rPr>
              <a:t>Recessivo</a:t>
            </a:r>
            <a:endParaRPr lang="pt-PT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19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843808" y="1772816"/>
            <a:ext cx="630019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2492896"/>
            <a:ext cx="3384375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Dominante</a:t>
            </a: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Recessivo</a:t>
            </a:r>
            <a:endParaRPr lang="pt-PT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940152" y="1916832"/>
            <a:ext cx="2016224" cy="47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ipa Santos\Desktop\Lucretiu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88640"/>
            <a:ext cx="1629782" cy="2520281"/>
          </a:xfrm>
          <a:prstGeom prst="rect">
            <a:avLst/>
          </a:prstGeom>
          <a:noFill/>
        </p:spPr>
      </p:pic>
      <p:cxnSp>
        <p:nvCxnSpPr>
          <p:cNvPr id="6" name="Conexão recta 5"/>
          <p:cNvCxnSpPr/>
          <p:nvPr/>
        </p:nvCxnSpPr>
        <p:spPr>
          <a:xfrm>
            <a:off x="1331640" y="2636912"/>
            <a:ext cx="5976664" cy="0"/>
          </a:xfrm>
          <a:prstGeom prst="line">
            <a:avLst/>
          </a:prstGeom>
          <a:ln w="38100">
            <a:solidFill>
              <a:srgbClr val="83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87624" y="2852936"/>
            <a:ext cx="7740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chemeClr val="bg2">
                    <a:lumMod val="10000"/>
                  </a:schemeClr>
                </a:solidFill>
              </a:rPr>
              <a:t>“No encontro da semente, a mulher, por vezes, com uma força súbita sobrepõe-se ao homem, e aí as crianças nascidas da semente maternal vão parecer-se com a mãe. Mas se forem nascidas da semente paternal parecer-se-ão com o pai. </a:t>
            </a:r>
          </a:p>
          <a:p>
            <a:pPr algn="r"/>
            <a:r>
              <a:rPr lang="pt-PT" sz="2400" b="1" i="1" dirty="0" smtClean="0">
                <a:solidFill>
                  <a:schemeClr val="bg2">
                    <a:lumMod val="10000"/>
                  </a:schemeClr>
                </a:solidFill>
              </a:rPr>
              <a:t>As crianças que se parecem com ambos os pais foram geradas pelo corpo do pai e pelo sangue da mãe […]</a:t>
            </a:r>
          </a:p>
          <a:p>
            <a:pPr algn="r"/>
            <a:r>
              <a:rPr lang="pt-PT" sz="2400" b="1" i="1" dirty="0" smtClean="0">
                <a:solidFill>
                  <a:schemeClr val="bg2">
                    <a:lumMod val="10000"/>
                  </a:schemeClr>
                </a:solidFill>
              </a:rPr>
              <a:t>sem nenhum conquistar ou ser conquistado.”</a:t>
            </a:r>
            <a:endParaRPr lang="pt-PT" sz="2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PT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411760" y="198884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3200" b="1" dirty="0" err="1" smtClean="0">
                <a:solidFill>
                  <a:schemeClr val="bg2">
                    <a:lumMod val="10000"/>
                  </a:schemeClr>
                </a:solidFill>
              </a:rPr>
              <a:t>Lucretius</a:t>
            </a: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</a:rPr>
              <a:t> (96-55 </a:t>
            </a:r>
            <a:r>
              <a:rPr lang="pt-PT" sz="3200" b="1" dirty="0" err="1" smtClean="0">
                <a:solidFill>
                  <a:schemeClr val="bg2">
                    <a:lumMod val="10000"/>
                  </a:schemeClr>
                </a:solidFill>
              </a:rPr>
              <a:t>a.C</a:t>
            </a:r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pt-PT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</a:t>
            </a:fld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2" name="CaixaDeTexto 11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4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71800" y="836712"/>
            <a:ext cx="8029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83A62A"/>
                </a:solidFill>
              </a:rPr>
              <a:t>Dominante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rgbClr val="1B4955"/>
                </a:solidFill>
              </a:rPr>
              <a:t>Recessivo</a:t>
            </a:r>
            <a:endParaRPr lang="pt-PT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20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843808" y="1772816"/>
            <a:ext cx="630019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2492896"/>
            <a:ext cx="3384375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Dominante</a:t>
            </a: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Recessivo</a:t>
            </a:r>
            <a:endParaRPr lang="pt-PT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3846"/>
          <a:stretch>
            <a:fillRect/>
          </a:stretch>
        </p:blipFill>
        <p:spPr bwMode="auto">
          <a:xfrm>
            <a:off x="5796136" y="1916832"/>
            <a:ext cx="2016224" cy="47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71800" y="836712"/>
            <a:ext cx="8029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83A62A"/>
                </a:solidFill>
              </a:rPr>
              <a:t>Dominante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rgbClr val="1B4955"/>
                </a:solidFill>
              </a:rPr>
              <a:t>Recessivo</a:t>
            </a:r>
            <a:endParaRPr lang="pt-PT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21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843808" y="1772816"/>
            <a:ext cx="630019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2492896"/>
            <a:ext cx="3384375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Dominante</a:t>
            </a: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Recessivo</a:t>
            </a:r>
            <a:endParaRPr lang="pt-PT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868144" y="1916832"/>
            <a:ext cx="1872208" cy="46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771800" y="836712"/>
            <a:ext cx="8029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83A62A"/>
                </a:solidFill>
              </a:rPr>
              <a:t>Dominante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chemeClr val="accent2">
                    <a:lumMod val="75000"/>
                  </a:schemeClr>
                </a:solidFill>
              </a:rPr>
              <a:t>ou</a:t>
            </a:r>
            <a:r>
              <a:rPr lang="pt-PT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PT" sz="4800" b="1" dirty="0" smtClean="0">
                <a:solidFill>
                  <a:srgbClr val="1B4955"/>
                </a:solidFill>
              </a:rPr>
              <a:t>Recessivo</a:t>
            </a:r>
            <a:endParaRPr lang="pt-PT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22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2843808" y="1772816"/>
            <a:ext cx="630019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2492896"/>
            <a:ext cx="3384375" cy="34778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Dominante</a:t>
            </a: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PT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PT" sz="4400" b="1" dirty="0" smtClean="0">
                <a:solidFill>
                  <a:schemeClr val="accent2">
                    <a:lumMod val="50000"/>
                  </a:schemeClr>
                </a:solidFill>
              </a:rPr>
              <a:t>Recessivo</a:t>
            </a:r>
            <a:endParaRPr lang="pt-PT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796136" y="1916832"/>
            <a:ext cx="2016224" cy="47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547664" y="260648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4800" b="1" dirty="0" smtClean="0">
                <a:solidFill>
                  <a:srgbClr val="1B4955"/>
                </a:solidFill>
              </a:rPr>
              <a:t>O “pai” da hereditariedade</a:t>
            </a:r>
          </a:p>
          <a:p>
            <a:pPr algn="ctr"/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23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1835696" y="1196752"/>
            <a:ext cx="6768752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C:\Users\Filipa Santos\Desktop\mendel(1).jpg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35696" y="2348880"/>
            <a:ext cx="6696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1403648" y="134076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accent2">
                    <a:lumMod val="75000"/>
                  </a:schemeClr>
                </a:solidFill>
              </a:rPr>
              <a:t>Gregor</a:t>
            </a:r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 Mendel</a:t>
            </a:r>
          </a:p>
          <a:p>
            <a:pPr algn="ctr"/>
            <a:r>
              <a:rPr lang="pt-PT" sz="2400" dirty="0" smtClean="0">
                <a:solidFill>
                  <a:schemeClr val="accent2">
                    <a:lumMod val="75000"/>
                  </a:schemeClr>
                </a:solidFill>
              </a:rPr>
              <a:t>(1822-1884)</a:t>
            </a:r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24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0" name="Rectângulo 9"/>
          <p:cNvSpPr/>
          <p:nvPr/>
        </p:nvSpPr>
        <p:spPr>
          <a:xfrm>
            <a:off x="1547664" y="260648"/>
            <a:ext cx="7596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1B4955"/>
                </a:solidFill>
              </a:rPr>
              <a:t>Transmissão da característica </a:t>
            </a:r>
          </a:p>
          <a:p>
            <a:pPr algn="ctr"/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“cor da semente”</a:t>
            </a:r>
            <a:endParaRPr lang="pt-P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1187624" y="1772816"/>
            <a:ext cx="7956376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4572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25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0" name="Rectângulo 9"/>
          <p:cNvSpPr/>
          <p:nvPr/>
        </p:nvSpPr>
        <p:spPr>
          <a:xfrm>
            <a:off x="1547664" y="260648"/>
            <a:ext cx="7596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1B4955"/>
                </a:solidFill>
              </a:rPr>
              <a:t>Transmissão da característica </a:t>
            </a:r>
          </a:p>
          <a:p>
            <a:pPr algn="ctr"/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“cor da flor”</a:t>
            </a:r>
            <a:endParaRPr lang="pt-P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1187624" y="1772816"/>
            <a:ext cx="7956376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5438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91680" y="260648"/>
            <a:ext cx="6768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1B4955"/>
                </a:solidFill>
              </a:rPr>
              <a:t>Árvores Genealógicas </a:t>
            </a:r>
          </a:p>
          <a:p>
            <a:pPr algn="ctr"/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26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1907704" y="1196752"/>
            <a:ext cx="6552728" cy="0"/>
          </a:xfrm>
          <a:prstGeom prst="line">
            <a:avLst/>
          </a:prstGeom>
          <a:ln w="57150">
            <a:solidFill>
              <a:srgbClr val="83A62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9"/>
          <p:cNvSpPr/>
          <p:nvPr/>
        </p:nvSpPr>
        <p:spPr>
          <a:xfrm>
            <a:off x="1007096" y="126876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Transmissão da característica “cor do pêlo”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Filipa Santos\Pictures\img025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8263" t="64857" r="37055" b="21794"/>
          <a:stretch>
            <a:fillRect/>
          </a:stretch>
        </p:blipFill>
        <p:spPr bwMode="auto">
          <a:xfrm rot="10800000">
            <a:off x="1403646" y="2204864"/>
            <a:ext cx="74108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843808" y="260648"/>
            <a:ext cx="529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800" b="1" dirty="0" smtClean="0">
                <a:solidFill>
                  <a:srgbClr val="1B4955"/>
                </a:solidFill>
              </a:rPr>
              <a:t>Qual é o teu </a:t>
            </a:r>
          </a:p>
          <a:p>
            <a:r>
              <a:rPr lang="pt-PT" sz="4800" b="1" dirty="0" smtClean="0">
                <a:solidFill>
                  <a:srgbClr val="1B4955"/>
                </a:solidFill>
              </a:rPr>
              <a:t>grupo sanguíneo</a:t>
            </a:r>
          </a:p>
          <a:p>
            <a:pPr algn="ctr"/>
            <a:endParaRPr lang="pt-PT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27</a:t>
            </a:fld>
            <a:endParaRPr lang="pt-PT"/>
          </a:p>
        </p:txBody>
      </p:sp>
      <p:grpSp>
        <p:nvGrpSpPr>
          <p:cNvPr id="2" name="Grupo 9"/>
          <p:cNvGrpSpPr/>
          <p:nvPr/>
        </p:nvGrpSpPr>
        <p:grpSpPr>
          <a:xfrm>
            <a:off x="1" y="0"/>
            <a:ext cx="1259632" cy="6858000"/>
            <a:chOff x="160801" y="188640"/>
            <a:chExt cx="1098831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1" y="188640"/>
              <a:ext cx="1098831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5" name="Conexão recta 14"/>
          <p:cNvCxnSpPr/>
          <p:nvPr/>
        </p:nvCxnSpPr>
        <p:spPr>
          <a:xfrm>
            <a:off x="2807296" y="1916832"/>
            <a:ext cx="633670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403648" y="-243408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79912" y="2276872"/>
            <a:ext cx="1512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 smtClean="0">
                <a:solidFill>
                  <a:srgbClr val="C00000"/>
                </a:solidFill>
              </a:rPr>
              <a:t>A</a:t>
            </a:r>
          </a:p>
          <a:p>
            <a:pPr algn="ctr"/>
            <a:r>
              <a:rPr lang="pt-PT" sz="6600" b="1" dirty="0" smtClean="0">
                <a:solidFill>
                  <a:srgbClr val="C00000"/>
                </a:solidFill>
              </a:rPr>
              <a:t>B</a:t>
            </a:r>
          </a:p>
          <a:p>
            <a:pPr algn="ctr"/>
            <a:r>
              <a:rPr lang="pt-PT" sz="6600" b="1" dirty="0" smtClean="0">
                <a:solidFill>
                  <a:srgbClr val="C00000"/>
                </a:solidFill>
              </a:rPr>
              <a:t>AB</a:t>
            </a:r>
          </a:p>
          <a:p>
            <a:pPr algn="ctr"/>
            <a:r>
              <a:rPr lang="pt-PT" sz="6600" b="1" dirty="0" smtClean="0">
                <a:solidFill>
                  <a:srgbClr val="C00000"/>
                </a:solidFill>
              </a:rPr>
              <a:t>O</a:t>
            </a:r>
            <a:endParaRPr lang="pt-PT" sz="66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Users\Filipa Santos\Desktop\globulosvermelhos(2)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92080" y="2564904"/>
            <a:ext cx="1656184" cy="3600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260648"/>
            <a:ext cx="7488832" cy="1055608"/>
          </a:xfrm>
          <a:prstGeom prst="roundRect">
            <a:avLst/>
          </a:prstGeom>
          <a:solidFill>
            <a:srgbClr val="83A62A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pt-PT" sz="2800" b="1" dirty="0" smtClean="0">
                <a:solidFill>
                  <a:schemeClr val="bg2"/>
                </a:solidFill>
              </a:rPr>
              <a:t>	2</a:t>
            </a:r>
          </a:p>
          <a:p>
            <a:pPr marL="514350" indent="-514350"/>
            <a:r>
              <a:rPr lang="pt-PT" sz="2800" b="1" dirty="0" smtClean="0">
                <a:solidFill>
                  <a:schemeClr val="bg2"/>
                </a:solidFill>
              </a:rPr>
              <a:t>	TRANSMISSÃO DA VIDA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6381328"/>
            <a:ext cx="8784976" cy="340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Escola Secundária  de Severim de Faria				   Ciências Naturais 10/11</a:t>
            </a:r>
            <a:endParaRPr lang="pt-PT" sz="1400" b="1" dirty="0"/>
          </a:p>
        </p:txBody>
      </p:sp>
      <p:sp>
        <p:nvSpPr>
          <p:cNvPr id="8" name="Rectângulo 7"/>
          <p:cNvSpPr/>
          <p:nvPr/>
        </p:nvSpPr>
        <p:spPr>
          <a:xfrm>
            <a:off x="827584" y="170080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accent5">
                    <a:lumMod val="50000"/>
                  </a:schemeClr>
                </a:solidFill>
              </a:rPr>
              <a:t>Noções Básicas de Hereditariedade</a:t>
            </a:r>
            <a:endParaRPr lang="pt-PT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1907704" y="1700808"/>
            <a:ext cx="518457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www.notapositiva.com/trab_estudantes/trab_estudantes/biologia/biologia_trabalhos/infertilidadehumana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1512168" cy="1080120"/>
          </a:xfrm>
          <a:prstGeom prst="flowChartOnlineStorag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Imagem 9" descr="C:\Users\Filipa Santos\Desktop\mendel(1)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07704" y="2996952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987824" y="188640"/>
            <a:ext cx="6408712" cy="193899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pt-PT" sz="4000" b="1" dirty="0" smtClean="0">
                <a:solidFill>
                  <a:srgbClr val="1B4955"/>
                </a:solidFill>
              </a:rPr>
              <a:t>Como se transmite uma mensagem de geração em geração </a:t>
            </a:r>
            <a:endParaRPr lang="pt-PT" sz="4000" b="1" dirty="0">
              <a:solidFill>
                <a:srgbClr val="1B495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83768" y="2780928"/>
            <a:ext cx="5256584" cy="37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xão recta 8"/>
          <p:cNvCxnSpPr/>
          <p:nvPr/>
        </p:nvCxnSpPr>
        <p:spPr>
          <a:xfrm>
            <a:off x="3059832" y="2204864"/>
            <a:ext cx="608416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3</a:t>
            </a:fld>
            <a:endParaRPr lang="pt-PT"/>
          </a:p>
        </p:txBody>
      </p:sp>
      <p:grpSp>
        <p:nvGrpSpPr>
          <p:cNvPr id="22" name="Grupo 21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23" name="CaixaDeTexto 22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4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0" name="CaixaDeTexto 9"/>
          <p:cNvSpPr txBox="1"/>
          <p:nvPr/>
        </p:nvSpPr>
        <p:spPr>
          <a:xfrm>
            <a:off x="1475656" y="-243408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19672" y="476672"/>
          <a:ext cx="6912770" cy="59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Ç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Ç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Ç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PT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4</a:t>
            </a:fld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2" name="CaixaDeTexto 11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3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lipa Santos\Desktop\Hereditariedad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-28132"/>
            <a:ext cx="9144000" cy="6886134"/>
          </a:xfrm>
          <a:prstGeom prst="rect">
            <a:avLst/>
          </a:prstGeom>
          <a:noFill/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403648" y="260648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5">
                    <a:lumMod val="50000"/>
                  </a:schemeClr>
                </a:solidFill>
              </a:rPr>
              <a:t>Sequenciação do </a:t>
            </a:r>
            <a:r>
              <a:rPr lang="pt-PT" sz="4400" b="1" dirty="0" err="1" smtClean="0">
                <a:solidFill>
                  <a:schemeClr val="accent5">
                    <a:lumMod val="50000"/>
                  </a:schemeClr>
                </a:solidFill>
              </a:rPr>
              <a:t>Genoma</a:t>
            </a:r>
            <a:r>
              <a:rPr lang="pt-PT" sz="4400" b="1" dirty="0" smtClean="0">
                <a:solidFill>
                  <a:schemeClr val="accent5">
                    <a:lumMod val="50000"/>
                  </a:schemeClr>
                </a:solidFill>
              </a:rPr>
              <a:t> Humano</a:t>
            </a:r>
          </a:p>
          <a:p>
            <a:pPr algn="ctr"/>
            <a:r>
              <a:rPr lang="pt-PT" sz="6600" b="1" dirty="0" smtClean="0">
                <a:solidFill>
                  <a:schemeClr val="accent2">
                    <a:lumMod val="75000"/>
                  </a:schemeClr>
                </a:solidFill>
              </a:rPr>
              <a:t>2003</a:t>
            </a:r>
            <a:endParaRPr lang="pt-PT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6</a:t>
            </a:fld>
            <a:endParaRPr lang="pt-PT"/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8" name="Conexão recta 7"/>
          <p:cNvCxnSpPr/>
          <p:nvPr/>
        </p:nvCxnSpPr>
        <p:spPr>
          <a:xfrm>
            <a:off x="1655168" y="1628800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www.linuxzone.es/wp-content/uploads/2011/02/gen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3356992" cy="3356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ipa Santos\Pictures\imagesCA903B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3960440" cy="328813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ângulo 6"/>
          <p:cNvSpPr/>
          <p:nvPr/>
        </p:nvSpPr>
        <p:spPr>
          <a:xfrm>
            <a:off x="2951312" y="620688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dirty="0" smtClean="0">
                <a:solidFill>
                  <a:srgbClr val="1B4955"/>
                </a:solidFill>
              </a:rPr>
              <a:t>Quantos cromossomas possui uma célula </a:t>
            </a:r>
            <a:r>
              <a:rPr lang="pt-PT" sz="4000" b="1" dirty="0" err="1" smtClean="0">
                <a:solidFill>
                  <a:srgbClr val="1B4955"/>
                </a:solidFill>
              </a:rPr>
              <a:t>nucleada</a:t>
            </a:r>
            <a:endParaRPr lang="pt-PT" sz="4000" b="1" dirty="0">
              <a:solidFill>
                <a:srgbClr val="1B4955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7</a:t>
            </a:fld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1" name="CaixaDeTexto 10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cxnSp>
        <p:nvCxnSpPr>
          <p:cNvPr id="13" name="Conexão recta 12"/>
          <p:cNvCxnSpPr/>
          <p:nvPr/>
        </p:nvCxnSpPr>
        <p:spPr>
          <a:xfrm>
            <a:off x="3059832" y="2132856"/>
            <a:ext cx="608416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96136" y="2924944"/>
            <a:ext cx="2808312" cy="229379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0000" b="1" dirty="0" smtClean="0">
                <a:solidFill>
                  <a:schemeClr val="accent2">
                    <a:lumMod val="50000"/>
                  </a:schemeClr>
                </a:solidFill>
              </a:rPr>
              <a:t>46</a:t>
            </a:r>
            <a:endParaRPr lang="pt-PT" sz="10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03648" y="0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195736" y="62068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accent2">
                    <a:lumMod val="75000"/>
                  </a:schemeClr>
                </a:solidFill>
              </a:rPr>
              <a:t>Menina </a:t>
            </a:r>
            <a:r>
              <a:rPr lang="pt-PT" sz="5400" b="1" dirty="0" smtClean="0">
                <a:solidFill>
                  <a:schemeClr val="bg2">
                    <a:lumMod val="25000"/>
                  </a:schemeClr>
                </a:solidFill>
              </a:rPr>
              <a:t>ou </a:t>
            </a:r>
            <a:r>
              <a:rPr lang="pt-PT" sz="5400" b="1" dirty="0" smtClean="0">
                <a:solidFill>
                  <a:schemeClr val="accent5">
                    <a:lumMod val="50000"/>
                  </a:schemeClr>
                </a:solidFill>
              </a:rPr>
              <a:t>Menino</a:t>
            </a:r>
            <a:endParaRPr lang="pt-PT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3074" name="Picture 2" descr="C:\Users\Filipa Santos\Desktop\menina-meni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6261" t="5769" r="4522" b="3846"/>
          <a:stretch>
            <a:fillRect/>
          </a:stretch>
        </p:blipFill>
        <p:spPr bwMode="auto">
          <a:xfrm>
            <a:off x="2699792" y="2564904"/>
            <a:ext cx="4279114" cy="35283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3" name="Grupo 12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4" name="CaixaDeTexto 13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5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1" name="CaixaDeTexto 10"/>
          <p:cNvSpPr txBox="1"/>
          <p:nvPr/>
        </p:nvSpPr>
        <p:spPr>
          <a:xfrm>
            <a:off x="1403648" y="-243408"/>
            <a:ext cx="1080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?</a:t>
            </a:r>
            <a:endParaRPr lang="pt-PT" sz="170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3059832" y="1916832"/>
            <a:ext cx="608416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35B8D-C7D6-4217-AFD9-DF23AFBDBDCC}" type="slidenum">
              <a:rPr lang="pt-PT" smtClean="0"/>
              <a:pPr/>
              <a:t>9</a:t>
            </a:fld>
            <a:endParaRPr lang="pt-PT"/>
          </a:p>
        </p:txBody>
      </p:sp>
      <p:grpSp>
        <p:nvGrpSpPr>
          <p:cNvPr id="2" name="Grupo 8"/>
          <p:cNvGrpSpPr/>
          <p:nvPr/>
        </p:nvGrpSpPr>
        <p:grpSpPr>
          <a:xfrm>
            <a:off x="0" y="0"/>
            <a:ext cx="1259633" cy="6858000"/>
            <a:chOff x="160800" y="188640"/>
            <a:chExt cx="1098832" cy="6669360"/>
          </a:xfrm>
        </p:grpSpPr>
        <p:sp>
          <p:nvSpPr>
            <p:cNvPr id="10" name="CaixaDeTexto 9"/>
            <p:cNvSpPr txBox="1"/>
            <p:nvPr/>
          </p:nvSpPr>
          <p:spPr>
            <a:xfrm rot="5400000">
              <a:off x="-2263437" y="3356544"/>
              <a:ext cx="5925694" cy="1077218"/>
            </a:xfrm>
            <a:prstGeom prst="rect">
              <a:avLst/>
            </a:prstGeom>
            <a:solidFill>
              <a:srgbClr val="83A62A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PT" sz="3200" b="1" dirty="0" smtClean="0">
                  <a:solidFill>
                    <a:schemeClr val="accent1">
                      <a:lumMod val="50000"/>
                    </a:schemeClr>
                  </a:solidFill>
                </a:rPr>
                <a:t>	</a:t>
              </a:r>
              <a:endParaRPr lang="pt-PT" sz="3200" b="1" dirty="0" smtClean="0">
                <a:solidFill>
                  <a:schemeClr val="bg1"/>
                </a:solidFill>
              </a:endParaRPr>
            </a:p>
            <a:p>
              <a:endParaRPr lang="pt-PT" sz="32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2" descr="http://www.notapositiva.com/trab_estudantes/trab_estudantes/biologia/biologia_trabalhos/infertilidadehumanab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800" y="188640"/>
              <a:ext cx="1098832" cy="1163833"/>
            </a:xfrm>
            <a:prstGeom prst="flowChartDocumen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b="2968"/>
          <a:stretch>
            <a:fillRect/>
          </a:stretch>
        </p:blipFill>
        <p:spPr bwMode="auto">
          <a:xfrm>
            <a:off x="1403648" y="1268760"/>
            <a:ext cx="7740352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xão recta 8"/>
          <p:cNvCxnSpPr/>
          <p:nvPr/>
        </p:nvCxnSpPr>
        <p:spPr>
          <a:xfrm>
            <a:off x="1403648" y="1052736"/>
            <a:ext cx="748883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403648" y="18864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5400" b="1" dirty="0" err="1" smtClean="0">
                <a:solidFill>
                  <a:srgbClr val="1B4955"/>
                </a:solidFill>
              </a:rPr>
              <a:t>Cariótipo</a:t>
            </a:r>
            <a:r>
              <a:rPr lang="pt-PT" sz="5400" b="1" dirty="0" smtClean="0">
                <a:solidFill>
                  <a:srgbClr val="1B4955"/>
                </a:solidFill>
              </a:rPr>
              <a:t> humano</a:t>
            </a:r>
            <a:endParaRPr lang="pt-PT" sz="5400" b="1" dirty="0">
              <a:solidFill>
                <a:srgbClr val="1B49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474</Words>
  <Application>Microsoft Office PowerPoint</Application>
  <PresentationFormat>Apresentação no Ecrã (4:3)</PresentationFormat>
  <Paragraphs>261</Paragraphs>
  <Slides>28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Santos</dc:creator>
  <cp:lastModifiedBy>Filipa Santos</cp:lastModifiedBy>
  <cp:revision>97</cp:revision>
  <dcterms:created xsi:type="dcterms:W3CDTF">2011-03-20T22:38:07Z</dcterms:created>
  <dcterms:modified xsi:type="dcterms:W3CDTF">2011-07-07T17:31:54Z</dcterms:modified>
</cp:coreProperties>
</file>