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2"/>
  </p:notesMasterIdLst>
  <p:sldIdLst>
    <p:sldId id="256" r:id="rId2"/>
    <p:sldId id="367" r:id="rId3"/>
    <p:sldId id="321" r:id="rId4"/>
    <p:sldId id="366" r:id="rId5"/>
    <p:sldId id="284" r:id="rId6"/>
    <p:sldId id="285" r:id="rId7"/>
    <p:sldId id="302" r:id="rId8"/>
    <p:sldId id="339" r:id="rId9"/>
    <p:sldId id="304" r:id="rId10"/>
    <p:sldId id="286" r:id="rId11"/>
    <p:sldId id="340" r:id="rId12"/>
    <p:sldId id="341" r:id="rId13"/>
    <p:sldId id="342" r:id="rId14"/>
    <p:sldId id="343" r:id="rId15"/>
    <p:sldId id="345" r:id="rId16"/>
    <p:sldId id="346" r:id="rId17"/>
    <p:sldId id="347" r:id="rId18"/>
    <p:sldId id="349" r:id="rId19"/>
    <p:sldId id="350" r:id="rId20"/>
    <p:sldId id="368" r:id="rId21"/>
    <p:sldId id="369" r:id="rId22"/>
    <p:sldId id="370" r:id="rId23"/>
    <p:sldId id="371" r:id="rId24"/>
    <p:sldId id="351" r:id="rId25"/>
    <p:sldId id="352" r:id="rId26"/>
    <p:sldId id="353" r:id="rId27"/>
    <p:sldId id="354" r:id="rId28"/>
    <p:sldId id="360" r:id="rId29"/>
    <p:sldId id="361" r:id="rId30"/>
    <p:sldId id="3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B35"/>
    <a:srgbClr val="2D702A"/>
    <a:srgbClr val="800000"/>
    <a:srgbClr val="1C461A"/>
    <a:srgbClr val="20521E"/>
    <a:srgbClr val="45A640"/>
    <a:srgbClr val="327A2E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4E317-62AA-49CF-B9C9-AA89F91BDC61}" type="doc">
      <dgm:prSet loTypeId="urn:microsoft.com/office/officeart/2005/8/layout/equation2" loCatId="process" qsTypeId="urn:microsoft.com/office/officeart/2005/8/quickstyle/simple1" qsCatId="simple" csTypeId="urn:microsoft.com/office/officeart/2005/8/colors/accent4_2" csCatId="accent4" phldr="1"/>
      <dgm:spPr/>
    </dgm:pt>
    <dgm:pt modelId="{4C9E075B-E675-42A5-8B87-059A7483F77D}">
      <dgm:prSet phldrT="[Texto]"/>
      <dgm:spPr/>
      <dgm:t>
        <a:bodyPr/>
        <a:lstStyle/>
        <a:p>
          <a:r>
            <a:rPr lang="pt-PT" dirty="0" err="1" smtClean="0"/>
            <a:t>Ethics</a:t>
          </a:r>
          <a:endParaRPr lang="pt-PT" dirty="0"/>
        </a:p>
      </dgm:t>
    </dgm:pt>
    <dgm:pt modelId="{99239C7C-8494-4506-8E44-3C03ECD7CB05}" type="parTrans" cxnId="{96BF2977-0453-47DC-96BF-D4679610FB7E}">
      <dgm:prSet/>
      <dgm:spPr/>
      <dgm:t>
        <a:bodyPr/>
        <a:lstStyle/>
        <a:p>
          <a:endParaRPr lang="pt-PT"/>
        </a:p>
      </dgm:t>
    </dgm:pt>
    <dgm:pt modelId="{52285B07-F905-4A29-8B75-592914B6D3E4}" type="sibTrans" cxnId="{96BF2977-0453-47DC-96BF-D4679610FB7E}">
      <dgm:prSet/>
      <dgm:spPr/>
      <dgm:t>
        <a:bodyPr/>
        <a:lstStyle/>
        <a:p>
          <a:endParaRPr lang="pt-PT"/>
        </a:p>
      </dgm:t>
    </dgm:pt>
    <dgm:pt modelId="{53051DA0-2A26-45E7-9072-3B24F7ECB713}">
      <dgm:prSet phldrT="[Texto]"/>
      <dgm:spPr/>
      <dgm:t>
        <a:bodyPr/>
        <a:lstStyle/>
        <a:p>
          <a:r>
            <a:rPr lang="pt-PT" dirty="0" err="1" smtClean="0"/>
            <a:t>Aesthetics</a:t>
          </a:r>
          <a:endParaRPr lang="pt-PT" dirty="0"/>
        </a:p>
      </dgm:t>
    </dgm:pt>
    <dgm:pt modelId="{2E0378B5-9633-4F43-87D4-7BDFE3E30F01}" type="parTrans" cxnId="{9E4F4BF7-9CA2-4679-8B3D-E27A63B19BFA}">
      <dgm:prSet/>
      <dgm:spPr/>
      <dgm:t>
        <a:bodyPr/>
        <a:lstStyle/>
        <a:p>
          <a:endParaRPr lang="pt-PT"/>
        </a:p>
      </dgm:t>
    </dgm:pt>
    <dgm:pt modelId="{A7E50328-5CB3-45D6-B182-57DBA8F8EB79}" type="sibTrans" cxnId="{9E4F4BF7-9CA2-4679-8B3D-E27A63B19BFA}">
      <dgm:prSet/>
      <dgm:spPr/>
      <dgm:t>
        <a:bodyPr/>
        <a:lstStyle/>
        <a:p>
          <a:endParaRPr lang="pt-PT"/>
        </a:p>
      </dgm:t>
    </dgm:pt>
    <dgm:pt modelId="{3BB9F720-7DE7-40A6-9309-BD241960208D}">
      <dgm:prSet phldrT="[Texto]"/>
      <dgm:spPr/>
      <dgm:t>
        <a:bodyPr/>
        <a:lstStyle/>
        <a:p>
          <a:r>
            <a:rPr lang="pt-PT" dirty="0" err="1" smtClean="0"/>
            <a:t>Landscape</a:t>
          </a:r>
          <a:endParaRPr lang="pt-PT" dirty="0"/>
        </a:p>
      </dgm:t>
    </dgm:pt>
    <dgm:pt modelId="{2D3FFE03-712C-4C73-BBE8-BFEECB0FB533}" type="parTrans" cxnId="{98C64F06-EF71-4093-B87E-BA1EB31D4C24}">
      <dgm:prSet/>
      <dgm:spPr/>
      <dgm:t>
        <a:bodyPr/>
        <a:lstStyle/>
        <a:p>
          <a:endParaRPr lang="pt-PT"/>
        </a:p>
      </dgm:t>
    </dgm:pt>
    <dgm:pt modelId="{6CE027DA-7FCA-43A6-8AAA-B002300EA8BF}" type="sibTrans" cxnId="{98C64F06-EF71-4093-B87E-BA1EB31D4C24}">
      <dgm:prSet/>
      <dgm:spPr/>
      <dgm:t>
        <a:bodyPr/>
        <a:lstStyle/>
        <a:p>
          <a:endParaRPr lang="pt-PT"/>
        </a:p>
      </dgm:t>
    </dgm:pt>
    <dgm:pt modelId="{065246B6-032B-432C-AF46-AEFD6C1BED9D}" type="pres">
      <dgm:prSet presAssocID="{1024E317-62AA-49CF-B9C9-AA89F91BDC61}" presName="Name0" presStyleCnt="0">
        <dgm:presLayoutVars>
          <dgm:dir/>
          <dgm:resizeHandles val="exact"/>
        </dgm:presLayoutVars>
      </dgm:prSet>
      <dgm:spPr/>
    </dgm:pt>
    <dgm:pt modelId="{77B07FC6-D944-4BCE-A108-7F3EBF3BC53C}" type="pres">
      <dgm:prSet presAssocID="{1024E317-62AA-49CF-B9C9-AA89F91BDC61}" presName="vNodes" presStyleCnt="0"/>
      <dgm:spPr/>
    </dgm:pt>
    <dgm:pt modelId="{77FC1BDC-FCBB-4773-84EF-030615B69E90}" type="pres">
      <dgm:prSet presAssocID="{4C9E075B-E675-42A5-8B87-059A7483F77D}" presName="node" presStyleLbl="node1" presStyleIdx="0" presStyleCnt="3" custScaleX="17279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4EC60F-A915-48BF-BE23-7CD39DA917BF}" type="pres">
      <dgm:prSet presAssocID="{52285B07-F905-4A29-8B75-592914B6D3E4}" presName="spacerT" presStyleCnt="0"/>
      <dgm:spPr/>
    </dgm:pt>
    <dgm:pt modelId="{28AFEEE2-6EEB-41CC-8B6B-A65DFAFB7D75}" type="pres">
      <dgm:prSet presAssocID="{52285B07-F905-4A29-8B75-592914B6D3E4}" presName="sibTrans" presStyleLbl="sibTrans2D1" presStyleIdx="0" presStyleCnt="2"/>
      <dgm:spPr/>
      <dgm:t>
        <a:bodyPr/>
        <a:lstStyle/>
        <a:p>
          <a:endParaRPr lang="pt-PT"/>
        </a:p>
      </dgm:t>
    </dgm:pt>
    <dgm:pt modelId="{BA855BEA-53C9-455E-98AF-C559817B33F8}" type="pres">
      <dgm:prSet presAssocID="{52285B07-F905-4A29-8B75-592914B6D3E4}" presName="spacerB" presStyleCnt="0"/>
      <dgm:spPr/>
    </dgm:pt>
    <dgm:pt modelId="{EB946C4A-C221-4FF0-8B66-AE2533D46ACC}" type="pres">
      <dgm:prSet presAssocID="{53051DA0-2A26-45E7-9072-3B24F7ECB713}" presName="node" presStyleLbl="node1" presStyleIdx="1" presStyleCnt="3" custScaleX="159778" custScaleY="1005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5F5363-CC80-4BDE-B239-92778ACCB96A}" type="pres">
      <dgm:prSet presAssocID="{1024E317-62AA-49CF-B9C9-AA89F91BDC61}" presName="sibTransLast" presStyleLbl="sibTrans2D1" presStyleIdx="1" presStyleCnt="2"/>
      <dgm:spPr/>
      <dgm:t>
        <a:bodyPr/>
        <a:lstStyle/>
        <a:p>
          <a:endParaRPr lang="pt-PT"/>
        </a:p>
      </dgm:t>
    </dgm:pt>
    <dgm:pt modelId="{3762B067-0365-43B1-94CB-F8162ED211B8}" type="pres">
      <dgm:prSet presAssocID="{1024E317-62AA-49CF-B9C9-AA89F91BDC61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F7303FCD-C1B0-42CA-B9AC-B60F6F2D5AC4}" type="pres">
      <dgm:prSet presAssocID="{1024E317-62AA-49CF-B9C9-AA89F91BDC6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D0415F9-E561-404F-85C3-FAF4F4288587}" type="presOf" srcId="{3BB9F720-7DE7-40A6-9309-BD241960208D}" destId="{F7303FCD-C1B0-42CA-B9AC-B60F6F2D5AC4}" srcOrd="0" destOrd="0" presId="urn:microsoft.com/office/officeart/2005/8/layout/equation2"/>
    <dgm:cxn modelId="{C9C76A95-72D8-4779-8808-F4E04ED46D7B}" type="presOf" srcId="{52285B07-F905-4A29-8B75-592914B6D3E4}" destId="{28AFEEE2-6EEB-41CC-8B6B-A65DFAFB7D75}" srcOrd="0" destOrd="0" presId="urn:microsoft.com/office/officeart/2005/8/layout/equation2"/>
    <dgm:cxn modelId="{96BF2977-0453-47DC-96BF-D4679610FB7E}" srcId="{1024E317-62AA-49CF-B9C9-AA89F91BDC61}" destId="{4C9E075B-E675-42A5-8B87-059A7483F77D}" srcOrd="0" destOrd="0" parTransId="{99239C7C-8494-4506-8E44-3C03ECD7CB05}" sibTransId="{52285B07-F905-4A29-8B75-592914B6D3E4}"/>
    <dgm:cxn modelId="{6530C0FC-B64E-40AD-8F0B-D6E1A68A4C31}" type="presOf" srcId="{A7E50328-5CB3-45D6-B182-57DBA8F8EB79}" destId="{665F5363-CC80-4BDE-B239-92778ACCB96A}" srcOrd="0" destOrd="0" presId="urn:microsoft.com/office/officeart/2005/8/layout/equation2"/>
    <dgm:cxn modelId="{983E3681-A868-48DF-9CF0-470E8C651175}" type="presOf" srcId="{A7E50328-5CB3-45D6-B182-57DBA8F8EB79}" destId="{3762B067-0365-43B1-94CB-F8162ED211B8}" srcOrd="1" destOrd="0" presId="urn:microsoft.com/office/officeart/2005/8/layout/equation2"/>
    <dgm:cxn modelId="{7843E425-97EC-449D-86D0-88DA368F5788}" type="presOf" srcId="{1024E317-62AA-49CF-B9C9-AA89F91BDC61}" destId="{065246B6-032B-432C-AF46-AEFD6C1BED9D}" srcOrd="0" destOrd="0" presId="urn:microsoft.com/office/officeart/2005/8/layout/equation2"/>
    <dgm:cxn modelId="{98C64F06-EF71-4093-B87E-BA1EB31D4C24}" srcId="{1024E317-62AA-49CF-B9C9-AA89F91BDC61}" destId="{3BB9F720-7DE7-40A6-9309-BD241960208D}" srcOrd="2" destOrd="0" parTransId="{2D3FFE03-712C-4C73-BBE8-BFEECB0FB533}" sibTransId="{6CE027DA-7FCA-43A6-8AAA-B002300EA8BF}"/>
    <dgm:cxn modelId="{E0FC0F47-3E75-4389-A4A9-2E842915FC37}" type="presOf" srcId="{4C9E075B-E675-42A5-8B87-059A7483F77D}" destId="{77FC1BDC-FCBB-4773-84EF-030615B69E90}" srcOrd="0" destOrd="0" presId="urn:microsoft.com/office/officeart/2005/8/layout/equation2"/>
    <dgm:cxn modelId="{9E4F4BF7-9CA2-4679-8B3D-E27A63B19BFA}" srcId="{1024E317-62AA-49CF-B9C9-AA89F91BDC61}" destId="{53051DA0-2A26-45E7-9072-3B24F7ECB713}" srcOrd="1" destOrd="0" parTransId="{2E0378B5-9633-4F43-87D4-7BDFE3E30F01}" sibTransId="{A7E50328-5CB3-45D6-B182-57DBA8F8EB79}"/>
    <dgm:cxn modelId="{FB4E494A-E183-4323-8F8F-553867207DE1}" type="presOf" srcId="{53051DA0-2A26-45E7-9072-3B24F7ECB713}" destId="{EB946C4A-C221-4FF0-8B66-AE2533D46ACC}" srcOrd="0" destOrd="0" presId="urn:microsoft.com/office/officeart/2005/8/layout/equation2"/>
    <dgm:cxn modelId="{981DFBBF-D211-424B-9886-1CF907B2CEA3}" type="presParOf" srcId="{065246B6-032B-432C-AF46-AEFD6C1BED9D}" destId="{77B07FC6-D944-4BCE-A108-7F3EBF3BC53C}" srcOrd="0" destOrd="0" presId="urn:microsoft.com/office/officeart/2005/8/layout/equation2"/>
    <dgm:cxn modelId="{D20EA72C-4DA5-4523-8009-BF79B803B9EA}" type="presParOf" srcId="{77B07FC6-D944-4BCE-A108-7F3EBF3BC53C}" destId="{77FC1BDC-FCBB-4773-84EF-030615B69E90}" srcOrd="0" destOrd="0" presId="urn:microsoft.com/office/officeart/2005/8/layout/equation2"/>
    <dgm:cxn modelId="{2F790E62-89AB-470B-BB02-5D2C987D1785}" type="presParOf" srcId="{77B07FC6-D944-4BCE-A108-7F3EBF3BC53C}" destId="{5B4EC60F-A915-48BF-BE23-7CD39DA917BF}" srcOrd="1" destOrd="0" presId="urn:microsoft.com/office/officeart/2005/8/layout/equation2"/>
    <dgm:cxn modelId="{76414262-D87C-4F07-B624-4094EFD98665}" type="presParOf" srcId="{77B07FC6-D944-4BCE-A108-7F3EBF3BC53C}" destId="{28AFEEE2-6EEB-41CC-8B6B-A65DFAFB7D75}" srcOrd="2" destOrd="0" presId="urn:microsoft.com/office/officeart/2005/8/layout/equation2"/>
    <dgm:cxn modelId="{8AE355CF-06DB-4B12-BAA3-ABA2979B45C6}" type="presParOf" srcId="{77B07FC6-D944-4BCE-A108-7F3EBF3BC53C}" destId="{BA855BEA-53C9-455E-98AF-C559817B33F8}" srcOrd="3" destOrd="0" presId="urn:microsoft.com/office/officeart/2005/8/layout/equation2"/>
    <dgm:cxn modelId="{568E361D-CDD7-4E45-A09F-3EA4703C1E1E}" type="presParOf" srcId="{77B07FC6-D944-4BCE-A108-7F3EBF3BC53C}" destId="{EB946C4A-C221-4FF0-8B66-AE2533D46ACC}" srcOrd="4" destOrd="0" presId="urn:microsoft.com/office/officeart/2005/8/layout/equation2"/>
    <dgm:cxn modelId="{E6AE2B6F-CD14-4960-85EE-108D4A3D24E1}" type="presParOf" srcId="{065246B6-032B-432C-AF46-AEFD6C1BED9D}" destId="{665F5363-CC80-4BDE-B239-92778ACCB96A}" srcOrd="1" destOrd="0" presId="urn:microsoft.com/office/officeart/2005/8/layout/equation2"/>
    <dgm:cxn modelId="{0B4E523F-7895-44CC-9982-6AF808EA706E}" type="presParOf" srcId="{665F5363-CC80-4BDE-B239-92778ACCB96A}" destId="{3762B067-0365-43B1-94CB-F8162ED211B8}" srcOrd="0" destOrd="0" presId="urn:microsoft.com/office/officeart/2005/8/layout/equation2"/>
    <dgm:cxn modelId="{62032B31-16F3-4014-95A9-30125A6F4387}" type="presParOf" srcId="{065246B6-032B-432C-AF46-AEFD6C1BED9D}" destId="{F7303FCD-C1B0-42CA-B9AC-B60F6F2D5AC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FC1BDC-FCBB-4773-84EF-030615B69E90}">
      <dsp:nvSpPr>
        <dsp:cNvPr id="0" name=""/>
        <dsp:cNvSpPr/>
      </dsp:nvSpPr>
      <dsp:spPr>
        <a:xfrm>
          <a:off x="929958" y="379"/>
          <a:ext cx="1660842" cy="9611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Ethics</a:t>
          </a:r>
          <a:endParaRPr lang="pt-PT" sz="1600" kern="1200" dirty="0"/>
        </a:p>
      </dsp:txBody>
      <dsp:txXfrm>
        <a:off x="929958" y="379"/>
        <a:ext cx="1660842" cy="961169"/>
      </dsp:txXfrm>
    </dsp:sp>
    <dsp:sp modelId="{28AFEEE2-6EEB-41CC-8B6B-A65DFAFB7D75}">
      <dsp:nvSpPr>
        <dsp:cNvPr id="0" name=""/>
        <dsp:cNvSpPr/>
      </dsp:nvSpPr>
      <dsp:spPr>
        <a:xfrm>
          <a:off x="1481640" y="1039595"/>
          <a:ext cx="557478" cy="557478"/>
        </a:xfrm>
        <a:prstGeom prst="mathPlus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>
        <a:off x="1481640" y="1039595"/>
        <a:ext cx="557478" cy="557478"/>
      </dsp:txXfrm>
    </dsp:sp>
    <dsp:sp modelId="{EB946C4A-C221-4FF0-8B66-AE2533D46ACC}">
      <dsp:nvSpPr>
        <dsp:cNvPr id="0" name=""/>
        <dsp:cNvSpPr/>
      </dsp:nvSpPr>
      <dsp:spPr>
        <a:xfrm>
          <a:off x="992511" y="1675120"/>
          <a:ext cx="1535736" cy="9661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Aesthetics</a:t>
          </a:r>
          <a:endParaRPr lang="pt-PT" sz="1600" kern="1200" dirty="0"/>
        </a:p>
      </dsp:txBody>
      <dsp:txXfrm>
        <a:off x="992511" y="1675120"/>
        <a:ext cx="1535736" cy="966100"/>
      </dsp:txXfrm>
    </dsp:sp>
    <dsp:sp modelId="{665F5363-CC80-4BDE-B239-92778ACCB96A}">
      <dsp:nvSpPr>
        <dsp:cNvPr id="0" name=""/>
        <dsp:cNvSpPr/>
      </dsp:nvSpPr>
      <dsp:spPr>
        <a:xfrm>
          <a:off x="2734976" y="1142022"/>
          <a:ext cx="305651" cy="357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300" kern="1200"/>
        </a:p>
      </dsp:txBody>
      <dsp:txXfrm>
        <a:off x="2734976" y="1142022"/>
        <a:ext cx="305651" cy="357554"/>
      </dsp:txXfrm>
    </dsp:sp>
    <dsp:sp modelId="{F7303FCD-C1B0-42CA-B9AC-B60F6F2D5AC4}">
      <dsp:nvSpPr>
        <dsp:cNvPr id="0" name=""/>
        <dsp:cNvSpPr/>
      </dsp:nvSpPr>
      <dsp:spPr>
        <a:xfrm>
          <a:off x="3167502" y="359630"/>
          <a:ext cx="1922338" cy="19223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err="1" smtClean="0"/>
            <a:t>Landscape</a:t>
          </a:r>
          <a:endParaRPr lang="pt-PT" sz="1800" kern="1200" dirty="0"/>
        </a:p>
      </dsp:txBody>
      <dsp:txXfrm>
        <a:off x="3167502" y="359630"/>
        <a:ext cx="1922338" cy="1922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9B02C-A804-44B4-9540-7B9BC0ACF9C9}" type="datetimeFigureOut">
              <a:rPr lang="pt-PT" smtClean="0"/>
              <a:pPr/>
              <a:t>05-09-2011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2BBDC-C616-4678-9BB2-4E1E5983DF9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2BBDC-C616-4678-9BB2-4E1E5983DF9E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2BBDC-C616-4678-9BB2-4E1E5983DF9E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2BBDC-C616-4678-9BB2-4E1E5983DF9E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2BBDC-C616-4678-9BB2-4E1E5983DF9E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2BBDC-C616-4678-9BB2-4E1E5983DF9E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2BBDC-C616-4678-9BB2-4E1E5983DF9E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A3E61B-3AB3-490F-90D4-269C8A444AE7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Y6yyHGw404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rute\kurosowa.wmv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rute\O%20Meu%20Filme1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2pn6BHVRqE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rute\the%20future%20of%20food.wmv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ute\Desktop\FOTOS DOUTORAMENTO\DSCN0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525" y="0"/>
            <a:ext cx="9168526" cy="687717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4800600"/>
            <a:ext cx="7696200" cy="1828800"/>
          </a:xfrm>
        </p:spPr>
        <p:txBody>
          <a:bodyPr>
            <a:normAutofit/>
          </a:bodyPr>
          <a:lstStyle/>
          <a:p>
            <a:r>
              <a:rPr lang="pt-PT" sz="3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</a:t>
            </a:r>
            <a:r>
              <a:rPr lang="pt-PT" sz="3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3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ethics</a:t>
            </a:r>
            <a:r>
              <a:rPr lang="pt-PT" sz="3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3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pt-PT" sz="3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3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</a:t>
            </a:r>
            <a:r>
              <a:rPr lang="pt-PT" sz="3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3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aesthetics</a:t>
            </a:r>
            <a:r>
              <a:rPr lang="pt-PT" sz="3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3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of</a:t>
            </a:r>
            <a:r>
              <a:rPr lang="pt-PT" sz="3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3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</a:t>
            </a:r>
            <a:r>
              <a:rPr lang="pt-PT" sz="3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3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allotment</a:t>
            </a:r>
            <a:r>
              <a:rPr lang="pt-PT" sz="3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3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gardens</a:t>
            </a:r>
            <a:endParaRPr lang="pt-PT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5410200"/>
            <a:ext cx="7772400" cy="914400"/>
          </a:xfrm>
        </p:spPr>
        <p:txBody>
          <a:bodyPr>
            <a:normAutofit/>
          </a:bodyPr>
          <a:lstStyle/>
          <a:p>
            <a:endParaRPr lang="pt-PT" sz="1800" b="1" dirty="0" smtClean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PT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Rute Sousa Matos</a:t>
            </a:r>
          </a:p>
          <a:p>
            <a:r>
              <a:rPr lang="pt-PT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CHAIA – </a:t>
            </a:r>
            <a:r>
              <a:rPr lang="pt-PT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University</a:t>
            </a:r>
            <a:r>
              <a:rPr lang="pt-PT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PT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of</a:t>
            </a:r>
            <a:r>
              <a:rPr lang="pt-PT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Évora - Portugal</a:t>
            </a:r>
            <a:endParaRPr lang="pt-PT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17" descr="Sem título-1cópewi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0"/>
            <a:ext cx="1447800" cy="144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4040188" cy="715355"/>
          </a:xfrm>
        </p:spPr>
        <p:txBody>
          <a:bodyPr>
            <a:normAutofit/>
          </a:bodyPr>
          <a:lstStyle/>
          <a:p>
            <a:r>
              <a:rPr lang="pt-PT" sz="1600" cap="none" dirty="0" err="1" smtClean="0"/>
              <a:t>Environmental</a:t>
            </a:r>
            <a:r>
              <a:rPr lang="pt-PT" sz="1600" cap="none" dirty="0" smtClean="0"/>
              <a:t> </a:t>
            </a:r>
            <a:r>
              <a:rPr lang="pt-PT" sz="1600" cap="none" dirty="0" err="1" smtClean="0"/>
              <a:t>benefits</a:t>
            </a:r>
            <a:r>
              <a:rPr lang="pt-PT" sz="1600" cap="none" dirty="0" smtClean="0"/>
              <a:t> </a:t>
            </a:r>
            <a:r>
              <a:rPr lang="pt-PT" sz="1600" cap="none" dirty="0" err="1" smtClean="0"/>
              <a:t>and</a:t>
            </a:r>
            <a:r>
              <a:rPr lang="pt-PT" sz="1600" cap="none" dirty="0" smtClean="0"/>
              <a:t> </a:t>
            </a:r>
            <a:r>
              <a:rPr lang="pt-PT" sz="1600" cap="none" dirty="0" err="1" smtClean="0"/>
              <a:t>biodiversity</a:t>
            </a:r>
            <a:endParaRPr lang="pt-PT" sz="1600" cap="none" dirty="0"/>
          </a:p>
        </p:txBody>
      </p:sp>
      <p:sp>
        <p:nvSpPr>
          <p:cNvPr id="10" name="Marcador de Posição do Texto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  <a:p>
            <a:pPr>
              <a:buNone/>
            </a:pPr>
            <a:endParaRPr lang="pt-PT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57200" y="1219200"/>
            <a:ext cx="723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b="1" dirty="0" smtClean="0">
              <a:solidFill>
                <a:schemeClr val="tx2"/>
              </a:solidFill>
            </a:endParaRPr>
          </a:p>
          <a:p>
            <a:endParaRPr lang="pt-PT" sz="1600" b="1" dirty="0" smtClean="0">
              <a:solidFill>
                <a:schemeClr val="tx2"/>
              </a:solidFill>
            </a:endParaRPr>
          </a:p>
        </p:txBody>
      </p:sp>
      <p:pic>
        <p:nvPicPr>
          <p:cNvPr id="17" name="Picture 12" descr="http://jpn.icicom.up.pt/imagens/cidade/hortaUrbana1_ri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81600"/>
            <a:ext cx="1828799" cy="1373099"/>
          </a:xfrm>
          <a:prstGeom prst="rect">
            <a:avLst/>
          </a:prstGeom>
          <a:noFill/>
        </p:spPr>
      </p:pic>
      <p:pic>
        <p:nvPicPr>
          <p:cNvPr id="18" name="Picture 14" descr="http://lisboaverde.cm-lisboa.pt/typo3temp/pics/a756ab68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81600"/>
            <a:ext cx="1371600" cy="1371601"/>
          </a:xfrm>
          <a:prstGeom prst="rect">
            <a:avLst/>
          </a:prstGeom>
          <a:noFill/>
        </p:spPr>
      </p:pic>
      <p:pic>
        <p:nvPicPr>
          <p:cNvPr id="19" name="Picture 22" descr="http://1.bp.blogspot.com/_fUY0mbKVFIg/TC3nq6f6NiI/AAAAAAAAAHA/nCc6PTWTHV8/s200/spiders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181600"/>
            <a:ext cx="1371600" cy="1371601"/>
          </a:xfrm>
          <a:prstGeom prst="rect">
            <a:avLst/>
          </a:prstGeom>
          <a:noFill/>
        </p:spPr>
      </p:pic>
      <p:pic>
        <p:nvPicPr>
          <p:cNvPr id="21" name="Picture 16" descr="http://3.bp.blogspot.com/-ccq3OARouh8/TaDcr6N2guI/AAAAAAAAAoo/8P85eTyfPqE/s1600/m%25C3%25A3os+na+terra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905000"/>
            <a:ext cx="4114800" cy="3086100"/>
          </a:xfrm>
          <a:prstGeom prst="rect">
            <a:avLst/>
          </a:prstGeom>
          <a:noFill/>
        </p:spPr>
      </p:pic>
      <p:pic>
        <p:nvPicPr>
          <p:cNvPr id="22" name="Picture 4" descr="http://www.maiscommenos.net/blog/wp-content/uploads/2010/10/cantei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181600"/>
            <a:ext cx="1009650" cy="1346200"/>
          </a:xfrm>
          <a:prstGeom prst="rect">
            <a:avLst/>
          </a:prstGeom>
          <a:noFill/>
        </p:spPr>
      </p:pic>
      <p:pic>
        <p:nvPicPr>
          <p:cNvPr id="29698" name="Picture 2" descr="http://1.bp.blogspot.com/_MSGmB4o53Q4/S6nFm8JmuwI/AAAAAAAAAjc/NpzSG_MzkPM/s1600/cmw3_bumblebe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599" y="5181600"/>
            <a:ext cx="1715191" cy="1371600"/>
          </a:xfrm>
          <a:prstGeom prst="rect">
            <a:avLst/>
          </a:prstGeom>
          <a:noFill/>
        </p:spPr>
      </p:pic>
      <p:pic>
        <p:nvPicPr>
          <p:cNvPr id="29700" name="Picture 4" descr="http://farm5.static.flickr.com/4042/4571764664_d1e71994c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743200"/>
            <a:ext cx="3352800" cy="2286611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81000" y="1524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Ethical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benefits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related</a:t>
            </a:r>
            <a:r>
              <a:rPr lang="pt-PT" sz="1600" b="1" dirty="0" smtClean="0">
                <a:solidFill>
                  <a:schemeClr val="tx2"/>
                </a:solidFill>
              </a:rPr>
              <a:t> to </a:t>
            </a:r>
            <a:r>
              <a:rPr lang="pt-PT" sz="1600" b="1" dirty="0" err="1" smtClean="0">
                <a:solidFill>
                  <a:schemeClr val="tx2"/>
                </a:solidFill>
              </a:rPr>
              <a:t>allotment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gardens</a:t>
            </a:r>
            <a:endParaRPr lang="pt-PT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idx="1"/>
          </p:nvPr>
        </p:nvSpPr>
        <p:spPr>
          <a:xfrm>
            <a:off x="379412" y="2209800"/>
            <a:ext cx="4040188" cy="715355"/>
          </a:xfrm>
        </p:spPr>
        <p:txBody>
          <a:bodyPr>
            <a:noAutofit/>
          </a:bodyPr>
          <a:lstStyle/>
          <a:p>
            <a:endParaRPr lang="pt-PT" sz="1600" cap="none" dirty="0" smtClean="0"/>
          </a:p>
          <a:p>
            <a:endParaRPr lang="pt-PT" sz="1600" cap="none" dirty="0" smtClean="0"/>
          </a:p>
          <a:p>
            <a:r>
              <a:rPr lang="pt-PT" sz="1600" cap="none" dirty="0" smtClean="0"/>
              <a:t> </a:t>
            </a:r>
            <a:r>
              <a:rPr lang="pt-PT" sz="1600" cap="none" dirty="0" err="1" smtClean="0"/>
              <a:t>Health</a:t>
            </a:r>
            <a:r>
              <a:rPr lang="pt-PT" sz="1600" cap="none" dirty="0" smtClean="0"/>
              <a:t> </a:t>
            </a:r>
            <a:r>
              <a:rPr lang="pt-PT" sz="1600" cap="none" dirty="0" err="1" smtClean="0"/>
              <a:t>and</a:t>
            </a:r>
            <a:r>
              <a:rPr lang="pt-PT" sz="1600" cap="none" dirty="0" smtClean="0"/>
              <a:t> </a:t>
            </a:r>
            <a:r>
              <a:rPr lang="pt-PT" sz="1600" cap="none" dirty="0" err="1" smtClean="0"/>
              <a:t>emotional</a:t>
            </a:r>
            <a:r>
              <a:rPr lang="pt-PT" sz="1600" cap="none" dirty="0" smtClean="0"/>
              <a:t> </a:t>
            </a:r>
            <a:r>
              <a:rPr lang="pt-PT" sz="1600" cap="none" dirty="0" err="1" smtClean="0"/>
              <a:t>benefits</a:t>
            </a:r>
            <a:endParaRPr lang="pt-PT" sz="1600" dirty="0" smtClean="0"/>
          </a:p>
          <a:p>
            <a:endParaRPr lang="pt-PT" sz="1600" cap="none" dirty="0" smtClean="0"/>
          </a:p>
          <a:p>
            <a:pPr>
              <a:buNone/>
            </a:pPr>
            <a:endParaRPr lang="pt-PT" sz="1600" cap="none" dirty="0" smtClean="0"/>
          </a:p>
          <a:p>
            <a:pPr>
              <a:buNone/>
            </a:pPr>
            <a:endParaRPr lang="pt-PT" sz="1600" dirty="0" smtClean="0"/>
          </a:p>
        </p:txBody>
      </p:sp>
      <p:pic>
        <p:nvPicPr>
          <p:cNvPr id="15" name="Picture 4" descr="http://planetasustentavel.abril.com.br/imagem/fwa/1214922642376_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157" y="2209800"/>
            <a:ext cx="3336243" cy="4248151"/>
          </a:xfrm>
          <a:prstGeom prst="rect">
            <a:avLst/>
          </a:prstGeom>
          <a:noFill/>
        </p:spPr>
      </p:pic>
      <p:pic>
        <p:nvPicPr>
          <p:cNvPr id="17" name="Picture 8" descr="imagem notícia desta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124200"/>
            <a:ext cx="1905000" cy="1409700"/>
          </a:xfrm>
          <a:prstGeom prst="rect">
            <a:avLst/>
          </a:prstGeom>
          <a:noFill/>
        </p:spPr>
      </p:pic>
      <p:pic>
        <p:nvPicPr>
          <p:cNvPr id="19" name="Picture 2" descr="http://www.cerjardins.com/sites/default/files/coloni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124200"/>
            <a:ext cx="2514600" cy="1257300"/>
          </a:xfrm>
          <a:prstGeom prst="rect">
            <a:avLst/>
          </a:prstGeom>
          <a:noFill/>
        </p:spPr>
      </p:pic>
      <p:pic>
        <p:nvPicPr>
          <p:cNvPr id="20" name="Picture 6" descr="http://biorege.weblog.com.pt/arquivo/menina%20na%20hor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648200"/>
            <a:ext cx="1575430" cy="17526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724400"/>
            <a:ext cx="29829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381000" y="1524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Ethical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benefits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related</a:t>
            </a:r>
            <a:r>
              <a:rPr lang="pt-PT" sz="1600" b="1" dirty="0" smtClean="0">
                <a:solidFill>
                  <a:schemeClr val="tx2"/>
                </a:solidFill>
              </a:rPr>
              <a:t> to </a:t>
            </a:r>
            <a:r>
              <a:rPr lang="pt-PT" sz="1600" b="1" dirty="0" err="1" smtClean="0">
                <a:solidFill>
                  <a:schemeClr val="tx2"/>
                </a:solidFill>
              </a:rPr>
              <a:t>allotment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gardens</a:t>
            </a:r>
            <a:endParaRPr lang="pt-PT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idx="1"/>
          </p:nvPr>
        </p:nvSpPr>
        <p:spPr>
          <a:xfrm>
            <a:off x="379412" y="2057400"/>
            <a:ext cx="4040188" cy="715355"/>
          </a:xfrm>
        </p:spPr>
        <p:txBody>
          <a:bodyPr>
            <a:normAutofit/>
          </a:bodyPr>
          <a:lstStyle/>
          <a:p>
            <a:r>
              <a:rPr lang="pt-PT" sz="1600" cap="none" dirty="0" err="1" smtClean="0"/>
              <a:t>Economical</a:t>
            </a:r>
            <a:r>
              <a:rPr lang="pt-PT" sz="1600" cap="none" dirty="0" smtClean="0"/>
              <a:t> </a:t>
            </a:r>
            <a:r>
              <a:rPr lang="pt-PT" sz="1600" cap="none" dirty="0" err="1" smtClean="0"/>
              <a:t>benefits</a:t>
            </a:r>
            <a:endParaRPr lang="pt-PT" sz="1600" dirty="0" smtClean="0"/>
          </a:p>
        </p:txBody>
      </p:sp>
      <p:pic>
        <p:nvPicPr>
          <p:cNvPr id="12" name="Picture 12" descr="http://2.bp.blogspot.com/_uh1traMWXaE/Sik1_5QruTI/AAAAAAAAA3s/BDWGENXDbQU/s400/digitalizar0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8999"/>
            <a:ext cx="3810000" cy="3019425"/>
          </a:xfrm>
          <a:prstGeom prst="rect">
            <a:avLst/>
          </a:prstGeom>
          <a:noFill/>
        </p:spPr>
      </p:pic>
      <p:pic>
        <p:nvPicPr>
          <p:cNvPr id="15" name="Picture 14" descr="http://t3.gstatic.com/images?q=tbn:ANd9GcSpBdTr-ltTWa8mX3zYiv0HLb5qebrxIwgVZPwxKArDpOmKm15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30769"/>
            <a:ext cx="3772108" cy="2510167"/>
          </a:xfrm>
          <a:prstGeom prst="rect">
            <a:avLst/>
          </a:prstGeom>
          <a:noFill/>
        </p:spPr>
      </p:pic>
      <p:pic>
        <p:nvPicPr>
          <p:cNvPr id="16" name="Picture 8" descr="http://sol.sapo.pt/storage/ng1042544_435x200.png?type=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1530" y="4724400"/>
            <a:ext cx="3836670" cy="176398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81000" y="1524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Ethical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benefits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related</a:t>
            </a:r>
            <a:r>
              <a:rPr lang="pt-PT" sz="1600" b="1" dirty="0" smtClean="0">
                <a:solidFill>
                  <a:schemeClr val="tx2"/>
                </a:solidFill>
              </a:rPr>
              <a:t> to </a:t>
            </a:r>
            <a:r>
              <a:rPr lang="pt-PT" sz="1600" b="1" dirty="0" err="1" smtClean="0">
                <a:solidFill>
                  <a:schemeClr val="tx2"/>
                </a:solidFill>
              </a:rPr>
              <a:t>allotment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gardens</a:t>
            </a:r>
            <a:endParaRPr lang="pt-PT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4294967295"/>
          </p:nvPr>
        </p:nvSpPr>
        <p:spPr>
          <a:xfrm>
            <a:off x="3048001" y="2057400"/>
            <a:ext cx="5867400" cy="42545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400" b="1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400" b="1" dirty="0" smtClean="0">
                <a:solidFill>
                  <a:schemeClr val="tx2"/>
                </a:solidFill>
              </a:rPr>
              <a:t>	</a:t>
            </a:r>
            <a:r>
              <a:rPr lang="pt-PT" sz="1800" b="1" dirty="0" err="1" smtClean="0"/>
              <a:t>According</a:t>
            </a:r>
            <a:r>
              <a:rPr lang="pt-PT" sz="1800" b="1" dirty="0" smtClean="0"/>
              <a:t> to Assunto (1973),</a:t>
            </a:r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	</a:t>
            </a:r>
            <a:r>
              <a:rPr lang="pt-PT" sz="1800" b="1" dirty="0" err="1" smtClean="0"/>
              <a:t>Landscape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is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an</a:t>
            </a:r>
            <a:r>
              <a:rPr lang="pt-PT" sz="1800" b="1" dirty="0" smtClean="0"/>
              <a:t> </a:t>
            </a:r>
            <a:r>
              <a:rPr lang="pt-PT" sz="1800" b="1" i="1" dirty="0" err="1" smtClean="0"/>
              <a:t>aesthetical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reality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that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we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contemplate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living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in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it</a:t>
            </a:r>
            <a:r>
              <a:rPr lang="pt-PT" sz="1800" b="1" i="1" dirty="0" smtClean="0"/>
              <a:t>. </a:t>
            </a:r>
            <a:r>
              <a:rPr lang="pt-PT" sz="1800" b="1" dirty="0" smtClean="0"/>
              <a:t>(</a:t>
            </a:r>
            <a:r>
              <a:rPr lang="pt-PT" sz="1800" b="1" dirty="0" err="1" smtClean="0"/>
              <a:t>Rosario</a:t>
            </a:r>
            <a:r>
              <a:rPr lang="pt-PT" sz="1800" b="1" dirty="0" smtClean="0"/>
              <a:t> Assunto, 1973). </a:t>
            </a:r>
            <a:endParaRPr lang="pt-PT" sz="1800" b="1" i="1" dirty="0" smtClean="0"/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r>
              <a:rPr lang="pt-PT" sz="1900" b="1" dirty="0" smtClean="0"/>
              <a:t>	</a:t>
            </a:r>
          </a:p>
          <a:p>
            <a:pPr>
              <a:buNone/>
            </a:pPr>
            <a:r>
              <a:rPr lang="pt-PT" sz="1900" b="1" dirty="0" smtClean="0"/>
              <a:t>	</a:t>
            </a:r>
            <a:r>
              <a:rPr lang="pt-PT" sz="1900" b="1" dirty="0" err="1" smtClean="0"/>
              <a:t>Allotment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gardens</a:t>
            </a:r>
            <a:r>
              <a:rPr lang="pt-PT" sz="1900" b="1" dirty="0" smtClean="0"/>
              <a:t>, as </a:t>
            </a:r>
            <a:r>
              <a:rPr lang="pt-PT" sz="1900" b="1" dirty="0" err="1" smtClean="0"/>
              <a:t>any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other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landscape</a:t>
            </a:r>
            <a:r>
              <a:rPr lang="pt-PT" sz="1900" b="1" dirty="0" smtClean="0"/>
              <a:t> are </a:t>
            </a:r>
            <a:r>
              <a:rPr lang="pt-PT" sz="1900" b="1" dirty="0" err="1" smtClean="0"/>
              <a:t>also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an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aesthetical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reality</a:t>
            </a:r>
            <a:r>
              <a:rPr lang="pt-PT" sz="1900" b="1" dirty="0" smtClean="0"/>
              <a:t>.</a:t>
            </a:r>
            <a:endParaRPr lang="en-US" sz="1900" b="1" dirty="0" smtClean="0"/>
          </a:p>
          <a:p>
            <a:pPr algn="just">
              <a:buNone/>
            </a:pPr>
            <a:endParaRPr lang="pt-PT" sz="1900" b="1" dirty="0" smtClean="0"/>
          </a:p>
          <a:p>
            <a:pPr>
              <a:buNone/>
            </a:pPr>
            <a:r>
              <a:rPr lang="pt-PT" sz="1900" b="1" dirty="0" smtClean="0"/>
              <a:t>	</a:t>
            </a:r>
            <a:endParaRPr lang="pt-PT" sz="1800" b="1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57200" y="152400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Why</a:t>
            </a:r>
            <a:r>
              <a:rPr lang="pt-PT" sz="1600" b="1" dirty="0" smtClean="0">
                <a:solidFill>
                  <a:schemeClr val="tx2"/>
                </a:solidFill>
              </a:rPr>
              <a:t> are </a:t>
            </a:r>
            <a:r>
              <a:rPr lang="pt-PT" sz="1600" b="1" dirty="0" err="1" smtClean="0">
                <a:solidFill>
                  <a:schemeClr val="tx2"/>
                </a:solidFill>
              </a:rPr>
              <a:t>allotment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gardens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an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aesthetical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reality</a:t>
            </a:r>
            <a:r>
              <a:rPr lang="pt-PT" sz="1600" b="1" dirty="0" smtClean="0">
                <a:solidFill>
                  <a:schemeClr val="tx2"/>
                </a:solidFill>
              </a:rPr>
              <a:t>?</a:t>
            </a:r>
            <a:endParaRPr lang="pt-PT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" y="15240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Peach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orchard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song</a:t>
            </a:r>
            <a:r>
              <a:rPr lang="pt-PT" sz="1600" b="1" dirty="0" smtClean="0">
                <a:solidFill>
                  <a:schemeClr val="tx2"/>
                </a:solidFill>
              </a:rPr>
              <a:t>  - </a:t>
            </a:r>
            <a:endParaRPr lang="pt-PT" sz="1600" b="1" dirty="0">
              <a:solidFill>
                <a:schemeClr val="tx2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819400" y="152400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hlinkClick r:id="rId3"/>
              </a:rPr>
              <a:t>http://www.youtube.com/watch?v=3Y6yyHGw404</a:t>
            </a:r>
            <a:r>
              <a:rPr lang="pt-PT" sz="1400" dirty="0" smtClean="0"/>
              <a:t> – 19th  </a:t>
            </a:r>
            <a:r>
              <a:rPr lang="pt-PT" sz="1400" dirty="0" err="1" smtClean="0"/>
              <a:t>Aug</a:t>
            </a:r>
            <a:r>
              <a:rPr lang="pt-PT" sz="1400" dirty="0" smtClean="0"/>
              <a:t> 2011</a:t>
            </a:r>
            <a:endParaRPr lang="pt-PT" sz="1400" dirty="0"/>
          </a:p>
        </p:txBody>
      </p:sp>
      <p:pic>
        <p:nvPicPr>
          <p:cNvPr id="6" name="kurosow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457200" y="1828800"/>
            <a:ext cx="9889066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1000" y="1524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Aesthetical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value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of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allotment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gardens</a:t>
            </a:r>
            <a:endParaRPr lang="pt-PT" sz="1600" b="1" dirty="0">
              <a:solidFill>
                <a:schemeClr val="tx2"/>
              </a:solidFill>
            </a:endParaRPr>
          </a:p>
        </p:txBody>
      </p:sp>
      <p:sp>
        <p:nvSpPr>
          <p:cNvPr id="13" name="Título 5"/>
          <p:cNvSpPr txBox="1">
            <a:spLocks/>
          </p:cNvSpPr>
          <p:nvPr/>
        </p:nvSpPr>
        <p:spPr>
          <a:xfrm>
            <a:off x="381000" y="2057400"/>
            <a:ext cx="4876800" cy="11620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Allotment</a:t>
            </a:r>
            <a:r>
              <a:rPr kumimoji="0" lang="pt-PT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gardens</a:t>
            </a:r>
            <a:r>
              <a:rPr kumimoji="0" lang="pt-PT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are </a:t>
            </a:r>
            <a:r>
              <a:rPr kumimoji="0" lang="pt-PT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always</a:t>
            </a:r>
            <a:r>
              <a:rPr kumimoji="0" lang="pt-PT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an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pt-PT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aesthetic</a:t>
            </a:r>
            <a:r>
              <a:rPr kumimoji="0" lang="pt-PT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reality</a:t>
            </a:r>
            <a:r>
              <a:rPr lang="pt-PT" b="1" dirty="0" smtClean="0">
                <a:latin typeface="+mj-lt"/>
                <a:ea typeface="+mj-ea"/>
                <a:cs typeface="+mj-cs"/>
              </a:rPr>
              <a:t>.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It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is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always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a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life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experience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even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when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it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is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just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for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contemplation</a:t>
            </a:r>
            <a:r>
              <a:rPr lang="pt-PT" b="1" dirty="0" smtClean="0">
                <a:latin typeface="+mj-lt"/>
                <a:ea typeface="+mj-ea"/>
                <a:cs typeface="+mj-cs"/>
              </a:rPr>
              <a:t>.</a:t>
            </a:r>
            <a:endParaRPr kumimoji="0" lang="pt-PT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6" descr="http://1.bp.blogspot.com/_H299WITzJD8/SYeRLstxdzI/AAAAAAAAAlQ/dlgPeDjN1_Q/s400/P1090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276600" cy="2457450"/>
          </a:xfrm>
          <a:prstGeom prst="rect">
            <a:avLst/>
          </a:prstGeom>
          <a:noFill/>
        </p:spPr>
      </p:pic>
      <p:pic>
        <p:nvPicPr>
          <p:cNvPr id="17" name="Picture 2" descr="http://planetasustentavel.abril.com.br/imagem/hortas_urbanas_galeri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27768"/>
            <a:ext cx="3324225" cy="2487358"/>
          </a:xfrm>
          <a:prstGeom prst="rect">
            <a:avLst/>
          </a:prstGeom>
          <a:noFill/>
        </p:spPr>
      </p:pic>
      <p:pic>
        <p:nvPicPr>
          <p:cNvPr id="18" name="Picture 2" descr="http://2.bp.blogspot.com/_H299WITzJD8/SigOO7rgjjI/AAAAAAAAA0Q/PPZWgmv_gvs/s400/P1100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19450"/>
            <a:ext cx="464820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3" name="Título 5"/>
          <p:cNvSpPr txBox="1">
            <a:spLocks/>
          </p:cNvSpPr>
          <p:nvPr/>
        </p:nvSpPr>
        <p:spPr>
          <a:xfrm>
            <a:off x="533400" y="2133600"/>
            <a:ext cx="3008313" cy="11620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 err="1" smtClean="0">
                <a:latin typeface="+mj-lt"/>
                <a:ea typeface="+mj-ea"/>
                <a:cs typeface="+mj-cs"/>
              </a:rPr>
              <a:t>Allotment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gardens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are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an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enriched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life</a:t>
            </a:r>
            <a:r>
              <a:rPr lang="pt-PT" b="1" dirty="0" smtClean="0">
                <a:latin typeface="+mj-lt"/>
                <a:ea typeface="+mj-ea"/>
                <a:cs typeface="+mj-cs"/>
              </a:rPr>
              <a:t> </a:t>
            </a:r>
            <a:r>
              <a:rPr lang="pt-PT" b="1" dirty="0" err="1" smtClean="0">
                <a:latin typeface="+mj-lt"/>
                <a:ea typeface="+mj-ea"/>
                <a:cs typeface="+mj-cs"/>
              </a:rPr>
              <a:t>experience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 descr="http://www.jn.pt/Storage/JN/2010/big/ng1375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51052"/>
            <a:ext cx="3620444" cy="2416123"/>
          </a:xfrm>
          <a:prstGeom prst="rect">
            <a:avLst/>
          </a:prstGeom>
          <a:noFill/>
        </p:spPr>
      </p:pic>
      <p:pic>
        <p:nvPicPr>
          <p:cNvPr id="9" name="Picture 2" descr="http://noticiasboas.com/wp-content/uploads/2011/04/Hortas-Urbana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91000"/>
            <a:ext cx="3648306" cy="2412590"/>
          </a:xfrm>
          <a:prstGeom prst="rect">
            <a:avLst/>
          </a:prstGeom>
          <a:noFill/>
        </p:spPr>
      </p:pic>
      <p:pic>
        <p:nvPicPr>
          <p:cNvPr id="10" name="Picture 4" descr="http://ecosfera.publico.clix.pt/viewimages.aspx?tp=UH&amp;db=IMAGENS&amp;id=281877&amp;w=230&amp;h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136" y="4191000"/>
            <a:ext cx="1598863" cy="2377440"/>
          </a:xfrm>
          <a:prstGeom prst="rect">
            <a:avLst/>
          </a:prstGeom>
          <a:noFill/>
        </p:spPr>
      </p:pic>
      <p:pic>
        <p:nvPicPr>
          <p:cNvPr id="53252" name="Picture 4" descr="http://www.brighterwhitehead.co.uk/images/news-robert-johns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191000"/>
            <a:ext cx="2614459" cy="2419351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381000" y="1524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Aesthetical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value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of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allotment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gardens</a:t>
            </a:r>
            <a:endParaRPr lang="pt-PT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1062"/>
          </a:xfrm>
        </p:spPr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" y="2362200"/>
            <a:ext cx="281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The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importance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of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these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spaces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has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been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recognized</a:t>
            </a:r>
            <a:endParaRPr lang="pt-PT" sz="1600" b="1" dirty="0" smtClean="0"/>
          </a:p>
          <a:p>
            <a:r>
              <a:rPr lang="pt-PT" sz="1600" b="1" dirty="0" err="1" smtClean="0"/>
              <a:t>by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the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Lisbon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City</a:t>
            </a:r>
            <a:r>
              <a:rPr lang="pt-PT" sz="1600" b="1" dirty="0" smtClean="0"/>
              <a:t> Hall. </a:t>
            </a:r>
            <a:r>
              <a:rPr lang="pt-PT" sz="1600" b="1" dirty="0" err="1" smtClean="0"/>
              <a:t>It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has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inventoried</a:t>
            </a:r>
            <a:r>
              <a:rPr lang="pt-PT" sz="1600" b="1" dirty="0" smtClean="0"/>
              <a:t>, </a:t>
            </a:r>
            <a:r>
              <a:rPr lang="pt-PT" sz="1600" b="1" dirty="0" err="1" smtClean="0"/>
              <a:t>legalized</a:t>
            </a:r>
            <a:endParaRPr lang="pt-PT" sz="1600" b="1" dirty="0" smtClean="0"/>
          </a:p>
          <a:p>
            <a:r>
              <a:rPr lang="pt-PT" sz="1600" b="1" dirty="0" err="1" smtClean="0"/>
              <a:t>regulated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and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promoted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these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spaces</a:t>
            </a:r>
            <a:r>
              <a:rPr lang="pt-PT" sz="1600" b="1" dirty="0" smtClean="0"/>
              <a:t> as </a:t>
            </a:r>
            <a:r>
              <a:rPr lang="pt-PT" sz="1600" b="1" dirty="0" err="1" smtClean="0"/>
              <a:t>spaces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of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great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value</a:t>
            </a:r>
            <a:r>
              <a:rPr lang="pt-PT" sz="1600" b="1" dirty="0" smtClean="0"/>
              <a:t> </a:t>
            </a:r>
          </a:p>
          <a:p>
            <a:r>
              <a:rPr lang="pt-PT" sz="1600" b="1" dirty="0" err="1" smtClean="0"/>
              <a:t>within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the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system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of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open</a:t>
            </a:r>
            <a:r>
              <a:rPr lang="pt-PT" sz="1600" b="1" dirty="0" smtClean="0"/>
              <a:t> </a:t>
            </a:r>
          </a:p>
          <a:p>
            <a:r>
              <a:rPr lang="pt-PT" sz="1600" b="1" dirty="0" err="1" smtClean="0"/>
              <a:t>spaces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and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within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the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green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structure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of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the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city</a:t>
            </a:r>
            <a:endParaRPr lang="pt-PT" sz="1600" b="1" dirty="0"/>
          </a:p>
        </p:txBody>
      </p:sp>
      <p:pic>
        <p:nvPicPr>
          <p:cNvPr id="7" name="Imagem 6" descr="Granj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600200"/>
            <a:ext cx="3276600" cy="2457450"/>
          </a:xfrm>
          <a:prstGeom prst="rect">
            <a:avLst/>
          </a:prstGeom>
        </p:spPr>
      </p:pic>
      <p:pic>
        <p:nvPicPr>
          <p:cNvPr id="8" name="Imagem 7" descr="Granj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248298"/>
            <a:ext cx="32766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1062"/>
          </a:xfrm>
        </p:spPr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pic>
        <p:nvPicPr>
          <p:cNvPr id="9" name="Picture 4" descr="foto aere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33600"/>
            <a:ext cx="5961551" cy="3975099"/>
          </a:xfrm>
          <a:prstGeom prst="rect">
            <a:avLst/>
          </a:prstGeom>
          <a:noFill/>
        </p:spPr>
      </p:pic>
      <p:sp>
        <p:nvSpPr>
          <p:cNvPr id="10" name="Rectângulo 9"/>
          <p:cNvSpPr/>
          <p:nvPr/>
        </p:nvSpPr>
        <p:spPr>
          <a:xfrm>
            <a:off x="2971800" y="6248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Quinta </a:t>
            </a:r>
            <a:r>
              <a:rPr lang="en-US" sz="1400" b="1" dirty="0" err="1" smtClean="0"/>
              <a:t>da</a:t>
            </a:r>
            <a:r>
              <a:rPr lang="en-US" sz="1400" b="1" dirty="0" smtClean="0"/>
              <a:t> Granja – Original situation – Phase 1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381000" y="38862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err="1" smtClean="0"/>
              <a:t>Allotment</a:t>
            </a:r>
            <a:r>
              <a:rPr lang="pt-PT" b="1" dirty="0" smtClean="0"/>
              <a:t> </a:t>
            </a:r>
            <a:r>
              <a:rPr lang="pt-PT" b="1" dirty="0" err="1" smtClean="0"/>
              <a:t>gardens</a:t>
            </a:r>
            <a:r>
              <a:rPr lang="pt-PT" b="1" dirty="0" smtClean="0"/>
              <a:t> </a:t>
            </a:r>
            <a:r>
              <a:rPr lang="pt-PT" b="1" dirty="0" err="1" smtClean="0"/>
              <a:t>in</a:t>
            </a:r>
            <a:r>
              <a:rPr lang="pt-PT" b="1" dirty="0" smtClean="0"/>
              <a:t> Quinta da Granja…</a:t>
            </a:r>
            <a:endParaRPr lang="pt-PT" b="1" dirty="0"/>
          </a:p>
        </p:txBody>
      </p:sp>
      <p:pic>
        <p:nvPicPr>
          <p:cNvPr id="12" name="Picture 9" descr="horta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260600" cy="1695450"/>
          </a:xfrm>
          <a:prstGeom prst="rect">
            <a:avLst/>
          </a:prstGeom>
          <a:noFill/>
        </p:spPr>
      </p:pic>
      <p:pic>
        <p:nvPicPr>
          <p:cNvPr id="13" name="Picture 12" descr="QtaGranja(15-12-09)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53000"/>
            <a:ext cx="2286000" cy="1521224"/>
          </a:xfrm>
          <a:prstGeom prst="rect">
            <a:avLst/>
          </a:prstGeom>
          <a:noFill/>
        </p:spPr>
      </p:pic>
      <p:sp>
        <p:nvSpPr>
          <p:cNvPr id="14" name="Rectângulo 13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1062"/>
          </a:xfrm>
        </p:spPr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533400" y="3886200"/>
            <a:ext cx="205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…are </a:t>
            </a:r>
            <a:r>
              <a:rPr lang="pt-PT" b="1" dirty="0" err="1" smtClean="0"/>
              <a:t>now</a:t>
            </a:r>
            <a:r>
              <a:rPr lang="pt-PT" b="1" dirty="0" smtClean="0"/>
              <a:t> </a:t>
            </a:r>
            <a:r>
              <a:rPr lang="pt-PT" b="1" dirty="0" err="1" smtClean="0"/>
              <a:t>included</a:t>
            </a:r>
            <a:r>
              <a:rPr lang="pt-PT" b="1" dirty="0" smtClean="0"/>
              <a:t> </a:t>
            </a:r>
            <a:r>
              <a:rPr lang="pt-PT" b="1" dirty="0" err="1" smtClean="0"/>
              <a:t>in</a:t>
            </a:r>
            <a:r>
              <a:rPr lang="pt-PT" b="1" dirty="0" smtClean="0"/>
              <a:t>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Urban</a:t>
            </a:r>
            <a:r>
              <a:rPr lang="pt-PT" b="1" dirty="0" smtClean="0"/>
              <a:t> </a:t>
            </a:r>
            <a:r>
              <a:rPr lang="pt-PT" b="1" dirty="0" err="1" smtClean="0"/>
              <a:t>Park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 smtClean="0"/>
              <a:t> Quinta da Granja, as a </a:t>
            </a:r>
            <a:r>
              <a:rPr lang="pt-PT" b="1" dirty="0" err="1" smtClean="0"/>
              <a:t>result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 smtClean="0"/>
              <a:t> a </a:t>
            </a:r>
            <a:r>
              <a:rPr lang="pt-PT" b="1" dirty="0" err="1" smtClean="0"/>
              <a:t>landscape</a:t>
            </a:r>
            <a:r>
              <a:rPr lang="pt-PT" b="1" dirty="0" smtClean="0"/>
              <a:t> design.</a:t>
            </a:r>
            <a:endParaRPr lang="pt-PT" dirty="0"/>
          </a:p>
        </p:txBody>
      </p:sp>
      <p:pic>
        <p:nvPicPr>
          <p:cNvPr id="13" name="Picture 9" descr="Ortofotomapa e plano geral do Parque Urbano da Quinta da Granja 1ª e 2ª f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53252"/>
            <a:ext cx="5983847" cy="4595148"/>
          </a:xfrm>
          <a:prstGeom prst="rect">
            <a:avLst/>
          </a:prstGeom>
          <a:noFill/>
        </p:spPr>
      </p:pic>
      <p:sp>
        <p:nvSpPr>
          <p:cNvPr id="14" name="Rectângulo 13"/>
          <p:cNvSpPr/>
          <p:nvPr/>
        </p:nvSpPr>
        <p:spPr>
          <a:xfrm>
            <a:off x="1905000" y="6400800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Quinta </a:t>
            </a:r>
            <a:r>
              <a:rPr lang="en-US" sz="1400" b="1" dirty="0" err="1" smtClean="0"/>
              <a:t>da</a:t>
            </a:r>
            <a:r>
              <a:rPr lang="en-US" sz="1400" b="1" dirty="0" smtClean="0"/>
              <a:t> Granja – Urban Park – Inclusion of allotment gardens in the urban park.</a:t>
            </a:r>
          </a:p>
        </p:txBody>
      </p:sp>
      <p:sp>
        <p:nvSpPr>
          <p:cNvPr id="7" name="Rectângulo 6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4294967295"/>
          </p:nvPr>
        </p:nvSpPr>
        <p:spPr>
          <a:xfrm>
            <a:off x="2819400" y="1828800"/>
            <a:ext cx="5921375" cy="45593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1800" b="1" dirty="0" smtClean="0">
                <a:solidFill>
                  <a:schemeClr val="tx2"/>
                </a:solidFill>
              </a:rPr>
              <a:t>	</a:t>
            </a:r>
            <a:r>
              <a:rPr lang="pt-PT" sz="1800" b="1" dirty="0" err="1" smtClean="0">
                <a:solidFill>
                  <a:schemeClr val="tx2"/>
                </a:solidFill>
              </a:rPr>
              <a:t>The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landscape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reflects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the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free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creative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action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of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Man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upon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nature</a:t>
            </a:r>
            <a:r>
              <a:rPr lang="pt-PT" sz="1800" b="1" dirty="0" smtClean="0">
                <a:solidFill>
                  <a:schemeClr val="tx2"/>
                </a:solidFill>
              </a:rPr>
              <a:t>.</a:t>
            </a:r>
          </a:p>
          <a:p>
            <a:endParaRPr lang="pt-PT" sz="1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1800" b="1" dirty="0" smtClean="0">
                <a:solidFill>
                  <a:schemeClr val="tx2"/>
                </a:solidFill>
              </a:rPr>
              <a:t>	</a:t>
            </a:r>
            <a:r>
              <a:rPr lang="pt-PT" sz="1800" b="1" dirty="0" err="1" smtClean="0">
                <a:solidFill>
                  <a:schemeClr val="tx2"/>
                </a:solidFill>
              </a:rPr>
              <a:t>The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human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action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aims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at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beautifying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nature</a:t>
            </a:r>
            <a:r>
              <a:rPr lang="pt-PT" sz="1800" b="1" dirty="0" smtClean="0">
                <a:solidFill>
                  <a:schemeClr val="tx2"/>
                </a:solidFill>
              </a:rPr>
              <a:t>, as </a:t>
            </a:r>
            <a:r>
              <a:rPr lang="pt-PT" sz="1800" b="1" dirty="0" err="1" smtClean="0">
                <a:solidFill>
                  <a:schemeClr val="tx2"/>
                </a:solidFill>
              </a:rPr>
              <a:t>well</a:t>
            </a:r>
            <a:r>
              <a:rPr lang="pt-PT" sz="1800" b="1" dirty="0" smtClean="0">
                <a:solidFill>
                  <a:schemeClr val="tx2"/>
                </a:solidFill>
              </a:rPr>
              <a:t> as </a:t>
            </a:r>
            <a:r>
              <a:rPr lang="pt-PT" sz="1800" b="1" dirty="0" err="1" smtClean="0">
                <a:solidFill>
                  <a:schemeClr val="tx2"/>
                </a:solidFill>
              </a:rPr>
              <a:t>exploring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the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usefulness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of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the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</a:rPr>
              <a:t>landscape</a:t>
            </a:r>
            <a:endParaRPr lang="pt-PT" sz="1800" b="1" dirty="0" smtClean="0">
              <a:solidFill>
                <a:schemeClr val="tx2"/>
              </a:solidFill>
            </a:endParaRPr>
          </a:p>
          <a:p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1900" b="1" dirty="0" smtClean="0"/>
          </a:p>
          <a:p>
            <a:pPr>
              <a:buNone/>
            </a:pPr>
            <a:endParaRPr lang="pt-PT" sz="1900" b="1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57200" y="1524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Introduction</a:t>
            </a:r>
            <a:endParaRPr lang="pt-PT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0" y="1905000"/>
          <a:ext cx="60198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3733800" y="6400800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Agrarian Park of Vale de Chelas</a:t>
            </a:r>
          </a:p>
        </p:txBody>
      </p:sp>
      <p:pic>
        <p:nvPicPr>
          <p:cNvPr id="7" name="Picture 6" descr="vale de che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81200"/>
            <a:ext cx="4609529" cy="4419600"/>
          </a:xfrm>
          <a:prstGeom prst="rect">
            <a:avLst/>
          </a:prstGeom>
          <a:noFill/>
        </p:spPr>
      </p:pic>
      <p:pic>
        <p:nvPicPr>
          <p:cNvPr id="9" name="Picture 9" descr="IMG_16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2538413" cy="1903359"/>
          </a:xfrm>
          <a:prstGeom prst="rect">
            <a:avLst/>
          </a:prstGeom>
          <a:noFill/>
        </p:spPr>
      </p:pic>
      <p:sp>
        <p:nvSpPr>
          <p:cNvPr id="11" name="Rectângulo 10"/>
          <p:cNvSpPr/>
          <p:nvPr/>
        </p:nvSpPr>
        <p:spPr>
          <a:xfrm>
            <a:off x="685800" y="41910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err="1" smtClean="0"/>
              <a:t>At</a:t>
            </a:r>
            <a:r>
              <a:rPr lang="pt-PT" b="1" dirty="0" smtClean="0"/>
              <a:t> Chelas </a:t>
            </a:r>
            <a:r>
              <a:rPr lang="pt-PT" b="1" dirty="0" err="1" smtClean="0"/>
              <a:t>Valley</a:t>
            </a:r>
            <a:r>
              <a:rPr lang="pt-PT" b="1" dirty="0" smtClean="0"/>
              <a:t>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allotments</a:t>
            </a:r>
            <a:r>
              <a:rPr lang="pt-PT" b="1" dirty="0" smtClean="0"/>
              <a:t> </a:t>
            </a:r>
            <a:r>
              <a:rPr lang="pt-PT" b="1" dirty="0" err="1" smtClean="0"/>
              <a:t>gardens</a:t>
            </a:r>
            <a:r>
              <a:rPr lang="pt-PT" b="1" dirty="0" smtClean="0"/>
              <a:t> </a:t>
            </a:r>
            <a:r>
              <a:rPr lang="pt-PT" b="1" dirty="0" err="1" smtClean="0"/>
              <a:t>were</a:t>
            </a:r>
            <a:r>
              <a:rPr lang="pt-PT" b="1" dirty="0" smtClean="0"/>
              <a:t> </a:t>
            </a:r>
            <a:r>
              <a:rPr lang="pt-PT" b="1" dirty="0" err="1" smtClean="0"/>
              <a:t>illegal</a:t>
            </a:r>
            <a:r>
              <a:rPr lang="pt-PT" b="1" dirty="0" smtClean="0"/>
              <a:t>.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irrigation</a:t>
            </a:r>
            <a:r>
              <a:rPr lang="pt-PT" b="1" dirty="0" smtClean="0"/>
              <a:t> </a:t>
            </a:r>
            <a:r>
              <a:rPr lang="pt-PT" b="1" dirty="0" err="1" smtClean="0"/>
              <a:t>was</a:t>
            </a:r>
            <a:r>
              <a:rPr lang="pt-PT" b="1" dirty="0" smtClean="0"/>
              <a:t> </a:t>
            </a:r>
            <a:r>
              <a:rPr lang="pt-PT" b="1" dirty="0" err="1" smtClean="0"/>
              <a:t>made</a:t>
            </a:r>
            <a:r>
              <a:rPr lang="pt-PT" b="1" dirty="0" smtClean="0"/>
              <a:t> </a:t>
            </a:r>
            <a:r>
              <a:rPr lang="pt-PT" b="1" dirty="0" err="1" smtClean="0"/>
              <a:t>with</a:t>
            </a:r>
            <a:r>
              <a:rPr lang="pt-PT" b="1" dirty="0" smtClean="0"/>
              <a:t> </a:t>
            </a:r>
            <a:r>
              <a:rPr lang="pt-PT" b="1" dirty="0" err="1" smtClean="0"/>
              <a:t>unapropriate</a:t>
            </a:r>
            <a:r>
              <a:rPr lang="pt-PT" b="1" dirty="0" smtClean="0"/>
              <a:t> </a:t>
            </a:r>
            <a:r>
              <a:rPr lang="pt-PT" b="1" dirty="0" err="1" smtClean="0"/>
              <a:t>water</a:t>
            </a:r>
            <a:r>
              <a:rPr lang="pt-PT" b="1" dirty="0" smtClean="0"/>
              <a:t> , </a:t>
            </a:r>
            <a:r>
              <a:rPr lang="pt-PT" b="1" dirty="0" err="1" smtClean="0"/>
              <a:t>becoming</a:t>
            </a:r>
            <a:r>
              <a:rPr lang="pt-PT" b="1" dirty="0" smtClean="0"/>
              <a:t> a </a:t>
            </a:r>
            <a:r>
              <a:rPr lang="pt-PT" b="1" dirty="0" err="1" smtClean="0"/>
              <a:t>risk</a:t>
            </a:r>
            <a:r>
              <a:rPr lang="pt-PT" b="1" dirty="0" smtClean="0"/>
              <a:t> for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public</a:t>
            </a:r>
            <a:r>
              <a:rPr lang="pt-PT" b="1" dirty="0" smtClean="0"/>
              <a:t> </a:t>
            </a:r>
            <a:r>
              <a:rPr lang="pt-PT" b="1" dirty="0" err="1" smtClean="0"/>
              <a:t>health</a:t>
            </a:r>
            <a:r>
              <a:rPr lang="pt-PT" dirty="0" smtClean="0">
                <a:solidFill>
                  <a:srgbClr val="00B050"/>
                </a:solidFill>
              </a:rPr>
              <a:t>.</a:t>
            </a:r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51062"/>
          </a:xfrm>
        </p:spPr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28600" y="1524000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smtClean="0">
                <a:solidFill>
                  <a:schemeClr val="tx2"/>
                </a:solidFill>
              </a:rPr>
              <a:t>  </a:t>
            </a:r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8600" y="65502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 smtClean="0"/>
              <a:t>Allotment</a:t>
            </a:r>
            <a:r>
              <a:rPr lang="pt-PT" sz="1400" b="1" dirty="0" smtClean="0"/>
              <a:t> </a:t>
            </a:r>
            <a:r>
              <a:rPr lang="pt-PT" sz="1400" b="1" dirty="0" err="1" smtClean="0"/>
              <a:t>Gardens</a:t>
            </a:r>
            <a:r>
              <a:rPr lang="pt-PT" sz="1400" b="1" dirty="0" smtClean="0"/>
              <a:t> – Vale de Chelas</a:t>
            </a:r>
            <a:endParaRPr lang="pt-PT" sz="1400" b="1" dirty="0"/>
          </a:p>
        </p:txBody>
      </p:sp>
      <p:pic>
        <p:nvPicPr>
          <p:cNvPr id="12" name="Imagem 11" descr="Chelas - cort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181600"/>
            <a:ext cx="8766048" cy="1225296"/>
          </a:xfrm>
          <a:prstGeom prst="rect">
            <a:avLst/>
          </a:prstGeom>
        </p:spPr>
      </p:pic>
      <p:pic>
        <p:nvPicPr>
          <p:cNvPr id="13" name="Marcador de Posição de Conteúdo 7" descr="Chelas - cort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8762785" cy="848620"/>
          </a:xfrm>
          <a:prstGeom prst="rect">
            <a:avLst/>
          </a:prstGeom>
        </p:spPr>
      </p:pic>
      <p:pic>
        <p:nvPicPr>
          <p:cNvPr id="15" name="Marcador de Posição de Conteúdo 6" descr="Chelas - w -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048000"/>
            <a:ext cx="2584704" cy="1938528"/>
          </a:xfrm>
          <a:prstGeom prst="rect">
            <a:avLst/>
          </a:prstGeom>
        </p:spPr>
      </p:pic>
      <p:pic>
        <p:nvPicPr>
          <p:cNvPr id="16" name="Imagem 15" descr="Chelas- w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3048000"/>
            <a:ext cx="2584704" cy="1944624"/>
          </a:xfrm>
          <a:prstGeom prst="rect">
            <a:avLst/>
          </a:prstGeom>
        </p:spPr>
      </p:pic>
      <p:pic>
        <p:nvPicPr>
          <p:cNvPr id="17" name="Imagem 16" descr="Chelas - w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3048000"/>
            <a:ext cx="2584704" cy="1938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2362200" y="6248400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Agrarian Park of Vale de Chelas - </a:t>
            </a:r>
            <a:r>
              <a:rPr lang="en-US" sz="1400" b="1" dirty="0" err="1" smtClean="0"/>
              <a:t>Masterplan</a:t>
            </a:r>
            <a:endParaRPr lang="en-US" sz="1400" b="1" dirty="0" smtClean="0"/>
          </a:p>
        </p:txBody>
      </p:sp>
      <p:pic>
        <p:nvPicPr>
          <p:cNvPr id="8" name="Picture 8" descr="H CHELAS glo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0"/>
            <a:ext cx="6567975" cy="3777627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304800" y="3352800"/>
            <a:ext cx="205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Chelas </a:t>
            </a:r>
            <a:r>
              <a:rPr lang="pt-PT" b="1" dirty="0" err="1" smtClean="0"/>
              <a:t>Valley</a:t>
            </a:r>
            <a:r>
              <a:rPr lang="pt-PT" b="1" dirty="0" smtClean="0"/>
              <a:t> </a:t>
            </a:r>
            <a:r>
              <a:rPr lang="pt-PT" b="1" dirty="0" err="1" smtClean="0"/>
              <a:t>allotment</a:t>
            </a:r>
            <a:r>
              <a:rPr lang="pt-PT" b="1" dirty="0" smtClean="0"/>
              <a:t> </a:t>
            </a:r>
            <a:r>
              <a:rPr lang="pt-PT" b="1" dirty="0" err="1" smtClean="0"/>
              <a:t>gardens</a:t>
            </a:r>
            <a:r>
              <a:rPr lang="pt-PT" b="1" dirty="0" smtClean="0"/>
              <a:t> are </a:t>
            </a:r>
            <a:r>
              <a:rPr lang="pt-PT" b="1" dirty="0" err="1" smtClean="0"/>
              <a:t>now</a:t>
            </a:r>
            <a:r>
              <a:rPr lang="pt-PT" b="1" dirty="0" smtClean="0"/>
              <a:t> </a:t>
            </a:r>
            <a:r>
              <a:rPr lang="pt-PT" b="1" dirty="0" err="1" smtClean="0"/>
              <a:t>included</a:t>
            </a:r>
            <a:r>
              <a:rPr lang="pt-PT" b="1" dirty="0" smtClean="0"/>
              <a:t> </a:t>
            </a:r>
            <a:r>
              <a:rPr lang="pt-PT" b="1" dirty="0" err="1" smtClean="0"/>
              <a:t>on</a:t>
            </a:r>
            <a:r>
              <a:rPr lang="pt-PT" b="1" dirty="0" smtClean="0"/>
              <a:t> a </a:t>
            </a:r>
            <a:r>
              <a:rPr lang="pt-PT" b="1" dirty="0" err="1" smtClean="0"/>
              <a:t>designed</a:t>
            </a:r>
            <a:r>
              <a:rPr lang="pt-PT" b="1" dirty="0" smtClean="0"/>
              <a:t> </a:t>
            </a:r>
            <a:r>
              <a:rPr lang="pt-PT" b="1" dirty="0" err="1" smtClean="0"/>
              <a:t>Horticultural</a:t>
            </a:r>
            <a:r>
              <a:rPr lang="pt-PT" b="1" dirty="0" smtClean="0"/>
              <a:t> </a:t>
            </a:r>
            <a:r>
              <a:rPr lang="pt-PT" b="1" dirty="0" err="1" smtClean="0"/>
              <a:t>Park</a:t>
            </a:r>
            <a:r>
              <a:rPr lang="pt-PT" b="1" dirty="0" smtClean="0"/>
              <a:t>…</a:t>
            </a:r>
            <a:endParaRPr lang="pt-PT" b="1" dirty="0"/>
          </a:p>
        </p:txBody>
      </p:sp>
      <p:sp>
        <p:nvSpPr>
          <p:cNvPr id="9" name="Rectângulo 8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33400" y="6400800"/>
            <a:ext cx="937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 </a:t>
            </a:r>
          </a:p>
        </p:txBody>
      </p:sp>
      <p:pic>
        <p:nvPicPr>
          <p:cNvPr id="7" name="Picture 11" descr="IMG_8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43400"/>
            <a:ext cx="2571750" cy="1928812"/>
          </a:xfrm>
          <a:prstGeom prst="rect">
            <a:avLst/>
          </a:prstGeom>
          <a:noFill/>
        </p:spPr>
      </p:pic>
      <p:pic>
        <p:nvPicPr>
          <p:cNvPr id="9" name="Picture 15" descr="IMG_80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133600"/>
            <a:ext cx="2570162" cy="1927225"/>
          </a:xfrm>
          <a:prstGeom prst="rect">
            <a:avLst/>
          </a:prstGeom>
          <a:noFill/>
        </p:spPr>
      </p:pic>
      <p:pic>
        <p:nvPicPr>
          <p:cNvPr id="14" name="Picture 20" descr="IMG_8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133600"/>
            <a:ext cx="2571750" cy="1928812"/>
          </a:xfrm>
          <a:prstGeom prst="rect">
            <a:avLst/>
          </a:prstGeom>
          <a:noFill/>
        </p:spPr>
      </p:pic>
      <p:pic>
        <p:nvPicPr>
          <p:cNvPr id="16" name="Picture 17" descr="IMG_8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343400"/>
            <a:ext cx="2570162" cy="1927225"/>
          </a:xfrm>
          <a:prstGeom prst="rect">
            <a:avLst/>
          </a:prstGeom>
          <a:noFill/>
        </p:spPr>
      </p:pic>
      <p:sp>
        <p:nvSpPr>
          <p:cNvPr id="11" name="Rectângulo 10"/>
          <p:cNvSpPr/>
          <p:nvPr/>
        </p:nvSpPr>
        <p:spPr>
          <a:xfrm>
            <a:off x="381000" y="3505200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…</a:t>
            </a:r>
            <a:r>
              <a:rPr lang="pt-PT" b="1" dirty="0" err="1" smtClean="0"/>
              <a:t>whose</a:t>
            </a:r>
            <a:r>
              <a:rPr lang="pt-PT" b="1" dirty="0" smtClean="0"/>
              <a:t> </a:t>
            </a:r>
            <a:r>
              <a:rPr lang="pt-PT" b="1" dirty="0" err="1" smtClean="0"/>
              <a:t>works</a:t>
            </a:r>
            <a:r>
              <a:rPr lang="pt-PT" b="1" dirty="0" smtClean="0"/>
              <a:t> </a:t>
            </a:r>
            <a:r>
              <a:rPr lang="pt-PT" b="1" dirty="0" err="1" smtClean="0"/>
              <a:t>were</a:t>
            </a:r>
            <a:r>
              <a:rPr lang="pt-PT" b="1" dirty="0" smtClean="0"/>
              <a:t> </a:t>
            </a:r>
            <a:r>
              <a:rPr lang="pt-PT" b="1" dirty="0" err="1" smtClean="0"/>
              <a:t>initiated</a:t>
            </a:r>
            <a:r>
              <a:rPr lang="pt-PT" b="1" dirty="0" smtClean="0"/>
              <a:t> </a:t>
            </a:r>
            <a:r>
              <a:rPr lang="pt-PT" b="1" dirty="0" err="1" smtClean="0"/>
              <a:t>with</a:t>
            </a:r>
            <a:r>
              <a:rPr lang="pt-PT" b="1" dirty="0" smtClean="0"/>
              <a:t>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placement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 smtClean="0"/>
              <a:t> </a:t>
            </a:r>
            <a:r>
              <a:rPr lang="pt-PT" b="1" dirty="0" err="1" smtClean="0"/>
              <a:t>infrastructure</a:t>
            </a:r>
            <a:r>
              <a:rPr lang="pt-PT" b="1" dirty="0" smtClean="0"/>
              <a:t> for </a:t>
            </a:r>
            <a:r>
              <a:rPr lang="pt-PT" b="1" dirty="0" err="1" smtClean="0"/>
              <a:t>sanitation</a:t>
            </a:r>
            <a:endParaRPr lang="pt-PT" dirty="0"/>
          </a:p>
        </p:txBody>
      </p:sp>
      <p:sp>
        <p:nvSpPr>
          <p:cNvPr id="12" name="Rectângulo 11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524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Quinta </a:t>
            </a:r>
            <a:r>
              <a:rPr lang="en-US" sz="1400" b="1" dirty="0" err="1" smtClean="0"/>
              <a:t>da</a:t>
            </a:r>
            <a:r>
              <a:rPr lang="en-US" sz="1400" b="1" dirty="0" smtClean="0"/>
              <a:t> Granja – Urban Park– Phase 1</a:t>
            </a:r>
          </a:p>
        </p:txBody>
      </p:sp>
      <p:pic>
        <p:nvPicPr>
          <p:cNvPr id="7" name="Picture 5" descr="bacia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3" y="1999326"/>
            <a:ext cx="6281737" cy="4352261"/>
          </a:xfrm>
          <a:prstGeom prst="rect">
            <a:avLst/>
          </a:prstGeom>
          <a:noFill/>
        </p:spPr>
      </p:pic>
      <p:pic>
        <p:nvPicPr>
          <p:cNvPr id="8" name="Picture 6" descr="bacia_simula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5214938"/>
            <a:ext cx="4281487" cy="1171575"/>
          </a:xfrm>
          <a:prstGeom prst="rect">
            <a:avLst/>
          </a:prstGeom>
          <a:noFill/>
        </p:spPr>
      </p:pic>
      <p:sp>
        <p:nvSpPr>
          <p:cNvPr id="9" name="Rectângulo 8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33400" y="6324600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Quinta </a:t>
            </a:r>
            <a:r>
              <a:rPr lang="en-US" sz="1400" b="1" dirty="0" err="1" smtClean="0"/>
              <a:t>da</a:t>
            </a:r>
            <a:r>
              <a:rPr lang="en-US" sz="1400" b="1" dirty="0" smtClean="0"/>
              <a:t> Granja – Urban Park – pathways and corridors</a:t>
            </a:r>
          </a:p>
        </p:txBody>
      </p:sp>
      <p:pic>
        <p:nvPicPr>
          <p:cNvPr id="7" name="Picture 15" descr="QtaGranja-vista aere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3279775" cy="2182812"/>
          </a:xfrm>
          <a:prstGeom prst="rect">
            <a:avLst/>
          </a:prstGeom>
          <a:noFill/>
        </p:spPr>
      </p:pic>
      <p:pic>
        <p:nvPicPr>
          <p:cNvPr id="8" name="Picture 7" descr="Corte alçado transversal do projecto na zona da bacia de retenção e corte tecnico das movimentações de terreno necessárias execu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648200"/>
            <a:ext cx="5819775" cy="1608137"/>
          </a:xfrm>
          <a:prstGeom prst="rect">
            <a:avLst/>
          </a:prstGeom>
          <a:noFill/>
        </p:spPr>
      </p:pic>
      <p:pic>
        <p:nvPicPr>
          <p:cNvPr id="11" name="Picture 5" descr="Ortofotomapa e plano geral do Parque Urbano da Quinta da Granja 1ª  f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19600"/>
            <a:ext cx="2438400" cy="1872956"/>
          </a:xfrm>
          <a:prstGeom prst="rect">
            <a:avLst/>
          </a:prstGeom>
          <a:noFill/>
        </p:spPr>
      </p:pic>
      <p:pic>
        <p:nvPicPr>
          <p:cNvPr id="12" name="Picture 9" descr="fotoaerea pos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438400"/>
            <a:ext cx="2512144" cy="1828800"/>
          </a:xfrm>
          <a:prstGeom prst="rect">
            <a:avLst/>
          </a:prstGeom>
          <a:noFill/>
        </p:spPr>
      </p:pic>
      <p:pic>
        <p:nvPicPr>
          <p:cNvPr id="13" name="Picture 12" descr="festo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438400"/>
            <a:ext cx="2434070" cy="1828800"/>
          </a:xfrm>
          <a:prstGeom prst="rect">
            <a:avLst/>
          </a:prstGeom>
          <a:noFill/>
        </p:spPr>
      </p:pic>
      <p:sp>
        <p:nvSpPr>
          <p:cNvPr id="14" name="Rectângulo 13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85800" y="6324600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Quinta </a:t>
            </a:r>
            <a:r>
              <a:rPr lang="en-US" sz="1400" b="1" dirty="0" err="1" smtClean="0"/>
              <a:t>da</a:t>
            </a:r>
            <a:r>
              <a:rPr lang="en-US" sz="1400" b="1" dirty="0" smtClean="0"/>
              <a:t> Granja – Urban Park – pathways and corridors</a:t>
            </a:r>
          </a:p>
        </p:txBody>
      </p:sp>
      <p:pic>
        <p:nvPicPr>
          <p:cNvPr id="14" name="Picture 10" descr="IMG_25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0"/>
            <a:ext cx="5271283" cy="3951288"/>
          </a:xfrm>
          <a:prstGeom prst="rect">
            <a:avLst/>
          </a:prstGeom>
          <a:noFill/>
        </p:spPr>
      </p:pic>
      <p:pic>
        <p:nvPicPr>
          <p:cNvPr id="15" name="Picture 9" descr="Recanto das Oliveiras preexistentes junto ao Quiosque instal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2616228" cy="1962440"/>
          </a:xfrm>
          <a:prstGeom prst="rect">
            <a:avLst/>
          </a:prstGeom>
          <a:noFill/>
        </p:spPr>
      </p:pic>
      <p:pic>
        <p:nvPicPr>
          <p:cNvPr id="16" name="Picture 14" descr="IMG_25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0"/>
            <a:ext cx="2590800" cy="1941476"/>
          </a:xfrm>
          <a:prstGeom prst="rect">
            <a:avLst/>
          </a:prstGeom>
          <a:noFill/>
        </p:spPr>
      </p:pic>
      <p:sp>
        <p:nvSpPr>
          <p:cNvPr id="8" name="Rectângulo 7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52400" y="6324600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Quinta </a:t>
            </a:r>
            <a:r>
              <a:rPr lang="en-US" sz="1400" b="1" dirty="0" err="1" smtClean="0"/>
              <a:t>da</a:t>
            </a:r>
            <a:r>
              <a:rPr lang="en-US" sz="1400" b="1" dirty="0" smtClean="0"/>
              <a:t> Granja – Urban Park – pathways and corridors</a:t>
            </a:r>
          </a:p>
        </p:txBody>
      </p:sp>
      <p:pic>
        <p:nvPicPr>
          <p:cNvPr id="8" name="Picture 8" descr="IMG_2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28" y="2286000"/>
            <a:ext cx="5075069" cy="3806825"/>
          </a:xfrm>
          <a:prstGeom prst="rect">
            <a:avLst/>
          </a:prstGeom>
          <a:noFill/>
        </p:spPr>
      </p:pic>
      <p:pic>
        <p:nvPicPr>
          <p:cNvPr id="11" name="Picture 12" descr="IMG_25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3429000"/>
            <a:ext cx="3505200" cy="2628900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PT" sz="2400" b="1" i="1" dirty="0" smtClean="0">
                <a:solidFill>
                  <a:schemeClr val="tx2"/>
                </a:solidFill>
              </a:rPr>
              <a:t>	</a:t>
            </a:r>
          </a:p>
          <a:p>
            <a:pPr algn="just">
              <a:buNone/>
            </a:pPr>
            <a:r>
              <a:rPr lang="pt-PT" sz="2400" b="1" i="1" dirty="0" smtClean="0">
                <a:solidFill>
                  <a:schemeClr val="tx2"/>
                </a:solidFill>
              </a:rPr>
              <a:t>	</a:t>
            </a:r>
          </a:p>
          <a:p>
            <a:pPr algn="just">
              <a:buNone/>
            </a:pPr>
            <a:r>
              <a:rPr lang="pt-PT" sz="2400" b="1" i="1" dirty="0" smtClean="0">
                <a:solidFill>
                  <a:schemeClr val="tx2"/>
                </a:solidFill>
              </a:rPr>
              <a:t>	</a:t>
            </a:r>
            <a:endParaRPr lang="pt-PT" sz="1900" b="1" i="1" dirty="0">
              <a:solidFill>
                <a:schemeClr val="tx2"/>
              </a:solidFill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half" idx="4294967295"/>
          </p:nvPr>
        </p:nvSpPr>
        <p:spPr>
          <a:xfrm>
            <a:off x="0" y="1752600"/>
            <a:ext cx="2468563" cy="45720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pt-PT" sz="1800" dirty="0" smtClean="0">
                <a:solidFill>
                  <a:srgbClr val="00B050"/>
                </a:solidFill>
              </a:rPr>
              <a:t>	</a:t>
            </a:r>
            <a:r>
              <a:rPr lang="pt-PT" sz="1800" b="1" dirty="0" err="1" smtClean="0"/>
              <a:t>Both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Parks</a:t>
            </a:r>
            <a:r>
              <a:rPr lang="pt-PT" sz="1800" b="1" dirty="0" smtClean="0"/>
              <a:t> are </a:t>
            </a:r>
            <a:r>
              <a:rPr lang="pt-PT" sz="1800" b="1" dirty="0" err="1" smtClean="0"/>
              <a:t>strategically</a:t>
            </a:r>
            <a:r>
              <a:rPr lang="pt-PT" sz="1800" b="1" dirty="0" smtClean="0"/>
              <a:t>  </a:t>
            </a:r>
            <a:r>
              <a:rPr lang="pt-PT" sz="1800" b="1" dirty="0" err="1" smtClean="0"/>
              <a:t>integrated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in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the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green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structure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of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Lisbon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and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in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the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Green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Plan</a:t>
            </a:r>
            <a:r>
              <a:rPr lang="pt-PT" sz="1800" b="1" dirty="0" smtClean="0"/>
              <a:t> for </a:t>
            </a:r>
            <a:r>
              <a:rPr lang="pt-PT" sz="1800" b="1" dirty="0" err="1" smtClean="0"/>
              <a:t>the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city</a:t>
            </a:r>
            <a:endParaRPr lang="pt-PT" sz="1800" b="1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pt-PT" sz="1800" dirty="0"/>
          </a:p>
        </p:txBody>
      </p:sp>
      <p:pic>
        <p:nvPicPr>
          <p:cNvPr id="7" name="Picture 2" descr="PltMATR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5608224" cy="445928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57200" y="5943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 smtClean="0">
                <a:solidFill>
                  <a:schemeClr val="tx2"/>
                </a:solidFill>
              </a:rPr>
              <a:t>Strategic</a:t>
            </a:r>
            <a:r>
              <a:rPr lang="pt-PT" sz="1400" b="1" dirty="0" smtClean="0">
                <a:solidFill>
                  <a:schemeClr val="tx2"/>
                </a:solidFill>
              </a:rPr>
              <a:t> </a:t>
            </a:r>
            <a:r>
              <a:rPr lang="pt-PT" sz="1400" b="1" dirty="0" err="1" smtClean="0">
                <a:solidFill>
                  <a:schemeClr val="tx2"/>
                </a:solidFill>
              </a:rPr>
              <a:t>Plan</a:t>
            </a:r>
            <a:r>
              <a:rPr lang="pt-PT" sz="1400" b="1" dirty="0" smtClean="0">
                <a:solidFill>
                  <a:schemeClr val="tx2"/>
                </a:solidFill>
              </a:rPr>
              <a:t> for </a:t>
            </a:r>
            <a:r>
              <a:rPr lang="pt-PT" sz="1400" b="1" dirty="0" err="1" smtClean="0">
                <a:solidFill>
                  <a:schemeClr val="tx2"/>
                </a:solidFill>
              </a:rPr>
              <a:t>the</a:t>
            </a:r>
            <a:r>
              <a:rPr lang="pt-PT" sz="1400" b="1" dirty="0" smtClean="0">
                <a:solidFill>
                  <a:schemeClr val="tx2"/>
                </a:solidFill>
              </a:rPr>
              <a:t> </a:t>
            </a:r>
            <a:r>
              <a:rPr lang="pt-PT" sz="1400" b="1" dirty="0" err="1" smtClean="0">
                <a:solidFill>
                  <a:schemeClr val="tx2"/>
                </a:solidFill>
              </a:rPr>
              <a:t>public</a:t>
            </a:r>
            <a:r>
              <a:rPr lang="pt-PT" sz="1400" b="1" dirty="0" smtClean="0">
                <a:solidFill>
                  <a:schemeClr val="tx2"/>
                </a:solidFill>
              </a:rPr>
              <a:t> </a:t>
            </a:r>
            <a:r>
              <a:rPr lang="pt-PT" sz="1400" b="1" dirty="0" err="1" smtClean="0">
                <a:solidFill>
                  <a:schemeClr val="tx2"/>
                </a:solidFill>
              </a:rPr>
              <a:t>space</a:t>
            </a:r>
            <a:r>
              <a:rPr lang="pt-PT" sz="1400" b="1" dirty="0" smtClean="0">
                <a:solidFill>
                  <a:schemeClr val="tx2"/>
                </a:solidFill>
              </a:rPr>
              <a:t> </a:t>
            </a:r>
            <a:r>
              <a:rPr lang="pt-PT" sz="1400" b="1" dirty="0" err="1" smtClean="0">
                <a:solidFill>
                  <a:schemeClr val="tx2"/>
                </a:solidFill>
              </a:rPr>
              <a:t>of</a:t>
            </a:r>
            <a:r>
              <a:rPr lang="pt-PT" sz="1400" b="1" dirty="0" smtClean="0">
                <a:solidFill>
                  <a:schemeClr val="tx2"/>
                </a:solidFill>
              </a:rPr>
              <a:t> </a:t>
            </a:r>
            <a:r>
              <a:rPr lang="pt-PT" sz="1400" b="1" dirty="0" err="1" smtClean="0">
                <a:solidFill>
                  <a:schemeClr val="tx2"/>
                </a:solidFill>
              </a:rPr>
              <a:t>Lisbon</a:t>
            </a:r>
            <a:endParaRPr lang="pt-PT" sz="1400" b="1" dirty="0">
              <a:solidFill>
                <a:schemeClr val="tx2"/>
              </a:solidFill>
            </a:endParaRPr>
          </a:p>
        </p:txBody>
      </p:sp>
      <p:sp>
        <p:nvSpPr>
          <p:cNvPr id="10" name="Fluxograma: conexão 9"/>
          <p:cNvSpPr/>
          <p:nvPr/>
        </p:nvSpPr>
        <p:spPr>
          <a:xfrm>
            <a:off x="4572000" y="3657600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Fluxograma: conexão 10"/>
          <p:cNvSpPr/>
          <p:nvPr/>
        </p:nvSpPr>
        <p:spPr>
          <a:xfrm>
            <a:off x="6934200" y="3657600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pic>
        <p:nvPicPr>
          <p:cNvPr id="8" name="Picture 5" descr="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874558" cy="5334000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457200" y="2895600"/>
            <a:ext cx="381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err="1" smtClean="0"/>
              <a:t>Through</a:t>
            </a:r>
            <a:r>
              <a:rPr lang="pt-PT" b="1" dirty="0" smtClean="0"/>
              <a:t> </a:t>
            </a:r>
            <a:r>
              <a:rPr lang="pt-PT" b="1" dirty="0" err="1" smtClean="0"/>
              <a:t>routes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corridors</a:t>
            </a:r>
            <a:r>
              <a:rPr lang="pt-PT" b="1" dirty="0" smtClean="0"/>
              <a:t> </a:t>
            </a:r>
            <a:r>
              <a:rPr lang="pt-PT" b="1" dirty="0" err="1" smtClean="0"/>
              <a:t>this</a:t>
            </a:r>
            <a:r>
              <a:rPr lang="pt-PT" b="1" dirty="0" smtClean="0"/>
              <a:t> </a:t>
            </a:r>
            <a:r>
              <a:rPr lang="pt-PT" b="1" dirty="0" err="1" smtClean="0"/>
              <a:t>Plan</a:t>
            </a:r>
            <a:r>
              <a:rPr lang="pt-PT" b="1" dirty="0" smtClean="0"/>
              <a:t> </a:t>
            </a:r>
            <a:r>
              <a:rPr lang="pt-PT" b="1" dirty="0" err="1" smtClean="0"/>
              <a:t>establishes</a:t>
            </a:r>
            <a:r>
              <a:rPr lang="pt-PT" b="1" dirty="0" smtClean="0"/>
              <a:t> a </a:t>
            </a:r>
            <a:r>
              <a:rPr lang="pt-PT" b="1" dirty="0" err="1" smtClean="0"/>
              <a:t>connection</a:t>
            </a:r>
            <a:r>
              <a:rPr lang="pt-PT" b="1" dirty="0" smtClean="0"/>
              <a:t> </a:t>
            </a:r>
            <a:r>
              <a:rPr lang="pt-PT" b="1" dirty="0" err="1" smtClean="0"/>
              <a:t>between</a:t>
            </a:r>
            <a:r>
              <a:rPr lang="pt-PT" b="1" dirty="0" smtClean="0"/>
              <a:t> </a:t>
            </a:r>
            <a:r>
              <a:rPr lang="pt-PT" b="1" dirty="0" err="1" smtClean="0"/>
              <a:t>points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surfaces</a:t>
            </a:r>
            <a:r>
              <a:rPr lang="pt-PT" b="1" dirty="0" smtClean="0"/>
              <a:t> </a:t>
            </a:r>
            <a:r>
              <a:rPr lang="pt-PT" b="1" dirty="0" err="1" smtClean="0"/>
              <a:t>considered</a:t>
            </a:r>
            <a:r>
              <a:rPr lang="pt-PT" b="1" dirty="0" smtClean="0"/>
              <a:t> </a:t>
            </a:r>
            <a:r>
              <a:rPr lang="pt-PT" b="1" dirty="0" err="1" smtClean="0"/>
              <a:t>essential</a:t>
            </a:r>
            <a:r>
              <a:rPr lang="pt-PT" b="1" dirty="0" smtClean="0"/>
              <a:t> to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ecological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aesthetical</a:t>
            </a:r>
            <a:r>
              <a:rPr lang="pt-PT" b="1" dirty="0" smtClean="0"/>
              <a:t> balance </a:t>
            </a:r>
            <a:r>
              <a:rPr lang="pt-PT" b="1" dirty="0" err="1" smtClean="0"/>
              <a:t>of</a:t>
            </a:r>
            <a:r>
              <a:rPr lang="pt-PT" b="1" dirty="0" smtClean="0"/>
              <a:t>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city</a:t>
            </a:r>
            <a:endParaRPr lang="pt-PT" b="1" dirty="0"/>
          </a:p>
        </p:txBody>
      </p:sp>
      <p:sp>
        <p:nvSpPr>
          <p:cNvPr id="6" name="Fluxograma: conexão 5"/>
          <p:cNvSpPr/>
          <p:nvPr/>
        </p:nvSpPr>
        <p:spPr>
          <a:xfrm>
            <a:off x="7543800" y="3124200"/>
            <a:ext cx="324000" cy="3240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Fluxograma: conexão 10"/>
          <p:cNvSpPr/>
          <p:nvPr/>
        </p:nvSpPr>
        <p:spPr>
          <a:xfrm>
            <a:off x="5638800" y="3124200"/>
            <a:ext cx="324000" cy="3240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Aesthetics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4294967295"/>
          </p:nvPr>
        </p:nvSpPr>
        <p:spPr>
          <a:xfrm>
            <a:off x="3048000" y="1752600"/>
            <a:ext cx="5921375" cy="4559300"/>
          </a:xfrm>
        </p:spPr>
        <p:txBody>
          <a:bodyPr>
            <a:normAutofit/>
          </a:bodyPr>
          <a:lstStyle/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400" b="1" dirty="0" smtClean="0">
                <a:sym typeface="Symbol"/>
              </a:rPr>
              <a:t>	</a:t>
            </a:r>
            <a:r>
              <a:rPr lang="pt-PT" sz="1900" b="1" dirty="0" err="1" smtClean="0">
                <a:sym typeface="Symbol"/>
              </a:rPr>
              <a:t>A</a:t>
            </a:r>
            <a:r>
              <a:rPr lang="pt-PT" sz="1900" b="1" dirty="0" err="1" smtClean="0"/>
              <a:t>gricultural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practice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within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the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urban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space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is</a:t>
            </a:r>
            <a:r>
              <a:rPr lang="pt-PT" sz="1900" b="1" dirty="0" smtClean="0"/>
              <a:t> a </a:t>
            </a:r>
            <a:r>
              <a:rPr lang="pt-PT" sz="1900" b="1" dirty="0" err="1" smtClean="0"/>
              <a:t>way</a:t>
            </a:r>
            <a:r>
              <a:rPr lang="pt-PT" sz="1900" b="1" dirty="0" smtClean="0"/>
              <a:t> to </a:t>
            </a:r>
            <a:r>
              <a:rPr lang="pt-PT" sz="1900" b="1" dirty="0" err="1" smtClean="0"/>
              <a:t>establish</a:t>
            </a:r>
            <a:r>
              <a:rPr lang="pt-PT" sz="1900" b="1" dirty="0" smtClean="0"/>
              <a:t> a </a:t>
            </a:r>
            <a:r>
              <a:rPr lang="pt-PT" sz="1900" b="1" dirty="0" err="1" smtClean="0"/>
              <a:t>relationship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between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production</a:t>
            </a:r>
            <a:r>
              <a:rPr lang="pt-PT" sz="1900" b="1" dirty="0" smtClean="0"/>
              <a:t>, </a:t>
            </a:r>
            <a:r>
              <a:rPr lang="pt-PT" sz="1900" b="1" dirty="0" err="1" smtClean="0"/>
              <a:t>protection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and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recreation</a:t>
            </a:r>
            <a:r>
              <a:rPr lang="pt-PT" sz="1900" b="1" dirty="0" smtClean="0"/>
              <a:t>.</a:t>
            </a:r>
          </a:p>
          <a:p>
            <a:pPr>
              <a:buFont typeface="Symbol"/>
              <a:buChar char="Þ"/>
            </a:pPr>
            <a:endParaRPr lang="pt-PT" sz="1900" b="1" dirty="0" smtClean="0">
              <a:solidFill>
                <a:schemeClr val="tx2"/>
              </a:solidFill>
            </a:endParaRPr>
          </a:p>
          <a:p>
            <a:pPr>
              <a:buFont typeface="Symbol"/>
              <a:buChar char="Þ"/>
            </a:pPr>
            <a:endParaRPr lang="pt-PT" sz="19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1900" b="1" dirty="0" smtClean="0">
                <a:solidFill>
                  <a:schemeClr val="tx2"/>
                </a:solidFill>
              </a:rPr>
              <a:t>	</a:t>
            </a:r>
            <a:r>
              <a:rPr lang="pt-PT" sz="1900" b="1" dirty="0" err="1" smtClean="0">
                <a:solidFill>
                  <a:schemeClr val="tx2"/>
                </a:solidFill>
              </a:rPr>
              <a:t>It’s</a:t>
            </a:r>
            <a:r>
              <a:rPr lang="pt-PT" sz="1900" b="1" dirty="0" smtClean="0">
                <a:solidFill>
                  <a:schemeClr val="tx2"/>
                </a:solidFill>
              </a:rPr>
              <a:t> </a:t>
            </a:r>
            <a:r>
              <a:rPr lang="pt-PT" sz="1900" b="1" dirty="0" smtClean="0"/>
              <a:t>a central </a:t>
            </a:r>
            <a:r>
              <a:rPr lang="pt-PT" sz="1900" b="1" dirty="0" err="1" smtClean="0"/>
              <a:t>activity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if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we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consider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the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energy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and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food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crisis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present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in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our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daily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lives</a:t>
            </a:r>
            <a:r>
              <a:rPr lang="pt-PT" sz="1900" b="1" dirty="0" smtClean="0"/>
              <a:t> (</a:t>
            </a:r>
            <a:r>
              <a:rPr lang="pt-PT" sz="1900" b="1" dirty="0" err="1" smtClean="0"/>
              <a:t>with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the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expectation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of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an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increase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on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both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items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in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the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near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future</a:t>
            </a:r>
            <a:r>
              <a:rPr lang="pt-PT" sz="1900" b="1" dirty="0" smtClean="0"/>
              <a:t>)</a:t>
            </a:r>
            <a:endParaRPr lang="pt-PT" sz="19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400" b="1" dirty="0" smtClean="0"/>
          </a:p>
          <a:p>
            <a:pPr>
              <a:buNone/>
            </a:pPr>
            <a:r>
              <a:rPr lang="pt-PT" sz="2400" b="1" dirty="0" smtClean="0"/>
              <a:t>	</a:t>
            </a:r>
            <a:endParaRPr lang="pt-PT" sz="1900" b="1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57200" y="1524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Why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study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allotment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gardens</a:t>
            </a:r>
            <a:r>
              <a:rPr lang="pt-PT" sz="1600" b="1" dirty="0" smtClean="0">
                <a:solidFill>
                  <a:schemeClr val="tx2"/>
                </a:solidFill>
              </a:rPr>
              <a:t>?</a:t>
            </a:r>
            <a:endParaRPr lang="pt-PT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 Meu Filme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143000" y="228600"/>
            <a:ext cx="11353800" cy="6386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971800" y="1752600"/>
            <a:ext cx="5921375" cy="4559300"/>
          </a:xfrm>
        </p:spPr>
        <p:txBody>
          <a:bodyPr>
            <a:normAutofit/>
          </a:bodyPr>
          <a:lstStyle/>
          <a:p>
            <a:endParaRPr lang="pt-PT" sz="2400" b="1" i="1" dirty="0" smtClean="0">
              <a:solidFill>
                <a:schemeClr val="tx2"/>
              </a:solidFill>
            </a:endParaRPr>
          </a:p>
          <a:p>
            <a:endParaRPr lang="pt-PT" sz="2400" b="1" i="1" dirty="0" smtClean="0">
              <a:solidFill>
                <a:schemeClr val="tx2"/>
              </a:solidFill>
            </a:endParaRPr>
          </a:p>
          <a:p>
            <a:endParaRPr lang="pt-PT" sz="24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4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000" b="1" i="1" dirty="0" smtClean="0">
                <a:solidFill>
                  <a:schemeClr val="tx2"/>
                </a:solidFill>
              </a:rPr>
              <a:t>	</a:t>
            </a:r>
            <a:r>
              <a:rPr lang="pt-PT" sz="2000" b="1" i="1" dirty="0" err="1" smtClean="0">
                <a:solidFill>
                  <a:schemeClr val="tx2"/>
                </a:solidFill>
              </a:rPr>
              <a:t>Considering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the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idea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of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space</a:t>
            </a:r>
            <a:r>
              <a:rPr lang="pt-PT" sz="2000" b="1" i="1" dirty="0" smtClean="0">
                <a:solidFill>
                  <a:schemeClr val="tx2"/>
                </a:solidFill>
              </a:rPr>
              <a:t> as a vital </a:t>
            </a:r>
            <a:r>
              <a:rPr lang="pt-PT" sz="2000" b="1" i="1" dirty="0" err="1" smtClean="0">
                <a:solidFill>
                  <a:schemeClr val="tx2"/>
                </a:solidFill>
              </a:rPr>
              <a:t>experience</a:t>
            </a:r>
            <a:r>
              <a:rPr lang="pt-PT" sz="2000" b="1" i="1" dirty="0" smtClean="0">
                <a:solidFill>
                  <a:schemeClr val="tx2"/>
                </a:solidFill>
              </a:rPr>
              <a:t> crucial </a:t>
            </a:r>
            <a:r>
              <a:rPr lang="pt-PT" sz="2000" b="1" i="1" dirty="0" err="1" smtClean="0">
                <a:solidFill>
                  <a:schemeClr val="tx2"/>
                </a:solidFill>
              </a:rPr>
              <a:t>in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the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concept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of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landscape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it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is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our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aim</a:t>
            </a:r>
            <a:r>
              <a:rPr lang="pt-PT" sz="2000" b="1" i="1" dirty="0" smtClean="0">
                <a:solidFill>
                  <a:schemeClr val="tx2"/>
                </a:solidFill>
              </a:rPr>
              <a:t> to </a:t>
            </a:r>
            <a:r>
              <a:rPr lang="pt-PT" sz="2000" b="1" i="1" dirty="0" err="1" smtClean="0">
                <a:solidFill>
                  <a:schemeClr val="tx2"/>
                </a:solidFill>
              </a:rPr>
              <a:t>address</a:t>
            </a:r>
            <a:r>
              <a:rPr lang="pt-PT" sz="2000" b="1" i="1" dirty="0" smtClean="0">
                <a:solidFill>
                  <a:schemeClr val="tx2"/>
                </a:solidFill>
              </a:rPr>
              <a:t>, </a:t>
            </a:r>
            <a:r>
              <a:rPr lang="pt-PT" sz="2000" b="1" i="1" dirty="0" err="1" smtClean="0">
                <a:solidFill>
                  <a:schemeClr val="tx2"/>
                </a:solidFill>
              </a:rPr>
              <a:t>ethically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and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aesthetically</a:t>
            </a:r>
            <a:r>
              <a:rPr lang="pt-PT" sz="2000" b="1" i="1" dirty="0" smtClean="0">
                <a:solidFill>
                  <a:schemeClr val="tx2"/>
                </a:solidFill>
              </a:rPr>
              <a:t>, </a:t>
            </a:r>
            <a:r>
              <a:rPr lang="pt-PT" sz="2000" b="1" i="1" dirty="0" err="1" smtClean="0">
                <a:solidFill>
                  <a:schemeClr val="tx2"/>
                </a:solidFill>
              </a:rPr>
              <a:t>allotment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gardens</a:t>
            </a:r>
            <a:r>
              <a:rPr lang="pt-PT" sz="2000" b="1" i="1" dirty="0" smtClean="0">
                <a:solidFill>
                  <a:schemeClr val="tx2"/>
                </a:solidFill>
              </a:rPr>
              <a:t> as a </a:t>
            </a:r>
            <a:r>
              <a:rPr lang="pt-PT" sz="2000" b="1" i="1" dirty="0" err="1" smtClean="0">
                <a:solidFill>
                  <a:schemeClr val="tx2"/>
                </a:solidFill>
              </a:rPr>
              <a:t>space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of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the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landscape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including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that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living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experience</a:t>
            </a:r>
            <a:r>
              <a:rPr lang="pt-PT" sz="2000" b="1" i="1" dirty="0" smtClean="0">
                <a:solidFill>
                  <a:schemeClr val="tx2"/>
                </a:solidFill>
              </a:rPr>
              <a:t> (</a:t>
            </a:r>
            <a:r>
              <a:rPr lang="pt-PT" sz="2000" b="1" i="1" dirty="0" err="1" smtClean="0">
                <a:solidFill>
                  <a:schemeClr val="tx2"/>
                </a:solidFill>
              </a:rPr>
              <a:t>even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from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an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observer’s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point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of</a:t>
            </a:r>
            <a:r>
              <a:rPr lang="pt-PT" sz="2000" b="1" i="1" dirty="0" smtClean="0">
                <a:solidFill>
                  <a:schemeClr val="tx2"/>
                </a:solidFill>
              </a:rPr>
              <a:t> </a:t>
            </a:r>
            <a:r>
              <a:rPr lang="pt-PT" sz="2000" b="1" i="1" dirty="0" err="1" smtClean="0">
                <a:solidFill>
                  <a:schemeClr val="tx2"/>
                </a:solidFill>
              </a:rPr>
              <a:t>view</a:t>
            </a:r>
            <a:r>
              <a:rPr lang="pt-PT" sz="2000" b="1" i="1" dirty="0" smtClean="0">
                <a:solidFill>
                  <a:schemeClr val="tx2"/>
                </a:solidFill>
              </a:rPr>
              <a:t>).</a:t>
            </a:r>
          </a:p>
          <a:p>
            <a:pPr>
              <a:buNone/>
            </a:pPr>
            <a:endParaRPr lang="pt-PT" sz="2400" b="1" i="1" dirty="0">
              <a:solidFill>
                <a:schemeClr val="tx2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57200" y="14902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smtClean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4294967295"/>
          </p:nvPr>
        </p:nvSpPr>
        <p:spPr>
          <a:xfrm>
            <a:off x="3048001" y="2057400"/>
            <a:ext cx="5867400" cy="4254500"/>
          </a:xfrm>
        </p:spPr>
        <p:txBody>
          <a:bodyPr>
            <a:normAutofit/>
          </a:bodyPr>
          <a:lstStyle/>
          <a:p>
            <a:pPr>
              <a:buNone/>
            </a:pPr>
            <a:endParaRPr lang="pt-PT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400" b="1" dirty="0" smtClean="0">
                <a:solidFill>
                  <a:schemeClr val="tx2"/>
                </a:solidFill>
              </a:rPr>
              <a:t>	</a:t>
            </a:r>
            <a:r>
              <a:rPr lang="pt-PT" sz="1800" b="1" dirty="0" err="1" smtClean="0"/>
              <a:t>According</a:t>
            </a:r>
            <a:r>
              <a:rPr lang="pt-PT" sz="1800" b="1" dirty="0" smtClean="0"/>
              <a:t> to </a:t>
            </a:r>
            <a:r>
              <a:rPr lang="pt-PT" sz="1800" b="1" dirty="0" err="1" smtClean="0"/>
              <a:t>Ferriolo</a:t>
            </a:r>
            <a:r>
              <a:rPr lang="pt-PT" sz="1800" b="1" dirty="0" smtClean="0"/>
              <a:t> (2002),</a:t>
            </a:r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	</a:t>
            </a:r>
            <a:r>
              <a:rPr lang="pt-PT" sz="1800" b="1" dirty="0" err="1" smtClean="0"/>
              <a:t>Landscape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is</a:t>
            </a:r>
            <a:r>
              <a:rPr lang="pt-PT" sz="1800" b="1" dirty="0" smtClean="0"/>
              <a:t> </a:t>
            </a:r>
            <a:r>
              <a:rPr lang="pt-PT" sz="1800" b="1" i="1" dirty="0" err="1" smtClean="0"/>
              <a:t>an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ethical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reality</a:t>
            </a:r>
            <a:r>
              <a:rPr lang="pt-PT" sz="1800" b="1" i="1" dirty="0" smtClean="0"/>
              <a:t>, </a:t>
            </a:r>
            <a:r>
              <a:rPr lang="pt-PT" sz="1800" b="1" i="1" dirty="0" err="1" smtClean="0"/>
              <a:t>field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of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action</a:t>
            </a:r>
            <a:r>
              <a:rPr lang="pt-PT" sz="1800" b="1" i="1" dirty="0" smtClean="0"/>
              <a:t>, </a:t>
            </a:r>
            <a:r>
              <a:rPr lang="pt-PT" sz="1800" b="1" i="1" dirty="0" err="1" smtClean="0"/>
              <a:t>space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of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associated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human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life</a:t>
            </a:r>
            <a:r>
              <a:rPr lang="pt-PT" sz="1800" b="1" i="1" dirty="0" smtClean="0"/>
              <a:t>: </a:t>
            </a:r>
            <a:r>
              <a:rPr lang="pt-PT" sz="1800" b="1" i="1" dirty="0" err="1" smtClean="0"/>
              <a:t>it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is</a:t>
            </a:r>
            <a:r>
              <a:rPr lang="pt-PT" sz="1800" b="1" i="1" dirty="0" smtClean="0"/>
              <a:t> a </a:t>
            </a:r>
            <a:r>
              <a:rPr lang="pt-PT" sz="1800" b="1" i="1" dirty="0" err="1" smtClean="0"/>
              <a:t>possible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reality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of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resolutions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and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transformations</a:t>
            </a:r>
            <a:r>
              <a:rPr lang="pt-PT" sz="1800" b="1" i="1" dirty="0" smtClean="0"/>
              <a:t>. </a:t>
            </a:r>
            <a:r>
              <a:rPr lang="pt-PT" sz="1800" b="1" i="1" dirty="0" err="1" smtClean="0"/>
              <a:t>Its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essence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belongs</a:t>
            </a:r>
            <a:r>
              <a:rPr lang="pt-PT" sz="1800" b="1" i="1" dirty="0" smtClean="0"/>
              <a:t> to </a:t>
            </a:r>
            <a:r>
              <a:rPr lang="pt-PT" sz="1800" b="1" i="1" dirty="0" err="1" smtClean="0"/>
              <a:t>practical</a:t>
            </a:r>
            <a:r>
              <a:rPr lang="pt-PT" sz="1800" b="1" i="1" dirty="0" smtClean="0"/>
              <a:t> </a:t>
            </a:r>
            <a:r>
              <a:rPr lang="pt-PT" sz="1800" b="1" i="1" dirty="0" err="1" smtClean="0"/>
              <a:t>philosophy</a:t>
            </a:r>
            <a:r>
              <a:rPr lang="pt-PT" sz="1800" b="1" i="1" dirty="0" smtClean="0"/>
              <a:t>, </a:t>
            </a:r>
            <a:r>
              <a:rPr lang="pt-PT" sz="1800" b="1" i="1" dirty="0" err="1" smtClean="0"/>
              <a:t>so</a:t>
            </a:r>
            <a:r>
              <a:rPr lang="pt-PT" sz="1800" b="1" i="1" dirty="0" smtClean="0"/>
              <a:t> to </a:t>
            </a:r>
            <a:r>
              <a:rPr lang="pt-PT" sz="1800" b="1" i="1" dirty="0" err="1" smtClean="0"/>
              <a:t>ethics</a:t>
            </a:r>
            <a:r>
              <a:rPr lang="pt-PT" sz="1800" b="1" i="1" dirty="0" smtClean="0"/>
              <a:t>. </a:t>
            </a:r>
            <a:endParaRPr lang="pt-PT" sz="1800" b="1" dirty="0" smtClean="0"/>
          </a:p>
          <a:p>
            <a:pPr>
              <a:buNone/>
            </a:pPr>
            <a:endParaRPr lang="en-US" sz="1900" b="1" dirty="0" smtClean="0"/>
          </a:p>
          <a:p>
            <a:pPr algn="just">
              <a:buNone/>
            </a:pPr>
            <a:endParaRPr lang="pt-PT" sz="1900" b="1" dirty="0" smtClean="0"/>
          </a:p>
          <a:p>
            <a:pPr>
              <a:buNone/>
            </a:pPr>
            <a:r>
              <a:rPr lang="pt-PT" sz="1900" b="1" dirty="0" smtClean="0"/>
              <a:t>	</a:t>
            </a:r>
            <a:r>
              <a:rPr lang="pt-PT" sz="1900" b="1" dirty="0" err="1" smtClean="0"/>
              <a:t>Allotment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gardens</a:t>
            </a:r>
            <a:r>
              <a:rPr lang="pt-PT" sz="1900" b="1" dirty="0" smtClean="0"/>
              <a:t>, as </a:t>
            </a:r>
            <a:r>
              <a:rPr lang="pt-PT" sz="1900" b="1" dirty="0" err="1" smtClean="0"/>
              <a:t>any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other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landscape</a:t>
            </a:r>
            <a:r>
              <a:rPr lang="pt-PT" sz="1900" b="1" dirty="0" smtClean="0"/>
              <a:t> are </a:t>
            </a:r>
            <a:r>
              <a:rPr lang="pt-PT" sz="1900" b="1" dirty="0" err="1" smtClean="0"/>
              <a:t>also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an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ethical</a:t>
            </a:r>
            <a:r>
              <a:rPr lang="pt-PT" sz="1900" b="1" dirty="0" smtClean="0"/>
              <a:t> </a:t>
            </a:r>
            <a:r>
              <a:rPr lang="pt-PT" sz="1900" b="1" dirty="0" err="1" smtClean="0"/>
              <a:t>reality</a:t>
            </a:r>
            <a:r>
              <a:rPr lang="pt-PT" sz="1900" b="1" dirty="0" smtClean="0"/>
              <a:t>.</a:t>
            </a:r>
            <a:endParaRPr lang="pt-PT" sz="1800" b="1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57200" y="152400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Why</a:t>
            </a:r>
            <a:r>
              <a:rPr lang="pt-PT" sz="1600" b="1" dirty="0" smtClean="0">
                <a:solidFill>
                  <a:schemeClr val="tx2"/>
                </a:solidFill>
              </a:rPr>
              <a:t> are </a:t>
            </a:r>
            <a:r>
              <a:rPr lang="pt-PT" sz="1600" b="1" dirty="0" err="1" smtClean="0">
                <a:solidFill>
                  <a:schemeClr val="tx2"/>
                </a:solidFill>
              </a:rPr>
              <a:t>allotment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gardens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an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ethic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reality</a:t>
            </a:r>
            <a:r>
              <a:rPr lang="pt-PT" sz="1600" b="1" dirty="0" smtClean="0">
                <a:solidFill>
                  <a:schemeClr val="tx2"/>
                </a:solidFill>
              </a:rPr>
              <a:t>?</a:t>
            </a:r>
            <a:endParaRPr lang="pt-PT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" y="15240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Food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of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the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future</a:t>
            </a:r>
            <a:r>
              <a:rPr lang="pt-PT" sz="1600" b="1" dirty="0" smtClean="0">
                <a:solidFill>
                  <a:schemeClr val="tx2"/>
                </a:solidFill>
              </a:rPr>
              <a:t> - </a:t>
            </a:r>
            <a:endParaRPr lang="pt-PT" sz="1600" b="1" dirty="0">
              <a:solidFill>
                <a:schemeClr val="tx2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514600" y="1524000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hlinkClick r:id="rId3"/>
              </a:rPr>
              <a:t>http://www.youtube.com/watch?v=V2pn6BHVRqE</a:t>
            </a:r>
            <a:r>
              <a:rPr lang="pt-PT" sz="1400" dirty="0" smtClean="0"/>
              <a:t> –  20th </a:t>
            </a:r>
            <a:r>
              <a:rPr lang="pt-PT" sz="1400" dirty="0" err="1" smtClean="0"/>
              <a:t>Aug</a:t>
            </a:r>
            <a:r>
              <a:rPr lang="pt-PT" sz="1400" dirty="0" smtClean="0"/>
              <a:t> 2011</a:t>
            </a:r>
            <a:endParaRPr lang="pt-PT" sz="1400" dirty="0"/>
          </a:p>
        </p:txBody>
      </p:sp>
      <p:pic>
        <p:nvPicPr>
          <p:cNvPr id="7" name="the future of foo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971675"/>
            <a:ext cx="8686800" cy="488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1000" y="1524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tx2"/>
                </a:solidFill>
              </a:rPr>
              <a:t>     </a:t>
            </a:r>
            <a:r>
              <a:rPr lang="pt-PT" sz="1600" b="1" dirty="0" err="1" smtClean="0">
                <a:solidFill>
                  <a:schemeClr val="tx2"/>
                </a:solidFill>
              </a:rPr>
              <a:t>Ethics</a:t>
            </a:r>
            <a:endParaRPr lang="pt-PT" sz="1600" b="1" dirty="0">
              <a:solidFill>
                <a:schemeClr val="tx2"/>
              </a:solidFill>
            </a:endParaRPr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038600" cy="4623816"/>
          </a:xfrm>
        </p:spPr>
        <p:txBody>
          <a:bodyPr/>
          <a:lstStyle/>
          <a:p>
            <a:pPr>
              <a:buNone/>
            </a:pPr>
            <a:r>
              <a:rPr lang="pt-PT" dirty="0" smtClean="0">
                <a:solidFill>
                  <a:srgbClr val="00B050"/>
                </a:solidFill>
              </a:rPr>
              <a:t>	</a:t>
            </a:r>
            <a:r>
              <a:rPr lang="pt-PT" sz="1800" b="1" dirty="0" smtClean="0"/>
              <a:t>	</a:t>
            </a:r>
          </a:p>
          <a:p>
            <a:pPr>
              <a:buNone/>
            </a:pPr>
            <a:r>
              <a:rPr lang="pt-PT" sz="1800" b="1" dirty="0" smtClean="0"/>
              <a:t>	</a:t>
            </a:r>
          </a:p>
          <a:p>
            <a:pPr>
              <a:buNone/>
            </a:pPr>
            <a:r>
              <a:rPr lang="pt-PT" sz="1800" b="1" dirty="0" smtClean="0"/>
              <a:t>	</a:t>
            </a:r>
            <a:r>
              <a:rPr lang="pt-PT" sz="1800" b="1" dirty="0" err="1" smtClean="0"/>
              <a:t>Allotment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gardens</a:t>
            </a:r>
            <a:r>
              <a:rPr lang="pt-PT" sz="1800" b="1" dirty="0" smtClean="0"/>
              <a:t> are </a:t>
            </a:r>
            <a:r>
              <a:rPr lang="pt-PT" sz="1800" b="1" dirty="0" err="1" smtClean="0"/>
              <a:t>seen</a:t>
            </a:r>
            <a:r>
              <a:rPr lang="pt-PT" sz="1800" b="1" dirty="0" smtClean="0"/>
              <a:t> as </a:t>
            </a:r>
            <a:r>
              <a:rPr lang="pt-PT" sz="1800" b="1" dirty="0" err="1" smtClean="0"/>
              <a:t>an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ethical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reality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in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which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Man</a:t>
            </a:r>
            <a:r>
              <a:rPr lang="pt-PT" sz="1800" b="1" dirty="0" smtClean="0"/>
              <a:t>  </a:t>
            </a:r>
            <a:r>
              <a:rPr lang="pt-PT" sz="1800" b="1" dirty="0" err="1" smtClean="0"/>
              <a:t>coexists</a:t>
            </a:r>
            <a:endParaRPr lang="pt-PT" sz="1800" b="1" dirty="0" smtClean="0"/>
          </a:p>
          <a:p>
            <a:pPr>
              <a:buNone/>
            </a:pPr>
            <a:endParaRPr lang="pt-PT" sz="1800" b="1" dirty="0" smtClean="0"/>
          </a:p>
          <a:p>
            <a:endParaRPr lang="pt-PT" dirty="0"/>
          </a:p>
        </p:txBody>
      </p:sp>
      <p:pic>
        <p:nvPicPr>
          <p:cNvPr id="14" name="Picture 2" descr="http://www.caxias.rs.gov.br/emef_dolaimes/Fotos/hort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91000"/>
            <a:ext cx="3048000" cy="2294283"/>
          </a:xfrm>
          <a:prstGeom prst="rect">
            <a:avLst/>
          </a:prstGeom>
          <a:noFill/>
        </p:spPr>
      </p:pic>
      <p:pic>
        <p:nvPicPr>
          <p:cNvPr id="19" name="Picture 6" descr="http://oficinaactiva.pegada.net/sitewp/wp-content/uploads/2010/04/hortapp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048000" cy="2286000"/>
          </a:xfrm>
          <a:prstGeom prst="rect">
            <a:avLst/>
          </a:prstGeom>
          <a:noFill/>
        </p:spPr>
      </p:pic>
      <p:pic>
        <p:nvPicPr>
          <p:cNvPr id="10" name="Picture 8" descr="http://4.bp.blogspot.com/_5CIQzjIR7Nw/SZ3vAmV6WEI/AAAAAAAAEE4/BtLJmEyQsak/s400/horas+mo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1400"/>
            <a:ext cx="4343400" cy="2910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1000" y="1524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tx2"/>
                </a:solidFill>
              </a:rPr>
              <a:t>     </a:t>
            </a:r>
            <a:r>
              <a:rPr lang="pt-PT" sz="1600" b="1" dirty="0" err="1" smtClean="0">
                <a:solidFill>
                  <a:schemeClr val="tx2"/>
                </a:solidFill>
              </a:rPr>
              <a:t>Ethics</a:t>
            </a:r>
            <a:endParaRPr lang="pt-PT" sz="1600" b="1" dirty="0">
              <a:solidFill>
                <a:schemeClr val="tx2"/>
              </a:solidFill>
            </a:endParaRPr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038600" cy="1676400"/>
          </a:xfrm>
        </p:spPr>
        <p:txBody>
          <a:bodyPr/>
          <a:lstStyle/>
          <a:p>
            <a:pPr>
              <a:buNone/>
            </a:pPr>
            <a:r>
              <a:rPr lang="pt-PT" dirty="0" smtClean="0">
                <a:solidFill>
                  <a:srgbClr val="00B050"/>
                </a:solidFill>
              </a:rPr>
              <a:t>	</a:t>
            </a:r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	</a:t>
            </a:r>
            <a:r>
              <a:rPr lang="pt-PT" sz="1800" b="1" dirty="0" err="1" smtClean="0"/>
              <a:t>Allotment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gardens</a:t>
            </a:r>
            <a:r>
              <a:rPr lang="pt-PT" sz="1800" b="1" dirty="0" smtClean="0"/>
              <a:t> are a </a:t>
            </a:r>
            <a:r>
              <a:rPr lang="pt-PT" sz="1800" b="1" dirty="0" err="1" smtClean="0"/>
              <a:t>comprehensive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and</a:t>
            </a:r>
            <a:r>
              <a:rPr lang="pt-PT" sz="1800" b="1" dirty="0" smtClean="0"/>
              <a:t>  </a:t>
            </a:r>
            <a:r>
              <a:rPr lang="pt-PT" sz="1800" b="1" dirty="0" err="1" smtClean="0"/>
              <a:t>an</a:t>
            </a:r>
            <a:r>
              <a:rPr lang="pt-PT" sz="1800" b="1" dirty="0" smtClean="0"/>
              <a:t> inclusive </a:t>
            </a:r>
            <a:r>
              <a:rPr lang="pt-PT" sz="1800" b="1" dirty="0" err="1" smtClean="0"/>
              <a:t>concept</a:t>
            </a:r>
            <a:r>
              <a:rPr lang="pt-PT" sz="1800" b="1" dirty="0" smtClean="0"/>
              <a:t> .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8" name="Picture 4" descr="http://4.bp.blogspot.com/_jIU7pqaFM00/TBc0gkAMa1I/AAAAAAAAALA/eoADtuWG6E4/s1600/Imagem+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3759200" cy="2819400"/>
          </a:xfrm>
          <a:prstGeom prst="rect">
            <a:avLst/>
          </a:prstGeom>
          <a:noFill/>
        </p:spPr>
      </p:pic>
      <p:pic>
        <p:nvPicPr>
          <p:cNvPr id="10" name="Picture 4" descr="http://www.lagoas.cm-pontedelima.pt/imagens/noticias/maio2011/HortasUrbanasMaio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57650"/>
            <a:ext cx="3378200" cy="2533650"/>
          </a:xfrm>
          <a:prstGeom prst="rect">
            <a:avLst/>
          </a:prstGeom>
          <a:noFill/>
        </p:spPr>
      </p:pic>
      <p:pic>
        <p:nvPicPr>
          <p:cNvPr id="11" name="Picture 2" descr="http://web01.cm-funchal.pt/CMF/IMAGES/www/album_fotografico/Espacos_Verdes/Hortas/HortasUrbanas/DSC_3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76400"/>
            <a:ext cx="3352799" cy="2226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ethics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and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aesthetics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of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the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allotment</a:t>
            </a:r>
            <a:r>
              <a:rPr lang="pt-PT" sz="1600" dirty="0" smtClean="0">
                <a:solidFill>
                  <a:srgbClr val="45A640"/>
                </a:solidFill>
              </a:rPr>
              <a:t> </a:t>
            </a:r>
            <a:r>
              <a:rPr lang="pt-PT" sz="1600" dirty="0" err="1" smtClean="0">
                <a:solidFill>
                  <a:srgbClr val="45A640"/>
                </a:solidFill>
              </a:rPr>
              <a:t>gardens</a:t>
            </a:r>
            <a:endParaRPr lang="pt-PT" sz="1600" dirty="0">
              <a:solidFill>
                <a:srgbClr val="45A640"/>
              </a:solidFill>
            </a:endParaRPr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idx="1"/>
          </p:nvPr>
        </p:nvSpPr>
        <p:spPr>
          <a:xfrm>
            <a:off x="303212" y="2286000"/>
            <a:ext cx="4040188" cy="715355"/>
          </a:xfrm>
        </p:spPr>
        <p:txBody>
          <a:bodyPr>
            <a:normAutofit fontScale="70000" lnSpcReduction="20000"/>
          </a:bodyPr>
          <a:lstStyle/>
          <a:p>
            <a:endParaRPr lang="pt-PT" sz="1800" cap="none" dirty="0" smtClean="0"/>
          </a:p>
          <a:p>
            <a:endParaRPr lang="pt-PT" cap="none" dirty="0" smtClean="0"/>
          </a:p>
          <a:p>
            <a:r>
              <a:rPr lang="pt-PT" cap="none" dirty="0" smtClean="0"/>
              <a:t>Social </a:t>
            </a:r>
            <a:r>
              <a:rPr lang="pt-PT" cap="none" dirty="0" err="1" smtClean="0"/>
              <a:t>benefits</a:t>
            </a:r>
            <a:endParaRPr lang="pt-PT" cap="none" dirty="0" smtClean="0"/>
          </a:p>
          <a:p>
            <a:pPr>
              <a:buNone/>
            </a:pPr>
            <a:endParaRPr lang="pt-PT" sz="7200" cap="none" dirty="0" smtClean="0"/>
          </a:p>
          <a:p>
            <a:pPr>
              <a:buNone/>
            </a:pPr>
            <a:endParaRPr lang="pt-PT" sz="2900" dirty="0" smtClean="0"/>
          </a:p>
        </p:txBody>
      </p:sp>
      <p:pic>
        <p:nvPicPr>
          <p:cNvPr id="8" name="Picture 4" descr="http://3.bp.blogspot.com/-EPqGke_p-HE/Tejx6n6ZD2I/AAAAAAAAAGY/OlSzaDIHKVk/s1600/CIMG27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" y="3505200"/>
            <a:ext cx="4040188" cy="303014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81000" y="1524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2"/>
                </a:solidFill>
              </a:rPr>
              <a:t>Ethical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benefits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related</a:t>
            </a:r>
            <a:r>
              <a:rPr lang="pt-PT" sz="1600" b="1" dirty="0" smtClean="0">
                <a:solidFill>
                  <a:schemeClr val="tx2"/>
                </a:solidFill>
              </a:rPr>
              <a:t> to </a:t>
            </a:r>
            <a:r>
              <a:rPr lang="pt-PT" sz="1600" b="1" dirty="0" err="1" smtClean="0">
                <a:solidFill>
                  <a:schemeClr val="tx2"/>
                </a:solidFill>
              </a:rPr>
              <a:t>allotment</a:t>
            </a:r>
            <a:r>
              <a:rPr lang="pt-PT" sz="1600" b="1" dirty="0" smtClean="0">
                <a:solidFill>
                  <a:schemeClr val="tx2"/>
                </a:solidFill>
              </a:rPr>
              <a:t> </a:t>
            </a:r>
            <a:r>
              <a:rPr lang="pt-PT" sz="1600" b="1" dirty="0" err="1" smtClean="0">
                <a:solidFill>
                  <a:schemeClr val="tx2"/>
                </a:solidFill>
              </a:rPr>
              <a:t>gardens</a:t>
            </a:r>
            <a:endParaRPr lang="pt-PT" sz="1600" b="1" dirty="0">
              <a:solidFill>
                <a:schemeClr val="tx2"/>
              </a:solidFill>
            </a:endParaRPr>
          </a:p>
        </p:txBody>
      </p:sp>
      <p:pic>
        <p:nvPicPr>
          <p:cNvPr id="13" name="Picture 2" descr="http://fotos.sapo.pt/Mj9l9R1p8BuNOmeZfYMp/s320x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76400"/>
            <a:ext cx="3149600" cy="2362201"/>
          </a:xfrm>
          <a:prstGeom prst="rect">
            <a:avLst/>
          </a:prstGeom>
          <a:noFill/>
        </p:spPr>
      </p:pic>
      <p:pic>
        <p:nvPicPr>
          <p:cNvPr id="14" name="Picture 6" descr="http://2.bp.blogspot.com/_0mYb6bnRxzk/TSc8L80GzeI/AAAAAAAAAC8/A0aMzQi1l-U/s1600/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191000"/>
            <a:ext cx="3124200" cy="234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Personalizado 34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901829"/>
      </a:accent1>
      <a:accent2>
        <a:srgbClr val="60B5CC"/>
      </a:accent2>
      <a:accent3>
        <a:srgbClr val="E66C7D"/>
      </a:accent3>
      <a:accent4>
        <a:srgbClr val="2F6130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4894</TotalTime>
  <Words>659</Words>
  <Application>Microsoft Office PowerPoint</Application>
  <PresentationFormat>Apresentação no Ecrã (4:3)</PresentationFormat>
  <Paragraphs>163</Paragraphs>
  <Slides>30</Slides>
  <Notes>6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1" baseType="lpstr">
      <vt:lpstr>Módulo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The ethics and the aesthetics of the allotment gardens</vt:lpstr>
      <vt:lpstr>Diapositivo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Rute</dc:creator>
  <cp:lastModifiedBy>Ana</cp:lastModifiedBy>
  <cp:revision>376</cp:revision>
  <dcterms:created xsi:type="dcterms:W3CDTF">2011-05-18T10:06:30Z</dcterms:created>
  <dcterms:modified xsi:type="dcterms:W3CDTF">2011-09-05T14:20:49Z</dcterms:modified>
</cp:coreProperties>
</file>