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2397700" cy="431927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5"/>
    <p:restoredTop sz="94694"/>
  </p:normalViewPr>
  <p:slideViewPr>
    <p:cSldViewPr snapToGrid="0" snapToObjects="1">
      <p:cViewPr>
        <p:scale>
          <a:sx n="23" d="100"/>
          <a:sy n="23" d="100"/>
        </p:scale>
        <p:origin x="1574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2159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o título"/>
          <p:cNvSpPr txBox="1">
            <a:spLocks noGrp="1"/>
          </p:cNvSpPr>
          <p:nvPr>
            <p:ph type="title"/>
          </p:nvPr>
        </p:nvSpPr>
        <p:spPr>
          <a:xfrm>
            <a:off x="2429947" y="7070107"/>
            <a:ext cx="27539396" cy="15040223"/>
          </a:xfrm>
          <a:prstGeom prst="rect">
            <a:avLst/>
          </a:prstGeom>
        </p:spPr>
        <p:txBody>
          <a:bodyPr anchor="b"/>
          <a:lstStyle>
            <a:lvl1pPr algn="ctr">
              <a:defRPr sz="21200"/>
            </a:lvl1pPr>
          </a:lstStyle>
          <a:p>
            <a:r>
              <a:t>Texto do título</a:t>
            </a:r>
          </a:p>
        </p:txBody>
      </p:sp>
      <p:sp>
        <p:nvSpPr>
          <p:cNvPr id="12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4049910" y="22690337"/>
            <a:ext cx="24299467" cy="1043015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8500"/>
            </a:lvl1pPr>
            <a:lvl2pPr marL="0" indent="1619951" algn="ctr">
              <a:buSzTx/>
              <a:buFontTx/>
              <a:buNone/>
              <a:defRPr sz="8500"/>
            </a:lvl2pPr>
            <a:lvl3pPr marL="0" indent="3239902" algn="ctr">
              <a:buSzTx/>
              <a:buFontTx/>
              <a:buNone/>
              <a:defRPr sz="8500"/>
            </a:lvl3pPr>
            <a:lvl4pPr marL="0" indent="4859852" algn="ctr">
              <a:buSzTx/>
              <a:buFontTx/>
              <a:buNone/>
              <a:defRPr sz="8500"/>
            </a:lvl4pPr>
            <a:lvl5pPr marL="0" indent="6479804" algn="ctr">
              <a:buSzTx/>
              <a:buFontTx/>
              <a:buNone/>
              <a:defRPr sz="85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13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21" name="Nível um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2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o título"/>
          <p:cNvSpPr txBox="1">
            <a:spLocks noGrp="1"/>
          </p:cNvSpPr>
          <p:nvPr>
            <p:ph type="title"/>
          </p:nvPr>
        </p:nvSpPr>
        <p:spPr>
          <a:xfrm>
            <a:off x="2210578" y="10770172"/>
            <a:ext cx="27944388" cy="17970262"/>
          </a:xfrm>
          <a:prstGeom prst="rect">
            <a:avLst/>
          </a:prstGeom>
        </p:spPr>
        <p:txBody>
          <a:bodyPr anchor="b"/>
          <a:lstStyle>
            <a:lvl1pPr>
              <a:defRPr sz="21200"/>
            </a:lvl1pPr>
          </a:lstStyle>
          <a:p>
            <a:r>
              <a:t>Texto do título</a:t>
            </a:r>
          </a:p>
        </p:txBody>
      </p:sp>
      <p:sp>
        <p:nvSpPr>
          <p:cNvPr id="30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10578" y="28910439"/>
            <a:ext cx="27944388" cy="94501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8500"/>
            </a:lvl1pPr>
            <a:lvl2pPr marL="0" indent="1619951">
              <a:buSzTx/>
              <a:buFontTx/>
              <a:buNone/>
              <a:defRPr sz="8500"/>
            </a:lvl2pPr>
            <a:lvl3pPr marL="0" indent="3239902">
              <a:buSzTx/>
              <a:buFontTx/>
              <a:buNone/>
              <a:defRPr sz="8500"/>
            </a:lvl3pPr>
            <a:lvl4pPr marL="0" indent="4859852">
              <a:buSzTx/>
              <a:buFontTx/>
              <a:buNone/>
              <a:defRPr sz="8500"/>
            </a:lvl4pPr>
            <a:lvl5pPr marL="0" indent="6479804">
              <a:buSzTx/>
              <a:buFontTx/>
              <a:buNone/>
              <a:defRPr sz="85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31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9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2227451" y="11500170"/>
            <a:ext cx="13769698" cy="27410408"/>
          </a:xfrm>
          <a:prstGeom prst="rect">
            <a:avLst/>
          </a:prstGeom>
        </p:spPr>
        <p:txBody>
          <a:bodyPr/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300043"/>
            <a:ext cx="27944389" cy="8350127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48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31675" y="10590159"/>
            <a:ext cx="13706415" cy="519007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8500" b="1"/>
            </a:lvl1pPr>
            <a:lvl2pPr marL="0" indent="1619951">
              <a:buSzTx/>
              <a:buFontTx/>
              <a:buNone/>
              <a:defRPr sz="8500" b="1"/>
            </a:lvl2pPr>
            <a:lvl3pPr marL="0" indent="3239902">
              <a:buSzTx/>
              <a:buFontTx/>
              <a:buNone/>
              <a:defRPr sz="8500" b="1"/>
            </a:lvl3pPr>
            <a:lvl4pPr marL="0" indent="4859852">
              <a:buSzTx/>
              <a:buFontTx/>
              <a:buNone/>
              <a:defRPr sz="8500" b="1"/>
            </a:lvl4pPr>
            <a:lvl5pPr marL="0" indent="6479804">
              <a:buSzTx/>
              <a:buFontTx/>
              <a:buNone/>
              <a:defRPr sz="8500" b="1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16402141" y="10590159"/>
            <a:ext cx="13773918" cy="519007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8500" b="1"/>
            </a:pPr>
            <a:endParaRPr/>
          </a:p>
        </p:txBody>
      </p:sp>
      <p:sp>
        <p:nvSpPr>
          <p:cNvPr id="5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o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58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880042"/>
            <a:ext cx="10449616" cy="10080150"/>
          </a:xfrm>
          <a:prstGeom prst="rect">
            <a:avLst/>
          </a:prstGeom>
        </p:spPr>
        <p:txBody>
          <a:bodyPr anchor="b"/>
          <a:lstStyle>
            <a:lvl1pPr>
              <a:defRPr sz="11300"/>
            </a:lvl1pPr>
          </a:lstStyle>
          <a:p>
            <a:r>
              <a:t>Texto do título</a:t>
            </a:r>
          </a:p>
        </p:txBody>
      </p:sp>
      <p:sp>
        <p:nvSpPr>
          <p:cNvPr id="73" name="Nível um…"/>
          <p:cNvSpPr txBox="1">
            <a:spLocks noGrp="1"/>
          </p:cNvSpPr>
          <p:nvPr>
            <p:ph type="body" sz="half" idx="1"/>
          </p:nvPr>
        </p:nvSpPr>
        <p:spPr>
          <a:xfrm>
            <a:off x="13773917" y="6220102"/>
            <a:ext cx="16402141" cy="30700452"/>
          </a:xfrm>
          <a:prstGeom prst="rect">
            <a:avLst/>
          </a:prstGeom>
        </p:spPr>
        <p:txBody>
          <a:bodyPr/>
          <a:lstStyle>
            <a:lvl1pPr marL="809976" indent="-809976">
              <a:defRPr sz="11300"/>
            </a:lvl1pPr>
            <a:lvl2pPr marL="2544469" indent="-924517">
              <a:defRPr sz="11300"/>
            </a:lvl2pPr>
            <a:lvl3pPr marL="4316693" indent="-1076791">
              <a:defRPr sz="11300"/>
            </a:lvl3pPr>
            <a:lvl4pPr marL="6167385" indent="-1307532">
              <a:defRPr sz="11300"/>
            </a:lvl4pPr>
            <a:lvl5pPr marL="7787336" indent="-1307532">
              <a:defRPr sz="113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2231670" y="12960191"/>
            <a:ext cx="10449616" cy="2401035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5600"/>
            </a:pPr>
            <a:endParaRPr/>
          </a:p>
        </p:txBody>
      </p:sp>
      <p:sp>
        <p:nvSpPr>
          <p:cNvPr id="7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o título"/>
          <p:cNvSpPr txBox="1">
            <a:spLocks noGrp="1"/>
          </p:cNvSpPr>
          <p:nvPr>
            <p:ph type="title"/>
          </p:nvPr>
        </p:nvSpPr>
        <p:spPr>
          <a:xfrm>
            <a:off x="2231670" y="2880042"/>
            <a:ext cx="10449616" cy="10080150"/>
          </a:xfrm>
          <a:prstGeom prst="rect">
            <a:avLst/>
          </a:prstGeom>
        </p:spPr>
        <p:txBody>
          <a:bodyPr anchor="b"/>
          <a:lstStyle>
            <a:lvl1pPr>
              <a:defRPr sz="11300"/>
            </a:lvl1pPr>
          </a:lstStyle>
          <a:p>
            <a:r>
              <a:t>Texto do título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13773917" y="6220102"/>
            <a:ext cx="16402141" cy="30700452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Nível um…"/>
          <p:cNvSpPr txBox="1">
            <a:spLocks noGrp="1"/>
          </p:cNvSpPr>
          <p:nvPr>
            <p:ph type="body" sz="quarter" idx="1"/>
          </p:nvPr>
        </p:nvSpPr>
        <p:spPr>
          <a:xfrm>
            <a:off x="2231670" y="12960191"/>
            <a:ext cx="10449616" cy="2401035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5600"/>
            </a:lvl1pPr>
            <a:lvl2pPr marL="0" indent="1619951">
              <a:buSzTx/>
              <a:buFontTx/>
              <a:buNone/>
              <a:defRPr sz="5600"/>
            </a:lvl2pPr>
            <a:lvl3pPr marL="0" indent="3239902">
              <a:buSzTx/>
              <a:buFontTx/>
              <a:buNone/>
              <a:defRPr sz="5600"/>
            </a:lvl3pPr>
            <a:lvl4pPr marL="0" indent="4859852">
              <a:buSzTx/>
              <a:buFontTx/>
              <a:buNone/>
              <a:defRPr sz="5600"/>
            </a:lvl4pPr>
            <a:lvl5pPr marL="0" indent="6479804">
              <a:buSzTx/>
              <a:buFontTx/>
              <a:buNone/>
              <a:defRPr sz="5600"/>
            </a:lvl5pPr>
          </a:lstStyle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85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o título"/>
          <p:cNvSpPr txBox="1">
            <a:spLocks noGrp="1"/>
          </p:cNvSpPr>
          <p:nvPr>
            <p:ph type="title"/>
          </p:nvPr>
        </p:nvSpPr>
        <p:spPr>
          <a:xfrm>
            <a:off x="2227451" y="2300043"/>
            <a:ext cx="27944388" cy="8350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3" name="Nível um…"/>
          <p:cNvSpPr txBox="1">
            <a:spLocks noGrp="1"/>
          </p:cNvSpPr>
          <p:nvPr>
            <p:ph type="body" idx="1"/>
          </p:nvPr>
        </p:nvSpPr>
        <p:spPr>
          <a:xfrm>
            <a:off x="2227451" y="11500170"/>
            <a:ext cx="27944388" cy="27410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Nível um</a:t>
            </a:r>
          </a:p>
          <a:p>
            <a:pPr lvl="1"/>
            <a:r>
              <a:t>Nível dois</a:t>
            </a:r>
          </a:p>
          <a:p>
            <a:pPr lvl="2"/>
            <a:r>
              <a:t>Nível três</a:t>
            </a:r>
          </a:p>
          <a:p>
            <a:pPr lvl="3"/>
            <a:r>
              <a:t>Nível quatro</a:t>
            </a:r>
          </a:p>
          <a:p>
            <a:pPr lvl="4"/>
            <a:r>
              <a:t>Nível cinco</a:t>
            </a:r>
          </a:p>
        </p:txBody>
      </p:sp>
      <p:sp>
        <p:nvSpPr>
          <p:cNvPr id="4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29508254" y="40840097"/>
            <a:ext cx="663585" cy="7010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4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3239902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5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809975" marR="0" indent="-809975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2563334" marR="0" indent="-943383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4385439" marR="0" indent="-1145537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6132672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7752623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9372575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10992525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12612476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14232427" marR="0" indent="-1272819" algn="l" defTabSz="3239902" rtl="0" latinLnBrk="0">
        <a:lnSpc>
          <a:spcPct val="90000"/>
        </a:lnSpc>
        <a:spcBef>
          <a:spcPts val="3500"/>
        </a:spcBef>
        <a:spcAft>
          <a:spcPts val="0"/>
        </a:spcAft>
        <a:buClrTx/>
        <a:buSzPct val="100000"/>
        <a:buFont typeface="Arial"/>
        <a:buChar char="•"/>
        <a:tabLst/>
        <a:defRPr sz="99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doi.org/10.1371/journal.pone.0283462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3390/ijerph191610243" TargetMode="External"/><Relationship Id="rId5" Type="http://schemas.openxmlformats.org/officeDocument/2006/relationships/hyperlink" Target="https://doi.org/10.1016/S2352-4642(20)30390-4" TargetMode="External"/><Relationship Id="rId4" Type="http://schemas.openxmlformats.org/officeDocument/2006/relationships/hyperlink" Target="http://hdl.handle.net/10174/26733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5"/>
          <p:cNvSpPr txBox="1"/>
          <p:nvPr/>
        </p:nvSpPr>
        <p:spPr>
          <a:xfrm>
            <a:off x="2565400" y="2424372"/>
            <a:ext cx="28082841" cy="64758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29644" tIns="229644" rIns="229644" bIns="229644">
            <a:spAutoFit/>
          </a:bodyPr>
          <a:lstStyle/>
          <a:p>
            <a:pPr algn="ctr">
              <a:spcBef>
                <a:spcPts val="1500"/>
              </a:spcBef>
              <a:defRPr sz="9600"/>
            </a:pPr>
            <a:r>
              <a:rPr lang="pt-PT" sz="7200" b="1" dirty="0"/>
              <a:t>Observatório </a:t>
            </a:r>
            <a:r>
              <a:rPr lang="pt-PT" sz="7200" b="1" dirty="0" err="1"/>
              <a:t>AlenRiscos</a:t>
            </a:r>
            <a:r>
              <a:rPr lang="pt-PT" sz="7200" b="1" dirty="0"/>
              <a:t>: Consumo de tabaco, álcool e drogas entre adolescentes na região Alentejo</a:t>
            </a:r>
          </a:p>
          <a:p>
            <a:pPr algn="ctr">
              <a:spcBef>
                <a:spcPts val="1500"/>
              </a:spcBef>
              <a:defRPr sz="9600"/>
            </a:pP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Ermelinda Caldeira</a:t>
            </a:r>
            <a:r>
              <a:rPr lang="pt-PT" sz="32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</a:t>
            </a: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Ana Dias </a:t>
            </a:r>
            <a:r>
              <a:rPr lang="pt-PT" sz="32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PT" sz="3200" b="1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Lara Pinho</a:t>
            </a:r>
            <a:r>
              <a:rPr lang="pt-PT" sz="3200" baseline="3000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 </a:t>
            </a: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Anabela Coelho</a:t>
            </a:r>
            <a:r>
              <a:rPr lang="pt-PT" sz="32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</a:t>
            </a: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Leonel Lusquinhos</a:t>
            </a:r>
            <a:r>
              <a:rPr lang="pt-PT" sz="32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32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Manuel Lopes</a:t>
            </a:r>
            <a:r>
              <a:rPr lang="pt-PT" sz="32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1, 2</a:t>
            </a:r>
            <a:endParaRPr lang="pt-PT" sz="32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1270" algn="just">
              <a:lnSpc>
                <a:spcPct val="200000"/>
              </a:lnSpc>
              <a:spcAft>
                <a:spcPts val="800"/>
              </a:spcAft>
            </a:pPr>
            <a:r>
              <a:rPr lang="pt-PT" sz="28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800" baseline="0" dirty="0">
                <a:latin typeface="Trebuchet MS" panose="020B0603020202020204" pitchFamily="34" charset="0"/>
              </a:rPr>
              <a:t> </a:t>
            </a:r>
            <a:r>
              <a:rPr lang="pt-PT" sz="2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Comprehensive</a:t>
            </a:r>
            <a:r>
              <a:rPr lang="pt-PT" sz="2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PT" sz="2800" dirty="0" err="1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Health</a:t>
            </a:r>
            <a:r>
              <a:rPr lang="pt-PT" sz="2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Research Centre, Universidade de Évora, Évora, Portugal.</a:t>
            </a:r>
            <a:endParaRPr lang="pt-PT" sz="2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1270" algn="just">
              <a:lnSpc>
                <a:spcPct val="200000"/>
              </a:lnSpc>
              <a:spcAft>
                <a:spcPts val="800"/>
              </a:spcAft>
            </a:pPr>
            <a:r>
              <a:rPr lang="pt-PT" sz="2800" baseline="300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pt-PT" sz="2800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Departamento de Enfermagem, Universidade de Évora, Évora, Portugal.</a:t>
            </a:r>
            <a:endParaRPr lang="pt-PT" sz="2800" dirty="0">
              <a:effectLst/>
              <a:latin typeface="Trebuchet MS" panose="020B0603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endParaRPr lang="en-US" baseline="0" dirty="0"/>
          </a:p>
          <a:p>
            <a:pPr algn="just">
              <a:lnSpc>
                <a:spcPct val="80000"/>
              </a:lnSpc>
              <a:spcBef>
                <a:spcPts val="1500"/>
              </a:spcBef>
              <a:defRPr sz="3200" i="1" baseline="30000"/>
            </a:pPr>
            <a:endParaRPr lang="en-US" baseline="0" dirty="0"/>
          </a:p>
        </p:txBody>
      </p:sp>
      <p:sp>
        <p:nvSpPr>
          <p:cNvPr id="103" name="Introduction: Previous reports showed beneficial effects of engaging in the art of singing or in the practice of physical exercise on well-being and functional capacity. However, few studies analyzed the effects of combining the practice of singing with "/>
          <p:cNvSpPr txBox="1"/>
          <p:nvPr/>
        </p:nvSpPr>
        <p:spPr>
          <a:xfrm>
            <a:off x="1310593" y="7635792"/>
            <a:ext cx="13899582" cy="346810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Observatório </a:t>
            </a:r>
            <a:r>
              <a:rPr lang="pt-PT" sz="4000" dirty="0" err="1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AlenRiscos</a:t>
            </a: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criado em 2019, é constituído por investigadores da Universidade de Évora e por parceiros de diversas instituições, nomeadamente: Unidade de Intervenção Local em Comportamento Aditivos de Évora/ DICAD da ARS Alentejo; Direção-Geral dos Estabelecimentos Escolares – Direção de Serviços da Região Alentejo; Departamento de Saúde Pública da ARS Alentejo.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 os consumos de tabaco, álcool e outras drogas nos estudantes </a:t>
            </a:r>
            <a:r>
              <a:rPr lang="pt-PT" sz="4000" dirty="0">
                <a:latin typeface="Trebuchet MS" panose="020B0603020202020204" pitchFamily="34" charset="0"/>
                <a:ea typeface="Century Schoolbook" panose="02040604050505020304" pitchFamily="18" charset="0"/>
                <a:cs typeface="Times New Roman" panose="02020603050405020304" pitchFamily="18" charset="0"/>
              </a:rPr>
              <a:t>do ensino público e privado</a:t>
            </a: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pt-PT" sz="4000" dirty="0">
                <a:latin typeface="Trebuchet MS" panose="020B0603020202020204" pitchFamily="34" charset="0"/>
                <a:ea typeface="Century Schoolbook" panose="02040604050505020304" pitchFamily="18" charset="0"/>
                <a:cs typeface="Times New Roman" panose="02020603050405020304" pitchFamily="18" charset="0"/>
              </a:rPr>
              <a:t> do 3.º Ciclo do Ensino Básico</a:t>
            </a:r>
            <a:r>
              <a:rPr lang="pt-PT" sz="4000" dirty="0"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região Alentejo, através da aplicação anual de um questionário.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pt-PT" sz="4000" dirty="0">
                <a:effectLst/>
                <a:latin typeface="Trebuchet MS" panose="020B0603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Observatório surgiu da necessidade de fornecer à comunidade, uma base diagnóstica no que concerne aos comportamentos de consumo nos jovens, que permita uma intervenção mais direcionada. 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sz="4000" b="1" dirty="0"/>
              <a:t>Objetivos</a:t>
            </a:r>
            <a:r>
              <a:rPr lang="en-US" sz="4000" dirty="0"/>
              <a:t>:</a:t>
            </a:r>
            <a:r>
              <a:rPr lang="pt-PT" sz="4000" dirty="0"/>
              <a:t> Conhecer e analisar a prevalência e os fatores associados ao uso de tabaco, álcool e outras drogas nos estudantes do 7º e 9º ano na região Alentejo. </a:t>
            </a:r>
            <a:endParaRPr lang="en-US" sz="4000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sz="4000" b="1" dirty="0"/>
              <a:t>Métodos</a:t>
            </a:r>
            <a:r>
              <a:rPr lang="en-US" sz="4000" dirty="0"/>
              <a:t>: </a:t>
            </a:r>
            <a:r>
              <a:rPr lang="pt-PT" sz="4000" dirty="0"/>
              <a:t>Estudo observacional utilizando uma abordagem mista, combinando elementos transversais e longitudinais. Amostra constituída por 12767 adolescentes de escolas públicas e privadas do 3.º ciclo do ensino básico (7.º e 9.º anos) da região do Alentejo. A recolha de dados foi realizada durante 5 anos letivos, de 2016 a 2022, excluído o ano letivo 2020/2021 devido à pandemia covid 19. Aplicado um questionário online de autopreenchimento a partir da plataforma </a:t>
            </a:r>
            <a:r>
              <a:rPr lang="pt-PT" sz="4000" dirty="0" err="1"/>
              <a:t>LimeSurvey</a:t>
            </a:r>
            <a:r>
              <a:rPr lang="pt-PT" sz="4000" dirty="0"/>
              <a:t>, acessível pela Universidade de Évora.</a:t>
            </a:r>
            <a:r>
              <a:rPr lang="en-US" sz="4000" dirty="0"/>
              <a:t> </a:t>
            </a:r>
            <a:endParaRPr lang="en-US" sz="4000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sz="4000" b="1" dirty="0"/>
              <a:t>Resultados</a:t>
            </a:r>
            <a:r>
              <a:rPr lang="en-US" sz="4000" b="1" dirty="0"/>
              <a:t>: </a:t>
            </a:r>
            <a:r>
              <a:rPr lang="pt-PT" sz="4000" b="1" dirty="0"/>
              <a:t>M</a:t>
            </a:r>
            <a:r>
              <a:rPr lang="pt-PT" sz="4000" dirty="0"/>
              <a:t>aioria dos participantes do sexo feminino (52%), com idades compreendidas entre os 11 e os 18 anos de idade, a frequentar o 7º ano (50,4%) e o  9º ano (49,6%) de escolaridade. Durante o período em observação, o consumo de tabaco, álcool e drogas oscilou, sendo o </a:t>
            </a:r>
            <a:r>
              <a:rPr lang="pt-PT" sz="4000" b="1" dirty="0"/>
              <a:t>álcool </a:t>
            </a:r>
            <a:r>
              <a:rPr lang="pt-PT" sz="4000" dirty="0"/>
              <a:t>(48,6% em 2016/17)) a substância mais consumida, seguindo-se as drogas e por fim o tabaco, em todos os anos escolares. </a:t>
            </a:r>
          </a:p>
        </p:txBody>
      </p:sp>
      <p:sp>
        <p:nvSpPr>
          <p:cNvPr id="104" name="Conclusions: Although based on cross-sectional data, our results suggest potential benefits of merging regular dance practice with traditional Portuguese singing in community-dwelling older adults, supporting the implementation of experimental studies co"/>
          <p:cNvSpPr txBox="1"/>
          <p:nvPr/>
        </p:nvSpPr>
        <p:spPr>
          <a:xfrm>
            <a:off x="16211899" y="7909136"/>
            <a:ext cx="14155368" cy="341343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pt-PT" b="1" dirty="0"/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b="1" dirty="0"/>
              <a:t>Conclusões</a:t>
            </a:r>
            <a:r>
              <a:rPr lang="en-US" dirty="0"/>
              <a:t>:</a:t>
            </a:r>
            <a:r>
              <a:rPr lang="pt-PT" sz="4000" dirty="0"/>
              <a:t> Ao longo dos anos, verificou-se uma redução significativa nos consumos, sendo que o consumo tende a aumentar à medida que a idade do aluno aumenta. O consumo de substâncias inicia-se maioritariamente em companhia de amigos. Representa um problema de saúde pública nos adolescentes devido às consequências que estas podem ter ao longo do ciclo vital. A intervenção</a:t>
            </a:r>
            <a:r>
              <a:rPr lang="en-US" sz="4000" dirty="0"/>
              <a:t> </a:t>
            </a:r>
            <a:r>
              <a:rPr lang="pt-PT" sz="4000" dirty="0"/>
              <a:t>deve</a:t>
            </a:r>
            <a:r>
              <a:rPr lang="en-US" sz="4000" dirty="0"/>
              <a:t> ser</a:t>
            </a:r>
            <a:r>
              <a:rPr lang="pt-PT" sz="4000" dirty="0"/>
              <a:t> precoce e sustentada numa estratégia consertada de políticas sociais, educativas e de saúde, envolvendo as famílias, o contexto escolar e a comunidade.</a:t>
            </a:r>
          </a:p>
          <a:p>
            <a:pPr marR="331470" algn="just" defTabSz="449580">
              <a:lnSpc>
                <a:spcPct val="150000"/>
              </a:lnSpc>
              <a:spcBef>
                <a:spcPts val="3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4000" dirty="0"/>
          </a:p>
          <a:p>
            <a:pPr marR="331470" algn="just" defTabSz="449580">
              <a:lnSpc>
                <a:spcPct val="150000"/>
              </a:lnSpc>
              <a:spcBef>
                <a:spcPts val="1000"/>
              </a:spcBef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sz="3600" b="1" dirty="0"/>
              <a:t>Referências</a:t>
            </a:r>
            <a:r>
              <a:rPr lang="en-US" sz="3600" dirty="0"/>
              <a:t>:</a:t>
            </a:r>
          </a:p>
          <a:p>
            <a:pPr marL="514350" marR="331470" indent="-514350" algn="just" defTabSz="449580">
              <a:lnSpc>
                <a:spcPct val="150000"/>
              </a:lnSpc>
              <a:spcBef>
                <a:spcPts val="1000"/>
              </a:spcBef>
              <a:buSzPct val="100000"/>
              <a:buFont typeface="+mj-lt"/>
              <a:buAutoNum type="arabicPeriod"/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2800" dirty="0"/>
              <a:t>Jeong W. Comparison of alcohol consumption and tobacco use among Korean adolescents before and during the COVID-19 pandemic. </a:t>
            </a:r>
            <a:r>
              <a:rPr lang="en-US" sz="2800" dirty="0" err="1"/>
              <a:t>Plos</a:t>
            </a:r>
            <a:r>
              <a:rPr lang="en-US" sz="2800" dirty="0"/>
              <a:t> one. 2023 Mar 23;18(3):e0283462.doi:  </a:t>
            </a:r>
            <a:r>
              <a:rPr lang="en-US" sz="2800" dirty="0">
                <a:hlinkClick r:id="rId3"/>
              </a:rPr>
              <a:t>https://doi.org/10.1371/journal.pone.0283462</a:t>
            </a:r>
            <a:endParaRPr lang="en-US" sz="2800" dirty="0"/>
          </a:p>
          <a:p>
            <a:pPr marL="514350" marR="331470" indent="-514350" algn="just" defTabSz="449580">
              <a:lnSpc>
                <a:spcPct val="150000"/>
              </a:lnSpc>
              <a:spcBef>
                <a:spcPts val="1000"/>
              </a:spcBef>
              <a:buSzPct val="100000"/>
              <a:buFont typeface="+mj-lt"/>
              <a:buAutoNum type="arabicPeriod"/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pt-PT" sz="2800" dirty="0"/>
              <a:t>Lopes, M; Caldeira, E.; Murteira, M.; Leão, R.; Jesus, P. (2018). Conhecer Global, Atuar Local. In L. P. Nico &amp; B. Nico (</a:t>
            </a:r>
            <a:r>
              <a:rPr lang="pt-PT" sz="2800" dirty="0" err="1"/>
              <a:t>Eds</a:t>
            </a:r>
            <a:r>
              <a:rPr lang="pt-PT" sz="2800" dirty="0"/>
              <a:t>), Aprenderes do Alentejo (pp 47-52). Santo Tirso: De Facto Editores. doi: </a:t>
            </a:r>
            <a:r>
              <a:rPr lang="pt-PT" sz="2800" dirty="0">
                <a:hlinkClick r:id="rId4"/>
              </a:rPr>
              <a:t>http://hdl.handle.net/10174/26733</a:t>
            </a:r>
            <a:endParaRPr lang="en-US" sz="2800" dirty="0"/>
          </a:p>
          <a:p>
            <a:pPr marL="514350" marR="331470" indent="-514350" algn="just" defTabSz="449580">
              <a:lnSpc>
                <a:spcPct val="150000"/>
              </a:lnSpc>
              <a:spcBef>
                <a:spcPts val="1000"/>
              </a:spcBef>
              <a:buSzPct val="100000"/>
              <a:buFont typeface="+mj-lt"/>
              <a:buAutoNum type="arabicPeriod"/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2800" dirty="0"/>
              <a:t>Ma C, Xi B, Li Z, Wu H, Zhao M, Liang Y, Bovet P. Prevalence and trends in tobacco use among adolescents aged 13–15 years in 143 countries, 1999–2018: findings from the Global Youth Tobacco Surveys. The Lancet Child &amp; Adolescent Health. 2021 Apr 1;5(4):245-55.doi: </a:t>
            </a:r>
            <a:r>
              <a:rPr lang="en-US" sz="2800" dirty="0">
                <a:hlinkClick r:id="rId5"/>
              </a:rPr>
              <a:t>https://doi.org/10.1016/S2352-4642(20)30390-4</a:t>
            </a:r>
            <a:endParaRPr lang="en-US" sz="2800" dirty="0"/>
          </a:p>
          <a:p>
            <a:pPr marL="514350" marR="331470" indent="-514350" algn="just" defTabSz="449580">
              <a:lnSpc>
                <a:spcPct val="150000"/>
              </a:lnSpc>
              <a:spcBef>
                <a:spcPts val="1000"/>
              </a:spcBef>
              <a:buSzPct val="100000"/>
              <a:buFont typeface="+mj-lt"/>
              <a:buAutoNum type="arabicPeriod"/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rPr lang="en-US" sz="2800" dirty="0" err="1"/>
              <a:t>Melguizo</a:t>
            </a:r>
            <a:r>
              <a:rPr lang="en-US" sz="2800" dirty="0"/>
              <a:t>-Ibáñez, E., </a:t>
            </a:r>
            <a:r>
              <a:rPr lang="en-US" sz="2800" dirty="0" err="1"/>
              <a:t>Zurita</a:t>
            </a:r>
            <a:r>
              <a:rPr lang="en-US" sz="2800" dirty="0"/>
              <a:t>-Ortega, F., González-Valero, G., </a:t>
            </a:r>
            <a:r>
              <a:rPr lang="en-US" sz="2800" dirty="0" err="1"/>
              <a:t>Puertas-Molero</a:t>
            </a:r>
            <a:r>
              <a:rPr lang="en-US" sz="2800" dirty="0"/>
              <a:t>, P., </a:t>
            </a:r>
            <a:r>
              <a:rPr lang="en-US" sz="2800" dirty="0" err="1"/>
              <a:t>Badicu</a:t>
            </a:r>
            <a:r>
              <a:rPr lang="en-US" sz="2800" dirty="0"/>
              <a:t>, G., Greco, G., </a:t>
            </a:r>
            <a:r>
              <a:rPr lang="en-US" sz="2800" dirty="0" err="1"/>
              <a:t>Cataldi</a:t>
            </a:r>
            <a:r>
              <a:rPr lang="en-US" sz="2800" dirty="0"/>
              <a:t>, S., &amp; </a:t>
            </a:r>
            <a:r>
              <a:rPr lang="en-US" sz="2800" dirty="0" err="1"/>
              <a:t>Fischetti</a:t>
            </a:r>
            <a:r>
              <a:rPr lang="en-US" sz="2800" dirty="0"/>
              <a:t>, F. Alcohol, Tobacco and Cannabis Consumption on Physical Activity and Physical and Social Self-Concept in Secondary School Students: An Explanatory Model Regarding Gender. International Journal of Environmental Research and Public Health, 2022.  19(16), 10243.doi: </a:t>
            </a:r>
            <a:r>
              <a:rPr lang="en-US" sz="2800" dirty="0">
                <a:hlinkClick r:id="rId6"/>
              </a:rPr>
              <a:t>https://doi.org/10.3390/ijerph191610243</a:t>
            </a:r>
            <a:endParaRPr lang="en-US" sz="2800" dirty="0"/>
          </a:p>
          <a:p>
            <a:pPr marL="241300" marR="331470" indent="-241300" algn="just" defTabSz="449580">
              <a:lnSpc>
                <a:spcPct val="150000"/>
              </a:lnSpc>
              <a:spcBef>
                <a:spcPts val="1000"/>
              </a:spcBef>
              <a:buSzPct val="100000"/>
              <a:buAutoNum type="arabicPeriod"/>
              <a:defRPr sz="4100">
                <a:latin typeface="Trebuchet MS"/>
                <a:ea typeface="Trebuchet MS"/>
                <a:cs typeface="Trebuchet MS"/>
                <a:sym typeface="Trebuchet MS"/>
              </a:defRPr>
            </a:pPr>
            <a:endParaRPr lang="en-US" sz="3200" dirty="0"/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E0E0F80B-A59E-0C1C-84E6-4ACACA16B4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74989" y="42258461"/>
            <a:ext cx="17647721" cy="613833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2B6B5FF6-D987-E150-1BEE-C1E6FF62158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" y="0"/>
            <a:ext cx="4754880" cy="2492943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F2F5DF85-7B5E-B4A6-14BC-45D0A5A579F3}"/>
              </a:ext>
            </a:extLst>
          </p:cNvPr>
          <p:cNvSpPr txBox="1"/>
          <p:nvPr/>
        </p:nvSpPr>
        <p:spPr>
          <a:xfrm>
            <a:off x="10213581" y="369637"/>
            <a:ext cx="11970535" cy="132343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8000" u="none" strike="noStrike" cap="none" spc="0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4</a:t>
            </a:r>
            <a:r>
              <a:rPr lang="en-US" sz="8000" baseline="30000" dirty="0">
                <a:solidFill>
                  <a:schemeClr val="accent5">
                    <a:lumMod val="50000"/>
                  </a:schemeClr>
                </a:solidFill>
                <a:latin typeface="Quicksand" pitchFamily="2" charset="77"/>
              </a:rPr>
              <a:t>th</a:t>
            </a:r>
            <a:r>
              <a:rPr kumimoji="0" lang="en-US" sz="8000" u="none" strike="noStrike" cap="none" spc="0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 CHRC Annual Summit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C4F92E2-0C75-2968-C241-1E5899B18E60}"/>
              </a:ext>
            </a:extLst>
          </p:cNvPr>
          <p:cNvSpPr txBox="1"/>
          <p:nvPr/>
        </p:nvSpPr>
        <p:spPr>
          <a:xfrm>
            <a:off x="25022709" y="568241"/>
            <a:ext cx="7241879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May 25</a:t>
            </a:r>
            <a:r>
              <a:rPr kumimoji="0" lang="en-US" sz="5400" u="none" strike="noStrike" cap="none" spc="0" normalizeH="0" baseline="3000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th</a:t>
            </a: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 &amp; 26</a:t>
            </a:r>
            <a:r>
              <a:rPr kumimoji="0" lang="en-US" sz="5400" u="none" strike="noStrike" cap="none" spc="0" normalizeH="0" baseline="3000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th</a:t>
            </a:r>
            <a:r>
              <a:rPr kumimoji="0" lang="en-US" sz="5400" u="none" strike="noStrike" cap="none" spc="0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FillTx/>
                <a:latin typeface="Quicksand" pitchFamily="2" charset="77"/>
                <a:sym typeface="Calibri"/>
              </a:rPr>
              <a:t>, 2023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1587A07C-FC8E-364F-A415-CECD32495F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246444" y="8290353"/>
            <a:ext cx="13365527" cy="669781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o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777</Words>
  <Application>Microsoft Office PowerPoint</Application>
  <PresentationFormat>Personalizados</PresentationFormat>
  <Paragraphs>26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Quicksand</vt:lpstr>
      <vt:lpstr>Trebuchet MS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Dias</dc:creator>
  <cp:lastModifiedBy>ERMELINDA DO CARMO VALENTE CALDEIRA</cp:lastModifiedBy>
  <cp:revision>31</cp:revision>
  <dcterms:modified xsi:type="dcterms:W3CDTF">2025-03-25T01:13:46Z</dcterms:modified>
</cp:coreProperties>
</file>