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599525" cy="32399288"/>
  <p:notesSz cx="6858000" cy="9144000"/>
  <p:defaultTextStyle>
    <a:defPPr>
      <a:defRPr lang="en-US"/>
    </a:defPPr>
    <a:lvl1pPr marL="0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1pPr>
    <a:lvl2pPr marL="736869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2pPr>
    <a:lvl3pPr marL="1473738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3pPr>
    <a:lvl4pPr marL="2210608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4pPr>
    <a:lvl5pPr marL="2947477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5pPr>
    <a:lvl6pPr marL="3684346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6pPr>
    <a:lvl7pPr marL="4421215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7pPr>
    <a:lvl8pPr marL="5158085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8pPr>
    <a:lvl9pPr marL="5894954" algn="l" defTabSz="1473738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1" userDrawn="1">
          <p15:clr>
            <a:srgbClr val="A4A3A4"/>
          </p15:clr>
        </p15:guide>
        <p15:guide id="2" pos="46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4757" autoAdjust="0"/>
  </p:normalViewPr>
  <p:slideViewPr>
    <p:cSldViewPr>
      <p:cViewPr>
        <p:scale>
          <a:sx n="64" d="100"/>
          <a:sy n="64" d="100"/>
        </p:scale>
        <p:origin x="2384" y="-7728"/>
      </p:cViewPr>
      <p:guideLst>
        <p:guide orient="horz" pos="3481"/>
        <p:guide pos="46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CCE5-6754-CD43-B822-676891FF694C}" type="datetimeFigureOut">
              <a:rPr lang="pt-PT" smtClean="0"/>
              <a:t>31/10/25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63B2-4B58-EF4A-804E-C34EED4DD8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729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E63B2-4B58-EF4A-804E-C34EED4DD8B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22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568" y="3433343"/>
            <a:ext cx="12529772" cy="2369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136" y="6262907"/>
            <a:ext cx="10318636" cy="2824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3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4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87158" y="442601"/>
            <a:ext cx="3316704" cy="94301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7045" y="442601"/>
            <a:ext cx="9704431" cy="94301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430" y="7102056"/>
            <a:ext cx="12529772" cy="2195088"/>
          </a:xfrm>
        </p:spPr>
        <p:txBody>
          <a:bodyPr anchor="t"/>
          <a:lstStyle>
            <a:lvl1pPr algn="l">
              <a:defRPr sz="644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430" y="4684390"/>
            <a:ext cx="12529772" cy="2417666"/>
          </a:xfrm>
        </p:spPr>
        <p:txBody>
          <a:bodyPr anchor="b"/>
          <a:lstStyle>
            <a:lvl1pPr marL="0" indent="0">
              <a:buNone/>
              <a:defRPr sz="3223">
                <a:solidFill>
                  <a:schemeClr val="tx1">
                    <a:tint val="75000"/>
                  </a:schemeClr>
                </a:solidFill>
              </a:defRPr>
            </a:lvl1pPr>
            <a:lvl2pPr marL="736824" indent="0">
              <a:buNone/>
              <a:defRPr sz="2901">
                <a:solidFill>
                  <a:schemeClr val="tx1">
                    <a:tint val="75000"/>
                  </a:schemeClr>
                </a:solidFill>
              </a:defRPr>
            </a:lvl2pPr>
            <a:lvl3pPr marL="1473647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3pPr>
            <a:lvl4pPr marL="2210471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4pPr>
            <a:lvl5pPr marL="2947294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5pPr>
            <a:lvl6pPr marL="3684118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6pPr>
            <a:lvl7pPr marL="4420941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7pPr>
            <a:lvl8pPr marL="5157765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8pPr>
            <a:lvl9pPr marL="5894588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045" y="2578845"/>
            <a:ext cx="6510568" cy="7293934"/>
          </a:xfrm>
        </p:spPr>
        <p:txBody>
          <a:bodyPr/>
          <a:lstStyle>
            <a:lvl1pPr>
              <a:defRPr sz="4512"/>
            </a:lvl1pPr>
            <a:lvl2pPr>
              <a:defRPr sz="3868"/>
            </a:lvl2pPr>
            <a:lvl3pPr>
              <a:defRPr sz="3223"/>
            </a:lvl3pPr>
            <a:lvl4pPr>
              <a:defRPr sz="2901"/>
            </a:lvl4pPr>
            <a:lvl5pPr>
              <a:defRPr sz="2901"/>
            </a:lvl5pPr>
            <a:lvl6pPr>
              <a:defRPr sz="2901"/>
            </a:lvl6pPr>
            <a:lvl7pPr>
              <a:defRPr sz="2901"/>
            </a:lvl7pPr>
            <a:lvl8pPr>
              <a:defRPr sz="2901"/>
            </a:lvl8pPr>
            <a:lvl9pPr>
              <a:defRPr sz="2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3295" y="2578845"/>
            <a:ext cx="6510568" cy="7293934"/>
          </a:xfrm>
        </p:spPr>
        <p:txBody>
          <a:bodyPr/>
          <a:lstStyle>
            <a:lvl1pPr>
              <a:defRPr sz="4512"/>
            </a:lvl1pPr>
            <a:lvl2pPr>
              <a:defRPr sz="3868"/>
            </a:lvl2pPr>
            <a:lvl3pPr>
              <a:defRPr sz="3223"/>
            </a:lvl3pPr>
            <a:lvl4pPr>
              <a:defRPr sz="2901"/>
            </a:lvl4pPr>
            <a:lvl5pPr>
              <a:defRPr sz="2901"/>
            </a:lvl5pPr>
            <a:lvl6pPr>
              <a:defRPr sz="2901"/>
            </a:lvl6pPr>
            <a:lvl7pPr>
              <a:defRPr sz="2901"/>
            </a:lvl7pPr>
            <a:lvl8pPr>
              <a:defRPr sz="2901"/>
            </a:lvl8pPr>
            <a:lvl9pPr>
              <a:defRPr sz="2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045" y="2473952"/>
            <a:ext cx="6513128" cy="1031025"/>
          </a:xfrm>
        </p:spPr>
        <p:txBody>
          <a:bodyPr anchor="b"/>
          <a:lstStyle>
            <a:lvl1pPr marL="0" indent="0">
              <a:buNone/>
              <a:defRPr sz="3868" b="1"/>
            </a:lvl1pPr>
            <a:lvl2pPr marL="736824" indent="0">
              <a:buNone/>
              <a:defRPr sz="3223" b="1"/>
            </a:lvl2pPr>
            <a:lvl3pPr marL="1473647" indent="0">
              <a:buNone/>
              <a:defRPr sz="2901" b="1"/>
            </a:lvl3pPr>
            <a:lvl4pPr marL="2210471" indent="0">
              <a:buNone/>
              <a:defRPr sz="2579" b="1"/>
            </a:lvl4pPr>
            <a:lvl5pPr marL="2947294" indent="0">
              <a:buNone/>
              <a:defRPr sz="2579" b="1"/>
            </a:lvl5pPr>
            <a:lvl6pPr marL="3684118" indent="0">
              <a:buNone/>
              <a:defRPr sz="2579" b="1"/>
            </a:lvl6pPr>
            <a:lvl7pPr marL="4420941" indent="0">
              <a:buNone/>
              <a:defRPr sz="2579" b="1"/>
            </a:lvl7pPr>
            <a:lvl8pPr marL="5157765" indent="0">
              <a:buNone/>
              <a:defRPr sz="2579" b="1"/>
            </a:lvl8pPr>
            <a:lvl9pPr marL="5894588" indent="0">
              <a:buNone/>
              <a:defRPr sz="2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7045" y="3504977"/>
            <a:ext cx="6513128" cy="6367801"/>
          </a:xfrm>
        </p:spPr>
        <p:txBody>
          <a:bodyPr/>
          <a:lstStyle>
            <a:lvl1pPr>
              <a:defRPr sz="3868"/>
            </a:lvl1pPr>
            <a:lvl2pPr>
              <a:defRPr sz="3223"/>
            </a:lvl2pPr>
            <a:lvl3pPr>
              <a:defRPr sz="2901"/>
            </a:lvl3pPr>
            <a:lvl4pPr>
              <a:defRPr sz="2579"/>
            </a:lvl4pPr>
            <a:lvl5pPr>
              <a:defRPr sz="2579"/>
            </a:lvl5pPr>
            <a:lvl6pPr>
              <a:defRPr sz="2579"/>
            </a:lvl6pPr>
            <a:lvl7pPr>
              <a:defRPr sz="2579"/>
            </a:lvl7pPr>
            <a:lvl8pPr>
              <a:defRPr sz="2579"/>
            </a:lvl8pPr>
            <a:lvl9pPr>
              <a:defRPr sz="2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88177" y="2473952"/>
            <a:ext cx="6515686" cy="1031025"/>
          </a:xfrm>
        </p:spPr>
        <p:txBody>
          <a:bodyPr anchor="b"/>
          <a:lstStyle>
            <a:lvl1pPr marL="0" indent="0">
              <a:buNone/>
              <a:defRPr sz="3868" b="1"/>
            </a:lvl1pPr>
            <a:lvl2pPr marL="736824" indent="0">
              <a:buNone/>
              <a:defRPr sz="3223" b="1"/>
            </a:lvl2pPr>
            <a:lvl3pPr marL="1473647" indent="0">
              <a:buNone/>
              <a:defRPr sz="2901" b="1"/>
            </a:lvl3pPr>
            <a:lvl4pPr marL="2210471" indent="0">
              <a:buNone/>
              <a:defRPr sz="2579" b="1"/>
            </a:lvl4pPr>
            <a:lvl5pPr marL="2947294" indent="0">
              <a:buNone/>
              <a:defRPr sz="2579" b="1"/>
            </a:lvl5pPr>
            <a:lvl6pPr marL="3684118" indent="0">
              <a:buNone/>
              <a:defRPr sz="2579" b="1"/>
            </a:lvl6pPr>
            <a:lvl7pPr marL="4420941" indent="0">
              <a:buNone/>
              <a:defRPr sz="2579" b="1"/>
            </a:lvl7pPr>
            <a:lvl8pPr marL="5157765" indent="0">
              <a:buNone/>
              <a:defRPr sz="2579" b="1"/>
            </a:lvl8pPr>
            <a:lvl9pPr marL="5894588" indent="0">
              <a:buNone/>
              <a:defRPr sz="2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88177" y="3504977"/>
            <a:ext cx="6515686" cy="6367801"/>
          </a:xfrm>
        </p:spPr>
        <p:txBody>
          <a:bodyPr/>
          <a:lstStyle>
            <a:lvl1pPr>
              <a:defRPr sz="3868"/>
            </a:lvl1pPr>
            <a:lvl2pPr>
              <a:defRPr sz="3223"/>
            </a:lvl2pPr>
            <a:lvl3pPr>
              <a:defRPr sz="2901"/>
            </a:lvl3pPr>
            <a:lvl4pPr>
              <a:defRPr sz="2579"/>
            </a:lvl4pPr>
            <a:lvl5pPr>
              <a:defRPr sz="2579"/>
            </a:lvl5pPr>
            <a:lvl6pPr>
              <a:defRPr sz="2579"/>
            </a:lvl6pPr>
            <a:lvl7pPr>
              <a:defRPr sz="2579"/>
            </a:lvl7pPr>
            <a:lvl8pPr>
              <a:defRPr sz="2579"/>
            </a:lvl8pPr>
            <a:lvl9pPr>
              <a:defRPr sz="2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46" y="440041"/>
            <a:ext cx="4849657" cy="1872732"/>
          </a:xfrm>
        </p:spPr>
        <p:txBody>
          <a:bodyPr anchor="b"/>
          <a:lstStyle>
            <a:lvl1pPr algn="l">
              <a:defRPr sz="32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286" y="440042"/>
            <a:ext cx="8240577" cy="9432737"/>
          </a:xfrm>
        </p:spPr>
        <p:txBody>
          <a:bodyPr/>
          <a:lstStyle>
            <a:lvl1pPr>
              <a:defRPr sz="5157"/>
            </a:lvl1pPr>
            <a:lvl2pPr>
              <a:defRPr sz="4512"/>
            </a:lvl2pPr>
            <a:lvl3pPr>
              <a:defRPr sz="3868"/>
            </a:lvl3pPr>
            <a:lvl4pPr>
              <a:defRPr sz="3223"/>
            </a:lvl4pPr>
            <a:lvl5pPr>
              <a:defRPr sz="3223"/>
            </a:lvl5pPr>
            <a:lvl6pPr>
              <a:defRPr sz="3223"/>
            </a:lvl6pPr>
            <a:lvl7pPr>
              <a:defRPr sz="3223"/>
            </a:lvl7pPr>
            <a:lvl8pPr>
              <a:defRPr sz="3223"/>
            </a:lvl8pPr>
            <a:lvl9pPr>
              <a:defRPr sz="32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046" y="2312774"/>
            <a:ext cx="4849657" cy="7560005"/>
          </a:xfrm>
        </p:spPr>
        <p:txBody>
          <a:bodyPr/>
          <a:lstStyle>
            <a:lvl1pPr marL="0" indent="0">
              <a:buNone/>
              <a:defRPr sz="2256"/>
            </a:lvl1pPr>
            <a:lvl2pPr marL="736824" indent="0">
              <a:buNone/>
              <a:defRPr sz="1934"/>
            </a:lvl2pPr>
            <a:lvl3pPr marL="1473647" indent="0">
              <a:buNone/>
              <a:defRPr sz="1612"/>
            </a:lvl3pPr>
            <a:lvl4pPr marL="2210471" indent="0">
              <a:buNone/>
              <a:defRPr sz="1450"/>
            </a:lvl4pPr>
            <a:lvl5pPr marL="2947294" indent="0">
              <a:buNone/>
              <a:defRPr sz="1450"/>
            </a:lvl5pPr>
            <a:lvl6pPr marL="3684118" indent="0">
              <a:buNone/>
              <a:defRPr sz="1450"/>
            </a:lvl6pPr>
            <a:lvl7pPr marL="4420941" indent="0">
              <a:buNone/>
              <a:defRPr sz="1450"/>
            </a:lvl7pPr>
            <a:lvl8pPr marL="5157765" indent="0">
              <a:buNone/>
              <a:defRPr sz="1450"/>
            </a:lvl8pPr>
            <a:lvl9pPr marL="5894588" indent="0">
              <a:buNone/>
              <a:defRPr sz="1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321" y="7736533"/>
            <a:ext cx="8844545" cy="913341"/>
          </a:xfrm>
        </p:spPr>
        <p:txBody>
          <a:bodyPr anchor="b"/>
          <a:lstStyle>
            <a:lvl1pPr algn="l">
              <a:defRPr sz="32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89321" y="987533"/>
            <a:ext cx="8844545" cy="6631314"/>
          </a:xfrm>
        </p:spPr>
        <p:txBody>
          <a:bodyPr/>
          <a:lstStyle>
            <a:lvl1pPr marL="0" indent="0">
              <a:buNone/>
              <a:defRPr sz="5157"/>
            </a:lvl1pPr>
            <a:lvl2pPr marL="736824" indent="0">
              <a:buNone/>
              <a:defRPr sz="4512"/>
            </a:lvl2pPr>
            <a:lvl3pPr marL="1473647" indent="0">
              <a:buNone/>
              <a:defRPr sz="3868"/>
            </a:lvl3pPr>
            <a:lvl4pPr marL="2210471" indent="0">
              <a:buNone/>
              <a:defRPr sz="3223"/>
            </a:lvl4pPr>
            <a:lvl5pPr marL="2947294" indent="0">
              <a:buNone/>
              <a:defRPr sz="3223"/>
            </a:lvl5pPr>
            <a:lvl6pPr marL="3684118" indent="0">
              <a:buNone/>
              <a:defRPr sz="3223"/>
            </a:lvl6pPr>
            <a:lvl7pPr marL="4420941" indent="0">
              <a:buNone/>
              <a:defRPr sz="3223"/>
            </a:lvl7pPr>
            <a:lvl8pPr marL="5157765" indent="0">
              <a:buNone/>
              <a:defRPr sz="3223"/>
            </a:lvl8pPr>
            <a:lvl9pPr marL="5894588" indent="0">
              <a:buNone/>
              <a:defRPr sz="322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9321" y="8649874"/>
            <a:ext cx="8844545" cy="1297096"/>
          </a:xfrm>
        </p:spPr>
        <p:txBody>
          <a:bodyPr/>
          <a:lstStyle>
            <a:lvl1pPr marL="0" indent="0">
              <a:buNone/>
              <a:defRPr sz="2256"/>
            </a:lvl1pPr>
            <a:lvl2pPr marL="736824" indent="0">
              <a:buNone/>
              <a:defRPr sz="1934"/>
            </a:lvl2pPr>
            <a:lvl3pPr marL="1473647" indent="0">
              <a:buNone/>
              <a:defRPr sz="1612"/>
            </a:lvl3pPr>
            <a:lvl4pPr marL="2210471" indent="0">
              <a:buNone/>
              <a:defRPr sz="1450"/>
            </a:lvl4pPr>
            <a:lvl5pPr marL="2947294" indent="0">
              <a:buNone/>
              <a:defRPr sz="1450"/>
            </a:lvl5pPr>
            <a:lvl6pPr marL="3684118" indent="0">
              <a:buNone/>
              <a:defRPr sz="1450"/>
            </a:lvl6pPr>
            <a:lvl7pPr marL="4420941" indent="0">
              <a:buNone/>
              <a:defRPr sz="1450"/>
            </a:lvl7pPr>
            <a:lvl8pPr marL="5157765" indent="0">
              <a:buNone/>
              <a:defRPr sz="1450"/>
            </a:lvl8pPr>
            <a:lvl9pPr marL="5894588" indent="0">
              <a:buNone/>
              <a:defRPr sz="1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7046" y="442600"/>
            <a:ext cx="13266817" cy="184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046" y="2578845"/>
            <a:ext cx="13266817" cy="729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7046" y="10243743"/>
            <a:ext cx="3439545" cy="588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6477" y="10243743"/>
            <a:ext cx="4667954" cy="588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4318" y="10243743"/>
            <a:ext cx="3439545" cy="588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3647" rtl="0" eaLnBrk="1" latinLnBrk="0" hangingPunct="1">
        <a:spcBef>
          <a:spcPct val="0"/>
        </a:spcBef>
        <a:buNone/>
        <a:defRPr sz="70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618" indent="-552618" algn="l" defTabSz="1473647" rtl="0" eaLnBrk="1" latinLnBrk="0" hangingPunct="1">
        <a:spcBef>
          <a:spcPct val="20000"/>
        </a:spcBef>
        <a:buFont typeface="Arial" pitchFamily="34" charset="0"/>
        <a:buChar char="•"/>
        <a:defRPr sz="5157" kern="1200">
          <a:solidFill>
            <a:schemeClr val="tx1"/>
          </a:solidFill>
          <a:latin typeface="+mn-lt"/>
          <a:ea typeface="+mn-ea"/>
          <a:cs typeface="+mn-cs"/>
        </a:defRPr>
      </a:lvl1pPr>
      <a:lvl2pPr marL="1197338" indent="-460515" algn="l" defTabSz="1473647" rtl="0" eaLnBrk="1" latinLnBrk="0" hangingPunct="1">
        <a:spcBef>
          <a:spcPct val="20000"/>
        </a:spcBef>
        <a:buFont typeface="Arial" pitchFamily="34" charset="0"/>
        <a:buChar char="–"/>
        <a:defRPr sz="4512" kern="1200">
          <a:solidFill>
            <a:schemeClr val="tx1"/>
          </a:solidFill>
          <a:latin typeface="+mn-lt"/>
          <a:ea typeface="+mn-ea"/>
          <a:cs typeface="+mn-cs"/>
        </a:defRPr>
      </a:lvl2pPr>
      <a:lvl3pPr marL="1842059" indent="-368412" algn="l" defTabSz="1473647" rtl="0" eaLnBrk="1" latinLnBrk="0" hangingPunct="1">
        <a:spcBef>
          <a:spcPct val="20000"/>
        </a:spcBef>
        <a:buFont typeface="Arial" pitchFamily="34" charset="0"/>
        <a:buChar char="•"/>
        <a:defRPr sz="3868" kern="1200">
          <a:solidFill>
            <a:schemeClr val="tx1"/>
          </a:solidFill>
          <a:latin typeface="+mn-lt"/>
          <a:ea typeface="+mn-ea"/>
          <a:cs typeface="+mn-cs"/>
        </a:defRPr>
      </a:lvl3pPr>
      <a:lvl4pPr marL="2578882" indent="-368412" algn="l" defTabSz="1473647" rtl="0" eaLnBrk="1" latinLnBrk="0" hangingPunct="1">
        <a:spcBef>
          <a:spcPct val="20000"/>
        </a:spcBef>
        <a:buFont typeface="Arial" pitchFamily="34" charset="0"/>
        <a:buChar char="–"/>
        <a:defRPr sz="3223" kern="1200">
          <a:solidFill>
            <a:schemeClr val="tx1"/>
          </a:solidFill>
          <a:latin typeface="+mn-lt"/>
          <a:ea typeface="+mn-ea"/>
          <a:cs typeface="+mn-cs"/>
        </a:defRPr>
      </a:lvl4pPr>
      <a:lvl5pPr marL="3315706" indent="-368412" algn="l" defTabSz="1473647" rtl="0" eaLnBrk="1" latinLnBrk="0" hangingPunct="1">
        <a:spcBef>
          <a:spcPct val="20000"/>
        </a:spcBef>
        <a:buFont typeface="Arial" pitchFamily="34" charset="0"/>
        <a:buChar char="»"/>
        <a:defRPr sz="3223" kern="1200">
          <a:solidFill>
            <a:schemeClr val="tx1"/>
          </a:solidFill>
          <a:latin typeface="+mn-lt"/>
          <a:ea typeface="+mn-ea"/>
          <a:cs typeface="+mn-cs"/>
        </a:defRPr>
      </a:lvl5pPr>
      <a:lvl6pPr marL="4052529" indent="-368412" algn="l" defTabSz="1473647" rtl="0" eaLnBrk="1" latinLnBrk="0" hangingPunct="1">
        <a:spcBef>
          <a:spcPct val="20000"/>
        </a:spcBef>
        <a:buFont typeface="Arial" pitchFamily="34" charset="0"/>
        <a:buChar char="•"/>
        <a:defRPr sz="3223" kern="1200">
          <a:solidFill>
            <a:schemeClr val="tx1"/>
          </a:solidFill>
          <a:latin typeface="+mn-lt"/>
          <a:ea typeface="+mn-ea"/>
          <a:cs typeface="+mn-cs"/>
        </a:defRPr>
      </a:lvl6pPr>
      <a:lvl7pPr marL="4789353" indent="-368412" algn="l" defTabSz="1473647" rtl="0" eaLnBrk="1" latinLnBrk="0" hangingPunct="1">
        <a:spcBef>
          <a:spcPct val="20000"/>
        </a:spcBef>
        <a:buFont typeface="Arial" pitchFamily="34" charset="0"/>
        <a:buChar char="•"/>
        <a:defRPr sz="3223" kern="1200">
          <a:solidFill>
            <a:schemeClr val="tx1"/>
          </a:solidFill>
          <a:latin typeface="+mn-lt"/>
          <a:ea typeface="+mn-ea"/>
          <a:cs typeface="+mn-cs"/>
        </a:defRPr>
      </a:lvl7pPr>
      <a:lvl8pPr marL="5526176" indent="-368412" algn="l" defTabSz="1473647" rtl="0" eaLnBrk="1" latinLnBrk="0" hangingPunct="1">
        <a:spcBef>
          <a:spcPct val="20000"/>
        </a:spcBef>
        <a:buFont typeface="Arial" pitchFamily="34" charset="0"/>
        <a:buChar char="•"/>
        <a:defRPr sz="3223" kern="1200">
          <a:solidFill>
            <a:schemeClr val="tx1"/>
          </a:solidFill>
          <a:latin typeface="+mn-lt"/>
          <a:ea typeface="+mn-ea"/>
          <a:cs typeface="+mn-cs"/>
        </a:defRPr>
      </a:lvl8pPr>
      <a:lvl9pPr marL="6263000" indent="-368412" algn="l" defTabSz="1473647" rtl="0" eaLnBrk="1" latinLnBrk="0" hangingPunct="1">
        <a:spcBef>
          <a:spcPct val="20000"/>
        </a:spcBef>
        <a:buFont typeface="Arial" pitchFamily="34" charset="0"/>
        <a:buChar char="•"/>
        <a:defRPr sz="3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1pPr>
      <a:lvl2pPr marL="736824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2pPr>
      <a:lvl3pPr marL="1473647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3pPr>
      <a:lvl4pPr marL="2210471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4pPr>
      <a:lvl5pPr marL="2947294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5pPr>
      <a:lvl6pPr marL="3684118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6pPr>
      <a:lvl7pPr marL="4420941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7pPr>
      <a:lvl8pPr marL="5157765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8pPr>
      <a:lvl9pPr marL="5894588" algn="l" defTabSz="1473647" rtl="0" eaLnBrk="1" latinLnBrk="0" hangingPunct="1">
        <a:defRPr sz="29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F84A-7BD2-7B54-EC35-F391F34B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A308302E-3518-4D4D-1EB8-F81EBDAC869A}"/>
              </a:ext>
            </a:extLst>
          </p:cNvPr>
          <p:cNvGrpSpPr>
            <a:grpSpLocks noChangeAspect="1"/>
          </p:cNvGrpSpPr>
          <p:nvPr/>
        </p:nvGrpSpPr>
        <p:grpSpPr>
          <a:xfrm>
            <a:off x="567604" y="1214811"/>
            <a:ext cx="2824802" cy="3403654"/>
            <a:chOff x="0" y="0"/>
            <a:chExt cx="2884193" cy="347521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2D381F9-113D-EAC8-A216-CEFCE63FA79F}"/>
                </a:ext>
              </a:extLst>
            </p:cNvPr>
            <p:cNvSpPr/>
            <p:nvPr/>
          </p:nvSpPr>
          <p:spPr>
            <a:xfrm>
              <a:off x="0" y="0"/>
              <a:ext cx="2884170" cy="3475228"/>
            </a:xfrm>
            <a:custGeom>
              <a:avLst/>
              <a:gdLst/>
              <a:ahLst/>
              <a:cxnLst/>
              <a:rect l="l" t="t" r="r" b="b"/>
              <a:pathLst>
                <a:path w="2884170" h="3475228">
                  <a:moveTo>
                    <a:pt x="0" y="0"/>
                  </a:moveTo>
                  <a:lnTo>
                    <a:pt x="2884170" y="0"/>
                  </a:lnTo>
                  <a:lnTo>
                    <a:pt x="2884170" y="3475228"/>
                  </a:lnTo>
                  <a:lnTo>
                    <a:pt x="0" y="3475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8" r="-109"/>
              </a:stretch>
            </a:blipFill>
          </p:spPr>
          <p:txBody>
            <a:bodyPr/>
            <a:lstStyle/>
            <a:p>
              <a:endParaRPr lang="pt-BR" sz="4675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7026A8B1-0209-90D7-9534-84396AA349ED}"/>
              </a:ext>
            </a:extLst>
          </p:cNvPr>
          <p:cNvSpPr txBox="1"/>
          <p:nvPr/>
        </p:nvSpPr>
        <p:spPr>
          <a:xfrm>
            <a:off x="3638801" y="4011468"/>
            <a:ext cx="1335086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200" b="1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FLÔRES</a:t>
            </a:r>
            <a:r>
              <a:rPr lang="pt-BR" sz="32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Fábio</a:t>
            </a:r>
            <a:r>
              <a:rPr lang="pt-BR" sz="3200" baseline="300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2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200" b="1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CARDOZO</a:t>
            </a:r>
            <a:r>
              <a:rPr lang="pt-BR" sz="32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Priscila</a:t>
            </a:r>
            <a:r>
              <a:rPr lang="pt-BR" sz="3200" baseline="300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t-BR" sz="3200" baseline="300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DREWS</a:t>
            </a:r>
            <a:r>
              <a:rPr lang="pt-BR" sz="32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Ricardo</a:t>
            </a:r>
            <a:r>
              <a:rPr lang="pt-BR" sz="3200" baseline="300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pt-BR" sz="2000" noProof="0" dirty="0">
              <a:solidFill>
                <a:srgbClr val="161E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ECS – UÉ; 2 – ESEF – UFPel; 3 – CEFD - UFSM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61861D2-D89E-9571-DBDC-6F35803DF7E3}"/>
              </a:ext>
            </a:extLst>
          </p:cNvPr>
          <p:cNvSpPr txBox="1"/>
          <p:nvPr/>
        </p:nvSpPr>
        <p:spPr>
          <a:xfrm>
            <a:off x="3638801" y="1265568"/>
            <a:ext cx="16987702" cy="272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900" b="1" noProof="0" dirty="0">
                <a:solidFill>
                  <a:srgbClr val="161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externo de atenção melhora a performance em um teste de tempo de resposta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7B6A4B5-39BE-46C5-C3E0-7868D57FA76A}"/>
              </a:ext>
            </a:extLst>
          </p:cNvPr>
          <p:cNvGrpSpPr/>
          <p:nvPr/>
        </p:nvGrpSpPr>
        <p:grpSpPr>
          <a:xfrm>
            <a:off x="825332" y="5791311"/>
            <a:ext cx="9556290" cy="1038595"/>
            <a:chOff x="-15" y="0"/>
            <a:chExt cx="7434409" cy="859279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A585769D-9B8E-304C-7EA5-D1EA7CBD4C59}"/>
                </a:ext>
              </a:extLst>
            </p:cNvPr>
            <p:cNvGrpSpPr/>
            <p:nvPr/>
          </p:nvGrpSpPr>
          <p:grpSpPr>
            <a:xfrm>
              <a:off x="0" y="0"/>
              <a:ext cx="7434394" cy="859279"/>
              <a:chOff x="0" y="0"/>
              <a:chExt cx="1127224" cy="130286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5D2E12C-F535-9C4D-8A29-40EB4CE1B1D5}"/>
                  </a:ext>
                </a:extLst>
              </p:cNvPr>
              <p:cNvSpPr/>
              <p:nvPr/>
            </p:nvSpPr>
            <p:spPr>
              <a:xfrm>
                <a:off x="0" y="0"/>
                <a:ext cx="1127224" cy="130286"/>
              </a:xfrm>
              <a:custGeom>
                <a:avLst/>
                <a:gdLst/>
                <a:ahLst/>
                <a:cxnLst/>
                <a:rect l="l" t="t" r="r" b="b"/>
                <a:pathLst>
                  <a:path w="1127224" h="130286">
                    <a:moveTo>
                      <a:pt x="0" y="0"/>
                    </a:moveTo>
                    <a:lnTo>
                      <a:pt x="1127224" y="0"/>
                    </a:lnTo>
                    <a:lnTo>
                      <a:pt x="1127224" y="130286"/>
                    </a:lnTo>
                    <a:lnTo>
                      <a:pt x="0" y="130286"/>
                    </a:lnTo>
                    <a:close/>
                  </a:path>
                </a:pathLst>
              </a:custGeom>
              <a:solidFill>
                <a:srgbClr val="161C59"/>
              </a:solidFill>
            </p:spPr>
            <p:txBody>
              <a:bodyPr/>
              <a:lstStyle/>
              <a:p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54C008D9-D9C1-BAEF-3726-D633F0A0DC2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7224" cy="149336"/>
              </a:xfrm>
              <a:prstGeom prst="rect">
                <a:avLst/>
              </a:prstGeom>
            </p:spPr>
            <p:txBody>
              <a:bodyPr lIns="81868" tIns="81868" rIns="81868" bIns="81868" rtlCol="0" anchor="ctr"/>
              <a:lstStyle/>
              <a:p>
                <a:pPr algn="ctr">
                  <a:lnSpc>
                    <a:spcPts val="3481"/>
                  </a:lnSpc>
                </a:pPr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5F2CB86-0BE5-4B17-4D5A-8DF4A9C3665E}"/>
                </a:ext>
              </a:extLst>
            </p:cNvPr>
            <p:cNvSpPr txBox="1"/>
            <p:nvPr/>
          </p:nvSpPr>
          <p:spPr>
            <a:xfrm>
              <a:off x="-15" y="163037"/>
              <a:ext cx="7425873" cy="509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33"/>
                </a:lnSpc>
              </a:pPr>
              <a:r>
                <a:rPr lang="pt-BR" sz="4027" b="1" noProof="0" dirty="0">
                  <a:solidFill>
                    <a:srgbClr val="FF914B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Introdução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E28BADA-FA18-CCA8-17EA-4C908912946D}"/>
              </a:ext>
            </a:extLst>
          </p:cNvPr>
          <p:cNvGrpSpPr/>
          <p:nvPr/>
        </p:nvGrpSpPr>
        <p:grpSpPr>
          <a:xfrm>
            <a:off x="11206329" y="5788449"/>
            <a:ext cx="9558000" cy="1038595"/>
            <a:chOff x="0" y="0"/>
            <a:chExt cx="7434394" cy="859279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CE1F23AF-5106-1DAE-72E8-F028BA076465}"/>
                </a:ext>
              </a:extLst>
            </p:cNvPr>
            <p:cNvGrpSpPr/>
            <p:nvPr/>
          </p:nvGrpSpPr>
          <p:grpSpPr>
            <a:xfrm>
              <a:off x="0" y="0"/>
              <a:ext cx="7434394" cy="859279"/>
              <a:chOff x="0" y="0"/>
              <a:chExt cx="1127224" cy="130286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380DE308-E20D-684E-27FC-3F304AC2199D}"/>
                  </a:ext>
                </a:extLst>
              </p:cNvPr>
              <p:cNvSpPr/>
              <p:nvPr/>
            </p:nvSpPr>
            <p:spPr>
              <a:xfrm>
                <a:off x="0" y="0"/>
                <a:ext cx="1127224" cy="130286"/>
              </a:xfrm>
              <a:custGeom>
                <a:avLst/>
                <a:gdLst/>
                <a:ahLst/>
                <a:cxnLst/>
                <a:rect l="l" t="t" r="r" b="b"/>
                <a:pathLst>
                  <a:path w="1127224" h="130286">
                    <a:moveTo>
                      <a:pt x="0" y="0"/>
                    </a:moveTo>
                    <a:lnTo>
                      <a:pt x="1127224" y="0"/>
                    </a:lnTo>
                    <a:lnTo>
                      <a:pt x="1127224" y="130286"/>
                    </a:lnTo>
                    <a:lnTo>
                      <a:pt x="0" y="130286"/>
                    </a:lnTo>
                    <a:close/>
                  </a:path>
                </a:pathLst>
              </a:custGeom>
              <a:solidFill>
                <a:srgbClr val="161C59"/>
              </a:solidFill>
            </p:spPr>
            <p:txBody>
              <a:bodyPr/>
              <a:lstStyle/>
              <a:p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0CA0C720-5747-6AC7-5152-127840E0D05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7224" cy="149336"/>
              </a:xfrm>
              <a:prstGeom prst="rect">
                <a:avLst/>
              </a:prstGeom>
            </p:spPr>
            <p:txBody>
              <a:bodyPr lIns="81868" tIns="81868" rIns="81868" bIns="81868" rtlCol="0" anchor="ctr"/>
              <a:lstStyle/>
              <a:p>
                <a:pPr algn="ctr">
                  <a:lnSpc>
                    <a:spcPts val="3481"/>
                  </a:lnSpc>
                </a:pPr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AD96534-39A6-05EF-DDFC-F08CD29E6DCB}"/>
                </a:ext>
              </a:extLst>
            </p:cNvPr>
            <p:cNvSpPr txBox="1"/>
            <p:nvPr/>
          </p:nvSpPr>
          <p:spPr>
            <a:xfrm>
              <a:off x="2524312" y="154572"/>
              <a:ext cx="2304295" cy="50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3"/>
                </a:lnSpc>
              </a:pPr>
              <a:r>
                <a:rPr lang="pt-BR" sz="4027" b="1" noProof="0" dirty="0">
                  <a:solidFill>
                    <a:srgbClr val="FF914B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Resultados</a:t>
              </a: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6A7EB3C-A4C8-1C7C-46EC-40CB83E59613}"/>
              </a:ext>
            </a:extLst>
          </p:cNvPr>
          <p:cNvGrpSpPr/>
          <p:nvPr/>
        </p:nvGrpSpPr>
        <p:grpSpPr>
          <a:xfrm>
            <a:off x="818990" y="15513848"/>
            <a:ext cx="9558000" cy="1369571"/>
            <a:chOff x="0" y="-273832"/>
            <a:chExt cx="7434394" cy="1133111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D4FEA2D-CA63-74B0-BC01-3DF3754E2343}"/>
                </a:ext>
              </a:extLst>
            </p:cNvPr>
            <p:cNvGrpSpPr/>
            <p:nvPr/>
          </p:nvGrpSpPr>
          <p:grpSpPr>
            <a:xfrm>
              <a:off x="0" y="-273832"/>
              <a:ext cx="7434394" cy="1133111"/>
              <a:chOff x="0" y="-41519"/>
              <a:chExt cx="1127224" cy="171805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9418951-5B54-5E68-CA1A-D9F1F3EA8848}"/>
                  </a:ext>
                </a:extLst>
              </p:cNvPr>
              <p:cNvSpPr/>
              <p:nvPr/>
            </p:nvSpPr>
            <p:spPr>
              <a:xfrm>
                <a:off x="0" y="-41519"/>
                <a:ext cx="1127224" cy="130286"/>
              </a:xfrm>
              <a:custGeom>
                <a:avLst/>
                <a:gdLst/>
                <a:ahLst/>
                <a:cxnLst/>
                <a:rect l="l" t="t" r="r" b="b"/>
                <a:pathLst>
                  <a:path w="1127224" h="130286">
                    <a:moveTo>
                      <a:pt x="0" y="0"/>
                    </a:moveTo>
                    <a:lnTo>
                      <a:pt x="1127224" y="0"/>
                    </a:lnTo>
                    <a:lnTo>
                      <a:pt x="1127224" y="130286"/>
                    </a:lnTo>
                    <a:lnTo>
                      <a:pt x="0" y="130286"/>
                    </a:lnTo>
                    <a:close/>
                  </a:path>
                </a:pathLst>
              </a:custGeom>
              <a:solidFill>
                <a:srgbClr val="161C59"/>
              </a:solidFill>
            </p:spPr>
            <p:txBody>
              <a:bodyPr/>
              <a:lstStyle/>
              <a:p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8B0F6C01-FED6-2699-7762-AD93755B4DA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7224" cy="149336"/>
              </a:xfrm>
              <a:prstGeom prst="rect">
                <a:avLst/>
              </a:prstGeom>
            </p:spPr>
            <p:txBody>
              <a:bodyPr lIns="81868" tIns="81868" rIns="81868" bIns="81868" rtlCol="0" anchor="ctr"/>
              <a:lstStyle/>
              <a:p>
                <a:pPr algn="ctr">
                  <a:lnSpc>
                    <a:spcPts val="3481"/>
                  </a:lnSpc>
                </a:pPr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A28F6E3B-F457-28D7-52D8-2188D03BFFA3}"/>
                </a:ext>
              </a:extLst>
            </p:cNvPr>
            <p:cNvSpPr txBox="1"/>
            <p:nvPr/>
          </p:nvSpPr>
          <p:spPr>
            <a:xfrm>
              <a:off x="0" y="-110795"/>
              <a:ext cx="7434394" cy="509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33"/>
                </a:lnSpc>
              </a:pPr>
              <a:r>
                <a:rPr lang="pt-BR" sz="4027" b="1" noProof="0" dirty="0">
                  <a:solidFill>
                    <a:srgbClr val="FF914B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Materiais &amp; Métodos</a:t>
              </a:r>
            </a:p>
          </p:txBody>
        </p:sp>
      </p:grpSp>
      <p:sp>
        <p:nvSpPr>
          <p:cNvPr id="44" name="TextBox 44">
            <a:extLst>
              <a:ext uri="{FF2B5EF4-FFF2-40B4-BE49-F238E27FC236}">
                <a16:creationId xmlns:a16="http://schemas.microsoft.com/office/drawing/2014/main" id="{9173E31F-7F54-1743-F975-2D0AEACE84E6}"/>
              </a:ext>
            </a:extLst>
          </p:cNvPr>
          <p:cNvSpPr txBox="1"/>
          <p:nvPr/>
        </p:nvSpPr>
        <p:spPr>
          <a:xfrm>
            <a:off x="853989" y="6988227"/>
            <a:ext cx="9488003" cy="850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81"/>
              </a:lnSpc>
            </a:pP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Treinadores e professores frequentemente utilizam diversas estratégias para aprimorar o nível de habilidades motoras dos aprendizes. De modo geral, estes costumam direcionar a atenção dos participantes para uma parte específica do corpo durante o movimento - foco interno de atenção (FI). No entanto, diferentes pesquisas têm questionado essa prática </a:t>
            </a:r>
            <a:r>
              <a:rPr lang="pt-BR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(Flôres et al., 2024; Van der </a:t>
            </a:r>
            <a:r>
              <a:rPr lang="pt-BR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Veer</a:t>
            </a:r>
            <a:r>
              <a:rPr lang="pt-BR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2022; </a:t>
            </a:r>
            <a:r>
              <a:rPr lang="pt-BR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Wulf</a:t>
            </a:r>
            <a:r>
              <a:rPr lang="pt-BR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Esses resultados são sustentados pela Hipótese da Ação Restrita, que sugere que o foco externo de atenção (FE) pode facilitar o controle automático do movimento. Ao mesmo tempo, o FI induziria um controle consciente, interferindo no sistema motor e, consequentemente, prejudicando o desempenho 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900" noProof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Wulf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2013). </a:t>
            </a:r>
          </a:p>
          <a:p>
            <a:pPr algn="just">
              <a:lnSpc>
                <a:spcPts val="3481"/>
              </a:lnSpc>
            </a:pPr>
            <a:endParaRPr lang="pt-BR" sz="2900" noProof="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481"/>
              </a:lnSpc>
            </a:pPr>
            <a:r>
              <a:rPr lang="pt-BR" sz="2900" b="1" noProof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objetivo do presente estudo foi e</a:t>
            </a:r>
            <a:r>
              <a:rPr lang="pt-BR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xaminar os efeitos do foco de atenção no tempo de resposta de adolescentes e investigar se a participação em esportes modera esse efeito. </a:t>
            </a: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92FAAF05-EFDF-1EBB-78A6-2FA8CF10886A}"/>
              </a:ext>
            </a:extLst>
          </p:cNvPr>
          <p:cNvSpPr txBox="1"/>
          <p:nvPr/>
        </p:nvSpPr>
        <p:spPr>
          <a:xfrm>
            <a:off x="818990" y="16656844"/>
            <a:ext cx="9489480" cy="1523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1"/>
              </a:lnSpc>
            </a:pPr>
            <a:r>
              <a:rPr lang="pt-BR" sz="2900" b="1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Participantes</a:t>
            </a:r>
          </a:p>
          <a:p>
            <a:pPr>
              <a:lnSpc>
                <a:spcPts val="3481"/>
              </a:lnSpc>
            </a:pPr>
            <a:r>
              <a:rPr lang="pt-BR" sz="29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58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adolescentes (16,46 ± 2,02 anos)</a:t>
            </a:r>
          </a:p>
          <a:p>
            <a:pPr>
              <a:lnSpc>
                <a:spcPts val="3481"/>
              </a:lnSpc>
            </a:pPr>
            <a:r>
              <a:rPr lang="pt-BR" sz="29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Sem experiência com a tarefa</a:t>
            </a:r>
          </a:p>
          <a:p>
            <a:pPr>
              <a:lnSpc>
                <a:spcPts val="3481"/>
              </a:lnSpc>
            </a:pPr>
            <a:endParaRPr lang="pt-BR" sz="290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r>
              <a:rPr lang="pt-BR" sz="2900" b="1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Local</a:t>
            </a:r>
          </a:p>
          <a:p>
            <a:pPr>
              <a:lnSpc>
                <a:spcPts val="3481"/>
              </a:lnSpc>
            </a:pPr>
            <a:r>
              <a:rPr lang="pt-BR" sz="29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Uma escola de Lisboa, Portugal</a:t>
            </a:r>
          </a:p>
          <a:p>
            <a:pPr>
              <a:lnSpc>
                <a:spcPts val="3481"/>
              </a:lnSpc>
            </a:pPr>
            <a:endParaRPr lang="pt-BR" sz="2900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r>
              <a:rPr lang="pt-BR" sz="2900" b="1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Tarefa</a:t>
            </a:r>
          </a:p>
          <a:p>
            <a:pPr>
              <a:lnSpc>
                <a:spcPts val="3481"/>
              </a:lnSpc>
            </a:pPr>
            <a:r>
              <a:rPr lang="pt-BR" sz="29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empo de resposta (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BlazePod</a:t>
            </a:r>
            <a:r>
              <a:rPr lang="en-US" sz="29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Tel Aviv/Israel</a:t>
            </a:r>
            <a:r>
              <a:rPr 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3481"/>
              </a:lnSpc>
            </a:pPr>
            <a:endParaRPr lang="pt-PT" sz="2900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r>
              <a:rPr lang="pt-PT" sz="2900" i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Objetivo: 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o intervalo de tempo (ms) entre a apresentação de um estímulo visual (luz do pod) e a resposta do participante</a:t>
            </a:r>
          </a:p>
          <a:p>
            <a:pPr>
              <a:lnSpc>
                <a:spcPts val="3481"/>
              </a:lnSpc>
            </a:pPr>
            <a:endParaRPr lang="pt-PT" altLang="pt-PT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81"/>
              </a:lnSpc>
            </a:pPr>
            <a:r>
              <a:rPr lang="pt-BR" sz="2900" i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Instrução: 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Pressione as luzes o mais rapidamente possível quando se acenderem</a:t>
            </a:r>
            <a:endParaRPr lang="pt-BR" sz="2900" b="1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PT" altLang="pt-PT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81"/>
              </a:lnSpc>
            </a:pPr>
            <a:r>
              <a:rPr lang="pt-PT" altLang="pt-PT" sz="2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Intervalo: 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pods se acendiam e apagavam alternadamente, em intervalos aleatórios que variavam entre 0,5 e 1,5 segundos.</a:t>
            </a:r>
          </a:p>
          <a:p>
            <a:pPr>
              <a:lnSpc>
                <a:spcPts val="3481"/>
              </a:lnSpc>
            </a:pPr>
            <a:endParaRPr lang="pt-PT" altLang="pt-PT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81"/>
              </a:lnSpc>
            </a:pPr>
            <a:r>
              <a:rPr lang="pt-BR" sz="29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Grupos</a:t>
            </a: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endParaRPr lang="pt-BR" sz="2900" b="1" noProof="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481"/>
              </a:lnSpc>
            </a:pPr>
            <a:r>
              <a:rPr lang="pt-BR" sz="2900" b="1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Fases do estudo</a:t>
            </a:r>
          </a:p>
          <a:p>
            <a:pPr>
              <a:lnSpc>
                <a:spcPts val="3481"/>
              </a:lnSpc>
            </a:pPr>
            <a:r>
              <a:rPr lang="pt-BR" sz="2900" i="1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Familiarização: 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tentativa</a:t>
            </a:r>
          </a:p>
          <a:p>
            <a:pPr>
              <a:lnSpc>
                <a:spcPts val="3481"/>
              </a:lnSpc>
            </a:pPr>
            <a:r>
              <a:rPr lang="pt-BR" sz="2900" i="1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Desempenho: 5</a:t>
            </a:r>
            <a:r>
              <a:rPr lang="pt-BR" sz="2900" noProof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tentativas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CC8A496C-87E9-8673-EA15-9CC3C810BE5D}"/>
              </a:ext>
            </a:extLst>
          </p:cNvPr>
          <p:cNvSpPr txBox="1"/>
          <p:nvPr/>
        </p:nvSpPr>
        <p:spPr>
          <a:xfrm rot="10800000" flipV="1">
            <a:off x="11218789" y="23968223"/>
            <a:ext cx="9507001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estudo confirma que o </a:t>
            </a:r>
            <a:r>
              <a:rPr lang="pt-PT" altLang="pt-PT" sz="29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externo de atenção </a:t>
            </a:r>
            <a:r>
              <a:rPr lang="pt-PT" altLang="pt-PT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a 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em uma tarefa de tempo de resposta de adolescentes, sobretudo em praticantes de </a:t>
            </a:r>
            <a:r>
              <a:rPr lang="pt-PT" altLang="pt-PT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esportes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É importante destacar que a prática esportiva, por si só, não é suficiente, mas parece potencializar os efeitos positivos do FE. Estes resultados incentivam a adoção de </a:t>
            </a:r>
            <a:r>
              <a:rPr lang="pt-PT" altLang="pt-PT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direcionamento da atenção baseadas em evidência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 ensino e treino.</a:t>
            </a:r>
          </a:p>
        </p:txBody>
      </p:sp>
      <p:sp>
        <p:nvSpPr>
          <p:cNvPr id="60" name="TextBox 47">
            <a:extLst>
              <a:ext uri="{FF2B5EF4-FFF2-40B4-BE49-F238E27FC236}">
                <a16:creationId xmlns:a16="http://schemas.microsoft.com/office/drawing/2014/main" id="{E315C05F-7C45-60F6-9F5F-2539C0B10852}"/>
              </a:ext>
            </a:extLst>
          </p:cNvPr>
          <p:cNvSpPr txBox="1"/>
          <p:nvPr/>
        </p:nvSpPr>
        <p:spPr>
          <a:xfrm>
            <a:off x="11244469" y="21457444"/>
            <a:ext cx="9450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b="1" noProof="0" dirty="0">
                <a:solidFill>
                  <a:srgbClr val="161E5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Figura 1. </a:t>
            </a:r>
            <a:r>
              <a:rPr lang="pt-BR" sz="2400" noProof="0" dirty="0">
                <a:solidFill>
                  <a:srgbClr val="161E5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Comparações do tempo de resposta entre os grupos (FI, FE, C) de acordo com a participação esportiva.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6E9E2C5-A9B9-BD9A-CE6B-4D5538B57E20}"/>
              </a:ext>
            </a:extLst>
          </p:cNvPr>
          <p:cNvSpPr txBox="1"/>
          <p:nvPr/>
        </p:nvSpPr>
        <p:spPr>
          <a:xfrm>
            <a:off x="11147746" y="28848844"/>
            <a:ext cx="9558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3238" indent="-442913"/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Flôres, F., Drews, R., Marconcin, P., &amp; Cardozo, P. (2024).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performance: a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1–22. https://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/10.1080/1750984X.2024.2349988</a:t>
            </a:r>
          </a:p>
          <a:p>
            <a:pPr marL="503238" indent="-442913"/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der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Veer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I., Verbecque, E.,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Rameckers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E.,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Bastiaenen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C., &amp;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Klingels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(2022).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feedback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motor learning in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 ONE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August). https://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/10.1371/journal.pone.0264873</a:t>
            </a:r>
          </a:p>
          <a:p>
            <a:pPr marL="503238" indent="-442913"/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Wulf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(2013).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Attentional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motor learning: a review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i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i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77–104. https://</a:t>
            </a:r>
            <a:r>
              <a:rPr lang="pt-BR" sz="180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pt-BR" sz="18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/OI:10.1080/1750984X.2012.723728</a:t>
            </a: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B81B281F-B02A-BD16-059A-8D60455BCC54}"/>
              </a:ext>
            </a:extLst>
          </p:cNvPr>
          <p:cNvGrpSpPr/>
          <p:nvPr/>
        </p:nvGrpSpPr>
        <p:grpSpPr>
          <a:xfrm>
            <a:off x="0" y="-30956"/>
            <a:ext cx="21620162" cy="33137817"/>
            <a:chOff x="0" y="-30956"/>
            <a:chExt cx="21620162" cy="33137817"/>
          </a:xfrm>
        </p:grpSpPr>
        <p:grpSp>
          <p:nvGrpSpPr>
            <p:cNvPr id="76" name="Group 2">
              <a:extLst>
                <a:ext uri="{FF2B5EF4-FFF2-40B4-BE49-F238E27FC236}">
                  <a16:creationId xmlns:a16="http://schemas.microsoft.com/office/drawing/2014/main" id="{B47B8A56-1DF1-D0C6-6E2D-EB70BBC2EB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390516" cy="32203317"/>
              <a:chOff x="0" y="0"/>
              <a:chExt cx="323092" cy="26643331"/>
            </a:xfrm>
          </p:grpSpPr>
          <p:sp>
            <p:nvSpPr>
              <p:cNvPr id="77" name="Freeform 3">
                <a:extLst>
                  <a:ext uri="{FF2B5EF4-FFF2-40B4-BE49-F238E27FC236}">
                    <a16:creationId xmlns:a16="http://schemas.microsoft.com/office/drawing/2014/main" id="{742A4991-6EBE-7E1D-45FA-8EE97882D51E}"/>
                  </a:ext>
                </a:extLst>
              </p:cNvPr>
              <p:cNvSpPr/>
              <p:nvPr/>
            </p:nvSpPr>
            <p:spPr>
              <a:xfrm>
                <a:off x="0" y="0"/>
                <a:ext cx="323088" cy="26643329"/>
              </a:xfrm>
              <a:custGeom>
                <a:avLst/>
                <a:gdLst/>
                <a:ahLst/>
                <a:cxnLst/>
                <a:rect l="l" t="t" r="r" b="b"/>
                <a:pathLst>
                  <a:path w="323088" h="26643329">
                    <a:moveTo>
                      <a:pt x="0" y="0"/>
                    </a:moveTo>
                    <a:lnTo>
                      <a:pt x="323088" y="0"/>
                    </a:lnTo>
                    <a:lnTo>
                      <a:pt x="323088" y="26643329"/>
                    </a:lnTo>
                    <a:lnTo>
                      <a:pt x="0" y="266433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601" r="-3602"/>
                </a:stretch>
              </a:blipFill>
            </p:spPr>
            <p:txBody>
              <a:bodyPr/>
              <a:lstStyle/>
              <a:p>
                <a:endParaRPr lang="pt-BR" sz="467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Group 2">
              <a:extLst>
                <a:ext uri="{FF2B5EF4-FFF2-40B4-BE49-F238E27FC236}">
                  <a16:creationId xmlns:a16="http://schemas.microsoft.com/office/drawing/2014/main" id="{3176ABBF-351A-B339-D44A-796894A685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9646" y="471190"/>
              <a:ext cx="390516" cy="32203317"/>
              <a:chOff x="0" y="0"/>
              <a:chExt cx="323092" cy="26643331"/>
            </a:xfrm>
          </p:grpSpPr>
          <p:sp>
            <p:nvSpPr>
              <p:cNvPr id="79" name="Freeform 3">
                <a:extLst>
                  <a:ext uri="{FF2B5EF4-FFF2-40B4-BE49-F238E27FC236}">
                    <a16:creationId xmlns:a16="http://schemas.microsoft.com/office/drawing/2014/main" id="{F4D24509-03F4-CAC7-3E57-8E37C1C99EE0}"/>
                  </a:ext>
                </a:extLst>
              </p:cNvPr>
              <p:cNvSpPr/>
              <p:nvPr/>
            </p:nvSpPr>
            <p:spPr>
              <a:xfrm>
                <a:off x="0" y="0"/>
                <a:ext cx="323088" cy="26643329"/>
              </a:xfrm>
              <a:custGeom>
                <a:avLst/>
                <a:gdLst/>
                <a:ahLst/>
                <a:cxnLst/>
                <a:rect l="l" t="t" r="r" b="b"/>
                <a:pathLst>
                  <a:path w="323088" h="26643329">
                    <a:moveTo>
                      <a:pt x="0" y="0"/>
                    </a:moveTo>
                    <a:lnTo>
                      <a:pt x="323088" y="0"/>
                    </a:lnTo>
                    <a:lnTo>
                      <a:pt x="323088" y="26643329"/>
                    </a:lnTo>
                    <a:lnTo>
                      <a:pt x="0" y="266433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601" r="-3602"/>
                </a:stretch>
              </a:blipFill>
            </p:spPr>
            <p:txBody>
              <a:bodyPr/>
              <a:lstStyle/>
              <a:p>
                <a:endParaRPr lang="pt-BR" sz="467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D29A0FB0-68AE-F41E-0579-85995AB4E26D}"/>
                </a:ext>
              </a:extLst>
            </p:cNvPr>
            <p:cNvGrpSpPr/>
            <p:nvPr/>
          </p:nvGrpSpPr>
          <p:grpSpPr>
            <a:xfrm>
              <a:off x="0" y="-30956"/>
              <a:ext cx="21599525" cy="33137817"/>
              <a:chOff x="0" y="-30956"/>
              <a:chExt cx="21599525" cy="33137817"/>
            </a:xfrm>
          </p:grpSpPr>
          <p:grpSp>
            <p:nvGrpSpPr>
              <p:cNvPr id="6" name="Group 6">
                <a:extLst>
                  <a:ext uri="{FF2B5EF4-FFF2-40B4-BE49-F238E27FC236}">
                    <a16:creationId xmlns:a16="http://schemas.microsoft.com/office/drawing/2014/main" id="{5C8C6652-7EDC-8A20-616F-AA1A02573E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-30956"/>
                <a:ext cx="21599525" cy="1088573"/>
                <a:chOff x="0" y="0"/>
                <a:chExt cx="17869051" cy="900628"/>
              </a:xfrm>
            </p:grpSpPr>
            <p:sp>
              <p:nvSpPr>
                <p:cNvPr id="7" name="Freeform 7">
                  <a:extLst>
                    <a:ext uri="{FF2B5EF4-FFF2-40B4-BE49-F238E27FC236}">
                      <a16:creationId xmlns:a16="http://schemas.microsoft.com/office/drawing/2014/main" id="{7366E7E4-59C4-8F5A-C457-3B2897AC156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869027" cy="90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9027" h="900684">
                      <a:moveTo>
                        <a:pt x="0" y="0"/>
                      </a:moveTo>
                      <a:lnTo>
                        <a:pt x="17869027" y="0"/>
                      </a:lnTo>
                      <a:lnTo>
                        <a:pt x="17869027" y="900684"/>
                      </a:lnTo>
                      <a:lnTo>
                        <a:pt x="0" y="9006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t="-1294" b="-1288"/>
                  </a:stretch>
                </a:blipFill>
              </p:spPr>
              <p:txBody>
                <a:bodyPr/>
                <a:lstStyle/>
                <a:p>
                  <a:endParaRPr lang="pt-BR" sz="4675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id="{DD443A7A-689B-1B0D-C05F-A65A9A7AB9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32018288"/>
                <a:ext cx="21599525" cy="1088573"/>
                <a:chOff x="0" y="0"/>
                <a:chExt cx="17869051" cy="900628"/>
              </a:xfrm>
            </p:grpSpPr>
            <p:sp>
              <p:nvSpPr>
                <p:cNvPr id="74" name="Freeform 7">
                  <a:extLst>
                    <a:ext uri="{FF2B5EF4-FFF2-40B4-BE49-F238E27FC236}">
                      <a16:creationId xmlns:a16="http://schemas.microsoft.com/office/drawing/2014/main" id="{E9614B72-BB56-5D57-ED7D-E6AD45821E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869027" cy="90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9027" h="900684">
                      <a:moveTo>
                        <a:pt x="0" y="0"/>
                      </a:moveTo>
                      <a:lnTo>
                        <a:pt x="17869027" y="0"/>
                      </a:lnTo>
                      <a:lnTo>
                        <a:pt x="17869027" y="900684"/>
                      </a:lnTo>
                      <a:lnTo>
                        <a:pt x="0" y="9006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t="-1294" b="-1288"/>
                  </a:stretch>
                </a:blipFill>
              </p:spPr>
              <p:txBody>
                <a:bodyPr/>
                <a:lstStyle/>
                <a:p>
                  <a:endParaRPr lang="pt-BR" sz="4675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C14AA455-08B4-6E57-9746-2BCA4167132E}"/>
              </a:ext>
            </a:extLst>
          </p:cNvPr>
          <p:cNvGrpSpPr/>
          <p:nvPr/>
        </p:nvGrpSpPr>
        <p:grpSpPr>
          <a:xfrm>
            <a:off x="681056" y="26486644"/>
            <a:ext cx="9586861" cy="3665808"/>
            <a:chOff x="721609" y="26607978"/>
            <a:chExt cx="9586861" cy="3665808"/>
          </a:xfrm>
        </p:grpSpPr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AE5747FF-D67E-5BCD-6278-E62675DD7E8B}"/>
                </a:ext>
              </a:extLst>
            </p:cNvPr>
            <p:cNvGrpSpPr/>
            <p:nvPr/>
          </p:nvGrpSpPr>
          <p:grpSpPr>
            <a:xfrm>
              <a:off x="721609" y="26607978"/>
              <a:ext cx="9447003" cy="3665808"/>
              <a:chOff x="904307" y="25333844"/>
              <a:chExt cx="9501071" cy="3649653"/>
            </a:xfrm>
          </p:grpSpPr>
          <p:pic>
            <p:nvPicPr>
              <p:cNvPr id="57" name="Imagem 56" descr="Uma imagem com mesa&#10;&#10;Os conteúdos gerados por IA poderão estar incorretos.">
                <a:extLst>
                  <a:ext uri="{FF2B5EF4-FFF2-40B4-BE49-F238E27FC236}">
                    <a16:creationId xmlns:a16="http://schemas.microsoft.com/office/drawing/2014/main" id="{655334B4-E6BA-CAD4-5A00-8FBF20510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307" y="25351790"/>
                <a:ext cx="2742465" cy="3388654"/>
              </a:xfrm>
              <a:prstGeom prst="rect">
                <a:avLst/>
              </a:prstGeom>
            </p:spPr>
          </p:pic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D4D7FF03-C151-48EE-D23F-30F51B20C59D}"/>
                  </a:ext>
                </a:extLst>
              </p:cNvPr>
              <p:cNvSpPr txBox="1"/>
              <p:nvPr/>
            </p:nvSpPr>
            <p:spPr>
              <a:xfrm>
                <a:off x="3923802" y="25333844"/>
                <a:ext cx="6481576" cy="364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481"/>
                  </a:lnSpc>
                </a:pPr>
                <a:r>
                  <a:rPr lang="pt-BR" sz="2700" b="1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Foco Interno</a:t>
                </a:r>
              </a:p>
              <a:p>
                <a:pPr>
                  <a:lnSpc>
                    <a:spcPts val="3481"/>
                  </a:lnSpc>
                </a:pPr>
                <a:r>
                  <a:rPr lang="pt-BR" sz="2700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Atenção no movimento dos braços</a:t>
                </a:r>
              </a:p>
              <a:p>
                <a:pPr>
                  <a:lnSpc>
                    <a:spcPts val="3481"/>
                  </a:lnSpc>
                </a:pPr>
                <a:endParaRPr lang="pt-BR" sz="2700" noProof="0" dirty="0">
                  <a:solidFill>
                    <a:srgbClr val="161E5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lnSpc>
                    <a:spcPts val="3481"/>
                  </a:lnSpc>
                </a:pPr>
                <a:r>
                  <a:rPr lang="pt-BR" sz="2700" b="1" noProof="0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Foco Externo</a:t>
                </a:r>
              </a:p>
              <a:p>
                <a:pPr>
                  <a:lnSpc>
                    <a:spcPts val="3481"/>
                  </a:lnSpc>
                </a:pPr>
                <a:r>
                  <a:rPr lang="pt-BR" sz="2700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A</a:t>
                </a:r>
                <a:r>
                  <a:rPr lang="pt-BR" sz="2700" noProof="0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tenção nas luzes que se acendem </a:t>
                </a:r>
              </a:p>
              <a:p>
                <a:pPr>
                  <a:lnSpc>
                    <a:spcPts val="3481"/>
                  </a:lnSpc>
                </a:pPr>
                <a:endParaRPr lang="pt-BR" sz="2700" noProof="0" dirty="0">
                  <a:solidFill>
                    <a:srgbClr val="161E5B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lnSpc>
                    <a:spcPts val="3481"/>
                  </a:lnSpc>
                </a:pPr>
                <a:r>
                  <a:rPr lang="pt-BR" sz="2700" b="1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Controle</a:t>
                </a:r>
              </a:p>
              <a:p>
                <a:pPr>
                  <a:lnSpc>
                    <a:spcPts val="3481"/>
                  </a:lnSpc>
                </a:pPr>
                <a:r>
                  <a:rPr lang="pt-BR" sz="2700" dirty="0">
                    <a:solidFill>
                      <a:srgbClr val="161E5B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Sem instruções de foco</a:t>
                </a:r>
              </a:p>
            </p:txBody>
          </p:sp>
        </p:grpSp>
        <p:cxnSp>
          <p:nvCxnSpPr>
            <p:cNvPr id="82" name="Conexão Reta 81">
              <a:extLst>
                <a:ext uri="{FF2B5EF4-FFF2-40B4-BE49-F238E27FC236}">
                  <a16:creationId xmlns:a16="http://schemas.microsoft.com/office/drawing/2014/main" id="{CD04876C-11FF-5818-7249-1DBFAC8B3113}"/>
                </a:ext>
              </a:extLst>
            </p:cNvPr>
            <p:cNvCxnSpPr/>
            <p:nvPr/>
          </p:nvCxnSpPr>
          <p:spPr>
            <a:xfrm>
              <a:off x="853989" y="26607978"/>
              <a:ext cx="945448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xão Reta 82">
              <a:extLst>
                <a:ext uri="{FF2B5EF4-FFF2-40B4-BE49-F238E27FC236}">
                  <a16:creationId xmlns:a16="http://schemas.microsoft.com/office/drawing/2014/main" id="{2BDB355C-D616-93B9-019F-CE9E3776BBD0}"/>
                </a:ext>
              </a:extLst>
            </p:cNvPr>
            <p:cNvCxnSpPr/>
            <p:nvPr/>
          </p:nvCxnSpPr>
          <p:spPr>
            <a:xfrm>
              <a:off x="818990" y="30204330"/>
              <a:ext cx="945448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19">
            <a:extLst>
              <a:ext uri="{FF2B5EF4-FFF2-40B4-BE49-F238E27FC236}">
                <a16:creationId xmlns:a16="http://schemas.microsoft.com/office/drawing/2014/main" id="{0D83DBDE-D900-36F1-3F14-5B5DC62A3B3D}"/>
              </a:ext>
            </a:extLst>
          </p:cNvPr>
          <p:cNvGrpSpPr/>
          <p:nvPr/>
        </p:nvGrpSpPr>
        <p:grpSpPr>
          <a:xfrm>
            <a:off x="11208539" y="22752844"/>
            <a:ext cx="9558000" cy="1038595"/>
            <a:chOff x="0" y="0"/>
            <a:chExt cx="7434394" cy="859279"/>
          </a:xfrm>
        </p:grpSpPr>
        <p:grpSp>
          <p:nvGrpSpPr>
            <p:cNvPr id="86" name="Group 20">
              <a:extLst>
                <a:ext uri="{FF2B5EF4-FFF2-40B4-BE49-F238E27FC236}">
                  <a16:creationId xmlns:a16="http://schemas.microsoft.com/office/drawing/2014/main" id="{B22DBA4D-AF99-819C-2127-954BA7CED807}"/>
                </a:ext>
              </a:extLst>
            </p:cNvPr>
            <p:cNvGrpSpPr/>
            <p:nvPr/>
          </p:nvGrpSpPr>
          <p:grpSpPr>
            <a:xfrm>
              <a:off x="0" y="0"/>
              <a:ext cx="7434394" cy="859279"/>
              <a:chOff x="0" y="0"/>
              <a:chExt cx="1127224" cy="130286"/>
            </a:xfrm>
          </p:grpSpPr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6432FA0D-722B-A055-09A7-0E9B3008453A}"/>
                  </a:ext>
                </a:extLst>
              </p:cNvPr>
              <p:cNvSpPr/>
              <p:nvPr/>
            </p:nvSpPr>
            <p:spPr>
              <a:xfrm>
                <a:off x="0" y="0"/>
                <a:ext cx="1127224" cy="130286"/>
              </a:xfrm>
              <a:custGeom>
                <a:avLst/>
                <a:gdLst/>
                <a:ahLst/>
                <a:cxnLst/>
                <a:rect l="l" t="t" r="r" b="b"/>
                <a:pathLst>
                  <a:path w="1127224" h="130286">
                    <a:moveTo>
                      <a:pt x="0" y="0"/>
                    </a:moveTo>
                    <a:lnTo>
                      <a:pt x="1127224" y="0"/>
                    </a:lnTo>
                    <a:lnTo>
                      <a:pt x="1127224" y="130286"/>
                    </a:lnTo>
                    <a:lnTo>
                      <a:pt x="0" y="130286"/>
                    </a:lnTo>
                    <a:close/>
                  </a:path>
                </a:pathLst>
              </a:custGeom>
              <a:solidFill>
                <a:srgbClr val="161C59"/>
              </a:solidFill>
            </p:spPr>
            <p:txBody>
              <a:bodyPr/>
              <a:lstStyle/>
              <a:p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22">
                <a:extLst>
                  <a:ext uri="{FF2B5EF4-FFF2-40B4-BE49-F238E27FC236}">
                    <a16:creationId xmlns:a16="http://schemas.microsoft.com/office/drawing/2014/main" id="{A499E9D5-6E51-B416-31BE-6EFA04F5833A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7224" cy="149336"/>
              </a:xfrm>
              <a:prstGeom prst="rect">
                <a:avLst/>
              </a:prstGeom>
            </p:spPr>
            <p:txBody>
              <a:bodyPr lIns="81868" tIns="81868" rIns="81868" bIns="81868" rtlCol="0" anchor="ctr"/>
              <a:lstStyle/>
              <a:p>
                <a:pPr algn="ctr">
                  <a:lnSpc>
                    <a:spcPts val="3481"/>
                  </a:lnSpc>
                </a:pPr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23">
              <a:extLst>
                <a:ext uri="{FF2B5EF4-FFF2-40B4-BE49-F238E27FC236}">
                  <a16:creationId xmlns:a16="http://schemas.microsoft.com/office/drawing/2014/main" id="{250E3F68-80A2-79E2-AF64-DFEDFF8CFFE4}"/>
                </a:ext>
              </a:extLst>
            </p:cNvPr>
            <p:cNvSpPr txBox="1"/>
            <p:nvPr/>
          </p:nvSpPr>
          <p:spPr>
            <a:xfrm>
              <a:off x="2524312" y="154572"/>
              <a:ext cx="2304295" cy="50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3"/>
                </a:lnSpc>
              </a:pPr>
              <a:r>
                <a:rPr lang="pt-BR" sz="4027" b="1" noProof="0" dirty="0">
                  <a:solidFill>
                    <a:srgbClr val="FF914B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Conclusões</a:t>
              </a:r>
            </a:p>
          </p:txBody>
        </p:sp>
      </p:grpSp>
      <p:grpSp>
        <p:nvGrpSpPr>
          <p:cNvPr id="90" name="Group 19">
            <a:extLst>
              <a:ext uri="{FF2B5EF4-FFF2-40B4-BE49-F238E27FC236}">
                <a16:creationId xmlns:a16="http://schemas.microsoft.com/office/drawing/2014/main" id="{2605EAD0-4D8F-536B-460E-8ADA5C7213D4}"/>
              </a:ext>
            </a:extLst>
          </p:cNvPr>
          <p:cNvGrpSpPr/>
          <p:nvPr/>
        </p:nvGrpSpPr>
        <p:grpSpPr>
          <a:xfrm>
            <a:off x="11147746" y="27705844"/>
            <a:ext cx="9558000" cy="1038595"/>
            <a:chOff x="0" y="0"/>
            <a:chExt cx="7434394" cy="859279"/>
          </a:xfrm>
        </p:grpSpPr>
        <p:grpSp>
          <p:nvGrpSpPr>
            <p:cNvPr id="91" name="Group 20">
              <a:extLst>
                <a:ext uri="{FF2B5EF4-FFF2-40B4-BE49-F238E27FC236}">
                  <a16:creationId xmlns:a16="http://schemas.microsoft.com/office/drawing/2014/main" id="{BD1665C6-53C3-C32F-182D-74E9DD7268AE}"/>
                </a:ext>
              </a:extLst>
            </p:cNvPr>
            <p:cNvGrpSpPr/>
            <p:nvPr/>
          </p:nvGrpSpPr>
          <p:grpSpPr>
            <a:xfrm>
              <a:off x="0" y="0"/>
              <a:ext cx="7434394" cy="859279"/>
              <a:chOff x="0" y="0"/>
              <a:chExt cx="1127224" cy="130286"/>
            </a:xfrm>
          </p:grpSpPr>
          <p:sp>
            <p:nvSpPr>
              <p:cNvPr id="93" name="Freeform 21">
                <a:extLst>
                  <a:ext uri="{FF2B5EF4-FFF2-40B4-BE49-F238E27FC236}">
                    <a16:creationId xmlns:a16="http://schemas.microsoft.com/office/drawing/2014/main" id="{FA54B929-F1A1-1DC7-1091-D2662914B0A4}"/>
                  </a:ext>
                </a:extLst>
              </p:cNvPr>
              <p:cNvSpPr/>
              <p:nvPr/>
            </p:nvSpPr>
            <p:spPr>
              <a:xfrm>
                <a:off x="0" y="0"/>
                <a:ext cx="1127224" cy="130286"/>
              </a:xfrm>
              <a:custGeom>
                <a:avLst/>
                <a:gdLst/>
                <a:ahLst/>
                <a:cxnLst/>
                <a:rect l="l" t="t" r="r" b="b"/>
                <a:pathLst>
                  <a:path w="1127224" h="130286">
                    <a:moveTo>
                      <a:pt x="0" y="0"/>
                    </a:moveTo>
                    <a:lnTo>
                      <a:pt x="1127224" y="0"/>
                    </a:lnTo>
                    <a:lnTo>
                      <a:pt x="1127224" y="130286"/>
                    </a:lnTo>
                    <a:lnTo>
                      <a:pt x="0" y="130286"/>
                    </a:lnTo>
                    <a:close/>
                  </a:path>
                </a:pathLst>
              </a:custGeom>
              <a:solidFill>
                <a:srgbClr val="161C59"/>
              </a:solidFill>
            </p:spPr>
            <p:txBody>
              <a:bodyPr/>
              <a:lstStyle/>
              <a:p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22">
                <a:extLst>
                  <a:ext uri="{FF2B5EF4-FFF2-40B4-BE49-F238E27FC236}">
                    <a16:creationId xmlns:a16="http://schemas.microsoft.com/office/drawing/2014/main" id="{48452F5E-CD51-5B5A-10B6-30FFF352C95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7224" cy="149336"/>
              </a:xfrm>
              <a:prstGeom prst="rect">
                <a:avLst/>
              </a:prstGeom>
            </p:spPr>
            <p:txBody>
              <a:bodyPr lIns="81868" tIns="81868" rIns="81868" bIns="81868" rtlCol="0" anchor="ctr"/>
              <a:lstStyle/>
              <a:p>
                <a:pPr algn="ctr">
                  <a:lnSpc>
                    <a:spcPts val="3481"/>
                  </a:lnSpc>
                </a:pPr>
                <a:endParaRPr lang="pt-BR" sz="4675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Box 23">
              <a:extLst>
                <a:ext uri="{FF2B5EF4-FFF2-40B4-BE49-F238E27FC236}">
                  <a16:creationId xmlns:a16="http://schemas.microsoft.com/office/drawing/2014/main" id="{99148C98-2A12-29F5-23D3-41400CC0FBE3}"/>
                </a:ext>
              </a:extLst>
            </p:cNvPr>
            <p:cNvSpPr txBox="1"/>
            <p:nvPr/>
          </p:nvSpPr>
          <p:spPr>
            <a:xfrm>
              <a:off x="2524312" y="154572"/>
              <a:ext cx="2304295" cy="50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3"/>
                </a:lnSpc>
              </a:pPr>
              <a:r>
                <a:rPr lang="pt-BR" sz="4027" b="1" noProof="0" dirty="0">
                  <a:solidFill>
                    <a:srgbClr val="FF914B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Referências</a:t>
              </a:r>
            </a:p>
          </p:txBody>
        </p:sp>
      </p:grpSp>
      <p:pic>
        <p:nvPicPr>
          <p:cNvPr id="101" name="Imagem 100" descr="Logotipo, nome da empresa&#10;&#10;Descrição gerada automaticamente">
            <a:extLst>
              <a:ext uri="{FF2B5EF4-FFF2-40B4-BE49-F238E27FC236}">
                <a16:creationId xmlns:a16="http://schemas.microsoft.com/office/drawing/2014/main" id="{4B6469C6-ACD0-8ED1-9E6A-6C4B9CA79A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>
            <a:fillRect/>
          </a:stretch>
        </p:blipFill>
        <p:spPr>
          <a:xfrm>
            <a:off x="16802456" y="4436786"/>
            <a:ext cx="1961527" cy="1240663"/>
          </a:xfrm>
          <a:prstGeom prst="rect">
            <a:avLst/>
          </a:prstGeom>
        </p:spPr>
      </p:pic>
      <p:pic>
        <p:nvPicPr>
          <p:cNvPr id="1036" name="Picture 12" descr="CIEP - Centro de Investigação em Educação e Psicologia | Évora">
            <a:extLst>
              <a:ext uri="{FF2B5EF4-FFF2-40B4-BE49-F238E27FC236}">
                <a16:creationId xmlns:a16="http://schemas.microsoft.com/office/drawing/2014/main" id="{8497218A-6CEC-CC24-6366-94D902EA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473" y="4351421"/>
            <a:ext cx="1489534" cy="14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RC Research Grant, 2ª Edição – 2021 1) A CHRC Research Grant – 2nd  Edition – 2020, doravante denominada CHRC Research">
            <a:extLst>
              <a:ext uri="{FF2B5EF4-FFF2-40B4-BE49-F238E27FC236}">
                <a16:creationId xmlns:a16="http://schemas.microsoft.com/office/drawing/2014/main" id="{D28817D9-A1F6-F32B-2AA1-5B81ECBE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188" y="4650191"/>
            <a:ext cx="1702427" cy="9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m 104" descr="Uma imagem com pássaro, Gráficos, logótipo, símbolo&#10;&#10;Os conteúdos gerados por IA podem estar incorretos.">
            <a:extLst>
              <a:ext uri="{FF2B5EF4-FFF2-40B4-BE49-F238E27FC236}">
                <a16:creationId xmlns:a16="http://schemas.microsoft.com/office/drawing/2014/main" id="{ACDBB400-FD2F-2933-E316-CB351D82C7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293" y="4503893"/>
            <a:ext cx="1156385" cy="1183863"/>
          </a:xfrm>
          <a:prstGeom prst="rect">
            <a:avLst/>
          </a:prstGeom>
        </p:spPr>
      </p:pic>
      <p:sp>
        <p:nvSpPr>
          <p:cNvPr id="109" name="TextBox 44">
            <a:extLst>
              <a:ext uri="{FF2B5EF4-FFF2-40B4-BE49-F238E27FC236}">
                <a16:creationId xmlns:a16="http://schemas.microsoft.com/office/drawing/2014/main" id="{813780F4-2D98-5686-F8D9-DB4AD2E0896D}"/>
              </a:ext>
            </a:extLst>
          </p:cNvPr>
          <p:cNvSpPr txBox="1"/>
          <p:nvPr/>
        </p:nvSpPr>
        <p:spPr>
          <a:xfrm rot="10800000" flipV="1">
            <a:off x="11208641" y="12123354"/>
            <a:ext cx="9450603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revelaram </a:t>
            </a:r>
            <a:r>
              <a:rPr lang="pt-PT" altLang="pt-PT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 tempos de resposta 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altLang="pt-PT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grupo FE, em comparação aos grupos FI e controle (p &lt; 0,01). Além disso, 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grupo </a:t>
            </a:r>
            <a:r>
              <a:rPr lang="pt-PT" altLang="pt-PT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apresentou desempenhos superiores em relação ao FI (p = 0,02)</a:t>
            </a:r>
            <a:r>
              <a:rPr lang="pt-PT" altLang="pt-PT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prática esportiva isolada não teve efeito significativo, mas o foco externo beneficiou especialmente os praticantes de esportes, que responderam mais rapidamente que os não praticantes.</a:t>
            </a:r>
          </a:p>
        </p:txBody>
      </p:sp>
      <p:graphicFrame>
        <p:nvGraphicFramePr>
          <p:cNvPr id="111" name="Tabela 110">
            <a:extLst>
              <a:ext uri="{FF2B5EF4-FFF2-40B4-BE49-F238E27FC236}">
                <a16:creationId xmlns:a16="http://schemas.microsoft.com/office/drawing/2014/main" id="{C8D59BD0-5F6C-ECF4-5689-899E33E82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53950"/>
              </p:ext>
            </p:extLst>
          </p:nvPr>
        </p:nvGraphicFramePr>
        <p:xfrm>
          <a:off x="11206329" y="7080721"/>
          <a:ext cx="9450601" cy="3658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1631">
                  <a:extLst>
                    <a:ext uri="{9D8B030D-6E8A-4147-A177-3AD203B41FA5}">
                      <a16:colId xmlns:a16="http://schemas.microsoft.com/office/drawing/2014/main" val="759535163"/>
                    </a:ext>
                  </a:extLst>
                </a:gridCol>
                <a:gridCol w="2362990">
                  <a:extLst>
                    <a:ext uri="{9D8B030D-6E8A-4147-A177-3AD203B41FA5}">
                      <a16:colId xmlns:a16="http://schemas.microsoft.com/office/drawing/2014/main" val="1598760134"/>
                    </a:ext>
                  </a:extLst>
                </a:gridCol>
                <a:gridCol w="2362990">
                  <a:extLst>
                    <a:ext uri="{9D8B030D-6E8A-4147-A177-3AD203B41FA5}">
                      <a16:colId xmlns:a16="http://schemas.microsoft.com/office/drawing/2014/main" val="1155009510"/>
                    </a:ext>
                  </a:extLst>
                </a:gridCol>
                <a:gridCol w="2362990">
                  <a:extLst>
                    <a:ext uri="{9D8B030D-6E8A-4147-A177-3AD203B41FA5}">
                      <a16:colId xmlns:a16="http://schemas.microsoft.com/office/drawing/2014/main" val="368861664"/>
                    </a:ext>
                  </a:extLst>
                </a:gridCol>
              </a:tblGrid>
              <a:tr h="511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>
                          <a:effectLst/>
                        </a:rPr>
                        <a:t>Grupo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 err="1">
                          <a:effectLst/>
                        </a:rPr>
                        <a:t>Esporte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>
                          <a:effectLst/>
                        </a:rPr>
                        <a:t>Média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>
                          <a:effectLst/>
                        </a:rPr>
                        <a:t>Desvio padrão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80667"/>
                  </a:ext>
                </a:extLst>
              </a:tr>
              <a:tr h="31614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>
                          <a:effectLst/>
                        </a:rPr>
                        <a:t>Controle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Sim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>
                          <a:effectLst/>
                        </a:rPr>
                        <a:t>407,86</a:t>
                      </a:r>
                      <a:endParaRPr lang="pt-P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50,39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0176649"/>
                  </a:ext>
                </a:extLst>
              </a:tr>
              <a:tr h="31614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Não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420,73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27,82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538385"/>
                  </a:ext>
                </a:extLst>
              </a:tr>
              <a:tr h="31614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>
                          <a:effectLst/>
                        </a:rPr>
                        <a:t>Foco Externo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>
                          <a:effectLst/>
                        </a:rPr>
                        <a:t>Sim</a:t>
                      </a:r>
                      <a:endParaRPr lang="pt-P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374,31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31,03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3596836"/>
                  </a:ext>
                </a:extLst>
              </a:tr>
              <a:tr h="31614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Não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422,99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45,46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548913"/>
                  </a:ext>
                </a:extLst>
              </a:tr>
              <a:tr h="31614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b="1" dirty="0">
                          <a:effectLst/>
                        </a:rPr>
                        <a:t>Foco Interno</a:t>
                      </a:r>
                      <a:endParaRPr lang="pt-P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>
                          <a:effectLst/>
                        </a:rPr>
                        <a:t>Sim</a:t>
                      </a:r>
                      <a:endParaRPr lang="pt-P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445,62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63,08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314771"/>
                  </a:ext>
                </a:extLst>
              </a:tr>
              <a:tr h="31614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>
                          <a:effectLst/>
                        </a:rPr>
                        <a:t>Não</a:t>
                      </a:r>
                      <a:endParaRPr lang="pt-P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>
                          <a:effectLst/>
                        </a:rPr>
                        <a:t>449,14</a:t>
                      </a:r>
                      <a:endParaRPr lang="pt-P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36,49</a:t>
                      </a:r>
                      <a:endParaRPr lang="pt-P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804342"/>
                  </a:ext>
                </a:extLst>
              </a:tr>
            </a:tbl>
          </a:graphicData>
        </a:graphic>
      </p:graphicFrame>
      <p:sp>
        <p:nvSpPr>
          <p:cNvPr id="112" name="TextBox 47">
            <a:extLst>
              <a:ext uri="{FF2B5EF4-FFF2-40B4-BE49-F238E27FC236}">
                <a16:creationId xmlns:a16="http://schemas.microsoft.com/office/drawing/2014/main" id="{F0C52F4B-4B05-2C4D-FFF1-7B8FE54CFC0A}"/>
              </a:ext>
            </a:extLst>
          </p:cNvPr>
          <p:cNvSpPr txBox="1"/>
          <p:nvPr/>
        </p:nvSpPr>
        <p:spPr>
          <a:xfrm>
            <a:off x="11256962" y="10812780"/>
            <a:ext cx="9450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b="1" noProof="0" dirty="0">
                <a:solidFill>
                  <a:srgbClr val="161E5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Tabela 1. </a:t>
            </a:r>
            <a:r>
              <a:rPr lang="pt-BR" sz="2400" dirty="0">
                <a:solidFill>
                  <a:srgbClr val="161E5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Valores descritivos do tempo de resposta </a:t>
            </a:r>
            <a:r>
              <a:rPr lang="pt-BR" sz="2400" noProof="0" dirty="0">
                <a:solidFill>
                  <a:srgbClr val="161E5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 acordo com a participação esportiva.</a:t>
            </a:r>
          </a:p>
        </p:txBody>
      </p:sp>
      <p:pic>
        <p:nvPicPr>
          <p:cNvPr id="113" name="Imagem 112" descr="Uma imagem com diagrama, file, Gráfico&#10;&#10;Os conteúdos gerados por IA poderão estar incorretos.">
            <a:extLst>
              <a:ext uri="{FF2B5EF4-FFF2-40B4-BE49-F238E27FC236}">
                <a16:creationId xmlns:a16="http://schemas.microsoft.com/office/drawing/2014/main" id="{37F49CD3-A61F-6D0C-1765-5FF128CECA0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4516" y="15742444"/>
            <a:ext cx="9961978" cy="5869473"/>
          </a:xfrm>
          <a:prstGeom prst="rect">
            <a:avLst/>
          </a:prstGeom>
        </p:spPr>
      </p:pic>
      <p:sp>
        <p:nvSpPr>
          <p:cNvPr id="114" name="Rectangle 18">
            <a:extLst>
              <a:ext uri="{FF2B5EF4-FFF2-40B4-BE49-F238E27FC236}">
                <a16:creationId xmlns:a16="http://schemas.microsoft.com/office/drawing/2014/main" id="{5FB52A97-73DC-7072-FE15-93EA7DEB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2" y="-531078"/>
            <a:ext cx="16209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40ED795F-60AB-0A3F-B8C7-A112BFBD0468}"/>
              </a:ext>
            </a:extLst>
          </p:cNvPr>
          <p:cNvSpPr/>
          <p:nvPr/>
        </p:nvSpPr>
        <p:spPr>
          <a:xfrm>
            <a:off x="18940643" y="4552589"/>
            <a:ext cx="1493527" cy="1149020"/>
          </a:xfrm>
          <a:custGeom>
            <a:avLst/>
            <a:gdLst/>
            <a:ahLst/>
            <a:cxnLst/>
            <a:rect l="l" t="t" r="r" b="b"/>
            <a:pathLst>
              <a:path w="1493527" h="1149020">
                <a:moveTo>
                  <a:pt x="0" y="0"/>
                </a:moveTo>
                <a:lnTo>
                  <a:pt x="1493528" y="0"/>
                </a:lnTo>
                <a:lnTo>
                  <a:pt x="1493528" y="1149020"/>
                </a:lnTo>
                <a:lnTo>
                  <a:pt x="0" y="1149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2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708</Words>
  <Application>Microsoft Macintosh PowerPoint</Application>
  <PresentationFormat>Personalizados</PresentationFormat>
  <Paragraphs>82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Times New Roman</vt:lpstr>
      <vt:lpstr>Calibri</vt:lpstr>
      <vt:lpstr>Aptos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pôster 44SNEF_edit</dc:title>
  <cp:lastModifiedBy>Fábio Saraiva Flôres</cp:lastModifiedBy>
  <cp:revision>16</cp:revision>
  <dcterms:created xsi:type="dcterms:W3CDTF">2006-08-16T00:00:00Z</dcterms:created>
  <dcterms:modified xsi:type="dcterms:W3CDTF">2025-10-31T21:35:25Z</dcterms:modified>
  <dc:identifier>DAG2pvLlidU</dc:identifier>
</cp:coreProperties>
</file>