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6.png" ContentType="image/png"/>
  <Override PartName="/ppt/media/image7.tif" ContentType="image/tiff"/>
  <Override PartName="/ppt/media/image2.png" ContentType="image/png"/>
  <Override PartName="/ppt/media/image39.tif" ContentType="image/tiff"/>
  <Override PartName="/ppt/media/image3.png" ContentType="image/png"/>
  <Override PartName="/ppt/media/image4.png" ContentType="image/png"/>
  <Override PartName="/ppt/media/image5.tif" ContentType="image/tiff"/>
  <Override PartName="/ppt/media/image24.png" ContentType="image/png"/>
  <Override PartName="/ppt/media/image6.png" ContentType="image/png"/>
  <Override PartName="/ppt/media/image8.png" ContentType="image/png"/>
  <Override PartName="/ppt/media/image23.jpeg" ContentType="image/jpeg"/>
  <Override PartName="/ppt/media/image9.tif" ContentType="image/tiff"/>
  <Override PartName="/ppt/media/image28.png" ContentType="image/png"/>
  <Override PartName="/ppt/media/image10.tif" ContentType="image/tiff"/>
  <Override PartName="/ppt/media/image30.png" ContentType="image/png"/>
  <Override PartName="/ppt/media/image41.jpeg" ContentType="image/jpeg"/>
  <Override PartName="/ppt/media/image11.tif" ContentType="image/tiff"/>
  <Override PartName="/ppt/media/image12.png" ContentType="image/png"/>
  <Override PartName="/ppt/media/image18.jpeg" ContentType="image/jpeg"/>
  <Override PartName="/ppt/media/image13.jpeg" ContentType="image/jpeg"/>
  <Override PartName="/ppt/media/image19.png" ContentType="image/png"/>
  <Override PartName="/ppt/media/image14.png" ContentType="image/png"/>
  <Override PartName="/ppt/media/image15.tif" ContentType="image/tiff"/>
  <Override PartName="/ppt/media/image16.tif" ContentType="image/tiff"/>
  <Override PartName="/ppt/media/image36.png" ContentType="image/png"/>
  <Override PartName="/ppt/media/image17.png" ContentType="image/png"/>
  <Override PartName="/ppt/media/image20.jpeg" ContentType="image/jpeg"/>
  <Override PartName="/ppt/media/image44.png" ContentType="image/png"/>
  <Override PartName="/ppt/media/image21.png" ContentType="image/png"/>
  <Override PartName="/ppt/media/image22.png" ContentType="image/png"/>
  <Override PartName="/ppt/media/image25.jpeg" ContentType="image/jpeg"/>
  <Override PartName="/ppt/media/image27.tif" ContentType="image/tiff"/>
  <Override PartName="/ppt/media/image47.png" ContentType="image/png"/>
  <Override PartName="/ppt/media/image29.jpeg" ContentType="image/jpeg"/>
  <Override PartName="/ppt/media/image31.jpeg" ContentType="image/jpeg"/>
  <Override PartName="/ppt/media/image42.png" ContentType="image/png"/>
  <Override PartName="/ppt/media/image32.png" ContentType="image/png"/>
  <Override PartName="/ppt/media/image33.tif" ContentType="image/tiff"/>
  <Override PartName="/ppt/media/image34.png" ContentType="image/png"/>
  <Override PartName="/ppt/media/image35.jpeg" ContentType="image/jpeg"/>
  <Override PartName="/ppt/media/image37.png" ContentType="image/png"/>
  <Override PartName="/ppt/media/image38.png" ContentType="image/png"/>
  <Override PartName="/ppt/media/image40.png" ContentType="image/png"/>
  <Override PartName="/ppt/media/image43.jpeg" ContentType="image/jpeg"/>
  <Override PartName="/ppt/media/image45.png" ContentType="image/png"/>
  <Override PartName="/ppt/media/image4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3588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05A608-7D8B-4247-AA32-F7D44BE1619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A918208-7F89-4036-B69D-1422705F53D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C190940-FE36-4FAD-B066-A9F9D0087FF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F25BD98-7551-44D8-8A32-4D227F2755E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396B2D7-831E-480F-A6F9-FA2295CF7BF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E9E6A29-E359-479B-B533-066697FCC58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9CAFD0F-A136-49FE-8CEF-88B5967289D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53D5DE7-13C3-442C-9B62-271897D6EE3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2852252-0D27-419E-8053-FF278D51630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A0F2F28-0B45-4378-9172-27BB8A7B797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649100F-81C4-49D3-8117-4CA379E84A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PT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CCA5325-B4EB-44AD-8409-0BF9079C4DF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pt-PT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pt-PT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pt-PT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1200" y="6356520"/>
            <a:ext cx="274140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pt-PT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8E9F902-3D9F-46AC-AF7A-B621AB02E102}" type="slidenum">
              <a:rPr b="0" lang="pt-PT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27</a:t>
            </a:fld>
            <a:endParaRPr b="0" lang="pt-PT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pt-PT" sz="1400" spc="-1" strike="noStrike">
                <a:latin typeface="Times New Roman"/>
              </a:defRPr>
            </a:lvl1pPr>
          </a:lstStyle>
          <a:p>
            <a:r>
              <a:rPr b="0" lang="pt-PT" sz="1400" spc="-1" strike="noStrike">
                <a:latin typeface="Times New Roman"/>
              </a:rPr>
              <a:t> </a:t>
            </a:r>
            <a:endParaRPr b="0" lang="pt-PT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PT" sz="4400" spc="-1" strike="noStrike">
                <a:latin typeface="Arial"/>
              </a:rPr>
              <a:t>Clique para editar o formato do título</a:t>
            </a:r>
            <a:endParaRPr b="0" lang="pt-PT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3200" spc="-1" strike="noStrike">
                <a:latin typeface="Arial"/>
              </a:rPr>
              <a:t>Clique para editar o formato de texto dos tópicos</a:t>
            </a:r>
            <a:endParaRPr b="0" lang="pt-P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PT" sz="2800" spc="-1" strike="noStrike">
                <a:latin typeface="Arial"/>
              </a:rPr>
              <a:t>Segundo nível de tópicos</a:t>
            </a:r>
            <a:endParaRPr b="0" lang="pt-P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400" spc="-1" strike="noStrike">
                <a:latin typeface="Arial"/>
              </a:rPr>
              <a:t>Terceiro nível de tópicos</a:t>
            </a:r>
            <a:endParaRPr b="0" lang="pt-P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PT" sz="2000" spc="-1" strike="noStrike">
                <a:latin typeface="Arial"/>
              </a:rPr>
              <a:t>Quarto nível de tópicos</a:t>
            </a:r>
            <a:endParaRPr b="0" lang="pt-P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Quinto nível de tópicos</a:t>
            </a:r>
            <a:endParaRPr b="0" lang="pt-P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Sexto nível de tópicos</a:t>
            </a:r>
            <a:endParaRPr b="0" lang="pt-P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Sétimo nível de tópicos</a:t>
            </a:r>
            <a:endParaRPr b="0" lang="pt-P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tif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tif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tif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tif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tif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tif"/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959400"/>
            <a:ext cx="9142560" cy="238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Morfogéneses nas </a:t>
            </a:r>
            <a:r>
              <a:rPr b="0" i="1" lang="pt-PT" sz="6000" spc="-1" strike="noStrike">
                <a:solidFill>
                  <a:srgbClr val="ff7b59"/>
                </a:solidFill>
                <a:latin typeface="Arial Narrow"/>
                <a:ea typeface="DejaVu Sans"/>
              </a:rPr>
              <a:t>Morphotopias</a:t>
            </a: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 de Jorge Martins”</a:t>
            </a:r>
            <a:endParaRPr b="0" lang="pt-PT" sz="60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1523880" y="3711240"/>
            <a:ext cx="9142560" cy="801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PT" sz="5000" spc="-1" strike="noStrike">
                <a:solidFill>
                  <a:srgbClr val="ffffff"/>
                </a:solidFill>
                <a:latin typeface="Arial Narrow"/>
                <a:ea typeface="DejaVu Sans"/>
              </a:rPr>
              <a:t>José Rodrigues dos Santos</a:t>
            </a:r>
            <a:endParaRPr b="0" lang="pt-PT" sz="5000" spc="-1" strike="noStrike">
              <a:latin typeface="Arial"/>
            </a:endParaRPr>
          </a:p>
        </p:txBody>
      </p:sp>
      <p:pic>
        <p:nvPicPr>
          <p:cNvPr id="43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sp>
        <p:nvSpPr>
          <p:cNvPr id="44" name="Subtítulo 2"/>
          <p:cNvSpPr/>
          <p:nvPr/>
        </p:nvSpPr>
        <p:spPr>
          <a:xfrm>
            <a:off x="1537920" y="5361480"/>
            <a:ext cx="9142560" cy="80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PT" sz="3200" spc="-1" strike="noStrike">
                <a:solidFill>
                  <a:srgbClr val="ffffff"/>
                </a:solidFill>
                <a:latin typeface="Arial Narrow"/>
                <a:ea typeface="DejaVu Sans"/>
              </a:rPr>
              <a:t>Évora, 9 de fevereiro de 2023</a:t>
            </a:r>
            <a:endParaRPr b="0" lang="pt-P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sp>
        <p:nvSpPr>
          <p:cNvPr id="75" name="CaixaDeTexto 1"/>
          <p:cNvSpPr/>
          <p:nvPr/>
        </p:nvSpPr>
        <p:spPr>
          <a:xfrm>
            <a:off x="8805240" y="5701680"/>
            <a:ext cx="28144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Still Time” 2009, in “Substância do Tempo”</a:t>
            </a:r>
            <a:endParaRPr b="0" lang="pt-PT" sz="2400" spc="-1" strike="noStrike">
              <a:latin typeface="Arial"/>
            </a:endParaRPr>
          </a:p>
        </p:txBody>
      </p:sp>
      <p:pic>
        <p:nvPicPr>
          <p:cNvPr id="76" name="Imagem 5" descr=""/>
          <p:cNvPicPr/>
          <p:nvPr/>
        </p:nvPicPr>
        <p:blipFill>
          <a:blip r:embed="rId2"/>
          <a:stretch/>
        </p:blipFill>
        <p:spPr>
          <a:xfrm>
            <a:off x="3060000" y="680040"/>
            <a:ext cx="5758560" cy="5842440"/>
          </a:xfrm>
          <a:prstGeom prst="rect">
            <a:avLst/>
          </a:prstGeom>
          <a:ln w="0">
            <a:noFill/>
          </a:ln>
        </p:spPr>
      </p:pic>
      <p:sp>
        <p:nvSpPr>
          <p:cNvPr id="77" name="Retângulo 74"/>
          <p:cNvSpPr/>
          <p:nvPr/>
        </p:nvSpPr>
        <p:spPr>
          <a:xfrm>
            <a:off x="360000" y="5400000"/>
            <a:ext cx="2019240" cy="40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pt-PT" sz="2100" spc="-1" strike="noStrike">
                <a:solidFill>
                  <a:srgbClr val="ffffff"/>
                </a:solidFill>
                <a:latin typeface="Arial Narrow"/>
                <a:ea typeface="DejaVu Sans"/>
              </a:rPr>
              <a:t>Transição de fase!</a:t>
            </a:r>
            <a:endParaRPr b="0" lang="pt-PT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523880" y="2596320"/>
            <a:ext cx="9142560" cy="166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6000" spc="-1" strike="noStrike">
                <a:solidFill>
                  <a:srgbClr val="ff860d"/>
                </a:solidFill>
                <a:latin typeface="Arial Narrow"/>
                <a:ea typeface="DejaVu Sans"/>
              </a:rPr>
              <a:t>Emergências</a:t>
            </a: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: morfogéneses de Alan Turing</a:t>
            </a:r>
            <a:endParaRPr b="0" lang="pt-PT" sz="6000" spc="-1" strike="noStrike">
              <a:latin typeface="Arial"/>
            </a:endParaRPr>
          </a:p>
        </p:txBody>
      </p:sp>
      <p:pic>
        <p:nvPicPr>
          <p:cNvPr id="79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036440" y="1462320"/>
            <a:ext cx="10438920" cy="480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108000" algn="ctr">
              <a:lnSpc>
                <a:spcPct val="90000"/>
              </a:lnSpc>
              <a:spcBef>
                <a:spcPts val="1417"/>
              </a:spcBef>
              <a:buNone/>
            </a:pPr>
            <a:r>
              <a:rPr b="0" lang="pt-PT" sz="32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</a:t>
            </a:r>
            <a:r>
              <a:rPr b="0" lang="pt-PT" sz="36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Morfogénese por "Quebra espontânea de simetria"</a:t>
            </a:r>
            <a:br>
              <a:rPr sz="3600"/>
            </a:br>
            <a:br>
              <a:rPr sz="2800"/>
            </a:b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A quebra da simetria ocorre em relação à simetria completa do </a:t>
            </a:r>
            <a:r>
              <a:rPr b="0" i="1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estado homogéneo inicial, que sofre perturbações </a:t>
            </a: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que irão evoluir de forma diferente.</a:t>
            </a:r>
            <a:br>
              <a:rPr sz="2800"/>
            </a:br>
            <a:br>
              <a:rPr sz="2800"/>
            </a:b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Os picos de activadores resultam da amplificação selectiva das </a:t>
            </a:r>
            <a:r>
              <a:rPr b="0" lang="pt-PT" sz="2800" spc="-1" strike="noStrike">
                <a:solidFill>
                  <a:srgbClr val="ff7b59"/>
                </a:solidFill>
                <a:latin typeface="Arial Narrow"/>
                <a:ea typeface="Microsoft YaHei"/>
              </a:rPr>
              <a:t>flutuações,</a:t>
            </a:r>
            <a:r>
              <a:rPr b="0" i="1" lang="pt-PT" sz="2800" spc="-1" strike="noStrike">
                <a:solidFill>
                  <a:srgbClr val="ff7b59"/>
                </a:solidFill>
                <a:latin typeface="Arial Narrow"/>
                <a:ea typeface="Microsoft YaHei"/>
              </a:rPr>
              <a:t> ínfimas mas inumeráveis</a:t>
            </a: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, flutuações que afectam espontaneamente o estado de mistura homogénea.</a:t>
            </a:r>
            <a:br>
              <a:rPr sz="2800"/>
            </a:br>
            <a:br>
              <a:rPr sz="2800"/>
            </a:b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A perturbação </a:t>
            </a:r>
            <a:r>
              <a:rPr b="0" i="1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não determina as características dos padrões</a:t>
            </a: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, mas apenas a possibilidade do seu aparecimento.</a:t>
            </a:r>
            <a:br>
              <a:rPr sz="2800"/>
            </a:b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A </a:t>
            </a:r>
            <a:r>
              <a:rPr b="0" i="1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escala espacial dos padrões</a:t>
            </a: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 está fora de qualquer proporção com as </a:t>
            </a:r>
            <a:r>
              <a:rPr b="0" i="1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escalas moleculares</a:t>
            </a: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 dos processos subjacentes, mostrando o carácter </a:t>
            </a:r>
            <a:r>
              <a:rPr b="0" i="1" lang="pt-PT" sz="2800" spc="-1" strike="noStrike">
                <a:solidFill>
                  <a:srgbClr val="ffbf00"/>
                </a:solidFill>
                <a:latin typeface="Arial Narrow"/>
                <a:ea typeface="Microsoft YaHei"/>
              </a:rPr>
              <a:t>emergente</a:t>
            </a:r>
            <a:r>
              <a:rPr b="0" lang="pt-PT" sz="2800" spc="-1" strike="noStrike">
                <a:solidFill>
                  <a:srgbClr val="000000"/>
                </a:solidFill>
                <a:latin typeface="Arial Narrow"/>
                <a:ea typeface="Microsoft YaHei"/>
              </a:rPr>
              <a:t> </a:t>
            </a:r>
            <a:r>
              <a:rPr b="0" lang="pt-PT" sz="28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da sua formação.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81" name="Imagem 2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1c1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20000" y="271080"/>
            <a:ext cx="10909440" cy="134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4400" spc="-1" strike="noStrike">
                <a:solidFill>
                  <a:srgbClr val="ffffff"/>
                </a:solidFill>
                <a:latin typeface="Arial Narrow"/>
                <a:ea typeface="DejaVu Sans"/>
              </a:rPr>
              <a:t>Um padrão emergente: as pintas da pele do Leopardo</a:t>
            </a:r>
            <a:endParaRPr b="0" lang="pt-PT" sz="4400" spc="-1" strike="noStrike">
              <a:latin typeface="Arial"/>
            </a:endParaRPr>
          </a:p>
        </p:txBody>
      </p:sp>
      <p:pic>
        <p:nvPicPr>
          <p:cNvPr id="83" name="Imagem 80" descr=""/>
          <p:cNvPicPr/>
          <p:nvPr/>
        </p:nvPicPr>
        <p:blipFill>
          <a:blip r:embed="rId1"/>
          <a:stretch/>
        </p:blipFill>
        <p:spPr>
          <a:xfrm>
            <a:off x="4278960" y="1745640"/>
            <a:ext cx="3634920" cy="471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85" name="Imagem 2" descr="Uma imagem com colorido, roupa de cama&#10;&#10;Descrição gerada automaticamente"/>
          <p:cNvPicPr/>
          <p:nvPr/>
        </p:nvPicPr>
        <p:blipFill>
          <a:blip r:embed="rId2"/>
          <a:stretch/>
        </p:blipFill>
        <p:spPr>
          <a:xfrm>
            <a:off x="2667960" y="1076040"/>
            <a:ext cx="5254920" cy="5254920"/>
          </a:xfrm>
          <a:prstGeom prst="rect">
            <a:avLst/>
          </a:prstGeom>
          <a:ln w="0">
            <a:noFill/>
          </a:ln>
        </p:spPr>
      </p:pic>
      <p:sp>
        <p:nvSpPr>
          <p:cNvPr id="86" name="CaixaDeTexto 1"/>
          <p:cNvSpPr/>
          <p:nvPr/>
        </p:nvSpPr>
        <p:spPr>
          <a:xfrm>
            <a:off x="7923960" y="5510880"/>
            <a:ext cx="28144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Fantasia Cromática”, 2010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sp>
        <p:nvSpPr>
          <p:cNvPr id="88" name="CaixaDeTexto 1"/>
          <p:cNvSpPr/>
          <p:nvPr/>
        </p:nvSpPr>
        <p:spPr>
          <a:xfrm>
            <a:off x="10260720" y="5273640"/>
            <a:ext cx="18547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Jardim Probabilístico”, 2012</a:t>
            </a:r>
            <a:endParaRPr b="0" lang="pt-PT" sz="2400" spc="-1" strike="noStrike">
              <a:latin typeface="Arial"/>
            </a:endParaRPr>
          </a:p>
        </p:txBody>
      </p:sp>
      <p:pic>
        <p:nvPicPr>
          <p:cNvPr id="89" name="Imagem 3" descr=""/>
          <p:cNvPicPr/>
          <p:nvPr/>
        </p:nvPicPr>
        <p:blipFill>
          <a:blip r:embed="rId2"/>
          <a:stretch/>
        </p:blipFill>
        <p:spPr>
          <a:xfrm>
            <a:off x="914400" y="1287360"/>
            <a:ext cx="9344520" cy="5115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sp>
        <p:nvSpPr>
          <p:cNvPr id="91" name="CaixaDeTexto 1"/>
          <p:cNvSpPr/>
          <p:nvPr/>
        </p:nvSpPr>
        <p:spPr>
          <a:xfrm>
            <a:off x="9668520" y="5834520"/>
            <a:ext cx="22107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Slow perception”, 2014</a:t>
            </a:r>
            <a:endParaRPr b="0" lang="pt-PT" sz="2400" spc="-1" strike="noStrike">
              <a:latin typeface="Arial"/>
            </a:endParaRPr>
          </a:p>
        </p:txBody>
      </p:sp>
      <p:pic>
        <p:nvPicPr>
          <p:cNvPr id="92" name="Imagem 5" descr=""/>
          <p:cNvPicPr/>
          <p:nvPr/>
        </p:nvPicPr>
        <p:blipFill>
          <a:blip r:embed="rId2"/>
          <a:stretch/>
        </p:blipFill>
        <p:spPr>
          <a:xfrm>
            <a:off x="2255040" y="1203120"/>
            <a:ext cx="7412400" cy="538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94" name="Imagem 3" descr=""/>
          <p:cNvPicPr/>
          <p:nvPr/>
        </p:nvPicPr>
        <p:blipFill>
          <a:blip r:embed="rId2"/>
          <a:stretch/>
        </p:blipFill>
        <p:spPr>
          <a:xfrm>
            <a:off x="2532240" y="263880"/>
            <a:ext cx="6458040" cy="6448320"/>
          </a:xfrm>
          <a:prstGeom prst="rect">
            <a:avLst/>
          </a:prstGeom>
          <a:ln w="0">
            <a:noFill/>
          </a:ln>
        </p:spPr>
      </p:pic>
      <p:sp>
        <p:nvSpPr>
          <p:cNvPr id="95" name="CaixaDeTexto 1"/>
          <p:cNvSpPr/>
          <p:nvPr/>
        </p:nvSpPr>
        <p:spPr>
          <a:xfrm>
            <a:off x="8991360" y="5877720"/>
            <a:ext cx="25750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Adagio Retiniano”, 2011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97" name="Imagem 3" descr=""/>
          <p:cNvPicPr/>
          <p:nvPr/>
        </p:nvPicPr>
        <p:blipFill>
          <a:blip r:embed="rId2"/>
          <a:stretch/>
        </p:blipFill>
        <p:spPr>
          <a:xfrm>
            <a:off x="3902040" y="478440"/>
            <a:ext cx="4386240" cy="5898960"/>
          </a:xfrm>
          <a:prstGeom prst="rect">
            <a:avLst/>
          </a:prstGeom>
          <a:ln w="0">
            <a:noFill/>
          </a:ln>
        </p:spPr>
      </p:pic>
      <p:sp>
        <p:nvSpPr>
          <p:cNvPr id="98" name="CaixaDeTexto 1"/>
          <p:cNvSpPr/>
          <p:nvPr/>
        </p:nvSpPr>
        <p:spPr>
          <a:xfrm>
            <a:off x="8393760" y="5669640"/>
            <a:ext cx="29685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In Varietate Voluptas”, 2015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sp>
        <p:nvSpPr>
          <p:cNvPr id="100" name="CaixaDeTexto 1"/>
          <p:cNvSpPr/>
          <p:nvPr/>
        </p:nvSpPr>
        <p:spPr>
          <a:xfrm>
            <a:off x="9811440" y="5739480"/>
            <a:ext cx="20556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Interferências”</a:t>
            </a:r>
            <a:endParaRPr b="0" lang="pt-PT" sz="2400" spc="-1" strike="noStrike">
              <a:latin typeface="Arial"/>
            </a:endParaRPr>
          </a:p>
        </p:txBody>
      </p:sp>
      <p:pic>
        <p:nvPicPr>
          <p:cNvPr id="101" name="Imagem 3" descr="Uma imagem com grupo, cores&#10;&#10;Descrição gerada automaticamente"/>
          <p:cNvPicPr/>
          <p:nvPr/>
        </p:nvPicPr>
        <p:blipFill>
          <a:blip r:embed="rId2"/>
          <a:stretch/>
        </p:blipFill>
        <p:spPr>
          <a:xfrm>
            <a:off x="2442960" y="689400"/>
            <a:ext cx="7304400" cy="547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524960" y="2529720"/>
            <a:ext cx="9142560" cy="17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6000" spc="-1" strike="noStrike">
                <a:solidFill>
                  <a:srgbClr val="ff4000"/>
                </a:solidFill>
                <a:latin typeface="Arial Narrow"/>
                <a:ea typeface="DejaVu Sans"/>
              </a:rPr>
              <a:t>Catástrofes</a:t>
            </a: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: morfogéneses na topologia de René Thom</a:t>
            </a:r>
            <a:endParaRPr b="0" lang="pt-PT" sz="6000" spc="-1" strike="noStrike">
              <a:latin typeface="Arial"/>
            </a:endParaRPr>
          </a:p>
        </p:txBody>
      </p:sp>
      <p:pic>
        <p:nvPicPr>
          <p:cNvPr id="46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523880" y="2235240"/>
            <a:ext cx="9142560" cy="238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Rasgões, fracturas, desagregações</a:t>
            </a:r>
            <a:endParaRPr b="0" lang="pt-PT" sz="6000" spc="-1" strike="noStrike">
              <a:latin typeface="Arial"/>
            </a:endParaRPr>
          </a:p>
        </p:txBody>
      </p:sp>
      <p:pic>
        <p:nvPicPr>
          <p:cNvPr id="103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2235240"/>
            <a:ext cx="9142560" cy="238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Figuras macroscópicas do caos  </a:t>
            </a:r>
            <a:r>
              <a:rPr b="0" i="1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Coisas</a:t>
            </a:r>
            <a:r>
              <a:rPr b="0" lang="pt-PT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 estilhaçadas</a:t>
            </a:r>
            <a:endParaRPr b="0" lang="pt-PT" sz="6000" spc="-1" strike="noStrike">
              <a:latin typeface="Arial"/>
            </a:endParaRPr>
          </a:p>
        </p:txBody>
      </p:sp>
      <p:pic>
        <p:nvPicPr>
          <p:cNvPr id="105" name="Imagem 7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107" name="Imagem 3" descr="Uma imagem com vermelho&#10;&#10;Descrição gerada automaticamente"/>
          <p:cNvPicPr/>
          <p:nvPr/>
        </p:nvPicPr>
        <p:blipFill>
          <a:blip r:embed="rId2"/>
          <a:stretch/>
        </p:blipFill>
        <p:spPr>
          <a:xfrm>
            <a:off x="3780000" y="369000"/>
            <a:ext cx="4460400" cy="6359400"/>
          </a:xfrm>
          <a:prstGeom prst="rect">
            <a:avLst/>
          </a:prstGeom>
          <a:ln w="0">
            <a:noFill/>
          </a:ln>
        </p:spPr>
      </p:pic>
      <p:sp>
        <p:nvSpPr>
          <p:cNvPr id="108" name="CaixaDeTexto 6"/>
          <p:cNvSpPr/>
          <p:nvPr/>
        </p:nvSpPr>
        <p:spPr>
          <a:xfrm>
            <a:off x="8157600" y="6269400"/>
            <a:ext cx="2575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Sem título”, 2020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110" name="Imagem 3" descr=""/>
          <p:cNvPicPr/>
          <p:nvPr/>
        </p:nvPicPr>
        <p:blipFill>
          <a:blip r:embed="rId2"/>
          <a:stretch/>
        </p:blipFill>
        <p:spPr>
          <a:xfrm>
            <a:off x="3780000" y="356040"/>
            <a:ext cx="4508280" cy="6314400"/>
          </a:xfrm>
          <a:prstGeom prst="rect">
            <a:avLst/>
          </a:prstGeom>
          <a:ln w="0">
            <a:noFill/>
          </a:ln>
        </p:spPr>
      </p:pic>
      <p:sp>
        <p:nvSpPr>
          <p:cNvPr id="111" name="CaixaDeTexto 1"/>
          <p:cNvSpPr/>
          <p:nvPr/>
        </p:nvSpPr>
        <p:spPr>
          <a:xfrm>
            <a:off x="8289360" y="6211440"/>
            <a:ext cx="2575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Sem título”, 2020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113" name="Imagem 3" descr=""/>
          <p:cNvPicPr/>
          <p:nvPr/>
        </p:nvPicPr>
        <p:blipFill>
          <a:blip r:embed="rId2"/>
          <a:stretch/>
        </p:blipFill>
        <p:spPr>
          <a:xfrm>
            <a:off x="3780000" y="356040"/>
            <a:ext cx="4483080" cy="6351480"/>
          </a:xfrm>
          <a:prstGeom prst="rect">
            <a:avLst/>
          </a:prstGeom>
          <a:ln w="0">
            <a:noFill/>
          </a:ln>
        </p:spPr>
      </p:pic>
      <p:sp>
        <p:nvSpPr>
          <p:cNvPr id="114" name="CaixaDeTexto 1"/>
          <p:cNvSpPr/>
          <p:nvPr/>
        </p:nvSpPr>
        <p:spPr>
          <a:xfrm>
            <a:off x="8264160" y="6248520"/>
            <a:ext cx="2575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Sem título”, 2020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080000" y="2160000"/>
            <a:ext cx="9539280" cy="29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pt-PT" sz="4800" spc="-1" strike="noStrike">
                <a:solidFill>
                  <a:srgbClr val="ff8000"/>
                </a:solidFill>
                <a:latin typeface="Arial Narrow"/>
              </a:rPr>
              <a:t>Conclusão</a:t>
            </a:r>
            <a:br>
              <a:rPr sz="4200"/>
            </a:br>
            <a:br>
              <a:rPr sz="4200"/>
            </a:br>
            <a:r>
              <a:rPr b="0" lang="pt-PT" sz="4200" spc="-1" strike="noStrike">
                <a:solidFill>
                  <a:srgbClr val="ffffff"/>
                </a:solidFill>
                <a:latin typeface="Arial Narrow"/>
              </a:rPr>
              <a:t>A </a:t>
            </a:r>
            <a:r>
              <a:rPr b="0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Pintura (acto) apresenta-se nestas obras como um </a:t>
            </a:r>
            <a:r>
              <a:rPr b="1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dispositivo de</a:t>
            </a:r>
            <a:r>
              <a:rPr b="0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 </a:t>
            </a:r>
            <a:r>
              <a:rPr b="1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captação</a:t>
            </a:r>
            <a:r>
              <a:rPr b="0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 dos objectos </a:t>
            </a:r>
            <a:r>
              <a:rPr b="0" lang="pt-PT" sz="4200" spc="-1" strike="noStrike">
                <a:solidFill>
                  <a:srgbClr val="ff8000"/>
                </a:solidFill>
                <a:latin typeface="Arial Narrow"/>
                <a:ea typeface="Microsoft YaHei"/>
              </a:rPr>
              <a:t>abstractos, descontínuos,</a:t>
            </a:r>
            <a:r>
              <a:rPr b="0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 gerados a partir de modelos </a:t>
            </a:r>
            <a:r>
              <a:rPr b="0" lang="pt-PT" sz="4200" spc="-1" strike="noStrike">
                <a:solidFill>
                  <a:srgbClr val="ff8000"/>
                </a:solidFill>
                <a:latin typeface="Arial Narrow"/>
                <a:ea typeface="Microsoft YaHei"/>
              </a:rPr>
              <a:t> contínuos </a:t>
            </a:r>
            <a:r>
              <a:rPr b="0" lang="pt-PT" sz="4200" spc="-1" strike="noStrike">
                <a:latin typeface="Arial Narrow"/>
                <a:ea typeface="Microsoft YaHei"/>
              </a:rPr>
              <a:t>ou</a:t>
            </a:r>
            <a:r>
              <a:rPr b="0" lang="pt-PT" sz="4200" spc="-1" strike="noStrike">
                <a:solidFill>
                  <a:srgbClr val="ff8000"/>
                </a:solidFill>
                <a:latin typeface="Arial Narrow"/>
                <a:ea typeface="Microsoft YaHei"/>
              </a:rPr>
              <a:t> meios homogéneos</a:t>
            </a:r>
            <a:endParaRPr b="0" lang="pt-PT" sz="4200" spc="-1" strike="noStrike">
              <a:latin typeface="Arial"/>
            </a:endParaRPr>
          </a:p>
        </p:txBody>
      </p:sp>
      <p:pic>
        <p:nvPicPr>
          <p:cNvPr id="116" name="Imagem 10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523880" y="3027240"/>
            <a:ext cx="9142560" cy="801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6600" spc="-1" strike="noStrike">
                <a:solidFill>
                  <a:srgbClr val="ffffff"/>
                </a:solidFill>
                <a:latin typeface="Arial Narrow"/>
                <a:ea typeface="DejaVu Sans"/>
              </a:rPr>
              <a:t>Obrigado!</a:t>
            </a:r>
            <a:endParaRPr b="0" lang="pt-PT" sz="6600" spc="-1" strike="noStrike">
              <a:latin typeface="Arial"/>
            </a:endParaRPr>
          </a:p>
        </p:txBody>
      </p:sp>
      <p:pic>
        <p:nvPicPr>
          <p:cNvPr id="118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523880" y="900000"/>
            <a:ext cx="9142560" cy="10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pt-PT" sz="6600" spc="-1" strike="noStrike">
                <a:solidFill>
                  <a:srgbClr val="ffffff"/>
                </a:solidFill>
                <a:latin typeface="Arial Narrow"/>
                <a:ea typeface="DejaVu Sans"/>
              </a:rPr>
              <a:t>Pequeno bónus</a:t>
            </a:r>
            <a:endParaRPr b="0" lang="pt-PT" sz="6600" spc="-1" strike="noStrike">
              <a:latin typeface="Arial"/>
            </a:endParaRPr>
          </a:p>
        </p:txBody>
      </p:sp>
      <p:pic>
        <p:nvPicPr>
          <p:cNvPr id="120" name="Imagem 9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3240000" y="2090520"/>
            <a:ext cx="5666400" cy="456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604160" y="3246840"/>
            <a:ext cx="9179640" cy="228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i="1" lang="pt-PT" sz="4200" spc="-1" strike="noStrike">
                <a:solidFill>
                  <a:srgbClr val="000000"/>
                </a:solidFill>
                <a:latin typeface="Arial Narrow"/>
                <a:ea typeface="Microsoft YaHei"/>
              </a:rPr>
              <a:t> </a:t>
            </a:r>
            <a:r>
              <a:rPr b="0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O termo "</a:t>
            </a:r>
            <a:r>
              <a:rPr b="0" i="1" lang="pt-PT" sz="4200" spc="-1" strike="noStrike">
                <a:solidFill>
                  <a:srgbClr val="ff8000"/>
                </a:solidFill>
                <a:latin typeface="Arial Narrow"/>
                <a:ea typeface="Microsoft YaHei"/>
              </a:rPr>
              <a:t>catástrofe</a:t>
            </a:r>
            <a:r>
              <a:rPr b="0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"</a:t>
            </a:r>
            <a:r>
              <a:rPr b="0" i="1" lang="pt-PT" sz="4200" spc="-1" strike="noStrike">
                <a:solidFill>
                  <a:srgbClr val="000000"/>
                </a:solidFill>
                <a:latin typeface="Arial Narrow"/>
                <a:ea typeface="Microsoft YaHei"/>
              </a:rPr>
              <a:t> </a:t>
            </a:r>
            <a:r>
              <a:rPr b="0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designa o local onde uma função muda subitamente de forma.</a:t>
            </a:r>
            <a:br>
              <a:rPr sz="4200"/>
            </a:br>
            <a:br>
              <a:rPr sz="4200"/>
            </a:br>
            <a:r>
              <a:rPr b="0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"Uma </a:t>
            </a:r>
            <a:r>
              <a:rPr b="0" i="1" lang="pt-PT" sz="4200" spc="-1" strike="noStrike">
                <a:solidFill>
                  <a:srgbClr val="ff8000"/>
                </a:solidFill>
                <a:latin typeface="Arial Narrow"/>
                <a:ea typeface="Microsoft YaHei"/>
              </a:rPr>
              <a:t>singularidade</a:t>
            </a:r>
            <a:r>
              <a:rPr b="0" i="1" lang="pt-PT" sz="4200" spc="-1" strike="noStrike">
                <a:solidFill>
                  <a:srgbClr val="000000"/>
                </a:solidFill>
                <a:latin typeface="Arial Narrow"/>
                <a:ea typeface="Microsoft YaHei"/>
              </a:rPr>
              <a:t> </a:t>
            </a:r>
            <a:r>
              <a:rPr b="0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é em geral um ponto, um valor ou um caso em que um determinado objecto matemático </a:t>
            </a:r>
            <a:r>
              <a:rPr b="1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não está bem definido</a:t>
            </a:r>
            <a:r>
              <a:rPr b="0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 ou passa por uma transição": um</a:t>
            </a:r>
            <a:r>
              <a:rPr b="0" i="1" lang="pt-PT" sz="4200" spc="-1" strike="noStrike">
                <a:solidFill>
                  <a:srgbClr val="000000"/>
                </a:solidFill>
                <a:latin typeface="Arial Narrow"/>
                <a:ea typeface="Microsoft YaHei"/>
              </a:rPr>
              <a:t> </a:t>
            </a:r>
            <a:r>
              <a:rPr b="0" i="1" lang="pt-PT" sz="4200" spc="-1" strike="noStrike">
                <a:solidFill>
                  <a:srgbClr val="ff972f"/>
                </a:solidFill>
                <a:latin typeface="Arial Narrow"/>
                <a:ea typeface="Microsoft YaHei"/>
              </a:rPr>
              <a:t>ponto crítico</a:t>
            </a:r>
            <a:r>
              <a:rPr b="0" i="1" lang="pt-PT" sz="4200" spc="-1" strike="noStrike">
                <a:solidFill>
                  <a:srgbClr val="ffffff"/>
                </a:solidFill>
                <a:latin typeface="Arial Narrow"/>
                <a:ea typeface="Microsoft YaHei"/>
              </a:rPr>
              <a:t>.</a:t>
            </a:r>
            <a:endParaRPr b="0" lang="pt-PT" sz="4200" spc="-1" strike="noStrike">
              <a:latin typeface="Arial"/>
            </a:endParaRPr>
          </a:p>
        </p:txBody>
      </p:sp>
      <p:pic>
        <p:nvPicPr>
          <p:cNvPr id="48" name="Imagem 1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09268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50" name="Imagem 3" descr=""/>
          <p:cNvPicPr/>
          <p:nvPr/>
        </p:nvPicPr>
        <p:blipFill>
          <a:blip r:embed="rId2"/>
          <a:stretch/>
        </p:blipFill>
        <p:spPr>
          <a:xfrm>
            <a:off x="4115520" y="333000"/>
            <a:ext cx="3960000" cy="6189840"/>
          </a:xfrm>
          <a:prstGeom prst="rect">
            <a:avLst/>
          </a:prstGeom>
          <a:ln w="0">
            <a:noFill/>
          </a:ln>
        </p:spPr>
      </p:pic>
      <p:sp>
        <p:nvSpPr>
          <p:cNvPr id="51" name="CaixaDeTexto 1"/>
          <p:cNvSpPr/>
          <p:nvPr/>
        </p:nvSpPr>
        <p:spPr>
          <a:xfrm>
            <a:off x="8185680" y="5702760"/>
            <a:ext cx="12398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Serra”,</a:t>
            </a:r>
            <a:endParaRPr b="0" lang="pt-P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2020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53" name="Imagem 3" descr=""/>
          <p:cNvPicPr/>
          <p:nvPr/>
        </p:nvPicPr>
        <p:blipFill>
          <a:blip r:embed="rId2"/>
          <a:stretch/>
        </p:blipFill>
        <p:spPr>
          <a:xfrm>
            <a:off x="4115520" y="336240"/>
            <a:ext cx="3960000" cy="6183360"/>
          </a:xfrm>
          <a:prstGeom prst="rect">
            <a:avLst/>
          </a:prstGeom>
          <a:ln w="0">
            <a:noFill/>
          </a:ln>
        </p:spPr>
      </p:pic>
      <p:sp>
        <p:nvSpPr>
          <p:cNvPr id="54" name="CaixaDeTexto 1"/>
          <p:cNvSpPr/>
          <p:nvPr/>
        </p:nvSpPr>
        <p:spPr>
          <a:xfrm>
            <a:off x="8262000" y="5691240"/>
            <a:ext cx="24976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Dentro e Fora”</a:t>
            </a:r>
            <a:endParaRPr b="0" lang="pt-P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2020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56" name="Imagem 3" descr=""/>
          <p:cNvPicPr/>
          <p:nvPr/>
        </p:nvPicPr>
        <p:blipFill>
          <a:blip r:embed="rId2"/>
          <a:stretch/>
        </p:blipFill>
        <p:spPr>
          <a:xfrm>
            <a:off x="7930080" y="1469880"/>
            <a:ext cx="3047400" cy="4317840"/>
          </a:xfrm>
          <a:prstGeom prst="rect">
            <a:avLst/>
          </a:prstGeom>
          <a:ln w="0">
            <a:noFill/>
          </a:ln>
        </p:spPr>
      </p:pic>
      <p:sp>
        <p:nvSpPr>
          <p:cNvPr id="57" name="CaixaDeTexto 1"/>
          <p:cNvSpPr/>
          <p:nvPr/>
        </p:nvSpPr>
        <p:spPr>
          <a:xfrm>
            <a:off x="9609120" y="5789880"/>
            <a:ext cx="17798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0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000" spc="-1" strike="noStrike">
                <a:solidFill>
                  <a:srgbClr val="ffffff"/>
                </a:solidFill>
                <a:latin typeface="Arial Narrow"/>
                <a:ea typeface="DejaVu Sans"/>
              </a:rPr>
              <a:t>Dobra”, 2020</a:t>
            </a:r>
            <a:endParaRPr b="0" lang="pt-PT" sz="2000" spc="-1" strike="noStrike">
              <a:latin typeface="Arial"/>
            </a:endParaRPr>
          </a:p>
        </p:txBody>
      </p:sp>
      <p:pic>
        <p:nvPicPr>
          <p:cNvPr id="58" name="Imagem 6" descr="Uma imagem com envelope&#10;&#10;Descrição gerada automaticamente"/>
          <p:cNvPicPr/>
          <p:nvPr/>
        </p:nvPicPr>
        <p:blipFill>
          <a:blip r:embed="rId3"/>
          <a:stretch/>
        </p:blipFill>
        <p:spPr>
          <a:xfrm>
            <a:off x="647640" y="1469880"/>
            <a:ext cx="2747520" cy="4317840"/>
          </a:xfrm>
          <a:prstGeom prst="rect">
            <a:avLst/>
          </a:prstGeom>
          <a:ln w="0">
            <a:noFill/>
          </a:ln>
        </p:spPr>
      </p:pic>
      <p:pic>
        <p:nvPicPr>
          <p:cNvPr id="59" name="Imagem 8" descr="Uma imagem com vermelho&#10;&#10;Descrição gerada automaticamente"/>
          <p:cNvPicPr/>
          <p:nvPr/>
        </p:nvPicPr>
        <p:blipFill>
          <a:blip r:embed="rId4"/>
          <a:stretch/>
        </p:blipFill>
        <p:spPr>
          <a:xfrm>
            <a:off x="4174200" y="1469880"/>
            <a:ext cx="3129840" cy="4317840"/>
          </a:xfrm>
          <a:prstGeom prst="rect">
            <a:avLst/>
          </a:prstGeom>
          <a:ln w="0">
            <a:noFill/>
          </a:ln>
        </p:spPr>
      </p:pic>
      <p:sp>
        <p:nvSpPr>
          <p:cNvPr id="60" name="CaixaDeTexto 9"/>
          <p:cNvSpPr/>
          <p:nvPr/>
        </p:nvSpPr>
        <p:spPr>
          <a:xfrm>
            <a:off x="5584320" y="5789880"/>
            <a:ext cx="22507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0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000" spc="-1" strike="noStrike">
                <a:solidFill>
                  <a:srgbClr val="ffffff"/>
                </a:solidFill>
                <a:latin typeface="Arial Narrow"/>
                <a:ea typeface="DejaVu Sans"/>
              </a:rPr>
              <a:t>Sem título”, 2020</a:t>
            </a:r>
            <a:endParaRPr b="0" lang="pt-PT" sz="2000" spc="-1" strike="noStrike">
              <a:latin typeface="Arial"/>
            </a:endParaRPr>
          </a:p>
        </p:txBody>
      </p:sp>
      <p:sp>
        <p:nvSpPr>
          <p:cNvPr id="61" name="CaixaDeTexto 10"/>
          <p:cNvSpPr/>
          <p:nvPr/>
        </p:nvSpPr>
        <p:spPr>
          <a:xfrm>
            <a:off x="1800000" y="5789880"/>
            <a:ext cx="20127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0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000" spc="-1" strike="noStrike">
                <a:solidFill>
                  <a:srgbClr val="ffffff"/>
                </a:solidFill>
                <a:latin typeface="Arial Narrow"/>
                <a:ea typeface="DejaVu Sans"/>
              </a:rPr>
              <a:t>Bilingue”, 2020</a:t>
            </a:r>
            <a:endParaRPr b="0" lang="pt-P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63" name="Imagem 3" descr=""/>
          <p:cNvPicPr/>
          <p:nvPr/>
        </p:nvPicPr>
        <p:blipFill>
          <a:blip r:embed="rId2"/>
          <a:stretch/>
        </p:blipFill>
        <p:spPr>
          <a:xfrm>
            <a:off x="3902040" y="511560"/>
            <a:ext cx="4917240" cy="6023520"/>
          </a:xfrm>
          <a:prstGeom prst="rect">
            <a:avLst/>
          </a:prstGeom>
          <a:ln w="0">
            <a:noFill/>
          </a:ln>
        </p:spPr>
      </p:pic>
      <p:sp>
        <p:nvSpPr>
          <p:cNvPr id="64" name="CaixaDeTexto 1"/>
          <p:cNvSpPr/>
          <p:nvPr/>
        </p:nvSpPr>
        <p:spPr>
          <a:xfrm>
            <a:off x="8818200" y="5805000"/>
            <a:ext cx="18352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Pli contre pli”, 1967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66" name="Imagem 3" descr=""/>
          <p:cNvPicPr/>
          <p:nvPr/>
        </p:nvPicPr>
        <p:blipFill>
          <a:blip r:embed="rId2"/>
          <a:stretch/>
        </p:blipFill>
        <p:spPr>
          <a:xfrm>
            <a:off x="6129360" y="1869840"/>
            <a:ext cx="4310280" cy="4294800"/>
          </a:xfrm>
          <a:prstGeom prst="rect">
            <a:avLst/>
          </a:prstGeom>
          <a:ln w="0">
            <a:noFill/>
          </a:ln>
        </p:spPr>
      </p:pic>
      <p:sp>
        <p:nvSpPr>
          <p:cNvPr id="67" name="CaixaDeTexto 1"/>
          <p:cNvSpPr/>
          <p:nvPr/>
        </p:nvSpPr>
        <p:spPr>
          <a:xfrm>
            <a:off x="10416600" y="5394240"/>
            <a:ext cx="14198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Pizzicato”,</a:t>
            </a:r>
            <a:endParaRPr b="0" lang="pt-P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2015</a:t>
            </a:r>
            <a:endParaRPr b="0" lang="pt-PT" sz="2400" spc="-1" strike="noStrike">
              <a:latin typeface="Arial"/>
            </a:endParaRPr>
          </a:p>
        </p:txBody>
      </p:sp>
      <p:pic>
        <p:nvPicPr>
          <p:cNvPr id="68" name="Imagem 5" descr=""/>
          <p:cNvPicPr/>
          <p:nvPr/>
        </p:nvPicPr>
        <p:blipFill>
          <a:blip r:embed="rId3"/>
          <a:stretch/>
        </p:blipFill>
        <p:spPr>
          <a:xfrm rot="10800000">
            <a:off x="1683360" y="1875960"/>
            <a:ext cx="4286160" cy="4284360"/>
          </a:xfrm>
          <a:prstGeom prst="rect">
            <a:avLst/>
          </a:prstGeom>
          <a:ln w="0">
            <a:noFill/>
          </a:ln>
        </p:spPr>
      </p:pic>
      <p:sp>
        <p:nvSpPr>
          <p:cNvPr id="69" name="CaixaDeTexto 6"/>
          <p:cNvSpPr/>
          <p:nvPr/>
        </p:nvSpPr>
        <p:spPr>
          <a:xfrm>
            <a:off x="-122040" y="5386320"/>
            <a:ext cx="18028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Riccercare”,</a:t>
            </a:r>
            <a:endParaRPr b="0" lang="pt-PT" sz="2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2015</a:t>
            </a:r>
            <a:endParaRPr b="0" lang="pt-PT" sz="2400" spc="-1" strike="noStrike">
              <a:latin typeface="Arial"/>
            </a:endParaRPr>
          </a:p>
        </p:txBody>
      </p:sp>
      <p:sp>
        <p:nvSpPr>
          <p:cNvPr id="70" name="Subtítulo 2"/>
          <p:cNvSpPr/>
          <p:nvPr/>
        </p:nvSpPr>
        <p:spPr>
          <a:xfrm>
            <a:off x="1523880" y="1210320"/>
            <a:ext cx="914256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8000"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pt-PT" sz="3200" spc="-1" strike="noStrike">
                <a:solidFill>
                  <a:srgbClr val="ffffff"/>
                </a:solidFill>
                <a:latin typeface="Arial Narrow"/>
                <a:ea typeface="DejaVu Sans"/>
              </a:rPr>
              <a:t>Cusp </a:t>
            </a:r>
            <a:r>
              <a:rPr b="0" lang="pt-PT" sz="3200" spc="-1" strike="noStrike">
                <a:solidFill>
                  <a:srgbClr val="ffffff"/>
                </a:solidFill>
                <a:latin typeface="Arial Narrow"/>
                <a:ea typeface="DejaVu Sans"/>
              </a:rPr>
              <a:t>ou </a:t>
            </a:r>
            <a:r>
              <a:rPr b="0" i="1" lang="pt-PT" sz="3200" spc="-1" strike="noStrike">
                <a:solidFill>
                  <a:srgbClr val="ffffff"/>
                </a:solidFill>
                <a:latin typeface="Arial Narrow"/>
                <a:ea typeface="DejaVu Sans"/>
              </a:rPr>
              <a:t>Ponto de Inversão</a:t>
            </a:r>
            <a:endParaRPr b="0" lang="pt-P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62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m 4" descr=""/>
          <p:cNvPicPr/>
          <p:nvPr/>
        </p:nvPicPr>
        <p:blipFill>
          <a:blip r:embed="rId1"/>
          <a:srcRect l="48734" t="0" r="0" b="0"/>
          <a:stretch/>
        </p:blipFill>
        <p:spPr>
          <a:xfrm>
            <a:off x="66600" y="0"/>
            <a:ext cx="2312640" cy="1202040"/>
          </a:xfrm>
          <a:prstGeom prst="rect">
            <a:avLst/>
          </a:prstGeom>
          <a:ln w="0">
            <a:noFill/>
          </a:ln>
        </p:spPr>
      </p:pic>
      <p:pic>
        <p:nvPicPr>
          <p:cNvPr id="72" name="Imagem 3" descr=""/>
          <p:cNvPicPr/>
          <p:nvPr/>
        </p:nvPicPr>
        <p:blipFill>
          <a:blip r:embed="rId2"/>
          <a:stretch/>
        </p:blipFill>
        <p:spPr>
          <a:xfrm>
            <a:off x="3060000" y="720000"/>
            <a:ext cx="5909040" cy="5901120"/>
          </a:xfrm>
          <a:prstGeom prst="rect">
            <a:avLst/>
          </a:prstGeom>
          <a:ln w="0">
            <a:noFill/>
          </a:ln>
        </p:spPr>
      </p:pic>
      <p:sp>
        <p:nvSpPr>
          <p:cNvPr id="73" name="CaixaDeTexto 1"/>
          <p:cNvSpPr/>
          <p:nvPr/>
        </p:nvSpPr>
        <p:spPr>
          <a:xfrm>
            <a:off x="9000720" y="5846400"/>
            <a:ext cx="24627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“</a:t>
            </a: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Mudança de Fase”</a:t>
            </a:r>
            <a:endParaRPr b="0" lang="pt-PT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pt-PT" sz="2400" spc="-1" strike="noStrike">
                <a:solidFill>
                  <a:srgbClr val="ffffff"/>
                </a:solidFill>
                <a:latin typeface="Arial Narrow"/>
                <a:ea typeface="DejaVu Sans"/>
              </a:rPr>
              <a:t>2020</a:t>
            </a:r>
            <a:endParaRPr b="0" lang="pt-P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Application>LibreOffice/7.3.5.2$Windows_X86_64 LibreOffice_project/184fe81b8c8c30d8b5082578aee2fed2ea847c01</Application>
  <AppVersion>15.0000</AppVersion>
  <Words>326</Words>
  <Paragraphs>37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2023-02-07T11:12:55Z</dcterms:created>
  <dc:creator>Liliana Cruz</dc:creator>
  <dc:description/>
  <dc:language>pt-PT</dc:language>
  <cp:lastModifiedBy/>
  <dcterms:modified xsi:type="dcterms:W3CDTF">2023-02-08T16:44:59Z</dcterms:modified>
  <cp:revision>36</cp:revision>
  <dc:subject/>
  <dc:title>Morfogéneses nas Morphotopias de Jorge Martins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Personalizados</vt:lpwstr>
  </property>
  <property fmtid="{D5CDD505-2E9C-101B-9397-08002B2CF9AE}" pid="3" name="Slides">
    <vt:i4>25</vt:i4>
  </property>
</Properties>
</file>