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716000" cy="19507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5"/>
    <a:srgbClr val="FCFCFC"/>
    <a:srgbClr val="FF6161"/>
    <a:srgbClr val="CC0000"/>
    <a:srgbClr val="FFCD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" autoAdjust="0"/>
    <p:restoredTop sz="94660"/>
  </p:normalViewPr>
  <p:slideViewPr>
    <p:cSldViewPr snapToGrid="0">
      <p:cViewPr>
        <p:scale>
          <a:sx n="66" d="100"/>
          <a:sy n="66" d="100"/>
        </p:scale>
        <p:origin x="48" y="-5160"/>
      </p:cViewPr>
      <p:guideLst/>
    </p:cSldViewPr>
  </p:slideViewPr>
  <p:notesTextViewPr>
    <p:cViewPr>
      <p:scale>
        <a:sx n="1" d="1"/>
        <a:sy n="1" d="1"/>
      </p:scale>
      <p:origin x="0" y="-10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6403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2224088" y="685800"/>
            <a:ext cx="24098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rPr dirty="0"/>
              <a:t>Please export the PowerPoint document as a PDF (File – Save as – PDF) and upload the PDF into the system. Please use the font in the document or a similar one and do not use a font size smaller than 16.</a:t>
            </a:r>
          </a:p>
        </p:txBody>
      </p:sp>
    </p:spTree>
    <p:extLst>
      <p:ext uri="{BB962C8B-B14F-4D97-AF65-F5344CB8AC3E}">
        <p14:creationId xmlns:p14="http://schemas.microsoft.com/office/powerpoint/2010/main" val="114728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28700" y="6059487"/>
            <a:ext cx="11658600" cy="41814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57400" y="11053763"/>
            <a:ext cx="9601200" cy="4984751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9944100" y="781050"/>
            <a:ext cx="3086100" cy="166449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781050"/>
            <a:ext cx="9105900" cy="166449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084262" y="12534900"/>
            <a:ext cx="11658601" cy="3875088"/>
          </a:xfrm>
          <a:prstGeom prst="rect">
            <a:avLst/>
          </a:prstGeom>
        </p:spPr>
        <p:txBody>
          <a:bodyPr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84262" y="8267700"/>
            <a:ext cx="11658601" cy="4267200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4551362"/>
            <a:ext cx="6096000" cy="1287462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4367212"/>
            <a:ext cx="6061075" cy="1819276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defRPr sz="2400" b="1"/>
            </a:lvl2pPr>
            <a:lvl3pPr marL="0" indent="914400">
              <a:defRPr sz="2400" b="1"/>
            </a:lvl3pPr>
            <a:lvl4pPr marL="0" indent="1371600">
              <a:defRPr sz="2400" b="1"/>
            </a:lvl4pPr>
            <a:lvl5pPr marL="0" indent="1828800"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967538" y="4367212"/>
            <a:ext cx="6062663" cy="1819276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85800" y="776287"/>
            <a:ext cx="4513263" cy="3305176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5362575" y="776287"/>
            <a:ext cx="7667625" cy="166497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half" idx="13"/>
          </p:nvPr>
        </p:nvSpPr>
        <p:spPr>
          <a:xfrm>
            <a:off x="685800" y="4081462"/>
            <a:ext cx="4513263" cy="13344526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689225" y="13655675"/>
            <a:ext cx="8229600" cy="1611313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3" name="Bildplatzhalter 2"/>
          <p:cNvSpPr>
            <a:spLocks noGrp="1"/>
          </p:cNvSpPr>
          <p:nvPr>
            <p:ph type="pic" sz="half" idx="13"/>
          </p:nvPr>
        </p:nvSpPr>
        <p:spPr>
          <a:xfrm>
            <a:off x="2689225" y="1743075"/>
            <a:ext cx="8229600" cy="117046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89225" y="15266987"/>
            <a:ext cx="8229600" cy="2289176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85800" y="781050"/>
            <a:ext cx="12344400" cy="325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4551362"/>
            <a:ext cx="12344400" cy="128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29400" y="17559583"/>
            <a:ext cx="3200400" cy="1041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1pPr>
      <a:lvl2pPr marL="342900" marR="0" indent="1143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2pPr>
      <a:lvl3pPr marL="342900" marR="0" indent="5715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3pPr>
      <a:lvl4pPr marL="342900" marR="0" indent="10287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4pPr>
      <a:lvl5pPr marL="342900" marR="0" indent="14859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5pPr>
      <a:lvl6pPr marL="342900" marR="0" indent="1143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6pPr>
      <a:lvl7pPr marL="342900" marR="0" indent="5715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7pPr>
      <a:lvl8pPr marL="342900" marR="0" indent="10287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8pPr>
      <a:lvl9pPr marL="342900" marR="0" indent="14859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9000">
              <a:schemeClr val="bg1"/>
            </a:gs>
            <a:gs pos="85000">
              <a:srgbClr val="FFD5D5"/>
            </a:gs>
            <a:gs pos="68000">
              <a:srgbClr val="FFD5D5"/>
            </a:gs>
            <a:gs pos="51000">
              <a:srgbClr val="FFD5D5"/>
            </a:gs>
            <a:gs pos="100000">
              <a:srgbClr val="FCFCFC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8"/>
          <p:cNvSpPr txBox="1"/>
          <p:nvPr/>
        </p:nvSpPr>
        <p:spPr>
          <a:xfrm>
            <a:off x="7061200" y="4526044"/>
            <a:ext cx="5842000" cy="8143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ct val="140000"/>
              </a:lnSpc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400" dirty="0"/>
              <a:t>This procedure included </a:t>
            </a:r>
            <a:r>
              <a:rPr lang="en-GB" sz="1400" dirty="0" err="1"/>
              <a:t>sinusal</a:t>
            </a:r>
            <a:r>
              <a:rPr lang="en-GB" sz="1400" dirty="0"/>
              <a:t> washing with sterile 0.9% saline solution and the application of a 1% </a:t>
            </a:r>
            <a:r>
              <a:rPr lang="en-GB" sz="1400" dirty="0" err="1"/>
              <a:t>clotrimazole</a:t>
            </a:r>
            <a:r>
              <a:rPr lang="en-GB" sz="1400" dirty="0"/>
              <a:t> </a:t>
            </a:r>
            <a:r>
              <a:rPr lang="en-GB" sz="1400" dirty="0" smtClean="0"/>
              <a:t>ointment on each frontal sinus. </a:t>
            </a:r>
            <a:r>
              <a:rPr lang="en-GB" sz="1400" dirty="0"/>
              <a:t>During surgery, aseptic collection of </a:t>
            </a:r>
            <a:r>
              <a:rPr lang="en-GB" sz="1400" dirty="0" err="1"/>
              <a:t>sinusal</a:t>
            </a:r>
            <a:r>
              <a:rPr lang="en-GB" sz="1400" dirty="0"/>
              <a:t> content was performed for a second </a:t>
            </a:r>
            <a:r>
              <a:rPr lang="en-GB" sz="1400" dirty="0" smtClean="0"/>
              <a:t>bacterial C&amp;S and also fungal culture. During </a:t>
            </a:r>
            <a:r>
              <a:rPr lang="en-GB" sz="1400" dirty="0"/>
              <a:t>the 10 days after surgery, epistaxis progressively diminished until complete remission</a:t>
            </a:r>
            <a:r>
              <a:rPr lang="en-GB" sz="1400" dirty="0" smtClean="0"/>
              <a:t>. Bacterial C&amp;S revealed a </a:t>
            </a:r>
            <a:r>
              <a:rPr lang="en-GB" sz="1400" dirty="0" err="1" smtClean="0"/>
              <a:t>multiresistant</a:t>
            </a:r>
            <a:r>
              <a:rPr lang="en-GB" sz="1400" dirty="0" smtClean="0"/>
              <a:t> </a:t>
            </a:r>
            <a:r>
              <a:rPr lang="en-GB" sz="1400" i="1" dirty="0" smtClean="0"/>
              <a:t>Escherichia coli</a:t>
            </a:r>
            <a:r>
              <a:rPr lang="en-GB" sz="1400" dirty="0" smtClean="0"/>
              <a:t> infection, which dictated the antibiotic change to </a:t>
            </a:r>
            <a:r>
              <a:rPr lang="en-GB" sz="1400" dirty="0" err="1" smtClean="0"/>
              <a:t>pradofloxacin</a:t>
            </a:r>
            <a:r>
              <a:rPr lang="en-GB" sz="1400" dirty="0" smtClean="0"/>
              <a:t> (3 mg/kg Q24h until clinical signs remission), solely. Fungal culture revealed the growth of </a:t>
            </a:r>
            <a:r>
              <a:rPr lang="en-GB" sz="1400" i="1" dirty="0" smtClean="0"/>
              <a:t>Aspergillus</a:t>
            </a:r>
            <a:r>
              <a:rPr lang="en-GB" sz="1400" dirty="0" smtClean="0"/>
              <a:t> sp. </a:t>
            </a:r>
            <a:r>
              <a:rPr lang="en-GB" sz="1400" dirty="0"/>
              <a:t>In the following weeks complete </a:t>
            </a:r>
            <a:r>
              <a:rPr lang="en-GB" sz="1400" dirty="0" smtClean="0"/>
              <a:t>recover </a:t>
            </a:r>
            <a:r>
              <a:rPr lang="en-GB" sz="1400" dirty="0"/>
              <a:t>was considered, as nasal </a:t>
            </a:r>
            <a:r>
              <a:rPr lang="en-GB" sz="1400" dirty="0" err="1"/>
              <a:t>planum</a:t>
            </a:r>
            <a:r>
              <a:rPr lang="en-GB" sz="1400" dirty="0"/>
              <a:t> depigmentation reverted and a slight right nasal </a:t>
            </a:r>
            <a:r>
              <a:rPr lang="en-GB" sz="1400" dirty="0" err="1"/>
              <a:t>serosal</a:t>
            </a:r>
            <a:r>
              <a:rPr lang="en-GB" sz="1400" dirty="0"/>
              <a:t> discharge was occasionally </a:t>
            </a:r>
            <a:r>
              <a:rPr lang="en-GB" sz="1400" dirty="0" smtClean="0"/>
              <a:t>recorded.</a:t>
            </a:r>
            <a:endParaRPr lang="en-GB" sz="1400" dirty="0"/>
          </a:p>
          <a:p>
            <a:endParaRPr lang="en-GB" sz="1400" b="1" dirty="0" smtClean="0"/>
          </a:p>
          <a:p>
            <a:r>
              <a:rPr lang="en-GB" sz="1400" b="1" dirty="0" smtClean="0"/>
              <a:t>Discussion</a:t>
            </a:r>
            <a:endParaRPr lang="en-GB" sz="1400" b="1" dirty="0"/>
          </a:p>
          <a:p>
            <a:r>
              <a:rPr lang="en-GB" sz="1400" dirty="0"/>
              <a:t>ASN diagnosis remains challenging even for the skilled veterinary surgeon, as clinical presentation denotes a set of unspecific upper airway signs. </a:t>
            </a:r>
            <a:r>
              <a:rPr lang="en-GB" sz="1400" dirty="0" smtClean="0"/>
              <a:t>In </a:t>
            </a:r>
            <a:r>
              <a:rPr lang="en-GB" sz="1400" dirty="0"/>
              <a:t>the presence of immunocompetent dogs, with no history of </a:t>
            </a:r>
            <a:r>
              <a:rPr lang="en-GB" sz="1400" dirty="0" smtClean="0"/>
              <a:t>trauma or systemic disease, </a:t>
            </a:r>
            <a:r>
              <a:rPr lang="en-GB" sz="1400" dirty="0"/>
              <a:t>ASN is rarely considered a differential diagnosis, particularly if not supported by the observation of fungal plaques by </a:t>
            </a:r>
            <a:r>
              <a:rPr lang="en-GB" sz="1400" dirty="0" err="1"/>
              <a:t>rhinoscopy</a:t>
            </a:r>
            <a:r>
              <a:rPr lang="en-GB" sz="1400" dirty="0"/>
              <a:t> and absence of histopathological and microbiological confirmation. Also, epistaxis is far more frequently the sign of other vector borne infectious or parasitic diseases, or neoplasia. In this case,</a:t>
            </a:r>
            <a:r>
              <a:rPr lang="en-GB" sz="1400" i="1" dirty="0"/>
              <a:t> Aspergillus</a:t>
            </a:r>
            <a:r>
              <a:rPr lang="en-GB" sz="1400" dirty="0"/>
              <a:t> sp. culture was only positive when samples were collected during </a:t>
            </a:r>
            <a:r>
              <a:rPr lang="en-GB" sz="1400" dirty="0" err="1" smtClean="0"/>
              <a:t>sinusotomy</a:t>
            </a:r>
            <a:r>
              <a:rPr lang="en-GB" sz="1400" dirty="0" smtClean="0"/>
              <a:t> and </a:t>
            </a:r>
            <a:r>
              <a:rPr lang="en-GB" sz="1400" dirty="0"/>
              <a:t>empirical </a:t>
            </a:r>
            <a:r>
              <a:rPr lang="en-GB" sz="1400" dirty="0" smtClean="0"/>
              <a:t>treatment. The whole diagnostic investigation lasted for approximately 4 months. This </a:t>
            </a:r>
            <a:r>
              <a:rPr lang="en-GB" sz="1400" dirty="0"/>
              <a:t>case has proven that a wise clinical judgement and a comprehensive differential diagnosis in the absence of laboratory confirmation is still critical for ASN successful management.</a:t>
            </a:r>
            <a:endParaRPr lang="pt-PT" sz="1400" dirty="0"/>
          </a:p>
        </p:txBody>
      </p:sp>
      <p:sp>
        <p:nvSpPr>
          <p:cNvPr id="112" name="Rectangle 2"/>
          <p:cNvSpPr txBox="1"/>
          <p:nvPr/>
        </p:nvSpPr>
        <p:spPr>
          <a:xfrm>
            <a:off x="812799" y="18055366"/>
            <a:ext cx="7692572" cy="120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10000"/>
              </a:lnSpc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100" b="0" dirty="0"/>
              <a:t>Day MJ, </a:t>
            </a:r>
            <a:r>
              <a:rPr lang="en-GB" sz="1100" b="0" dirty="0" err="1"/>
              <a:t>Peeters</a:t>
            </a:r>
            <a:r>
              <a:rPr lang="en-GB" sz="1100" b="0" dirty="0"/>
              <a:t> D, </a:t>
            </a:r>
            <a:r>
              <a:rPr lang="en-GB" sz="1100" b="0" dirty="0" err="1"/>
              <a:t>Clercx</a:t>
            </a:r>
            <a:r>
              <a:rPr lang="en-GB" sz="1100" b="0" dirty="0"/>
              <a:t> C, </a:t>
            </a:r>
            <a:r>
              <a:rPr lang="en-GB" sz="1100" b="0" dirty="0" err="1"/>
              <a:t>Barrs</a:t>
            </a:r>
            <a:r>
              <a:rPr lang="en-GB" sz="1100" b="0" dirty="0"/>
              <a:t> VRD (2012) Chapter 62: Aspergillosis and </a:t>
            </a:r>
            <a:r>
              <a:rPr lang="en-GB" sz="1100" b="0" dirty="0" err="1"/>
              <a:t>Penicilliosis</a:t>
            </a:r>
            <a:r>
              <a:rPr lang="en-GB" sz="1100" b="0" dirty="0"/>
              <a:t>, In </a:t>
            </a:r>
            <a:r>
              <a:rPr lang="en-GB" sz="1100" b="0" i="1" dirty="0"/>
              <a:t>Infectious diseases of the dog and cat</a:t>
            </a:r>
            <a:r>
              <a:rPr lang="en-GB" sz="1100" b="0" dirty="0"/>
              <a:t>, 4th Edition,</a:t>
            </a:r>
            <a:r>
              <a:rPr lang="en-GB" sz="1100" b="0" i="1" dirty="0"/>
              <a:t> </a:t>
            </a:r>
            <a:r>
              <a:rPr lang="en-GB" sz="1100" b="0" dirty="0"/>
              <a:t>ed. Greene CE, Elsevier Saunders, Saint Louis, Missouri, ISBN 978-1-4160-6130-4, pp. </a:t>
            </a:r>
            <a:r>
              <a:rPr lang="en-GB" sz="1100" b="0" dirty="0" smtClean="0"/>
              <a:t>651-666.</a:t>
            </a:r>
          </a:p>
          <a:p>
            <a:endParaRPr lang="en-GB" sz="1100" b="0" dirty="0" smtClean="0"/>
          </a:p>
          <a:p>
            <a:r>
              <a:rPr lang="en-GB" sz="1100" b="0" dirty="0" err="1" smtClean="0"/>
              <a:t>Sissener</a:t>
            </a:r>
            <a:r>
              <a:rPr lang="en-GB" sz="1100" b="0" dirty="0" smtClean="0"/>
              <a:t> </a:t>
            </a:r>
            <a:r>
              <a:rPr lang="en-GB" sz="1100" b="0" dirty="0"/>
              <a:t>TR, Bacon NJ, Friend E, Anderson DM, White RAS (2006) Combined </a:t>
            </a:r>
            <a:r>
              <a:rPr lang="en-GB" sz="1100" b="0" dirty="0" err="1"/>
              <a:t>clotrimazole</a:t>
            </a:r>
            <a:r>
              <a:rPr lang="en-GB" sz="1100" b="0" dirty="0"/>
              <a:t> irrigation and depot therapy for canine nasal aspergillosis. </a:t>
            </a:r>
            <a:r>
              <a:rPr lang="en-GB" sz="1100" b="0" i="1" dirty="0"/>
              <a:t>Journal of Small Animal Practice</a:t>
            </a:r>
            <a:r>
              <a:rPr lang="en-GB" sz="1100" b="0" dirty="0"/>
              <a:t>. 47(6): 312-315.</a:t>
            </a:r>
            <a:endParaRPr lang="pt-PT" sz="1100" b="0" dirty="0"/>
          </a:p>
          <a:p>
            <a:endParaRPr dirty="0"/>
          </a:p>
        </p:txBody>
      </p:sp>
      <p:sp>
        <p:nvSpPr>
          <p:cNvPr id="114" name="Rectangle 4"/>
          <p:cNvSpPr txBox="1"/>
          <p:nvPr/>
        </p:nvSpPr>
        <p:spPr>
          <a:xfrm>
            <a:off x="8847001" y="18083662"/>
            <a:ext cx="405619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dirty="0"/>
              <a:t>Copyright © </a:t>
            </a:r>
            <a:r>
              <a:rPr dirty="0" smtClean="0"/>
              <a:t>20</a:t>
            </a:r>
            <a:r>
              <a:rPr lang="pt-PT" dirty="0" smtClean="0"/>
              <a:t>18 </a:t>
            </a:r>
            <a:r>
              <a:rPr lang="pt-PT" dirty="0" err="1" smtClean="0"/>
              <a:t>of</a:t>
            </a:r>
            <a:r>
              <a:rPr lang="pt-PT" dirty="0" smtClean="0"/>
              <a:t>:</a:t>
            </a:r>
          </a:p>
          <a:p>
            <a:pPr algn="l"/>
            <a:r>
              <a:rPr lang="pt-PT" dirty="0"/>
              <a:t>	</a:t>
            </a:r>
            <a:r>
              <a:rPr lang="pt-PT" dirty="0" smtClean="0"/>
              <a:t>Santos</a:t>
            </a:r>
            <a:r>
              <a:rPr lang="pt-PT" dirty="0"/>
              <a:t>, </a:t>
            </a:r>
            <a:r>
              <a:rPr lang="pt-PT" dirty="0" smtClean="0"/>
              <a:t>R.X. – ruixaviersantos@gmail.com</a:t>
            </a:r>
          </a:p>
          <a:p>
            <a:pPr algn="l"/>
            <a:r>
              <a:rPr lang="pt-PT" dirty="0"/>
              <a:t>	</a:t>
            </a:r>
            <a:r>
              <a:rPr lang="pt-PT" dirty="0" smtClean="0"/>
              <a:t>Miranda</a:t>
            </a:r>
            <a:r>
              <a:rPr lang="pt-PT" dirty="0"/>
              <a:t>, </a:t>
            </a:r>
            <a:r>
              <a:rPr lang="pt-PT" dirty="0" smtClean="0"/>
              <a:t>S – sonia.miranda@onevetgroup.pt</a:t>
            </a:r>
          </a:p>
          <a:p>
            <a:pPr algn="l"/>
            <a:r>
              <a:rPr lang="pt-PT" dirty="0" smtClean="0"/>
              <a:t>	Lavrador</a:t>
            </a:r>
            <a:r>
              <a:rPr lang="pt-PT" dirty="0"/>
              <a:t>, </a:t>
            </a:r>
            <a:r>
              <a:rPr lang="pt-PT" dirty="0" smtClean="0"/>
              <a:t>C. – clavrador@uevora.pt</a:t>
            </a:r>
          </a:p>
          <a:p>
            <a:pPr algn="l"/>
            <a:r>
              <a:rPr lang="pt-PT" dirty="0" smtClean="0"/>
              <a:t>	Duarte</a:t>
            </a:r>
            <a:r>
              <a:rPr lang="pt-PT" dirty="0"/>
              <a:t>, </a:t>
            </a:r>
            <a:r>
              <a:rPr lang="pt-PT" dirty="0" smtClean="0"/>
              <a:t>E.L.</a:t>
            </a:r>
            <a:r>
              <a:rPr lang="pt-PT" dirty="0"/>
              <a:t> –</a:t>
            </a:r>
            <a:r>
              <a:rPr lang="pt-PT" dirty="0" smtClean="0"/>
              <a:t> emld@uevora.pt</a:t>
            </a:r>
            <a:endParaRPr lang="pt-PT" dirty="0"/>
          </a:p>
        </p:txBody>
      </p:sp>
      <p:sp>
        <p:nvSpPr>
          <p:cNvPr id="115" name="Rectangle 5"/>
          <p:cNvSpPr txBox="1"/>
          <p:nvPr/>
        </p:nvSpPr>
        <p:spPr>
          <a:xfrm>
            <a:off x="798512" y="2967939"/>
            <a:ext cx="12090401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PT" dirty="0"/>
              <a:t>Santos, </a:t>
            </a:r>
            <a:r>
              <a:rPr lang="pt-PT" dirty="0" smtClean="0"/>
              <a:t>R.X.</a:t>
            </a:r>
            <a:r>
              <a:rPr lang="pt-PT" baseline="30000" dirty="0" smtClean="0"/>
              <a:t>1,2</a:t>
            </a:r>
            <a:r>
              <a:rPr lang="pt-PT" dirty="0" smtClean="0"/>
              <a:t>; Miranda, S.</a:t>
            </a:r>
            <a:r>
              <a:rPr lang="pt-PT" baseline="30000" dirty="0"/>
              <a:t>1</a:t>
            </a:r>
            <a:r>
              <a:rPr lang="pt-PT" dirty="0" smtClean="0"/>
              <a:t>; Lavrador, C.</a:t>
            </a:r>
            <a:r>
              <a:rPr lang="pt-PT" baseline="30000" dirty="0" smtClean="0"/>
              <a:t>2</a:t>
            </a:r>
            <a:r>
              <a:rPr lang="pt-PT" dirty="0" smtClean="0"/>
              <a:t> </a:t>
            </a:r>
            <a:r>
              <a:rPr lang="pt-PT" dirty="0"/>
              <a:t>&amp; Duarte, </a:t>
            </a:r>
            <a:r>
              <a:rPr lang="pt-PT" dirty="0" smtClean="0"/>
              <a:t>E.L.</a:t>
            </a:r>
            <a:r>
              <a:rPr lang="pt-PT" baseline="30000" dirty="0" smtClean="0"/>
              <a:t>2</a:t>
            </a:r>
            <a:endParaRPr lang="pt-PT" dirty="0"/>
          </a:p>
          <a:p>
            <a:endParaRPr lang="pt-PT" sz="1500" dirty="0"/>
          </a:p>
          <a:p>
            <a:pPr lvl="0"/>
            <a:r>
              <a:rPr lang="pt-PT" sz="1500" dirty="0"/>
              <a:t>1 - Hospital </a:t>
            </a:r>
            <a:r>
              <a:rPr lang="pt-PT" sz="1500" dirty="0"/>
              <a:t>Veterinário do Baixo-Vouga. Estrada Nacional 1, 355, 3750-742 Águeda, Portugal. </a:t>
            </a:r>
          </a:p>
          <a:p>
            <a:pPr lvl="0"/>
            <a:r>
              <a:rPr lang="pt-PT" sz="1500" dirty="0"/>
              <a:t>2 - Universidade </a:t>
            </a:r>
            <a:r>
              <a:rPr lang="pt-PT" sz="1500" dirty="0"/>
              <a:t>de Évora, Escola de Ciências e Tecnologia, Departamento de Medicina Veterinária &amp; </a:t>
            </a:r>
            <a:r>
              <a:rPr lang="pt-PT" sz="1500" dirty="0" smtClean="0"/>
              <a:t>ICAAM - </a:t>
            </a:r>
            <a:r>
              <a:rPr lang="pt-PT" sz="1500" dirty="0"/>
              <a:t>Apartado 92-7002 Évora códex, Portugal</a:t>
            </a:r>
          </a:p>
        </p:txBody>
      </p:sp>
      <p:sp>
        <p:nvSpPr>
          <p:cNvPr id="116" name="Rectangle 6"/>
          <p:cNvSpPr txBox="1"/>
          <p:nvPr/>
        </p:nvSpPr>
        <p:spPr>
          <a:xfrm>
            <a:off x="812800" y="4526044"/>
            <a:ext cx="5842000" cy="1327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ct val="140000"/>
              </a:lnSpc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400" b="1" dirty="0" smtClean="0"/>
              <a:t>Introduction</a:t>
            </a:r>
            <a:endParaRPr lang="pt-PT" sz="1400" b="1" dirty="0"/>
          </a:p>
          <a:p>
            <a:r>
              <a:rPr lang="en-GB" sz="1400" dirty="0"/>
              <a:t>Unlike humans, in which pulmonary aspergillosis is the most common clinical presentation, dogs usually present </a:t>
            </a:r>
            <a:r>
              <a:rPr lang="en-GB" sz="1400" dirty="0" smtClean="0"/>
              <a:t>with a </a:t>
            </a:r>
            <a:r>
              <a:rPr lang="en-GB" sz="1400" dirty="0" err="1"/>
              <a:t>sinonasal</a:t>
            </a:r>
            <a:r>
              <a:rPr lang="en-GB" sz="1400" dirty="0"/>
              <a:t> or, more infrequently, a disseminated aspergillosis. Canine </a:t>
            </a:r>
            <a:r>
              <a:rPr lang="en-GB" sz="1400" dirty="0" err="1"/>
              <a:t>sinonasal</a:t>
            </a:r>
            <a:r>
              <a:rPr lang="en-GB" sz="1400" dirty="0"/>
              <a:t> aspergillosis (SNA) primarily affects young to middle-aged, </a:t>
            </a:r>
            <a:r>
              <a:rPr lang="en-GB" sz="1400" dirty="0" err="1"/>
              <a:t>mesaticephalic</a:t>
            </a:r>
            <a:r>
              <a:rPr lang="en-GB" sz="1400" dirty="0"/>
              <a:t> or dolichocephalic immunocompetent dogs. Even if it remains an uncommon condition, SNA is the second most common cause of purulent nasal discharge after </a:t>
            </a:r>
            <a:r>
              <a:rPr lang="en-GB" sz="1400" dirty="0" smtClean="0"/>
              <a:t>intranasal neoplasia</a:t>
            </a:r>
            <a:r>
              <a:rPr lang="en-GB" sz="1400" dirty="0"/>
              <a:t>. </a:t>
            </a:r>
            <a:r>
              <a:rPr lang="en-US" sz="1400" dirty="0"/>
              <a:t>Several diagnostic tools are available including immune-based tests and culture, nonetheless, </a:t>
            </a:r>
            <a:r>
              <a:rPr lang="en-US" sz="1400" dirty="0" err="1"/>
              <a:t>rhinoscopy</a:t>
            </a:r>
            <a:r>
              <a:rPr lang="en-US" sz="1400" dirty="0"/>
              <a:t> and histopathology are among the most reliable</a:t>
            </a:r>
            <a:r>
              <a:rPr lang="en-US" sz="1400" dirty="0" smtClean="0"/>
              <a:t>.</a:t>
            </a:r>
            <a:endParaRPr lang="pt-PT" sz="1400" dirty="0"/>
          </a:p>
          <a:p>
            <a:r>
              <a:rPr lang="en-US" sz="1400" dirty="0"/>
              <a:t> </a:t>
            </a:r>
            <a:endParaRPr lang="pt-PT" sz="1400" dirty="0"/>
          </a:p>
          <a:p>
            <a:r>
              <a:rPr lang="en-US" sz="1400" b="1" dirty="0"/>
              <a:t>Case </a:t>
            </a:r>
            <a:r>
              <a:rPr lang="en-US" sz="1400" b="1" dirty="0" smtClean="0"/>
              <a:t>description</a:t>
            </a:r>
            <a:endParaRPr lang="pt-PT" sz="1400" b="1" dirty="0"/>
          </a:p>
          <a:p>
            <a:r>
              <a:rPr lang="en-GB" sz="1400" dirty="0"/>
              <a:t>A ten year old </a:t>
            </a:r>
            <a:r>
              <a:rPr lang="en-GB" sz="1400" dirty="0" smtClean="0"/>
              <a:t>male German Shepherd </a:t>
            </a:r>
            <a:r>
              <a:rPr lang="en-GB" sz="1400" dirty="0"/>
              <a:t>D</a:t>
            </a:r>
            <a:r>
              <a:rPr lang="en-GB" sz="1400" dirty="0" smtClean="0"/>
              <a:t>og </a:t>
            </a:r>
            <a:r>
              <a:rPr lang="en-GB" sz="1400" dirty="0"/>
              <a:t>presented </a:t>
            </a:r>
            <a:r>
              <a:rPr lang="en-GB" sz="1400" dirty="0" smtClean="0"/>
              <a:t>with a </a:t>
            </a:r>
            <a:r>
              <a:rPr lang="en-GB" sz="1400" dirty="0"/>
              <a:t>history of chronic coughing, recently coupled by repetitive </a:t>
            </a:r>
            <a:r>
              <a:rPr lang="en-GB" sz="1400" dirty="0" smtClean="0"/>
              <a:t>sneezing and reverse sneezing. There were no signs of systemic disease. Accounting for the most probable aetiologies of </a:t>
            </a:r>
            <a:r>
              <a:rPr lang="en-GB" sz="1400" dirty="0"/>
              <a:t>that unspecific presentation</a:t>
            </a:r>
            <a:r>
              <a:rPr lang="en-GB" sz="1400" dirty="0" smtClean="0"/>
              <a:t>, amongst them inflammatory, infectious and allergic, the initial </a:t>
            </a:r>
            <a:r>
              <a:rPr lang="en-GB" sz="1400" dirty="0"/>
              <a:t>prescribed </a:t>
            </a:r>
            <a:r>
              <a:rPr lang="en-GB" sz="1400" dirty="0" smtClean="0"/>
              <a:t>treatment was a non steroidal anti-inflammatory drug (NSAID) (</a:t>
            </a:r>
            <a:r>
              <a:rPr lang="en-GB" sz="1400" i="1" dirty="0" smtClean="0"/>
              <a:t>i.e.</a:t>
            </a:r>
            <a:r>
              <a:rPr lang="en-GB" sz="1400" dirty="0" smtClean="0"/>
              <a:t>, meloxicam, 0.1 mg/kg q24h) </a:t>
            </a:r>
            <a:r>
              <a:rPr lang="en-GB" sz="1400" dirty="0"/>
              <a:t>for one week and </a:t>
            </a:r>
            <a:r>
              <a:rPr lang="en-GB" sz="1400" dirty="0" smtClean="0"/>
              <a:t>antibiotic therapy with doxycycline (5 mg/kg q12h) for </a:t>
            </a:r>
            <a:r>
              <a:rPr lang="en-GB" sz="1400" dirty="0"/>
              <a:t>15 </a:t>
            </a:r>
            <a:r>
              <a:rPr lang="en-GB" sz="1400" dirty="0" smtClean="0"/>
              <a:t>days. In the end of the treatment </a:t>
            </a:r>
            <a:r>
              <a:rPr lang="en-GB" sz="1400" dirty="0"/>
              <a:t>signs of unilateral right epistaxis were observed and the animal was </a:t>
            </a:r>
            <a:r>
              <a:rPr lang="en-GB" sz="1400" dirty="0" smtClean="0"/>
              <a:t>hospitalized</a:t>
            </a:r>
            <a:r>
              <a:rPr lang="en-GB" sz="1400" dirty="0"/>
              <a:t>. Haemorrhage was promptly stopped by topical adrenaline. No history of </a:t>
            </a:r>
            <a:r>
              <a:rPr lang="en-GB" sz="1400" dirty="0" smtClean="0"/>
              <a:t>anticoagulant rodenticide </a:t>
            </a:r>
            <a:r>
              <a:rPr lang="en-GB" sz="1400" dirty="0"/>
              <a:t>use was recorded. </a:t>
            </a:r>
            <a:r>
              <a:rPr lang="en-GB" sz="1400" dirty="0" smtClean="0"/>
              <a:t>A </a:t>
            </a:r>
            <a:r>
              <a:rPr lang="en-GB" sz="1400" dirty="0"/>
              <a:t>complete blood </a:t>
            </a:r>
            <a:r>
              <a:rPr lang="en-GB" sz="1400" dirty="0" smtClean="0"/>
              <a:t>count and </a:t>
            </a:r>
            <a:r>
              <a:rPr lang="en-GB" sz="1400" dirty="0" err="1" smtClean="0"/>
              <a:t>biochemestry</a:t>
            </a:r>
            <a:r>
              <a:rPr lang="en-GB" sz="1400" dirty="0" smtClean="0"/>
              <a:t> </a:t>
            </a:r>
            <a:r>
              <a:rPr lang="en-GB" sz="1400" dirty="0"/>
              <a:t>revealed no significant changes and immune based tests for </a:t>
            </a:r>
            <a:r>
              <a:rPr lang="en-GB" sz="1400" i="1" dirty="0" err="1"/>
              <a:t>Dirofilaria</a:t>
            </a:r>
            <a:r>
              <a:rPr lang="en-GB" sz="1400" dirty="0"/>
              <a:t> sp</a:t>
            </a:r>
            <a:r>
              <a:rPr lang="en-GB" sz="1400" dirty="0" smtClean="0"/>
              <a:t>., </a:t>
            </a:r>
            <a:r>
              <a:rPr lang="en-GB" sz="1400" i="1" dirty="0" err="1"/>
              <a:t>Leishmania</a:t>
            </a:r>
            <a:r>
              <a:rPr lang="en-GB" sz="1400" i="1" dirty="0"/>
              <a:t> </a:t>
            </a:r>
            <a:r>
              <a:rPr lang="en-GB" sz="1400" dirty="0"/>
              <a:t>sp. and </a:t>
            </a:r>
            <a:r>
              <a:rPr lang="en-GB" sz="1400" i="1" dirty="0" err="1"/>
              <a:t>Erlichia</a:t>
            </a:r>
            <a:r>
              <a:rPr lang="en-GB" sz="1400" i="1" dirty="0"/>
              <a:t> </a:t>
            </a:r>
            <a:r>
              <a:rPr lang="en-GB" sz="1400" i="1" dirty="0" err="1"/>
              <a:t>canis</a:t>
            </a:r>
            <a:r>
              <a:rPr lang="en-GB" sz="1400" dirty="0"/>
              <a:t> resulted all </a:t>
            </a:r>
            <a:r>
              <a:rPr lang="en-GB" sz="1400" dirty="0" smtClean="0"/>
              <a:t>negative. </a:t>
            </a:r>
            <a:r>
              <a:rPr lang="en-GB" sz="1400" dirty="0" err="1" smtClean="0"/>
              <a:t>Rhinoscopy</a:t>
            </a:r>
            <a:r>
              <a:rPr lang="en-GB" sz="1400" dirty="0" smtClean="0"/>
              <a:t> </a:t>
            </a:r>
            <a:r>
              <a:rPr lang="en-GB" sz="1400" dirty="0"/>
              <a:t>was then performed. It revealed a congestive and hyperaemic nasopharynx with a </a:t>
            </a:r>
            <a:r>
              <a:rPr lang="en-GB" sz="1400" dirty="0" err="1"/>
              <a:t>seropurulent</a:t>
            </a:r>
            <a:r>
              <a:rPr lang="en-GB" sz="1400" dirty="0"/>
              <a:t> discharge and a purulent discharge in the right nasal cavity, coupled with signs of turbinate </a:t>
            </a:r>
            <a:r>
              <a:rPr lang="en-GB" sz="1400" dirty="0" err="1" smtClean="0"/>
              <a:t>osteolysis</a:t>
            </a:r>
            <a:r>
              <a:rPr lang="en-GB" sz="1400" dirty="0" smtClean="0"/>
              <a:t>. No </a:t>
            </a:r>
            <a:r>
              <a:rPr lang="en-GB" sz="1400" dirty="0"/>
              <a:t>fungal plaques were observed. </a:t>
            </a:r>
            <a:r>
              <a:rPr lang="en-GB" sz="1400" dirty="0" err="1" smtClean="0"/>
              <a:t>Histopatology</a:t>
            </a:r>
            <a:r>
              <a:rPr lang="en-GB" sz="1400" dirty="0" smtClean="0"/>
              <a:t> and culture and sensitivity (C&amp;S) samples were collected. Doxycycline was stopped and the therapy </a:t>
            </a:r>
            <a:r>
              <a:rPr lang="en-GB" sz="1400" dirty="0"/>
              <a:t>was changed to a </a:t>
            </a:r>
            <a:r>
              <a:rPr lang="en-GB" sz="1400" dirty="0" smtClean="0"/>
              <a:t>fluoroquinolone/beta-</a:t>
            </a:r>
            <a:r>
              <a:rPr lang="en-GB" sz="1400" dirty="0" err="1" smtClean="0"/>
              <a:t>lactamic</a:t>
            </a:r>
            <a:r>
              <a:rPr lang="en-GB" sz="1400" dirty="0" smtClean="0"/>
              <a:t> association, namely </a:t>
            </a:r>
            <a:r>
              <a:rPr lang="en-GB" sz="1400" dirty="0" err="1" smtClean="0"/>
              <a:t>amoxycillin</a:t>
            </a:r>
            <a:r>
              <a:rPr lang="en-GB" sz="1400" dirty="0" smtClean="0"/>
              <a:t> + </a:t>
            </a:r>
            <a:r>
              <a:rPr lang="en-GB" sz="1400" dirty="0" err="1" smtClean="0"/>
              <a:t>clavulanate</a:t>
            </a:r>
            <a:r>
              <a:rPr lang="en-GB" sz="1400" dirty="0" smtClean="0"/>
              <a:t> (18 mg/kg q12h) and </a:t>
            </a:r>
            <a:r>
              <a:rPr lang="en-GB" sz="1400" dirty="0" err="1" smtClean="0"/>
              <a:t>enrofloxacin</a:t>
            </a:r>
            <a:r>
              <a:rPr lang="en-GB" sz="1400" dirty="0" smtClean="0"/>
              <a:t> (5 mg/kg q24h) with </a:t>
            </a:r>
            <a:r>
              <a:rPr lang="en-GB" sz="1400" dirty="0"/>
              <a:t>an anti-inflammatory dose of </a:t>
            </a:r>
            <a:r>
              <a:rPr lang="en-GB" sz="1400" dirty="0" smtClean="0"/>
              <a:t>prednisolone (0.5 mg/kg q12h and then q24h), </a:t>
            </a:r>
            <a:r>
              <a:rPr lang="en-GB" sz="1400" dirty="0"/>
              <a:t>until laboratory results. Histopathology of mucosal biopsy performed during </a:t>
            </a:r>
            <a:r>
              <a:rPr lang="en-GB" sz="1400" dirty="0" err="1"/>
              <a:t>rhinoscopy</a:t>
            </a:r>
            <a:r>
              <a:rPr lang="en-GB" sz="1400" dirty="0"/>
              <a:t> revealed a pyogranulomatous inflammation with </a:t>
            </a:r>
            <a:r>
              <a:rPr lang="en-GB" sz="1400" dirty="0" smtClean="0"/>
              <a:t>no hyphae or </a:t>
            </a:r>
            <a:r>
              <a:rPr lang="en-GB" sz="1400" dirty="0"/>
              <a:t>neoplastic cells. Microbiology revealed a coagulase positive</a:t>
            </a:r>
            <a:r>
              <a:rPr lang="en-GB" sz="1400" i="1" dirty="0"/>
              <a:t> Staphylococcus </a:t>
            </a:r>
            <a:r>
              <a:rPr lang="en-GB" sz="1400" dirty="0" smtClean="0"/>
              <a:t>sp. </a:t>
            </a:r>
            <a:r>
              <a:rPr lang="en-GB" sz="1400" dirty="0"/>
              <a:t>i</a:t>
            </a:r>
            <a:r>
              <a:rPr lang="en-GB" sz="1400" dirty="0" smtClean="0"/>
              <a:t>nfection.</a:t>
            </a:r>
          </a:p>
          <a:p>
            <a:r>
              <a:rPr lang="en-GB" sz="1400" dirty="0"/>
              <a:t>Although sneezing significantly </a:t>
            </a:r>
            <a:r>
              <a:rPr lang="en-GB" sz="1400" dirty="0" smtClean="0"/>
              <a:t>decreased </a:t>
            </a:r>
            <a:r>
              <a:rPr lang="en-GB" sz="1400" dirty="0"/>
              <a:t>with treatment, nasal discharge became more abundant and was associated with a progressive nasal </a:t>
            </a:r>
            <a:r>
              <a:rPr lang="en-GB" sz="1400" dirty="0" err="1"/>
              <a:t>planum</a:t>
            </a:r>
            <a:r>
              <a:rPr lang="en-GB" sz="1400" dirty="0"/>
              <a:t> </a:t>
            </a:r>
            <a:r>
              <a:rPr lang="en-GB" sz="1400" dirty="0" smtClean="0"/>
              <a:t>depigmentation. This </a:t>
            </a:r>
            <a:r>
              <a:rPr lang="en-GB" sz="1400" dirty="0"/>
              <a:t>led to the suspicion of </a:t>
            </a:r>
            <a:r>
              <a:rPr lang="en-GB" sz="1400" dirty="0" smtClean="0"/>
              <a:t>SNA. A </a:t>
            </a:r>
            <a:r>
              <a:rPr lang="en-GB" sz="1400" dirty="0"/>
              <a:t>computerized tomography scan (CT) was performed. </a:t>
            </a:r>
            <a:r>
              <a:rPr lang="en-GB" sz="1400" dirty="0" smtClean="0"/>
              <a:t>CT </a:t>
            </a:r>
            <a:r>
              <a:rPr lang="en-GB" sz="1400" dirty="0"/>
              <a:t>showed extensive turbinate </a:t>
            </a:r>
            <a:r>
              <a:rPr lang="en-GB" sz="1400" dirty="0" err="1" smtClean="0"/>
              <a:t>osteolysis</a:t>
            </a:r>
            <a:r>
              <a:rPr lang="en-GB" sz="1400" dirty="0" smtClean="0"/>
              <a:t> with intact </a:t>
            </a:r>
            <a:r>
              <a:rPr lang="en-GB" sz="1400" dirty="0" err="1"/>
              <a:t>cribiform</a:t>
            </a:r>
            <a:r>
              <a:rPr lang="en-GB" sz="1400" dirty="0"/>
              <a:t> </a:t>
            </a:r>
            <a:r>
              <a:rPr lang="en-GB" sz="1400" dirty="0" smtClean="0"/>
              <a:t>plate. These findings supported the diagnosis of canine SNA and, as there was </a:t>
            </a:r>
            <a:r>
              <a:rPr lang="en-GB" sz="1400" dirty="0" err="1" smtClean="0"/>
              <a:t>crifriform</a:t>
            </a:r>
            <a:r>
              <a:rPr lang="en-GB" sz="1400" dirty="0" smtClean="0"/>
              <a:t> plate integrity, showed that a </a:t>
            </a:r>
            <a:r>
              <a:rPr lang="en-GB" sz="1400" dirty="0" err="1" smtClean="0"/>
              <a:t>sinusotomy</a:t>
            </a:r>
            <a:r>
              <a:rPr lang="en-GB" sz="1400" dirty="0" smtClean="0"/>
              <a:t> would be possible.</a:t>
            </a:r>
            <a:endParaRPr lang="pt-PT" sz="1400" dirty="0"/>
          </a:p>
        </p:txBody>
      </p:sp>
      <p:sp>
        <p:nvSpPr>
          <p:cNvPr id="117" name="Rectangle 7"/>
          <p:cNvSpPr txBox="1"/>
          <p:nvPr/>
        </p:nvSpPr>
        <p:spPr>
          <a:xfrm>
            <a:off x="814387" y="1907857"/>
            <a:ext cx="12090401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lang="en-US" dirty="0"/>
              <a:t>Canine Nasal Aspergillosis: review of diagnostic </a:t>
            </a:r>
            <a:r>
              <a:rPr lang="en-US" dirty="0" smtClean="0"/>
              <a:t>and therapeutic </a:t>
            </a:r>
            <a:r>
              <a:rPr lang="en-US" dirty="0"/>
              <a:t>challenges about a </a:t>
            </a:r>
            <a:r>
              <a:rPr lang="en-US" dirty="0" smtClean="0"/>
              <a:t>case report</a:t>
            </a: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7" b="34524"/>
          <a:stretch/>
        </p:blipFill>
        <p:spPr>
          <a:xfrm>
            <a:off x="4528910" y="789782"/>
            <a:ext cx="2314802" cy="8129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49525"/>
            <a:ext cx="3512457" cy="95319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6" b="34224"/>
          <a:stretch/>
        </p:blipFill>
        <p:spPr>
          <a:xfrm>
            <a:off x="7136267" y="517502"/>
            <a:ext cx="2608939" cy="12822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5" b="40215"/>
          <a:stretch/>
        </p:blipFill>
        <p:spPr>
          <a:xfrm>
            <a:off x="10000893" y="789783"/>
            <a:ext cx="2902307" cy="810804"/>
          </a:xfrm>
          <a:prstGeom prst="rect">
            <a:avLst/>
          </a:prstGeom>
        </p:spPr>
      </p:pic>
      <p:pic>
        <p:nvPicPr>
          <p:cNvPr id="21" name="Imagem 20" descr="C:\Users\Rui Xavier Santos\Desktop\Ru][ pEdRo\Medicina Veterinária\Universidade\Estágio e Tese\Tese\2 - Monografia\1 - Zulo\Endoscopia\11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5735" r="14824"/>
          <a:stretch/>
        </p:blipFill>
        <p:spPr bwMode="auto">
          <a:xfrm>
            <a:off x="10207041" y="12634345"/>
            <a:ext cx="2681872" cy="25008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TAC Zulo Pré 0,10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2999.9953"/>
                    <p14:bmk name="Marcador 2" time="4249.9934"/>
                    <p14:bmk name="Marcador 3" time="5059.9917"/>
                    <p14:bmk name="Marcador 4" time="5717.3125"/>
                  </p14:bmkLst>
                </p14:media>
              </p:ext>
            </p:extLst>
          </p:nvPr>
        </p:nvPicPr>
        <p:blipFill rotWithShape="1">
          <a:blip r:embed="rId10"/>
          <a:srcRect l="17397" r="16165"/>
          <a:stretch/>
        </p:blipFill>
        <p:spPr>
          <a:xfrm>
            <a:off x="10203543" y="15302740"/>
            <a:ext cx="2685370" cy="229925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7061198" y="13220684"/>
            <a:ext cx="3131555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 –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Rhynoscopic</a:t>
            </a:r>
            <a:r>
              <a:rPr lang="pt-PT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nasal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cavity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cavitation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extensive</a:t>
            </a:r>
            <a:r>
              <a:rPr lang="pt-PT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turbinate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ostelolysis</a:t>
            </a:r>
            <a:r>
              <a:rPr lang="pt-PT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mucosal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hyperaemia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secondary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inflammatory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061199" y="15795565"/>
            <a:ext cx="3131554" cy="127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pt-PT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– 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 frontal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slices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denoting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ight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turbinate</a:t>
            </a:r>
            <a:r>
              <a:rPr lang="pt-PT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osteolysis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accummulation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soft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tissue</a:t>
            </a:r>
            <a:r>
              <a:rPr lang="pt-PT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attenuation</a:t>
            </a:r>
            <a:r>
              <a:rPr lang="pt-PT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nasal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cavity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maxillary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recess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forntal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sinus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frontal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bone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hyperostosis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cribriform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pt-PT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Layout">
  <a:themeElements>
    <a:clrScheme name="Layou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Layout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Layou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yout">
  <a:themeElements>
    <a:clrScheme name="Layou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Layout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Layou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645</Words>
  <Application>Microsoft Office PowerPoint</Application>
  <PresentationFormat>Personalizados</PresentationFormat>
  <Paragraphs>26</Paragraphs>
  <Slides>1</Slides>
  <Notes>1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Avenir Next</vt:lpstr>
      <vt:lpstr>Calibri</vt:lpstr>
      <vt:lpstr>Times New Roman</vt:lpstr>
      <vt:lpstr>Layout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Rui Xavier Santos</dc:creator>
  <cp:lastModifiedBy>Rui Xavier Santos</cp:lastModifiedBy>
  <cp:revision>59</cp:revision>
  <dcterms:modified xsi:type="dcterms:W3CDTF">2018-05-20T15:50:20Z</dcterms:modified>
</cp:coreProperties>
</file>