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309" r:id="rId3"/>
    <p:sldId id="316" r:id="rId4"/>
    <p:sldId id="317" r:id="rId5"/>
    <p:sldId id="310" r:id="rId6"/>
    <p:sldId id="311" r:id="rId7"/>
    <p:sldId id="312" r:id="rId8"/>
    <p:sldId id="257" r:id="rId9"/>
    <p:sldId id="258" r:id="rId10"/>
    <p:sldId id="259" r:id="rId11"/>
    <p:sldId id="261" r:id="rId12"/>
    <p:sldId id="262" r:id="rId13"/>
    <p:sldId id="319" r:id="rId14"/>
    <p:sldId id="263" r:id="rId15"/>
    <p:sldId id="264" r:id="rId16"/>
    <p:sldId id="266" r:id="rId17"/>
    <p:sldId id="267" r:id="rId18"/>
    <p:sldId id="268" r:id="rId19"/>
    <p:sldId id="308" r:id="rId20"/>
    <p:sldId id="270" r:id="rId21"/>
    <p:sldId id="320" r:id="rId22"/>
    <p:sldId id="271" r:id="rId23"/>
    <p:sldId id="272" r:id="rId24"/>
    <p:sldId id="273" r:id="rId25"/>
    <p:sldId id="274" r:id="rId26"/>
    <p:sldId id="277" r:id="rId27"/>
    <p:sldId id="278" r:id="rId28"/>
    <p:sldId id="279" r:id="rId29"/>
    <p:sldId id="275" r:id="rId30"/>
    <p:sldId id="276" r:id="rId31"/>
    <p:sldId id="315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94" r:id="rId40"/>
    <p:sldId id="287" r:id="rId41"/>
    <p:sldId id="288" r:id="rId42"/>
    <p:sldId id="289" r:id="rId43"/>
    <p:sldId id="290" r:id="rId44"/>
    <p:sldId id="291" r:id="rId45"/>
    <p:sldId id="296" r:id="rId46"/>
    <p:sldId id="298" r:id="rId47"/>
    <p:sldId id="300" r:id="rId48"/>
    <p:sldId id="299" r:id="rId49"/>
    <p:sldId id="297" r:id="rId50"/>
    <p:sldId id="292" r:id="rId51"/>
    <p:sldId id="301" r:id="rId52"/>
    <p:sldId id="302" r:id="rId53"/>
    <p:sldId id="303" r:id="rId54"/>
    <p:sldId id="313" r:id="rId55"/>
    <p:sldId id="304" r:id="rId56"/>
    <p:sldId id="305" r:id="rId57"/>
    <p:sldId id="306" r:id="rId58"/>
    <p:sldId id="265" r:id="rId59"/>
    <p:sldId id="314" r:id="rId6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B768-8946-4C36-BBA3-ACD6614CF513}" type="datetimeFigureOut">
              <a:rPr lang="pt-PT" smtClean="0"/>
              <a:t>21/01/2016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094D5-5686-4C77-8246-71990B4B08A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4091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9F2E-E085-4456-8828-5E0EC0FA5030}" type="datetime1">
              <a:rPr lang="pt-PT" smtClean="0"/>
              <a:t>21/01/2016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2578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1227-DB84-4AE8-A858-1EB702908E7A}" type="datetime1">
              <a:rPr lang="pt-PT" smtClean="0"/>
              <a:t>21/01/2016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453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5F89-BB0C-4FB9-8FC1-00632413CF18}" type="datetime1">
              <a:rPr lang="pt-PT" smtClean="0"/>
              <a:t>21/01/2016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166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78E78-EB41-455E-82BE-10C6C539B953}" type="datetime1">
              <a:rPr lang="pt-PT" smtClean="0"/>
              <a:t>21/01/2016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920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1184-A92C-4420-A1F1-8CF66132090D}" type="datetime1">
              <a:rPr lang="pt-PT" smtClean="0"/>
              <a:t>21/01/2016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178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E7E6-FC53-4F68-AF41-BCA14A5D42C3}" type="datetime1">
              <a:rPr lang="pt-PT" smtClean="0"/>
              <a:t>21/01/2016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840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5B48-667C-4045-BD5A-81250FF949B9}" type="datetime1">
              <a:rPr lang="pt-PT" smtClean="0"/>
              <a:t>21/01/2016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724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8968-FA23-4AE9-AC25-4F050D55DE1E}" type="datetime1">
              <a:rPr lang="pt-PT" smtClean="0"/>
              <a:t>21/01/2016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945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A869-B328-4958-9B8A-EE7EB475EFF2}" type="datetime1">
              <a:rPr lang="pt-PT" smtClean="0"/>
              <a:t>21/01/2016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89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DC8D-6D5B-44A1-A780-04D5ED1FFDA7}" type="datetime1">
              <a:rPr lang="pt-PT" smtClean="0"/>
              <a:t>21/01/2016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118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4664-72A2-43B6-B210-11D1D8E2C515}" type="datetime1">
              <a:rPr lang="pt-PT" smtClean="0"/>
              <a:t>21/01/2016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8130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8EC6B-7CE1-4C03-9F75-BB1CFD688068}" type="datetime1">
              <a:rPr lang="pt-PT" smtClean="0"/>
              <a:t>21/01/2016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7B31C-EB93-4862-8754-8AC5488AEC8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355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 err="1" smtClean="0">
                <a:solidFill>
                  <a:srgbClr val="FF0000"/>
                </a:solidFill>
              </a:rPr>
              <a:t>Mentoria</a:t>
            </a:r>
            <a:r>
              <a:rPr lang="pt-PT" b="1" dirty="0" smtClean="0">
                <a:solidFill>
                  <a:srgbClr val="FF0000"/>
                </a:solidFill>
              </a:rPr>
              <a:t>-Tutoria em enfermagem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z="3600" b="1" dirty="0" smtClean="0">
                <a:solidFill>
                  <a:srgbClr val="92D050"/>
                </a:solidFill>
              </a:rPr>
              <a:t>Que contributos para o sucesso do ensino da pratica </a:t>
            </a:r>
            <a:r>
              <a:rPr lang="pt-PT" sz="3600" b="1" dirty="0" smtClean="0">
                <a:solidFill>
                  <a:srgbClr val="92D050"/>
                </a:solidFill>
              </a:rPr>
              <a:t>clinica</a:t>
            </a:r>
          </a:p>
          <a:p>
            <a:r>
              <a:rPr lang="pt-PT" sz="3600" b="1" dirty="0" smtClean="0">
                <a:solidFill>
                  <a:srgbClr val="92D050"/>
                </a:solidFill>
              </a:rPr>
              <a:t>Prof </a:t>
            </a:r>
            <a:r>
              <a:rPr lang="pt-PT" sz="3600" b="1" dirty="0">
                <a:solidFill>
                  <a:srgbClr val="92D050"/>
                </a:solidFill>
              </a:rPr>
              <a:t>M</a:t>
            </a:r>
            <a:r>
              <a:rPr lang="pt-PT" sz="3600" b="1" dirty="0" smtClean="0">
                <a:solidFill>
                  <a:srgbClr val="92D050"/>
                </a:solidFill>
              </a:rPr>
              <a:t>anuel Agostinho Fernandes. Universidade de Évora </a:t>
            </a:r>
            <a:endParaRPr lang="pt-PT" sz="3600" b="1" dirty="0">
              <a:solidFill>
                <a:srgbClr val="92D05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5159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b="1" dirty="0">
                <a:solidFill>
                  <a:srgbClr val="FF0000"/>
                </a:solidFill>
              </a:rPr>
              <a:t>M</a:t>
            </a:r>
            <a:r>
              <a:rPr lang="pt-PT" sz="4800" b="1" dirty="0" smtClean="0">
                <a:solidFill>
                  <a:srgbClr val="FF0000"/>
                </a:solidFill>
              </a:rPr>
              <a:t>entor</a:t>
            </a:r>
            <a:endParaRPr lang="pt-PT" sz="4800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00B0F0"/>
                </a:solidFill>
              </a:rPr>
              <a:t>Enfermeiro diplomado perito, com x 5 anos de pratica que fez um curso de mentor.</a:t>
            </a:r>
          </a:p>
          <a:p>
            <a:r>
              <a:rPr lang="pt-PT" dirty="0" smtClean="0"/>
              <a:t>Proporciona apoio e orientação na pratica clinica</a:t>
            </a:r>
          </a:p>
          <a:p>
            <a:r>
              <a:rPr lang="pt-PT" dirty="0" smtClean="0">
                <a:solidFill>
                  <a:srgbClr val="00B0F0"/>
                </a:solidFill>
              </a:rPr>
              <a:t>Ajuda o estudante a fazer sentido da sua pratica</a:t>
            </a:r>
          </a:p>
          <a:p>
            <a:r>
              <a:rPr lang="pt-PT" dirty="0" smtClean="0"/>
              <a:t>Através de:  </a:t>
            </a:r>
          </a:p>
          <a:p>
            <a:r>
              <a:rPr lang="pt-PT" dirty="0" smtClean="0">
                <a:solidFill>
                  <a:srgbClr val="00B0F0"/>
                </a:solidFill>
              </a:rPr>
              <a:t>Aplicação da teoria</a:t>
            </a:r>
          </a:p>
          <a:p>
            <a:r>
              <a:rPr lang="pt-PT" dirty="0" smtClean="0"/>
              <a:t>Apreciando, avaliando e dando feedback construtivo</a:t>
            </a:r>
          </a:p>
          <a:p>
            <a:r>
              <a:rPr lang="pt-PT" dirty="0" smtClean="0">
                <a:solidFill>
                  <a:srgbClr val="00B0F0"/>
                </a:solidFill>
              </a:rPr>
              <a:t>Facilitando a reflecção sobre  a pratica, seu desempenho e  experiências.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056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600" b="1" dirty="0" smtClean="0">
                <a:solidFill>
                  <a:srgbClr val="FF0000"/>
                </a:solidFill>
              </a:rPr>
              <a:t>Mentor como modelo, conhecedor e competente</a:t>
            </a:r>
            <a:endParaRPr lang="pt-PT" sz="3600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>
                <a:solidFill>
                  <a:srgbClr val="0070C0"/>
                </a:solidFill>
              </a:rPr>
              <a:t>Ajuda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os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estudantes</a:t>
            </a:r>
            <a:r>
              <a:rPr lang="en-US" dirty="0" smtClean="0">
                <a:solidFill>
                  <a:srgbClr val="0070C0"/>
                </a:solidFill>
              </a:rPr>
              <a:t> a </a:t>
            </a:r>
            <a:r>
              <a:rPr lang="en-US" dirty="0" err="1" smtClean="0">
                <a:solidFill>
                  <a:srgbClr val="0070C0"/>
                </a:solidFill>
              </a:rPr>
              <a:t>desenvolver</a:t>
            </a:r>
            <a:r>
              <a:rPr lang="en-US" dirty="0" smtClean="0">
                <a:solidFill>
                  <a:srgbClr val="0070C0"/>
                </a:solidFill>
              </a:rPr>
              <a:t> as </a:t>
            </a:r>
            <a:r>
              <a:rPr lang="en-US" dirty="0" err="1" smtClean="0">
                <a:solidFill>
                  <a:srgbClr val="0070C0"/>
                </a:solidFill>
              </a:rPr>
              <a:t>capacidades</a:t>
            </a:r>
            <a:r>
              <a:rPr lang="en-US" dirty="0" smtClean="0">
                <a:solidFill>
                  <a:srgbClr val="0070C0"/>
                </a:solidFill>
              </a:rPr>
              <a:t>  e a </a:t>
            </a:r>
            <a:r>
              <a:rPr lang="en-US" dirty="0" err="1" smtClean="0">
                <a:solidFill>
                  <a:srgbClr val="0070C0"/>
                </a:solidFill>
              </a:rPr>
              <a:t>ganhar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confiança</a:t>
            </a:r>
            <a:endParaRPr lang="pt-P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Promove</a:t>
            </a:r>
            <a:r>
              <a:rPr lang="en-US" dirty="0" smtClean="0"/>
              <a:t> um </a:t>
            </a:r>
            <a:r>
              <a:rPr lang="en-US" dirty="0" err="1" smtClean="0"/>
              <a:t>relacionamento</a:t>
            </a:r>
            <a:r>
              <a:rPr lang="en-US" dirty="0" smtClean="0"/>
              <a:t> professional com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estudantes</a:t>
            </a:r>
            <a:endParaRPr lang="pt-PT" dirty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dirty="0" smtClean="0">
                <a:solidFill>
                  <a:srgbClr val="0070C0"/>
                </a:solidFill>
              </a:rPr>
              <a:t>rovidencia um </a:t>
            </a:r>
            <a:r>
              <a:rPr lang="en-US" dirty="0" err="1" smtClean="0">
                <a:solidFill>
                  <a:srgbClr val="0070C0"/>
                </a:solidFill>
              </a:rPr>
              <a:t>nivel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adequado</a:t>
            </a:r>
            <a:r>
              <a:rPr lang="en-US" dirty="0" smtClean="0">
                <a:solidFill>
                  <a:srgbClr val="0070C0"/>
                </a:solidFill>
              </a:rPr>
              <a:t> de </a:t>
            </a:r>
            <a:r>
              <a:rPr lang="en-US" dirty="0" err="1" smtClean="0">
                <a:solidFill>
                  <a:srgbClr val="0070C0"/>
                </a:solidFill>
              </a:rPr>
              <a:t>supervisão</a:t>
            </a:r>
            <a:endParaRPr lang="pt-P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Apoia</a:t>
            </a:r>
            <a:r>
              <a:rPr lang="en-US" dirty="0" smtClean="0"/>
              <a:t> com </a:t>
            </a:r>
            <a:r>
              <a:rPr lang="en-US" dirty="0" err="1" smtClean="0"/>
              <a:t>experiencias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planeadas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>
                <a:solidFill>
                  <a:srgbClr val="0070C0"/>
                </a:solidFill>
              </a:rPr>
              <a:t>O</a:t>
            </a:r>
            <a:r>
              <a:rPr lang="en-US" dirty="0" err="1" smtClean="0">
                <a:solidFill>
                  <a:srgbClr val="0070C0"/>
                </a:solidFill>
              </a:rPr>
              <a:t>ferece</a:t>
            </a:r>
            <a:r>
              <a:rPr lang="en-US" dirty="0" smtClean="0">
                <a:solidFill>
                  <a:srgbClr val="0070C0"/>
                </a:solidFill>
              </a:rPr>
              <a:t> um feedback </a:t>
            </a:r>
            <a:r>
              <a:rPr lang="en-US" dirty="0" err="1" smtClean="0">
                <a:solidFill>
                  <a:srgbClr val="0070C0"/>
                </a:solidFill>
              </a:rPr>
              <a:t>honesto</a:t>
            </a:r>
            <a:r>
              <a:rPr lang="en-US" dirty="0" smtClean="0">
                <a:solidFill>
                  <a:srgbClr val="0070C0"/>
                </a:solidFill>
              </a:rPr>
              <a:t> e </a:t>
            </a:r>
            <a:r>
              <a:rPr lang="en-US" dirty="0" err="1" smtClean="0">
                <a:solidFill>
                  <a:srgbClr val="0070C0"/>
                </a:solidFill>
              </a:rPr>
              <a:t>construtivo</a:t>
            </a:r>
            <a:endParaRPr lang="pt-PT" dirty="0">
              <a:solidFill>
                <a:srgbClr val="0070C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781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FF0000"/>
                </a:solidFill>
              </a:rPr>
              <a:t>As </a:t>
            </a:r>
            <a:r>
              <a:rPr lang="pt-PT" b="1" dirty="0" err="1" smtClean="0">
                <a:solidFill>
                  <a:srgbClr val="FF0000"/>
                </a:solidFill>
              </a:rPr>
              <a:t>responsibilidades</a:t>
            </a:r>
            <a:r>
              <a:rPr lang="pt-PT" b="1" dirty="0" smtClean="0">
                <a:solidFill>
                  <a:srgbClr val="FF0000"/>
                </a:solidFill>
              </a:rPr>
              <a:t> do mentor incluem</a:t>
            </a:r>
            <a:r>
              <a:rPr lang="pt-PT" dirty="0" smtClean="0"/>
              <a:t>: 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preparado</a:t>
            </a:r>
            <a:r>
              <a:rPr lang="en-US" dirty="0" smtClean="0"/>
              <a:t> para </a:t>
            </a:r>
            <a:r>
              <a:rPr lang="en-US" dirty="0" err="1" smtClean="0"/>
              <a:t>fazer</a:t>
            </a:r>
            <a:r>
              <a:rPr lang="en-US" dirty="0" smtClean="0"/>
              <a:t> o </a:t>
            </a:r>
            <a:r>
              <a:rPr lang="en-US" dirty="0" err="1" smtClean="0"/>
              <a:t>trabalho</a:t>
            </a:r>
            <a:r>
              <a:rPr lang="en-US" dirty="0" smtClean="0"/>
              <a:t> de mentor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b="1" dirty="0" err="1" smtClean="0">
                <a:solidFill>
                  <a:srgbClr val="00B0F0"/>
                </a:solidFill>
              </a:rPr>
              <a:t>Partilhar</a:t>
            </a:r>
            <a:r>
              <a:rPr lang="en-US" b="1" dirty="0" smtClean="0">
                <a:solidFill>
                  <a:srgbClr val="00B0F0"/>
                </a:solidFill>
              </a:rPr>
              <a:t> o </a:t>
            </a:r>
            <a:r>
              <a:rPr lang="en-US" b="1" dirty="0" err="1" smtClean="0">
                <a:solidFill>
                  <a:srgbClr val="00B0F0"/>
                </a:solidFill>
              </a:rPr>
              <a:t>seu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conhecimento</a:t>
            </a:r>
            <a:r>
              <a:rPr lang="en-US" b="1" dirty="0" smtClean="0">
                <a:solidFill>
                  <a:srgbClr val="00B0F0"/>
                </a:solidFill>
              </a:rPr>
              <a:t> relative à </a:t>
            </a:r>
            <a:r>
              <a:rPr lang="en-US" b="1" dirty="0" err="1" smtClean="0">
                <a:solidFill>
                  <a:srgbClr val="00B0F0"/>
                </a:solidFill>
              </a:rPr>
              <a:t>prestação</a:t>
            </a:r>
            <a:r>
              <a:rPr lang="en-US" b="1" dirty="0" smtClean="0">
                <a:solidFill>
                  <a:srgbClr val="00B0F0"/>
                </a:solidFill>
              </a:rPr>
              <a:t> de </a:t>
            </a:r>
            <a:r>
              <a:rPr lang="en-US" b="1" dirty="0" err="1" smtClean="0">
                <a:solidFill>
                  <a:srgbClr val="00B0F0"/>
                </a:solidFill>
              </a:rPr>
              <a:t>cuidados</a:t>
            </a:r>
            <a:r>
              <a:rPr lang="en-US" b="1" dirty="0" smtClean="0">
                <a:solidFill>
                  <a:srgbClr val="00B0F0"/>
                </a:solidFill>
              </a:rPr>
              <a:t> e </a:t>
            </a:r>
            <a:r>
              <a:rPr lang="en-US" b="1" dirty="0" err="1" smtClean="0">
                <a:solidFill>
                  <a:srgbClr val="00B0F0"/>
                </a:solidFill>
              </a:rPr>
              <a:t>ser</a:t>
            </a:r>
            <a:r>
              <a:rPr lang="en-US" b="1" dirty="0" smtClean="0">
                <a:solidFill>
                  <a:srgbClr val="00B0F0"/>
                </a:solidFill>
              </a:rPr>
              <a:t> um </a:t>
            </a:r>
            <a:r>
              <a:rPr lang="en-US" b="1" dirty="0" err="1" smtClean="0">
                <a:solidFill>
                  <a:srgbClr val="00B0F0"/>
                </a:solidFill>
              </a:rPr>
              <a:t>modelo</a:t>
            </a:r>
            <a:r>
              <a:rPr lang="en-US" b="1" dirty="0" smtClean="0">
                <a:solidFill>
                  <a:srgbClr val="00B0F0"/>
                </a:solidFill>
              </a:rPr>
              <a:t> de </a:t>
            </a:r>
            <a:r>
              <a:rPr lang="en-US" b="1" dirty="0" err="1" smtClean="0">
                <a:solidFill>
                  <a:srgbClr val="00B0F0"/>
                </a:solidFill>
              </a:rPr>
              <a:t>desempenho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positivo</a:t>
            </a:r>
            <a:endParaRPr lang="en-US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conhecedor</a:t>
            </a:r>
            <a:r>
              <a:rPr lang="en-US" dirty="0" smtClean="0"/>
              <a:t> do </a:t>
            </a:r>
            <a:r>
              <a:rPr lang="en-US" dirty="0" err="1" smtClean="0"/>
              <a:t>programa</a:t>
            </a:r>
            <a:r>
              <a:rPr lang="en-US" dirty="0" smtClean="0"/>
              <a:t> dos </a:t>
            </a:r>
            <a:r>
              <a:rPr lang="en-US" dirty="0" err="1" smtClean="0"/>
              <a:t>estudantes</a:t>
            </a:r>
            <a:r>
              <a:rPr lang="en-US" dirty="0" smtClean="0"/>
              <a:t> e dos </a:t>
            </a:r>
            <a:r>
              <a:rPr lang="en-US" dirty="0" err="1" smtClean="0"/>
              <a:t>documentos</a:t>
            </a:r>
            <a:r>
              <a:rPr lang="en-US" dirty="0" smtClean="0"/>
              <a:t> de </a:t>
            </a:r>
            <a:r>
              <a:rPr lang="en-US" dirty="0" err="1" smtClean="0"/>
              <a:t>avaliação</a:t>
            </a:r>
            <a:r>
              <a:rPr lang="en-US" dirty="0" smtClean="0"/>
              <a:t> da </a:t>
            </a:r>
            <a:r>
              <a:rPr lang="en-US" dirty="0" err="1" smtClean="0"/>
              <a:t>prática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✦  </a:t>
            </a:r>
            <a:r>
              <a:rPr lang="en-US" b="1" dirty="0" err="1" smtClean="0">
                <a:solidFill>
                  <a:srgbClr val="00B0F0"/>
                </a:solidFill>
              </a:rPr>
              <a:t>Identifica</a:t>
            </a:r>
            <a:r>
              <a:rPr lang="en-US" b="1" dirty="0" smtClean="0">
                <a:solidFill>
                  <a:srgbClr val="00B0F0"/>
                </a:solidFill>
              </a:rPr>
              <a:t>  </a:t>
            </a:r>
            <a:r>
              <a:rPr lang="en-US" b="1" dirty="0" err="1" smtClean="0">
                <a:solidFill>
                  <a:srgbClr val="00B0F0"/>
                </a:solidFill>
              </a:rPr>
              <a:t>oportunidades</a:t>
            </a:r>
            <a:r>
              <a:rPr lang="en-US" b="1" dirty="0" smtClean="0">
                <a:solidFill>
                  <a:srgbClr val="00B0F0"/>
                </a:solidFill>
              </a:rPr>
              <a:t> de </a:t>
            </a:r>
            <a:r>
              <a:rPr lang="en-US" b="1" dirty="0" err="1" smtClean="0">
                <a:solidFill>
                  <a:srgbClr val="00B0F0"/>
                </a:solidFill>
              </a:rPr>
              <a:t>aprendizagem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especificas</a:t>
            </a:r>
            <a:r>
              <a:rPr lang="en-US" b="1" dirty="0" smtClean="0">
                <a:solidFill>
                  <a:srgbClr val="00B0F0"/>
                </a:solidFill>
              </a:rPr>
              <a:t> e </a:t>
            </a:r>
            <a:r>
              <a:rPr lang="en-US" b="1" dirty="0" err="1" smtClean="0">
                <a:solidFill>
                  <a:srgbClr val="00B0F0"/>
                </a:solidFill>
              </a:rPr>
              <a:t>encara</a:t>
            </a:r>
            <a:r>
              <a:rPr lang="en-US" b="1" dirty="0" smtClean="0">
                <a:solidFill>
                  <a:srgbClr val="00B0F0"/>
                </a:solidFill>
              </a:rPr>
              <a:t> a (</a:t>
            </a:r>
            <a:r>
              <a:rPr lang="en-US" b="1" dirty="0" err="1" smtClean="0">
                <a:solidFill>
                  <a:srgbClr val="00B0F0"/>
                </a:solidFill>
              </a:rPr>
              <a:t>aprendiagem</a:t>
            </a:r>
            <a:r>
              <a:rPr lang="en-US" b="1" dirty="0" smtClean="0">
                <a:solidFill>
                  <a:srgbClr val="00B0F0"/>
                </a:solidFill>
              </a:rPr>
              <a:t>) </a:t>
            </a:r>
            <a:r>
              <a:rPr lang="en-US" b="1" dirty="0" err="1" smtClean="0">
                <a:solidFill>
                  <a:srgbClr val="00B0F0"/>
                </a:solidFill>
              </a:rPr>
              <a:t>experiência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clinica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como</a:t>
            </a:r>
            <a:r>
              <a:rPr lang="en-US" b="1" dirty="0" smtClean="0">
                <a:solidFill>
                  <a:srgbClr val="00B0F0"/>
                </a:solidFill>
              </a:rPr>
              <a:t> um </a:t>
            </a:r>
            <a:r>
              <a:rPr lang="en-US" b="1" dirty="0" err="1" smtClean="0">
                <a:solidFill>
                  <a:srgbClr val="00B0F0"/>
                </a:solidFill>
              </a:rPr>
              <a:t>processo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organizado</a:t>
            </a:r>
            <a:r>
              <a:rPr lang="en-US" b="1" dirty="0" smtClean="0">
                <a:solidFill>
                  <a:srgbClr val="00B0F0"/>
                </a:solidFill>
              </a:rPr>
              <a:t>  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3885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FF0000"/>
                </a:solidFill>
              </a:rPr>
              <a:t>As </a:t>
            </a:r>
            <a:r>
              <a:rPr lang="pt-PT" b="1" dirty="0" err="1" smtClean="0">
                <a:solidFill>
                  <a:srgbClr val="FF0000"/>
                </a:solidFill>
              </a:rPr>
              <a:t>responsibilidades</a:t>
            </a:r>
            <a:r>
              <a:rPr lang="pt-PT" b="1" dirty="0" smtClean="0">
                <a:solidFill>
                  <a:srgbClr val="FF0000"/>
                </a:solidFill>
              </a:rPr>
              <a:t> do mentor incluem</a:t>
            </a:r>
            <a:r>
              <a:rPr lang="pt-PT" dirty="0" smtClean="0"/>
              <a:t>: 2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Observa</a:t>
            </a:r>
            <a:r>
              <a:rPr lang="en-US" b="1" dirty="0" smtClean="0">
                <a:solidFill>
                  <a:srgbClr val="0070C0"/>
                </a:solidFill>
              </a:rPr>
              <a:t> o </a:t>
            </a:r>
            <a:r>
              <a:rPr lang="en-US" b="1" dirty="0" err="1" smtClean="0">
                <a:solidFill>
                  <a:srgbClr val="0070C0"/>
                </a:solidFill>
              </a:rPr>
              <a:t>desenvolvimento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apacidades</a:t>
            </a:r>
            <a:r>
              <a:rPr lang="en-US" b="1" dirty="0" smtClean="0">
                <a:solidFill>
                  <a:srgbClr val="0070C0"/>
                </a:solidFill>
              </a:rPr>
              <a:t> com o </a:t>
            </a:r>
            <a:r>
              <a:rPr lang="en-US" b="1" dirty="0" err="1" smtClean="0">
                <a:solidFill>
                  <a:srgbClr val="0070C0"/>
                </a:solidFill>
              </a:rPr>
              <a:t>nivel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adequado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supervisão</a:t>
            </a:r>
            <a:r>
              <a:rPr lang="en-US" b="1" dirty="0" smtClean="0">
                <a:solidFill>
                  <a:srgbClr val="0070C0"/>
                </a:solidFill>
              </a:rPr>
              <a:t> (observer o que </a:t>
            </a:r>
            <a:r>
              <a:rPr lang="en-US" b="1" dirty="0" err="1" smtClean="0">
                <a:solidFill>
                  <a:srgbClr val="0070C0"/>
                </a:solidFill>
              </a:rPr>
              <a:t>ele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faz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  <a:endParaRPr lang="pt-PT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Proporciona</a:t>
            </a:r>
            <a:r>
              <a:rPr lang="en-US" dirty="0" smtClean="0"/>
              <a:t> tempo para </a:t>
            </a:r>
            <a:r>
              <a:rPr lang="en-US" dirty="0" err="1" smtClean="0"/>
              <a:t>reflexão</a:t>
            </a:r>
            <a:r>
              <a:rPr lang="en-US" dirty="0" smtClean="0"/>
              <a:t>, feedback, </a:t>
            </a:r>
            <a:r>
              <a:rPr lang="en-US" dirty="0" err="1" smtClean="0"/>
              <a:t>monitorização</a:t>
            </a:r>
            <a:r>
              <a:rPr lang="en-US" dirty="0" smtClean="0"/>
              <a:t> e </a:t>
            </a:r>
            <a:r>
              <a:rPr lang="en-US" dirty="0" err="1" smtClean="0"/>
              <a:t>documentação</a:t>
            </a:r>
            <a:r>
              <a:rPr lang="en-US" dirty="0" smtClean="0"/>
              <a:t> do </a:t>
            </a:r>
            <a:r>
              <a:rPr lang="en-US" dirty="0" err="1" smtClean="0"/>
              <a:t>progresso</a:t>
            </a:r>
            <a:r>
              <a:rPr lang="en-US" dirty="0" smtClean="0"/>
              <a:t> do </a:t>
            </a:r>
            <a:r>
              <a:rPr lang="en-US" dirty="0" err="1" smtClean="0"/>
              <a:t>estudante</a:t>
            </a:r>
            <a:r>
              <a:rPr lang="en-US" dirty="0" smtClean="0"/>
              <a:t>.</a:t>
            </a:r>
            <a:endParaRPr lang="pt-PT" dirty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Avalia</a:t>
            </a:r>
            <a:r>
              <a:rPr lang="en-US" b="1" dirty="0" smtClean="0">
                <a:solidFill>
                  <a:srgbClr val="0070C0"/>
                </a:solidFill>
              </a:rPr>
              <a:t> as </a:t>
            </a:r>
            <a:r>
              <a:rPr lang="en-US" b="1" dirty="0" err="1" smtClean="0">
                <a:solidFill>
                  <a:srgbClr val="0070C0"/>
                </a:solidFill>
              </a:rPr>
              <a:t>capacidades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condições</a:t>
            </a:r>
            <a:r>
              <a:rPr lang="en-US" b="1" dirty="0" smtClean="0">
                <a:solidFill>
                  <a:srgbClr val="0070C0"/>
                </a:solidFill>
              </a:rPr>
              <a:t> para a </a:t>
            </a:r>
            <a:r>
              <a:rPr lang="en-US" b="1" dirty="0" err="1" smtClean="0">
                <a:solidFill>
                  <a:srgbClr val="0070C0"/>
                </a:solidFill>
              </a:rPr>
              <a:t>segurança</a:t>
            </a:r>
            <a:r>
              <a:rPr lang="en-US" b="1" dirty="0" smtClean="0">
                <a:solidFill>
                  <a:srgbClr val="0070C0"/>
                </a:solidFill>
              </a:rPr>
              <a:t> do </a:t>
            </a:r>
            <a:r>
              <a:rPr lang="en-US" b="1" dirty="0" err="1" smtClean="0">
                <a:solidFill>
                  <a:srgbClr val="0070C0"/>
                </a:solidFill>
              </a:rPr>
              <a:t>doente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guardando</a:t>
            </a:r>
            <a:r>
              <a:rPr lang="en-US" b="1" dirty="0" smtClean="0">
                <a:solidFill>
                  <a:srgbClr val="0070C0"/>
                </a:solidFill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</a:rPr>
              <a:t>respetiva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documentação</a:t>
            </a:r>
            <a:r>
              <a:rPr lang="en-US" dirty="0" smtClean="0"/>
              <a:t>.</a:t>
            </a:r>
            <a:endParaRPr lang="pt-PT" dirty="0"/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Dá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estudantes</a:t>
            </a:r>
            <a:r>
              <a:rPr lang="en-US" dirty="0" smtClean="0"/>
              <a:t> um feedback </a:t>
            </a:r>
            <a:r>
              <a:rPr lang="en-US" dirty="0" err="1" smtClean="0"/>
              <a:t>construtivo</a:t>
            </a:r>
            <a:r>
              <a:rPr lang="en-US" dirty="0" smtClean="0"/>
              <a:t> </a:t>
            </a:r>
            <a:r>
              <a:rPr lang="en-US" dirty="0" err="1" smtClean="0"/>
              <a:t>incluindo</a:t>
            </a:r>
            <a:r>
              <a:rPr lang="en-US" dirty="0" smtClean="0"/>
              <a:t> a forma de </a:t>
            </a:r>
            <a:r>
              <a:rPr lang="en-US" dirty="0" err="1" smtClean="0"/>
              <a:t>melhorar</a:t>
            </a:r>
            <a:r>
              <a:rPr lang="en-US" dirty="0" smtClean="0"/>
              <a:t> para </a:t>
            </a:r>
            <a:r>
              <a:rPr lang="en-US" dirty="0" err="1" smtClean="0"/>
              <a:t>promover</a:t>
            </a:r>
            <a:r>
              <a:rPr lang="en-US" dirty="0" smtClean="0"/>
              <a:t> o </a:t>
            </a:r>
            <a:r>
              <a:rPr lang="en-US" dirty="0" err="1" smtClean="0"/>
              <a:t>progresso</a:t>
            </a:r>
            <a:endParaRPr lang="en-US" dirty="0" smtClean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8288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FF0000"/>
                </a:solidFill>
              </a:rPr>
              <a:t>Responsabilidade do mentor </a:t>
            </a:r>
            <a:r>
              <a:rPr lang="pt-PT" dirty="0" smtClean="0"/>
              <a:t>3 (2, </a:t>
            </a:r>
            <a:r>
              <a:rPr lang="pt-PT" dirty="0" err="1" smtClean="0"/>
              <a:t>rcn</a:t>
            </a:r>
            <a:r>
              <a:rPr lang="pt-PT" dirty="0" smtClean="0"/>
              <a:t>, 2007, p. </a:t>
            </a:r>
            <a:r>
              <a:rPr lang="pt-PT" dirty="0"/>
              <a:t>5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✦ </a:t>
            </a:r>
            <a:r>
              <a:rPr lang="en-US" b="1" dirty="0" err="1">
                <a:solidFill>
                  <a:srgbClr val="00B0F0"/>
                </a:solidFill>
              </a:rPr>
              <a:t>relata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os</a:t>
            </a:r>
            <a:r>
              <a:rPr lang="en-US" b="1" dirty="0">
                <a:solidFill>
                  <a:srgbClr val="00B0F0"/>
                </a:solidFill>
              </a:rPr>
              <a:t> incidents </a:t>
            </a:r>
            <a:r>
              <a:rPr lang="en-US" b="1" dirty="0" err="1">
                <a:solidFill>
                  <a:srgbClr val="00B0F0"/>
                </a:solidFill>
              </a:rPr>
              <a:t>adversos</a:t>
            </a:r>
            <a:r>
              <a:rPr lang="en-US" b="1" dirty="0">
                <a:solidFill>
                  <a:srgbClr val="00B0F0"/>
                </a:solidFill>
              </a:rPr>
              <a:t> e </a:t>
            </a:r>
            <a:r>
              <a:rPr lang="en-US" b="1" dirty="0" err="1">
                <a:solidFill>
                  <a:srgbClr val="00B0F0"/>
                </a:solidFill>
              </a:rPr>
              <a:t>preocupações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ao</a:t>
            </a:r>
            <a:r>
              <a:rPr lang="en-US" b="1" dirty="0">
                <a:solidFill>
                  <a:srgbClr val="00B0F0"/>
                </a:solidFill>
              </a:rPr>
              <a:t> gestor senior 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Em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ligação</a:t>
            </a:r>
            <a:r>
              <a:rPr lang="en-US" b="1" dirty="0" smtClean="0">
                <a:solidFill>
                  <a:srgbClr val="00B0F0"/>
                </a:solidFill>
              </a:rPr>
              <a:t> com </a:t>
            </a:r>
            <a:r>
              <a:rPr lang="en-US" b="1" dirty="0" err="1" smtClean="0">
                <a:solidFill>
                  <a:srgbClr val="00B0F0"/>
                </a:solidFill>
              </a:rPr>
              <a:t>os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docentes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teoricos</a:t>
            </a:r>
            <a:r>
              <a:rPr lang="en-US" b="1" dirty="0" smtClean="0">
                <a:solidFill>
                  <a:srgbClr val="00B0F0"/>
                </a:solidFill>
              </a:rPr>
              <a:t> e da </a:t>
            </a:r>
            <a:r>
              <a:rPr lang="en-US" b="1" dirty="0" err="1" smtClean="0">
                <a:solidFill>
                  <a:srgbClr val="00B0F0"/>
                </a:solidFill>
              </a:rPr>
              <a:t>pratica</a:t>
            </a:r>
            <a:endParaRPr lang="pt-PT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/>
              <a:t>M</a:t>
            </a:r>
            <a:r>
              <a:rPr lang="en-US" dirty="0" err="1" smtClean="0"/>
              <a:t>atem</a:t>
            </a:r>
            <a:r>
              <a:rPr lang="en-US" dirty="0" smtClean="0"/>
              <a:t>-se </a:t>
            </a:r>
            <a:r>
              <a:rPr lang="en-US" dirty="0" err="1" smtClean="0"/>
              <a:t>atualizado</a:t>
            </a:r>
            <a:r>
              <a:rPr lang="en-US" dirty="0" smtClean="0"/>
              <a:t> </a:t>
            </a:r>
            <a:r>
              <a:rPr lang="en-US" dirty="0" err="1" smtClean="0"/>
              <a:t>cientificamente</a:t>
            </a:r>
            <a:r>
              <a:rPr lang="en-US" dirty="0" smtClean="0"/>
              <a:t> e </a:t>
            </a:r>
            <a:r>
              <a:rPr lang="en-US" dirty="0" err="1" smtClean="0"/>
              <a:t>profissionalmente</a:t>
            </a:r>
            <a:r>
              <a:rPr lang="en-US" dirty="0" smtClean="0"/>
              <a:t>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mentor, </a:t>
            </a:r>
            <a:r>
              <a:rPr lang="en-US" dirty="0" err="1" smtClean="0"/>
              <a:t>numa</a:t>
            </a:r>
            <a:r>
              <a:rPr lang="en-US" dirty="0" smtClean="0"/>
              <a:t> base </a:t>
            </a:r>
            <a:r>
              <a:rPr lang="en-US" dirty="0" err="1" smtClean="0"/>
              <a:t>anual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b="1" dirty="0" err="1" smtClean="0">
                <a:solidFill>
                  <a:srgbClr val="00B0F0"/>
                </a:solidFill>
              </a:rPr>
              <a:t>Regista</a:t>
            </a:r>
            <a:r>
              <a:rPr lang="en-US" b="1" dirty="0" smtClean="0">
                <a:solidFill>
                  <a:srgbClr val="00B0F0"/>
                </a:solidFill>
              </a:rPr>
              <a:t> a </a:t>
            </a:r>
            <a:r>
              <a:rPr lang="en-US" b="1" dirty="0" err="1" smtClean="0">
                <a:solidFill>
                  <a:srgbClr val="00B0F0"/>
                </a:solidFill>
              </a:rPr>
              <a:t>sua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experiência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como</a:t>
            </a:r>
            <a:r>
              <a:rPr lang="en-US" b="1" dirty="0" smtClean="0">
                <a:solidFill>
                  <a:srgbClr val="00B0F0"/>
                </a:solidFill>
              </a:rPr>
              <a:t> mentor </a:t>
            </a:r>
            <a:r>
              <a:rPr lang="en-US" b="1" dirty="0" err="1" smtClean="0">
                <a:solidFill>
                  <a:srgbClr val="00B0F0"/>
                </a:solidFill>
              </a:rPr>
              <a:t>como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evidência</a:t>
            </a:r>
            <a:r>
              <a:rPr lang="en-US" b="1" dirty="0" smtClean="0">
                <a:solidFill>
                  <a:srgbClr val="00B0F0"/>
                </a:solidFill>
              </a:rPr>
              <a:t> de </a:t>
            </a:r>
            <a:r>
              <a:rPr lang="en-US" b="1" dirty="0" err="1" smtClean="0">
                <a:solidFill>
                  <a:srgbClr val="00B0F0"/>
                </a:solidFill>
              </a:rPr>
              <a:t>desenvolvimento</a:t>
            </a:r>
            <a:r>
              <a:rPr lang="en-US" b="1" dirty="0" smtClean="0">
                <a:solidFill>
                  <a:srgbClr val="00B0F0"/>
                </a:solidFill>
              </a:rPr>
              <a:t> professional </a:t>
            </a:r>
            <a:endParaRPr lang="pt-PT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Empenha</a:t>
            </a:r>
            <a:r>
              <a:rPr lang="en-US" dirty="0" smtClean="0"/>
              <a:t>-se </a:t>
            </a:r>
            <a:r>
              <a:rPr lang="en-US" dirty="0" err="1" smtClean="0"/>
              <a:t>numa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de </a:t>
            </a:r>
            <a:r>
              <a:rPr lang="en-US" dirty="0" err="1" smtClean="0"/>
              <a:t>supervisão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r>
              <a:rPr lang="en-US" dirty="0" smtClean="0"/>
              <a:t>  e </a:t>
            </a:r>
            <a:r>
              <a:rPr lang="en-US" dirty="0" err="1" smtClean="0"/>
              <a:t>reflexão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papel</a:t>
            </a:r>
            <a:r>
              <a:rPr lang="en-US" dirty="0" smtClean="0"/>
              <a:t> .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218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reas </a:t>
            </a:r>
            <a:r>
              <a:rPr lang="en-US" dirty="0" err="1" smtClean="0">
                <a:solidFill>
                  <a:srgbClr val="FF0000"/>
                </a:solidFill>
              </a:rPr>
              <a:t>em</a:t>
            </a:r>
            <a:r>
              <a:rPr lang="en-US" dirty="0" smtClean="0">
                <a:solidFill>
                  <a:srgbClr val="FF0000"/>
                </a:solidFill>
              </a:rPr>
              <a:t> que o mentor é </a:t>
            </a:r>
            <a:r>
              <a:rPr lang="en-US" dirty="0" err="1" smtClean="0">
                <a:solidFill>
                  <a:srgbClr val="FF0000"/>
                </a:solidFill>
              </a:rPr>
              <a:t>responsabilizado</a:t>
            </a:r>
            <a:r>
              <a:rPr lang="en-US" dirty="0"/>
              <a:t/>
            </a:r>
            <a:br>
              <a:rPr lang="en-US" dirty="0"/>
            </a:br>
            <a:r>
              <a:rPr lang="en-US" sz="1300" dirty="0" smtClean="0"/>
              <a:t>Stuart </a:t>
            </a:r>
            <a:r>
              <a:rPr lang="en-US" sz="1300" dirty="0"/>
              <a:t>(2007) 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 smtClean="0"/>
              <a:t>✦ Padrões  de desempenho pessoal na prática.</a:t>
            </a:r>
            <a:endParaRPr lang="pt-PT" dirty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>
                <a:solidFill>
                  <a:srgbClr val="C00000"/>
                </a:solidFill>
              </a:rPr>
              <a:t>Padrões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cuidados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prestados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pelos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alunos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✦ O que é </a:t>
            </a:r>
            <a:r>
              <a:rPr lang="en-US" dirty="0" err="1" smtClean="0"/>
              <a:t>ensinado</a:t>
            </a:r>
            <a:r>
              <a:rPr lang="en-US" dirty="0" smtClean="0"/>
              <a:t>, </a:t>
            </a:r>
            <a:r>
              <a:rPr lang="en-US" dirty="0" err="1" smtClean="0"/>
              <a:t>aprendido</a:t>
            </a:r>
            <a:r>
              <a:rPr lang="en-US" dirty="0" smtClean="0"/>
              <a:t> e </a:t>
            </a:r>
            <a:r>
              <a:rPr lang="en-US" dirty="0" err="1" smtClean="0"/>
              <a:t>avaliado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>
                <a:solidFill>
                  <a:srgbClr val="C00000"/>
                </a:solidFill>
              </a:rPr>
              <a:t>Padrões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ensino</a:t>
            </a:r>
            <a:r>
              <a:rPr lang="en-US" dirty="0" smtClean="0">
                <a:solidFill>
                  <a:srgbClr val="C00000"/>
                </a:solidFill>
              </a:rPr>
              <a:t> e de </a:t>
            </a:r>
            <a:r>
              <a:rPr lang="en-US" dirty="0" err="1" smtClean="0">
                <a:solidFill>
                  <a:srgbClr val="C00000"/>
                </a:solidFill>
              </a:rPr>
              <a:t>avaliação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t-PT" dirty="0"/>
              <a:t>✦ </a:t>
            </a:r>
            <a:r>
              <a:rPr lang="pt-PT" dirty="0" smtClean="0"/>
              <a:t>Julgamento profissional sobre o desempenho dos alunos.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26539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FF0000"/>
                </a:solidFill>
              </a:rPr>
              <a:t>Avaliações: papel importante do mentor </a:t>
            </a:r>
            <a:r>
              <a:rPr lang="pt-PT" sz="1400" dirty="0" smtClean="0"/>
              <a:t>(Rcn,2007, p.6 )</a:t>
            </a:r>
            <a:endParaRPr lang="pt-PT" sz="1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proporcionar</a:t>
            </a:r>
            <a:r>
              <a:rPr lang="en-US" dirty="0" smtClean="0"/>
              <a:t> </a:t>
            </a:r>
            <a:r>
              <a:rPr lang="en-US" dirty="0" err="1" smtClean="0"/>
              <a:t>oportunidades</a:t>
            </a:r>
            <a:r>
              <a:rPr lang="en-US" dirty="0" smtClean="0"/>
              <a:t> para </a:t>
            </a:r>
            <a:r>
              <a:rPr lang="en-US" dirty="0" err="1" smtClean="0"/>
              <a:t>aprendizagem</a:t>
            </a:r>
            <a:r>
              <a:rPr lang="en-US" dirty="0" smtClean="0"/>
              <a:t> e </a:t>
            </a:r>
            <a:r>
              <a:rPr lang="en-US" dirty="0" err="1" smtClean="0"/>
              <a:t>avaliação</a:t>
            </a:r>
            <a:r>
              <a:rPr lang="en-US" dirty="0" smtClean="0"/>
              <a:t>. </a:t>
            </a:r>
            <a:endParaRPr lang="pt-PT" dirty="0"/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</a:rPr>
              <a:t>✦ </a:t>
            </a:r>
            <a:r>
              <a:rPr lang="en-US" b="1" dirty="0" err="1" smtClean="0">
                <a:solidFill>
                  <a:srgbClr val="00B0F0"/>
                </a:solidFill>
              </a:rPr>
              <a:t>Apoiar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os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estudantes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na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autoavaliação</a:t>
            </a:r>
            <a:r>
              <a:rPr lang="en-US" b="1" dirty="0" smtClean="0">
                <a:solidFill>
                  <a:srgbClr val="00B0F0"/>
                </a:solidFill>
              </a:rPr>
              <a:t> e </a:t>
            </a:r>
            <a:r>
              <a:rPr lang="en-US" b="1" dirty="0" err="1" smtClean="0">
                <a:solidFill>
                  <a:srgbClr val="00B0F0"/>
                </a:solidFill>
              </a:rPr>
              <a:t>na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refelxão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sobre</a:t>
            </a:r>
            <a:r>
              <a:rPr lang="en-US" b="1" dirty="0" smtClean="0">
                <a:solidFill>
                  <a:srgbClr val="00B0F0"/>
                </a:solidFill>
              </a:rPr>
              <a:t> a </a:t>
            </a:r>
            <a:r>
              <a:rPr lang="en-US" b="1" dirty="0" err="1" smtClean="0">
                <a:solidFill>
                  <a:srgbClr val="00B0F0"/>
                </a:solidFill>
              </a:rPr>
              <a:t>sua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aprendizagem</a:t>
            </a:r>
            <a:r>
              <a:rPr lang="en-US" dirty="0"/>
              <a:t>.</a:t>
            </a:r>
            <a:endParaRPr lang="pt-PT" dirty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Assegurar</a:t>
            </a:r>
            <a:r>
              <a:rPr lang="en-US" dirty="0" smtClean="0"/>
              <a:t> que a </a:t>
            </a:r>
            <a:r>
              <a:rPr lang="en-US" dirty="0" err="1" smtClean="0"/>
              <a:t>avaliação</a:t>
            </a:r>
            <a:r>
              <a:rPr lang="en-US" dirty="0" smtClean="0"/>
              <a:t> é </a:t>
            </a:r>
            <a:r>
              <a:rPr lang="en-US" dirty="0" err="1" smtClean="0"/>
              <a:t>valida</a:t>
            </a:r>
            <a:r>
              <a:rPr lang="en-US" dirty="0" smtClean="0"/>
              <a:t> </a:t>
            </a:r>
            <a:r>
              <a:rPr lang="en-US" dirty="0" err="1" smtClean="0"/>
              <a:t>fiável</a:t>
            </a:r>
            <a:r>
              <a:rPr lang="en-US" dirty="0" smtClean="0"/>
              <a:t> e que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demonstrada</a:t>
            </a:r>
            <a:r>
              <a:rPr lang="en-US" dirty="0" smtClean="0"/>
              <a:t> de forma </a:t>
            </a:r>
            <a:r>
              <a:rPr lang="en-US" dirty="0" err="1" smtClean="0"/>
              <a:t>consistente</a:t>
            </a:r>
            <a:r>
              <a:rPr lang="pt-PT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✦ </a:t>
            </a:r>
            <a:r>
              <a:rPr lang="en-US" dirty="0" err="1" smtClean="0">
                <a:solidFill>
                  <a:srgbClr val="00B0F0"/>
                </a:solidFill>
              </a:rPr>
              <a:t>Avaliar</a:t>
            </a:r>
            <a:r>
              <a:rPr lang="en-US" dirty="0" smtClean="0">
                <a:solidFill>
                  <a:srgbClr val="00B0F0"/>
                </a:solidFill>
              </a:rPr>
              <a:t> se as  </a:t>
            </a:r>
            <a:r>
              <a:rPr lang="en-US" dirty="0" err="1" smtClean="0">
                <a:solidFill>
                  <a:srgbClr val="00B0F0"/>
                </a:solidFill>
              </a:rPr>
              <a:t>competencias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especificas</a:t>
            </a:r>
            <a:r>
              <a:rPr lang="en-US" dirty="0">
                <a:solidFill>
                  <a:srgbClr val="00B0F0"/>
                </a:solidFill>
              </a:rPr>
              <a:t>,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foram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adquiridas</a:t>
            </a:r>
            <a:endParaRPr lang="en-US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/>
              <a:t>✦</a:t>
            </a:r>
            <a:r>
              <a:rPr lang="en-US" dirty="0" err="1" smtClean="0"/>
              <a:t>Garantir</a:t>
            </a:r>
            <a:r>
              <a:rPr lang="en-US" dirty="0" smtClean="0"/>
              <a:t> que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alunos</a:t>
            </a:r>
            <a:r>
              <a:rPr lang="en-US" dirty="0" smtClean="0"/>
              <a:t> </a:t>
            </a:r>
            <a:r>
              <a:rPr lang="en-US" dirty="0" err="1" smtClean="0"/>
              <a:t>adquiriram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 </a:t>
            </a:r>
            <a:r>
              <a:rPr lang="en-US" dirty="0" err="1" smtClean="0"/>
              <a:t>capacidades</a:t>
            </a:r>
            <a:r>
              <a:rPr lang="en-US" dirty="0" smtClean="0"/>
              <a:t> para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proficientes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pratica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✦ </a:t>
            </a:r>
            <a:r>
              <a:rPr lang="en-US" dirty="0" err="1" smtClean="0">
                <a:solidFill>
                  <a:srgbClr val="00B0F0"/>
                </a:solidFill>
              </a:rPr>
              <a:t>Envolver</a:t>
            </a:r>
            <a:r>
              <a:rPr lang="en-US" dirty="0" smtClean="0">
                <a:solidFill>
                  <a:srgbClr val="00B0F0"/>
                </a:solidFill>
              </a:rPr>
              <a:t> outros </a:t>
            </a:r>
            <a:r>
              <a:rPr lang="en-US" dirty="0" err="1" smtClean="0">
                <a:solidFill>
                  <a:srgbClr val="00B0F0"/>
                </a:solidFill>
              </a:rPr>
              <a:t>profissionais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nas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avaliações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formativas</a:t>
            </a:r>
            <a:r>
              <a:rPr lang="en-US" dirty="0" smtClean="0">
                <a:solidFill>
                  <a:srgbClr val="00B0F0"/>
                </a:solidFill>
              </a:rPr>
              <a:t> que </a:t>
            </a:r>
            <a:r>
              <a:rPr lang="en-US" dirty="0" err="1" smtClean="0">
                <a:solidFill>
                  <a:srgbClr val="00B0F0"/>
                </a:solidFill>
              </a:rPr>
              <a:t>sejam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relevantes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pt-PT" dirty="0">
              <a:solidFill>
                <a:srgbClr val="00B0F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567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>
                <a:solidFill>
                  <a:srgbClr val="FF0000"/>
                </a:solidFill>
              </a:rPr>
              <a:t>Avaliação continua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Para determinar se o aluno está a progredir de acordo com o esperado</a:t>
            </a:r>
          </a:p>
          <a:p>
            <a:r>
              <a:rPr lang="pt-PT" b="1" dirty="0" smtClean="0">
                <a:solidFill>
                  <a:srgbClr val="00B0F0"/>
                </a:solidFill>
              </a:rPr>
              <a:t>Monitorizar as atividades diárias e discussão sobre os cuidados prestados, com a fundamentação de documentos.</a:t>
            </a:r>
          </a:p>
          <a:p>
            <a:r>
              <a:rPr lang="pt-PT" dirty="0" smtClean="0"/>
              <a:t>Além dos conhecimentos e capacidades, são avaliadas também as atitudes profissionais como: trabalho em equipa, atitude, </a:t>
            </a:r>
            <a:r>
              <a:rPr lang="pt-PT" dirty="0" err="1" smtClean="0"/>
              <a:t>aparencia</a:t>
            </a:r>
            <a:r>
              <a:rPr lang="pt-PT" dirty="0" smtClean="0"/>
              <a:t>, motivação e capacidade de cuidar.</a:t>
            </a:r>
          </a:p>
          <a:p>
            <a:r>
              <a:rPr lang="pt-PT" b="1" dirty="0" smtClean="0">
                <a:solidFill>
                  <a:srgbClr val="00B0F0"/>
                </a:solidFill>
              </a:rPr>
              <a:t>Ser critico em relação ao desempenho e dar ao aluno sugestões de melhoria</a:t>
            </a:r>
          </a:p>
          <a:p>
            <a:r>
              <a:rPr lang="pt-PT" dirty="0" smtClean="0"/>
              <a:t>Assegurar que o aluno entendeu o seu problema</a:t>
            </a:r>
          </a:p>
          <a:p>
            <a:r>
              <a:rPr lang="pt-PT" b="1" dirty="0" smtClean="0">
                <a:solidFill>
                  <a:srgbClr val="00B0F0"/>
                </a:solidFill>
              </a:rPr>
              <a:t>Sempre que se justifique devem ser informados os professores </a:t>
            </a:r>
            <a:endParaRPr lang="pt-PT" b="1" dirty="0">
              <a:solidFill>
                <a:srgbClr val="00B0F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1902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B0F0"/>
                </a:solidFill>
              </a:rPr>
              <a:t>Saber o que medir e como medir usando em conjunto o conhecimento e a capacidade prática de executar.</a:t>
            </a:r>
          </a:p>
          <a:p>
            <a:r>
              <a:rPr lang="pt-PT" dirty="0" smtClean="0"/>
              <a:t>Estar atento à consistência dos alunos nas diversas situações</a:t>
            </a:r>
          </a:p>
          <a:p>
            <a:r>
              <a:rPr lang="pt-PT" b="1" dirty="0" smtClean="0">
                <a:solidFill>
                  <a:srgbClr val="00B0F0"/>
                </a:solidFill>
              </a:rPr>
              <a:t>Manter os mesmos critérios nas diferentes situações</a:t>
            </a:r>
            <a:r>
              <a:rPr lang="pt-PT" dirty="0" smtClean="0"/>
              <a:t> </a:t>
            </a:r>
          </a:p>
          <a:p>
            <a:r>
              <a:rPr lang="pt-PT" dirty="0" smtClean="0"/>
              <a:t>Manter os mesmos critérios que outros avaliadores 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4662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4041"/>
          </a:xfrm>
        </p:spPr>
        <p:txBody>
          <a:bodyPr>
            <a:normAutofit/>
          </a:bodyPr>
          <a:lstStyle/>
          <a:p>
            <a:r>
              <a:rPr lang="pt-PT" sz="3200" b="1" dirty="0" err="1" smtClean="0">
                <a:latin typeface="MetaPlusBold-Roman"/>
              </a:rPr>
              <a:t>Metodos</a:t>
            </a:r>
            <a:r>
              <a:rPr lang="pt-PT" sz="3200" b="1" dirty="0" smtClean="0">
                <a:latin typeface="MetaPlusBold-Roman"/>
              </a:rPr>
              <a:t> e </a:t>
            </a:r>
            <a:r>
              <a:rPr lang="pt-PT" sz="3200" b="1" dirty="0" err="1" smtClean="0">
                <a:latin typeface="MetaPlusBold-Roman"/>
              </a:rPr>
              <a:t>estrategias</a:t>
            </a:r>
            <a:r>
              <a:rPr lang="pt-PT" sz="3200" b="1" dirty="0" smtClean="0">
                <a:latin typeface="MetaPlusBold-Roman"/>
              </a:rPr>
              <a:t> de avaliação</a:t>
            </a:r>
            <a:endParaRPr lang="pt-PT" sz="3200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282846"/>
              </p:ext>
            </p:extLst>
          </p:nvPr>
        </p:nvGraphicFramePr>
        <p:xfrm>
          <a:off x="838200" y="1645920"/>
          <a:ext cx="10515600" cy="5364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06779399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46184280"/>
                    </a:ext>
                  </a:extLst>
                </a:gridCol>
              </a:tblGrid>
              <a:tr h="19814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dirty="0" err="1" smtClean="0">
                          <a:latin typeface="MetaPlusNormal-Roman"/>
                        </a:rPr>
                        <a:t>Observação</a:t>
                      </a:r>
                      <a:r>
                        <a:rPr lang="en-US" baseline="0" dirty="0" smtClean="0">
                          <a:latin typeface="MetaPlusNormal-Roman"/>
                        </a:rPr>
                        <a:t> da </a:t>
                      </a:r>
                      <a:r>
                        <a:rPr lang="en-US" baseline="0" dirty="0" err="1" smtClean="0">
                          <a:latin typeface="MetaPlusNormal-Roman"/>
                        </a:rPr>
                        <a:t>prestação</a:t>
                      </a:r>
                      <a:r>
                        <a:rPr lang="en-US" baseline="0" dirty="0" smtClean="0">
                          <a:latin typeface="MetaPlusNormal-Roman"/>
                        </a:rPr>
                        <a:t> de </a:t>
                      </a:r>
                      <a:r>
                        <a:rPr lang="en-US" baseline="0" dirty="0" err="1" smtClean="0">
                          <a:latin typeface="MetaPlusNormal-Roman"/>
                        </a:rPr>
                        <a:t>cuidados</a:t>
                      </a:r>
                      <a:r>
                        <a:rPr lang="en-US" baseline="0" dirty="0" smtClean="0">
                          <a:latin typeface="MetaPlusNormal-Roman"/>
                        </a:rPr>
                        <a:t> e </a:t>
                      </a:r>
                      <a:r>
                        <a:rPr lang="en-US" baseline="0" dirty="0" err="1" smtClean="0">
                          <a:latin typeface="MetaPlusNormal-Roman"/>
                        </a:rPr>
                        <a:t>simulações</a:t>
                      </a:r>
                      <a:r>
                        <a:rPr lang="en-US" baseline="0" dirty="0" smtClean="0">
                          <a:latin typeface="MetaPlusNormal-Roman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baseline="0" dirty="0" err="1" smtClean="0">
                          <a:latin typeface="MetaPlusNormal-Roman"/>
                        </a:rPr>
                        <a:t>Provas</a:t>
                      </a:r>
                      <a:r>
                        <a:rPr lang="en-US" baseline="0" dirty="0" smtClean="0">
                          <a:latin typeface="MetaPlusNormal-Roman"/>
                        </a:rPr>
                        <a:t> </a:t>
                      </a:r>
                      <a:r>
                        <a:rPr lang="en-US" baseline="0" dirty="0" err="1" smtClean="0">
                          <a:latin typeface="MetaPlusNormal-Roman"/>
                        </a:rPr>
                        <a:t>clinicas</a:t>
                      </a:r>
                      <a:r>
                        <a:rPr lang="en-US" baseline="0" dirty="0" smtClean="0">
                          <a:latin typeface="MetaPlusNormal-Roman"/>
                        </a:rPr>
                        <a:t> </a:t>
                      </a:r>
                      <a:r>
                        <a:rPr lang="en-US" baseline="0" dirty="0" err="1" smtClean="0">
                          <a:latin typeface="MetaPlusNormal-Roman"/>
                        </a:rPr>
                        <a:t>objectivas</a:t>
                      </a:r>
                      <a:r>
                        <a:rPr lang="en-US" baseline="0" dirty="0" smtClean="0">
                          <a:latin typeface="MetaPlusNormal-Roman"/>
                        </a:rPr>
                        <a:t> e </a:t>
                      </a:r>
                      <a:r>
                        <a:rPr lang="en-US" baseline="0" dirty="0" err="1" smtClean="0">
                          <a:latin typeface="MetaPlusNormal-Roman"/>
                        </a:rPr>
                        <a:t>bem</a:t>
                      </a:r>
                      <a:r>
                        <a:rPr lang="en-US" baseline="0" dirty="0" smtClean="0">
                          <a:latin typeface="MetaPlusNormal-Roman"/>
                        </a:rPr>
                        <a:t> </a:t>
                      </a:r>
                      <a:r>
                        <a:rPr lang="en-US" baseline="0" dirty="0" err="1" smtClean="0">
                          <a:latin typeface="MetaPlusNormal-Roman"/>
                        </a:rPr>
                        <a:t>estrauturadas</a:t>
                      </a:r>
                      <a:r>
                        <a:rPr lang="en-US" baseline="0" dirty="0" smtClean="0">
                          <a:latin typeface="MetaPlusNormal-Roman"/>
                        </a:rPr>
                        <a:t> </a:t>
                      </a:r>
                      <a:r>
                        <a:rPr lang="pt-PT" dirty="0" smtClean="0">
                          <a:latin typeface="MetaPlusNormal-Roman"/>
                        </a:rPr>
                        <a:t> (</a:t>
                      </a:r>
                      <a:r>
                        <a:rPr lang="pt-PT" dirty="0" err="1" smtClean="0">
                          <a:latin typeface="MetaPlusNormal-Roman"/>
                        </a:rPr>
                        <a:t>OSCEs</a:t>
                      </a:r>
                      <a:r>
                        <a:rPr lang="pt-PT" dirty="0" smtClean="0">
                          <a:latin typeface="MetaPlusNormal-Roman"/>
                        </a:rPr>
                        <a:t>)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</a:t>
                      </a:r>
                      <a:r>
                        <a:rPr lang="pt-PT" dirty="0" smtClean="0">
                          <a:latin typeface="MetaPlusNormal-Roman"/>
                        </a:rPr>
                        <a:t>Contratos</a:t>
                      </a:r>
                      <a:r>
                        <a:rPr lang="pt-PT" baseline="0" dirty="0" smtClean="0">
                          <a:latin typeface="MetaPlusNormal-Roman"/>
                        </a:rPr>
                        <a:t> de aprendizagem</a:t>
                      </a:r>
                      <a:endParaRPr lang="pt-PT" dirty="0" smtClean="0">
                        <a:latin typeface="MetaPlusNormal-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Estudo orientado</a:t>
                      </a:r>
                      <a:r>
                        <a:rPr lang="pt-PT" baseline="0" dirty="0" smtClean="0">
                          <a:latin typeface="AdobePiStd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</a:t>
                      </a:r>
                      <a:r>
                        <a:rPr lang="pt-PT" dirty="0" smtClean="0">
                          <a:latin typeface="MetaPlusNormal-Roman"/>
                        </a:rPr>
                        <a:t>Entrevistas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</a:t>
                      </a:r>
                      <a:r>
                        <a:rPr lang="pt-PT" dirty="0" smtClean="0">
                          <a:latin typeface="MetaPlusNormal-Roman"/>
                        </a:rPr>
                        <a:t>Opinião</a:t>
                      </a:r>
                      <a:r>
                        <a:rPr lang="pt-PT" baseline="0" dirty="0" smtClean="0">
                          <a:latin typeface="MetaPlusNormal-Roman"/>
                        </a:rPr>
                        <a:t> dos doentes</a:t>
                      </a:r>
                      <a:endParaRPr lang="pt-PT" dirty="0" smtClean="0">
                        <a:latin typeface="MetaPlusNormal-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896819"/>
                  </a:ext>
                </a:extLst>
              </a:tr>
              <a:tr h="29992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</a:t>
                      </a:r>
                      <a:r>
                        <a:rPr lang="pt-PT" dirty="0" smtClean="0">
                          <a:latin typeface="MetaPlusNormal-Roman"/>
                        </a:rPr>
                        <a:t>testemunhos</a:t>
                      </a:r>
                      <a:r>
                        <a:rPr lang="pt-PT" baseline="0" dirty="0" smtClean="0">
                          <a:latin typeface="MetaPlusNormal-Roman"/>
                        </a:rPr>
                        <a:t> de outros.</a:t>
                      </a:r>
                      <a:endParaRPr lang="pt-PT" dirty="0" smtClean="0">
                        <a:latin typeface="MetaPlusNormal-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Autoavaliação do estudante.</a:t>
                      </a:r>
                      <a:endParaRPr lang="pt-PT" dirty="0" smtClean="0">
                        <a:latin typeface="MetaPlusNormal-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</a:t>
                      </a:r>
                      <a:r>
                        <a:rPr lang="pt-PT" dirty="0" smtClean="0">
                          <a:latin typeface="MetaPlusNormal-Roman"/>
                        </a:rPr>
                        <a:t> portfolio escrito com evidencia cientifica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P</a:t>
                      </a:r>
                      <a:r>
                        <a:rPr lang="pt-PT" dirty="0" smtClean="0">
                          <a:latin typeface="MetaPlusNormal-Roman"/>
                        </a:rPr>
                        <a:t>articipação</a:t>
                      </a:r>
                      <a:r>
                        <a:rPr lang="pt-PT" baseline="0" dirty="0" smtClean="0">
                          <a:latin typeface="MetaPlusNormal-Roman"/>
                        </a:rPr>
                        <a:t> ativa (iniciativa)</a:t>
                      </a:r>
                      <a:endParaRPr lang="pt-PT" dirty="0" smtClean="0">
                        <a:latin typeface="MetaPlusNormal-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Discussões </a:t>
                      </a:r>
                      <a:r>
                        <a:rPr lang="pt-PT" dirty="0" smtClean="0">
                          <a:latin typeface="MetaPlusNormal-Roman"/>
                        </a:rPr>
                        <a:t>interativas</a:t>
                      </a:r>
                      <a:r>
                        <a:rPr lang="pt-PT" baseline="0" dirty="0" smtClean="0">
                          <a:latin typeface="MetaPlusNormal-Roman"/>
                        </a:rPr>
                        <a:t> e </a:t>
                      </a:r>
                      <a:r>
                        <a:rPr lang="pt-PT" dirty="0" smtClean="0">
                          <a:latin typeface="MetaPlusNormal-Roman"/>
                        </a:rPr>
                        <a:t> reflexivas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Avaliação</a:t>
                      </a:r>
                      <a:r>
                        <a:rPr lang="pt-PT" baseline="0" dirty="0" smtClean="0">
                          <a:latin typeface="AdobePiStd"/>
                        </a:rPr>
                        <a:t> por pares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</a:t>
                      </a:r>
                      <a:r>
                        <a:rPr lang="pt-PT" dirty="0" smtClean="0">
                          <a:latin typeface="MetaPlusNormal-Roman"/>
                        </a:rPr>
                        <a:t>colheitas</a:t>
                      </a:r>
                      <a:r>
                        <a:rPr lang="pt-PT" baseline="0" dirty="0" smtClean="0">
                          <a:latin typeface="MetaPlusNormal-Roman"/>
                        </a:rPr>
                        <a:t> de dados</a:t>
                      </a:r>
                      <a:endParaRPr lang="pt-PT" dirty="0" smtClean="0">
                        <a:latin typeface="MetaPlusNormal-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>
                          <a:latin typeface="AdobePiStd"/>
                        </a:rPr>
                        <a:t>✦  Estudos caso</a:t>
                      </a:r>
                      <a:endParaRPr lang="pt-PT" dirty="0" smtClean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pt-PT" dirty="0" smtClean="0"/>
                        <a:t>✦ </a:t>
                      </a:r>
                      <a:r>
                        <a:rPr lang="pt-PT" sz="2400" dirty="0" err="1" smtClean="0"/>
                        <a:t>Mentoria</a:t>
                      </a:r>
                      <a:r>
                        <a:rPr lang="pt-PT" sz="2400" baseline="0" dirty="0" smtClean="0"/>
                        <a:t> de equipa </a:t>
                      </a:r>
                      <a:r>
                        <a:rPr lang="pt-PT" dirty="0" smtClean="0"/>
                        <a:t>.</a:t>
                      </a:r>
                      <a:endParaRPr lang="pt-PT" dirty="0" smtClean="0">
                        <a:latin typeface="MetaPlusNormal-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995802"/>
                  </a:ext>
                </a:extLst>
              </a:tr>
              <a:tr h="383694"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337104"/>
                  </a:ext>
                </a:extLst>
              </a:tr>
            </a:tbl>
          </a:graphicData>
        </a:graphic>
      </p:graphicFrame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88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>
                <a:solidFill>
                  <a:srgbClr val="00B050"/>
                </a:solidFill>
              </a:rPr>
              <a:t>origens</a:t>
            </a:r>
            <a:endParaRPr lang="pt-PT" b="1" dirty="0">
              <a:solidFill>
                <a:srgbClr val="00B05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dirty="0" smtClean="0"/>
              <a:t>A </a:t>
            </a:r>
            <a:r>
              <a:rPr lang="pt-PT" dirty="0"/>
              <a:t>"</a:t>
            </a:r>
            <a:r>
              <a:rPr lang="pt-PT" dirty="0" err="1"/>
              <a:t>Mentoria</a:t>
            </a:r>
            <a:r>
              <a:rPr lang="pt-PT" dirty="0"/>
              <a:t>", </a:t>
            </a:r>
            <a:r>
              <a:rPr lang="pt-PT" dirty="0" smtClean="0"/>
              <a:t> </a:t>
            </a:r>
            <a:r>
              <a:rPr lang="pt-PT" dirty="0"/>
              <a:t>relação pessoal de desenvolvimento, em que uma das pessoas - a mais experiente - promove a evolução e desenvolvimento da pessoa menos experiente. </a:t>
            </a: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O </a:t>
            </a:r>
            <a:r>
              <a:rPr lang="pt-PT" dirty="0" err="1"/>
              <a:t>objectivo</a:t>
            </a:r>
            <a:r>
              <a:rPr lang="pt-PT" dirty="0"/>
              <a:t> principal é motivar e inspirar o "</a:t>
            </a:r>
            <a:r>
              <a:rPr lang="pt-PT" dirty="0" err="1" smtClean="0"/>
              <a:t>mentorado</a:t>
            </a:r>
            <a:r>
              <a:rPr lang="pt-PT" dirty="0" smtClean="0"/>
              <a:t>", </a:t>
            </a:r>
            <a:r>
              <a:rPr lang="pt-PT" dirty="0"/>
              <a:t>aumentar o seu potencial e também transmitir algum saber-fazer.</a:t>
            </a:r>
          </a:p>
          <a:p>
            <a:r>
              <a:rPr lang="pt-PT" dirty="0" smtClean="0"/>
              <a:t>O </a:t>
            </a:r>
            <a:r>
              <a:rPr lang="pt-PT" dirty="0"/>
              <a:t>termo </a:t>
            </a:r>
            <a:r>
              <a:rPr lang="pt-PT" b="1" dirty="0" err="1">
                <a:solidFill>
                  <a:srgbClr val="C00000"/>
                </a:solidFill>
              </a:rPr>
              <a:t>Mentoring</a:t>
            </a:r>
            <a:r>
              <a:rPr lang="pt-PT" b="1" dirty="0">
                <a:solidFill>
                  <a:srgbClr val="C00000"/>
                </a:solidFill>
              </a:rPr>
              <a:t> tem a sua origem na mitologia grega, mais concretamente na obra "Odisseia" de Homero.</a:t>
            </a:r>
            <a:r>
              <a:rPr lang="pt-PT" dirty="0"/>
              <a:t> </a:t>
            </a:r>
            <a:br>
              <a:rPr lang="pt-PT" dirty="0"/>
            </a:br>
            <a:r>
              <a:rPr lang="pt-PT" dirty="0"/>
              <a:t>Quando o personagem Ulisses vai em viagem, pede a um sábio grego chamado Mentor que se ocupe da educação do seu filho. </a:t>
            </a:r>
            <a:r>
              <a:rPr lang="pt-PT" b="1" dirty="0" smtClean="0">
                <a:solidFill>
                  <a:srgbClr val="C00000"/>
                </a:solidFill>
              </a:rPr>
              <a:t>para </a:t>
            </a:r>
            <a:r>
              <a:rPr lang="pt-PT" b="1" dirty="0">
                <a:solidFill>
                  <a:srgbClr val="C00000"/>
                </a:solidFill>
              </a:rPr>
              <a:t>simbolizar a pessoa estimada e culta que guia e aconselha uma pessoa jovem e menos experiente</a:t>
            </a:r>
            <a:r>
              <a:rPr lang="pt-PT" dirty="0"/>
              <a:t>.</a:t>
            </a:r>
          </a:p>
          <a:p>
            <a:r>
              <a:rPr lang="pt-PT" dirty="0"/>
              <a:t>O princípio do </a:t>
            </a:r>
            <a:r>
              <a:rPr lang="pt-PT" dirty="0" err="1"/>
              <a:t>Mentoring</a:t>
            </a:r>
            <a:r>
              <a:rPr lang="pt-PT" dirty="0"/>
              <a:t> </a:t>
            </a:r>
            <a:r>
              <a:rPr lang="pt-PT" b="1" dirty="0">
                <a:solidFill>
                  <a:srgbClr val="C00000"/>
                </a:solidFill>
              </a:rPr>
              <a:t>existiu de forma bastante presente nas corporações de artes e profissões nos tempos medievais</a:t>
            </a:r>
            <a:r>
              <a:rPr lang="pt-PT" dirty="0"/>
              <a:t>. Os artesãos frequentemente aceitavam jovens aprendizes que viviam e trabalhavam na sua oficina (muitas vezes na própria </a:t>
            </a:r>
            <a:r>
              <a:rPr lang="pt-PT" dirty="0" smtClean="0"/>
              <a:t>casa sem </a:t>
            </a:r>
            <a:r>
              <a:rPr lang="pt-PT" dirty="0"/>
              <a:t>o risco de perder "segredos do negócio" para a concorrência.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6912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FF0000"/>
                </a:solidFill>
              </a:rPr>
              <a:t>Dar </a:t>
            </a:r>
            <a:r>
              <a:rPr lang="pt-PT" b="1" dirty="0" err="1" smtClean="0">
                <a:solidFill>
                  <a:srgbClr val="FF0000"/>
                </a:solidFill>
              </a:rPr>
              <a:t>feedbak</a:t>
            </a:r>
            <a:r>
              <a:rPr lang="pt-PT" b="1" dirty="0" smtClean="0">
                <a:solidFill>
                  <a:srgbClr val="FF0000"/>
                </a:solidFill>
              </a:rPr>
              <a:t> </a:t>
            </a:r>
            <a:r>
              <a:rPr lang="pt-PT" b="1" dirty="0" err="1" smtClean="0">
                <a:solidFill>
                  <a:srgbClr val="FF0000"/>
                </a:solidFill>
              </a:rPr>
              <a:t>efectivo</a:t>
            </a:r>
            <a:r>
              <a:rPr lang="pt-PT" b="1" dirty="0" smtClean="0">
                <a:solidFill>
                  <a:srgbClr val="FF0000"/>
                </a:solidFill>
              </a:rPr>
              <a:t>  </a:t>
            </a:r>
            <a:r>
              <a:rPr lang="pt-PT" sz="1100" b="1" dirty="0" smtClean="0"/>
              <a:t>(</a:t>
            </a:r>
            <a:r>
              <a:rPr lang="pt-PT" sz="1100" b="1" dirty="0" err="1" smtClean="0"/>
              <a:t>rcn</a:t>
            </a:r>
            <a:r>
              <a:rPr lang="pt-PT" sz="1100" b="1" dirty="0" smtClean="0"/>
              <a:t>, 2007, p)</a:t>
            </a:r>
            <a:endParaRPr lang="pt-PT" sz="11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2103119"/>
            <a:ext cx="10515600" cy="407384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✦ </a:t>
            </a:r>
            <a:r>
              <a:rPr lang="en-US" dirty="0" err="1" smtClean="0">
                <a:solidFill>
                  <a:srgbClr val="0070C0"/>
                </a:solidFill>
              </a:rPr>
              <a:t>Assegurar</a:t>
            </a:r>
            <a:r>
              <a:rPr lang="en-US" dirty="0" smtClean="0">
                <a:solidFill>
                  <a:srgbClr val="0070C0"/>
                </a:solidFill>
              </a:rPr>
              <a:t> que o </a:t>
            </a:r>
            <a:r>
              <a:rPr lang="en-US" dirty="0">
                <a:solidFill>
                  <a:srgbClr val="0070C0"/>
                </a:solidFill>
              </a:rPr>
              <a:t>feedback </a:t>
            </a:r>
            <a:r>
              <a:rPr lang="en-US" dirty="0" smtClean="0">
                <a:solidFill>
                  <a:srgbClr val="0070C0"/>
                </a:solidFill>
              </a:rPr>
              <a:t>e dado o </a:t>
            </a:r>
            <a:r>
              <a:rPr lang="en-US" dirty="0" err="1" smtClean="0">
                <a:solidFill>
                  <a:srgbClr val="0070C0"/>
                </a:solidFill>
              </a:rPr>
              <a:t>mais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cedo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possivel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após</a:t>
            </a:r>
            <a:r>
              <a:rPr lang="en-US" dirty="0" smtClean="0">
                <a:solidFill>
                  <a:srgbClr val="0070C0"/>
                </a:solidFill>
              </a:rPr>
              <a:t> o </a:t>
            </a:r>
            <a:r>
              <a:rPr lang="en-US" dirty="0" err="1" smtClean="0">
                <a:solidFill>
                  <a:srgbClr val="0070C0"/>
                </a:solidFill>
              </a:rPr>
              <a:t>evento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✦ </a:t>
            </a:r>
            <a:r>
              <a:rPr lang="en-US" dirty="0" smtClean="0"/>
              <a:t>Fazer </a:t>
            </a:r>
            <a:r>
              <a:rPr lang="en-US" dirty="0" err="1" smtClean="0"/>
              <a:t>isso</a:t>
            </a:r>
            <a:r>
              <a:rPr lang="en-US" dirty="0" smtClean="0"/>
              <a:t> com tempo  com </a:t>
            </a:r>
            <a:r>
              <a:rPr lang="en-US" dirty="0" err="1" smtClean="0"/>
              <a:t>toda</a:t>
            </a:r>
            <a:r>
              <a:rPr lang="en-US" dirty="0" smtClean="0"/>
              <a:t> a </a:t>
            </a:r>
            <a:r>
              <a:rPr lang="en-US" dirty="0" err="1" smtClean="0"/>
              <a:t>atenção</a:t>
            </a:r>
            <a:r>
              <a:rPr lang="en-US" dirty="0" smtClean="0"/>
              <a:t> e com </a:t>
            </a:r>
            <a:r>
              <a:rPr lang="en-US" dirty="0" err="1" smtClean="0"/>
              <a:t>privacidade</a:t>
            </a:r>
            <a:r>
              <a:rPr lang="en-US" dirty="0"/>
              <a:t>.</a:t>
            </a:r>
            <a:endParaRPr lang="pt-PT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✦ </a:t>
            </a:r>
            <a:r>
              <a:rPr lang="en-US" dirty="0" err="1" smtClean="0">
                <a:solidFill>
                  <a:srgbClr val="0070C0"/>
                </a:solidFill>
              </a:rPr>
              <a:t>Apoiar</a:t>
            </a:r>
            <a:r>
              <a:rPr lang="en-US" dirty="0" smtClean="0">
                <a:solidFill>
                  <a:srgbClr val="0070C0"/>
                </a:solidFill>
              </a:rPr>
              <a:t> o </a:t>
            </a:r>
            <a:r>
              <a:rPr lang="en-US" dirty="0" err="1" smtClean="0">
                <a:solidFill>
                  <a:srgbClr val="0070C0"/>
                </a:solidFill>
              </a:rPr>
              <a:t>aluno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na</a:t>
            </a:r>
            <a:r>
              <a:rPr lang="en-US" dirty="0" smtClean="0">
                <a:solidFill>
                  <a:srgbClr val="0070C0"/>
                </a:solidFill>
              </a:rPr>
              <a:t> auto </a:t>
            </a:r>
            <a:r>
              <a:rPr lang="en-US" dirty="0" err="1" smtClean="0">
                <a:solidFill>
                  <a:srgbClr val="0070C0"/>
                </a:solidFill>
              </a:rPr>
              <a:t>avaliação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t-PT" dirty="0"/>
              <a:t>✦ </a:t>
            </a:r>
            <a:r>
              <a:rPr lang="pt-PT" dirty="0" smtClean="0"/>
              <a:t>Pode ser útil escrever o feedback.</a:t>
            </a:r>
            <a:endParaRPr lang="pt-PT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✦ </a:t>
            </a:r>
            <a:r>
              <a:rPr lang="en-US" dirty="0" err="1" smtClean="0">
                <a:solidFill>
                  <a:srgbClr val="0070C0"/>
                </a:solidFill>
              </a:rPr>
              <a:t>Ser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construtivo</a:t>
            </a:r>
            <a:r>
              <a:rPr lang="en-US" dirty="0" smtClean="0">
                <a:solidFill>
                  <a:srgbClr val="0070C0"/>
                </a:solidFill>
              </a:rPr>
              <a:t>; </a:t>
            </a:r>
            <a:r>
              <a:rPr lang="en-US" dirty="0" err="1" smtClean="0">
                <a:solidFill>
                  <a:srgbClr val="0070C0"/>
                </a:solidFill>
              </a:rPr>
              <a:t>Comentarios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negativos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devem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utilizados</a:t>
            </a:r>
            <a:r>
              <a:rPr lang="en-US" dirty="0" smtClean="0">
                <a:solidFill>
                  <a:srgbClr val="0070C0"/>
                </a:solidFill>
              </a:rPr>
              <a:t> para </a:t>
            </a:r>
            <a:r>
              <a:rPr lang="en-US" dirty="0" err="1" smtClean="0">
                <a:solidFill>
                  <a:srgbClr val="0070C0"/>
                </a:solidFill>
              </a:rPr>
              <a:t>aprendizagem</a:t>
            </a:r>
            <a:r>
              <a:rPr lang="en-US" dirty="0">
                <a:solidFill>
                  <a:srgbClr val="0070C0"/>
                </a:solidFill>
              </a:rPr>
              <a:t>.</a:t>
            </a:r>
            <a:endParaRPr lang="pt-PT" dirty="0">
              <a:solidFill>
                <a:srgbClr val="0070C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t-PT" dirty="0"/>
              <a:t>✦ </a:t>
            </a:r>
            <a:r>
              <a:rPr lang="pt-PT" dirty="0" smtClean="0"/>
              <a:t>Ser objetivo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5662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FF0000"/>
                </a:solidFill>
              </a:rPr>
              <a:t>Dar </a:t>
            </a:r>
            <a:r>
              <a:rPr lang="pt-PT" b="1" dirty="0" err="1" smtClean="0">
                <a:solidFill>
                  <a:srgbClr val="FF0000"/>
                </a:solidFill>
              </a:rPr>
              <a:t>feedbak</a:t>
            </a:r>
            <a:r>
              <a:rPr lang="pt-PT" b="1" dirty="0" smtClean="0">
                <a:solidFill>
                  <a:srgbClr val="FF0000"/>
                </a:solidFill>
              </a:rPr>
              <a:t> </a:t>
            </a:r>
            <a:r>
              <a:rPr lang="pt-PT" b="1" dirty="0" err="1" smtClean="0">
                <a:solidFill>
                  <a:srgbClr val="FF0000"/>
                </a:solidFill>
              </a:rPr>
              <a:t>efectivo</a:t>
            </a:r>
            <a:r>
              <a:rPr lang="pt-PT" b="1" dirty="0" smtClean="0">
                <a:solidFill>
                  <a:srgbClr val="FF0000"/>
                </a:solidFill>
              </a:rPr>
              <a:t> 2 </a:t>
            </a:r>
            <a:r>
              <a:rPr lang="pt-PT" sz="1100" b="1" dirty="0" smtClean="0"/>
              <a:t>(</a:t>
            </a:r>
            <a:r>
              <a:rPr lang="pt-PT" sz="1100" b="1" dirty="0" err="1" smtClean="0"/>
              <a:t>rcn</a:t>
            </a:r>
            <a:r>
              <a:rPr lang="pt-PT" sz="1100" b="1" dirty="0" smtClean="0"/>
              <a:t>, 2007, p)</a:t>
            </a:r>
            <a:endParaRPr lang="pt-PT" sz="11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2011679"/>
            <a:ext cx="10515600" cy="4165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 smtClean="0"/>
              <a:t>✦ Ser especifico</a:t>
            </a:r>
            <a:endParaRPr lang="pt-PT" dirty="0"/>
          </a:p>
          <a:p>
            <a:pPr marL="0" indent="0">
              <a:buNone/>
            </a:pPr>
            <a:r>
              <a:rPr lang="en-US" b="1" dirty="0"/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Utilizar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questões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abertas</a:t>
            </a:r>
            <a:r>
              <a:rPr lang="en-US" b="1" dirty="0" smtClean="0">
                <a:solidFill>
                  <a:srgbClr val="0070C0"/>
                </a:solidFill>
              </a:rPr>
              <a:t> e </a:t>
            </a:r>
            <a:r>
              <a:rPr lang="en-US" b="1" dirty="0" err="1" smtClean="0">
                <a:solidFill>
                  <a:srgbClr val="0070C0"/>
                </a:solidFill>
              </a:rPr>
              <a:t>dar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justificações</a:t>
            </a:r>
            <a:r>
              <a:rPr lang="en-US" b="1" dirty="0" smtClean="0">
                <a:solidFill>
                  <a:srgbClr val="0070C0"/>
                </a:solidFill>
              </a:rPr>
              <a:t> para </a:t>
            </a:r>
            <a:r>
              <a:rPr lang="en-US" b="1" dirty="0" err="1" smtClean="0">
                <a:solidFill>
                  <a:srgbClr val="0070C0"/>
                </a:solidFill>
              </a:rPr>
              <a:t>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comentarios</a:t>
            </a:r>
            <a:r>
              <a:rPr lang="en-US" b="1" dirty="0" smtClean="0">
                <a:solidFill>
                  <a:srgbClr val="0070C0"/>
                </a:solidFill>
              </a:rPr>
              <a:t> que </a:t>
            </a:r>
            <a:r>
              <a:rPr lang="en-US" b="1" dirty="0" err="1" smtClean="0">
                <a:solidFill>
                  <a:srgbClr val="0070C0"/>
                </a:solidFill>
              </a:rPr>
              <a:t>faz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pt-PT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PT" dirty="0"/>
              <a:t>✦ </a:t>
            </a:r>
            <a:r>
              <a:rPr lang="pt-PT" dirty="0" smtClean="0"/>
              <a:t>clarificar qualquer problema</a:t>
            </a:r>
            <a:endParaRPr lang="pt-PT" dirty="0"/>
          </a:p>
          <a:p>
            <a:pPr marL="0" indent="0">
              <a:buNone/>
            </a:pPr>
            <a:r>
              <a:rPr lang="en-US" b="1" dirty="0"/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Assegurar</a:t>
            </a:r>
            <a:r>
              <a:rPr lang="en-US" b="1" dirty="0" smtClean="0">
                <a:solidFill>
                  <a:srgbClr val="0070C0"/>
                </a:solidFill>
              </a:rPr>
              <a:t> que o </a:t>
            </a:r>
            <a:r>
              <a:rPr lang="en-US" b="1" dirty="0" err="1" smtClean="0">
                <a:solidFill>
                  <a:srgbClr val="0070C0"/>
                </a:solidFill>
              </a:rPr>
              <a:t>estudante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compreende</a:t>
            </a:r>
            <a:r>
              <a:rPr lang="en-US" b="1" dirty="0" smtClean="0">
                <a:solidFill>
                  <a:srgbClr val="0070C0"/>
                </a:solidFill>
              </a:rPr>
              <a:t> o que se </a:t>
            </a:r>
            <a:r>
              <a:rPr lang="en-US" b="1" dirty="0" err="1" smtClean="0">
                <a:solidFill>
                  <a:srgbClr val="0070C0"/>
                </a:solidFill>
              </a:rPr>
              <a:t>espera</a:t>
            </a:r>
            <a:r>
              <a:rPr lang="en-US" b="1" dirty="0" smtClean="0">
                <a:solidFill>
                  <a:srgbClr val="0070C0"/>
                </a:solidFill>
              </a:rPr>
              <a:t> dele.</a:t>
            </a:r>
            <a:endParaRPr lang="pt-PT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Informar</a:t>
            </a:r>
            <a:r>
              <a:rPr lang="en-US" dirty="0" smtClean="0"/>
              <a:t> o </a:t>
            </a:r>
            <a:r>
              <a:rPr lang="en-US" dirty="0" err="1" smtClean="0"/>
              <a:t>estudante</a:t>
            </a:r>
            <a:r>
              <a:rPr lang="en-US" dirty="0" smtClean="0"/>
              <a:t> que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util</a:t>
            </a:r>
            <a:r>
              <a:rPr lang="en-US" dirty="0" smtClean="0"/>
              <a:t> involver outros </a:t>
            </a:r>
            <a:r>
              <a:rPr lang="en-US" dirty="0" err="1" smtClean="0"/>
              <a:t>profissionais</a:t>
            </a:r>
            <a:endParaRPr lang="pt-PT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✦ </a:t>
            </a:r>
            <a:r>
              <a:rPr lang="en-US" b="1" dirty="0" err="1">
                <a:solidFill>
                  <a:srgbClr val="0070C0"/>
                </a:solidFill>
              </a:rPr>
              <a:t>D</a:t>
            </a:r>
            <a:r>
              <a:rPr lang="en-US" b="1" dirty="0" err="1" smtClean="0">
                <a:solidFill>
                  <a:srgbClr val="0070C0"/>
                </a:solidFill>
              </a:rPr>
              <a:t>esenvolver</a:t>
            </a:r>
            <a:r>
              <a:rPr lang="en-US" b="1" dirty="0" smtClean="0">
                <a:solidFill>
                  <a:srgbClr val="0070C0"/>
                </a:solidFill>
              </a:rPr>
              <a:t> um </a:t>
            </a:r>
            <a:r>
              <a:rPr lang="en-US" b="1" dirty="0" err="1" smtClean="0">
                <a:solidFill>
                  <a:srgbClr val="0070C0"/>
                </a:solidFill>
              </a:rPr>
              <a:t>plano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acção</a:t>
            </a:r>
            <a:r>
              <a:rPr lang="en-US" b="1" dirty="0" smtClean="0">
                <a:solidFill>
                  <a:srgbClr val="0070C0"/>
                </a:solidFill>
              </a:rPr>
              <a:t> se </a:t>
            </a:r>
            <a:r>
              <a:rPr lang="en-US" b="1" dirty="0" err="1" smtClean="0">
                <a:solidFill>
                  <a:srgbClr val="0070C0"/>
                </a:solidFill>
              </a:rPr>
              <a:t>necessário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pt-PT" b="1" dirty="0">
              <a:solidFill>
                <a:srgbClr val="0070C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300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>
                <a:solidFill>
                  <a:srgbClr val="FF0000"/>
                </a:solidFill>
              </a:rPr>
              <a:t>Preparação da pratica clinica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A </a:t>
            </a:r>
            <a:r>
              <a:rPr lang="en-US" b="1" dirty="0" err="1" smtClean="0">
                <a:solidFill>
                  <a:srgbClr val="FFC000"/>
                </a:solidFill>
              </a:rPr>
              <a:t>criação</a:t>
            </a:r>
            <a:r>
              <a:rPr lang="en-US" b="1" dirty="0" smtClean="0">
                <a:solidFill>
                  <a:srgbClr val="FFC000"/>
                </a:solidFill>
              </a:rPr>
              <a:t> de </a:t>
            </a:r>
            <a:r>
              <a:rPr lang="en-US" b="1" dirty="0" err="1" smtClean="0">
                <a:solidFill>
                  <a:srgbClr val="FFC000"/>
                </a:solidFill>
              </a:rPr>
              <a:t>oportunidades</a:t>
            </a:r>
            <a:r>
              <a:rPr lang="en-US" b="1" dirty="0" smtClean="0">
                <a:solidFill>
                  <a:srgbClr val="FFC000"/>
                </a:solidFill>
              </a:rPr>
              <a:t> de </a:t>
            </a:r>
            <a:r>
              <a:rPr lang="en-US" b="1" dirty="0" err="1" smtClean="0">
                <a:solidFill>
                  <a:srgbClr val="FFC000"/>
                </a:solidFill>
              </a:rPr>
              <a:t>aprendizagem</a:t>
            </a:r>
            <a:r>
              <a:rPr lang="en-US" b="1" dirty="0" smtClean="0">
                <a:solidFill>
                  <a:srgbClr val="FFC000"/>
                </a:solidFill>
              </a:rPr>
              <a:t> e o </a:t>
            </a:r>
            <a:r>
              <a:rPr lang="en-US" b="1" dirty="0" err="1" smtClean="0">
                <a:solidFill>
                  <a:srgbClr val="FFC000"/>
                </a:solidFill>
              </a:rPr>
              <a:t>proporcionar</a:t>
            </a:r>
            <a:r>
              <a:rPr lang="en-US" b="1" dirty="0" smtClean="0">
                <a:solidFill>
                  <a:srgbClr val="FFC000"/>
                </a:solidFill>
              </a:rPr>
              <a:t> de </a:t>
            </a:r>
            <a:r>
              <a:rPr lang="en-US" b="1" dirty="0" err="1" smtClean="0">
                <a:solidFill>
                  <a:srgbClr val="FFC000"/>
                </a:solidFill>
              </a:rPr>
              <a:t>apoio</a:t>
            </a:r>
            <a:r>
              <a:rPr lang="en-US" b="1" dirty="0" smtClean="0">
                <a:solidFill>
                  <a:srgbClr val="FFC000"/>
                </a:solidFill>
              </a:rPr>
              <a:t> e </a:t>
            </a:r>
            <a:r>
              <a:rPr lang="en-US" b="1" dirty="0" err="1" smtClean="0">
                <a:solidFill>
                  <a:srgbClr val="FFC000"/>
                </a:solidFill>
              </a:rPr>
              <a:t>treino</a:t>
            </a:r>
            <a:r>
              <a:rPr lang="en-US" b="1" dirty="0" smtClean="0">
                <a:solidFill>
                  <a:srgbClr val="FFC000"/>
                </a:solidFill>
              </a:rPr>
              <a:t> que </a:t>
            </a:r>
            <a:r>
              <a:rPr lang="en-US" b="1" dirty="0" err="1" smtClean="0">
                <a:solidFill>
                  <a:srgbClr val="FFC000"/>
                </a:solidFill>
              </a:rPr>
              <a:t>inclui</a:t>
            </a:r>
            <a:r>
              <a:rPr lang="en-US" b="1" dirty="0" smtClean="0">
                <a:solidFill>
                  <a:srgbClr val="FFC000"/>
                </a:solidFill>
              </a:rPr>
              <a:t> um </a:t>
            </a:r>
            <a:r>
              <a:rPr lang="en-US" b="1" dirty="0" err="1" smtClean="0">
                <a:solidFill>
                  <a:srgbClr val="FFC000"/>
                </a:solidFill>
              </a:rPr>
              <a:t>nivel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adequado</a:t>
            </a:r>
            <a:r>
              <a:rPr lang="en-US" b="1" dirty="0" smtClean="0">
                <a:solidFill>
                  <a:srgbClr val="FFC000"/>
                </a:solidFill>
              </a:rPr>
              <a:t> de </a:t>
            </a:r>
            <a:r>
              <a:rPr lang="en-US" b="1" dirty="0" err="1" smtClean="0">
                <a:solidFill>
                  <a:srgbClr val="FFC000"/>
                </a:solidFill>
              </a:rPr>
              <a:t>supervisão</a:t>
            </a:r>
            <a:r>
              <a:rPr lang="en-US" b="1" dirty="0" smtClean="0">
                <a:solidFill>
                  <a:srgbClr val="FFC000"/>
                </a:solidFill>
              </a:rPr>
              <a:t> (RCN, 2007a</a:t>
            </a:r>
            <a:r>
              <a:rPr lang="en-US" b="1" dirty="0">
                <a:solidFill>
                  <a:srgbClr val="FFC000"/>
                </a:solidFill>
              </a:rPr>
              <a:t>). </a:t>
            </a:r>
            <a:endParaRPr lang="en-US" b="1" dirty="0" smtClean="0">
              <a:solidFill>
                <a:srgbClr val="FFC000"/>
              </a:solidFill>
            </a:endParaRPr>
          </a:p>
          <a:p>
            <a:r>
              <a:rPr lang="en-US" dirty="0" err="1" smtClean="0"/>
              <a:t>Depende</a:t>
            </a:r>
            <a:r>
              <a:rPr lang="en-US" dirty="0" smtClean="0"/>
              <a:t> da </a:t>
            </a:r>
            <a:r>
              <a:rPr lang="en-US" dirty="0" err="1" smtClean="0"/>
              <a:t>experiencia</a:t>
            </a:r>
            <a:r>
              <a:rPr lang="en-US" dirty="0" smtClean="0"/>
              <a:t> do </a:t>
            </a:r>
            <a:r>
              <a:rPr lang="en-US" dirty="0" err="1" smtClean="0"/>
              <a:t>estudante</a:t>
            </a:r>
            <a:r>
              <a:rPr lang="en-US" dirty="0" smtClean="0"/>
              <a:t>; do que </a:t>
            </a:r>
            <a:r>
              <a:rPr lang="en-US" dirty="0" err="1" smtClean="0"/>
              <a:t>lhe</a:t>
            </a:r>
            <a:r>
              <a:rPr lang="en-US" dirty="0" smtClean="0"/>
              <a:t> é </a:t>
            </a:r>
            <a:r>
              <a:rPr lang="en-US" dirty="0" err="1" smtClean="0"/>
              <a:t>pedido</a:t>
            </a:r>
            <a:r>
              <a:rPr lang="en-US" dirty="0" smtClean="0"/>
              <a:t> de forma </a:t>
            </a:r>
            <a:r>
              <a:rPr lang="en-US" dirty="0" err="1" smtClean="0"/>
              <a:t>atingir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objetivos</a:t>
            </a:r>
            <a:r>
              <a:rPr lang="en-US" dirty="0" smtClean="0"/>
              <a:t> </a:t>
            </a:r>
          </a:p>
          <a:p>
            <a:r>
              <a:rPr lang="en-US" b="1" dirty="0" err="1" smtClean="0">
                <a:solidFill>
                  <a:srgbClr val="FFC000"/>
                </a:solidFill>
              </a:rPr>
              <a:t>Todos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os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estudantes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devem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ser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supervisados</a:t>
            </a:r>
            <a:r>
              <a:rPr lang="en-US" b="1" dirty="0" smtClean="0">
                <a:solidFill>
                  <a:srgbClr val="FFC000"/>
                </a:solidFill>
              </a:rPr>
              <a:t>, </a:t>
            </a:r>
            <a:r>
              <a:rPr lang="en-US" b="1" dirty="0" err="1" smtClean="0">
                <a:solidFill>
                  <a:srgbClr val="FFC000"/>
                </a:solidFill>
              </a:rPr>
              <a:t>directa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ou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indirectamente</a:t>
            </a:r>
            <a:r>
              <a:rPr lang="en-US" b="1" dirty="0" smtClean="0">
                <a:solidFill>
                  <a:srgbClr val="FFC000"/>
                </a:solidFill>
              </a:rPr>
              <a:t>, </a:t>
            </a:r>
            <a:endParaRPr lang="pt-PT" b="1" dirty="0">
              <a:solidFill>
                <a:srgbClr val="FFC00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3098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>
                <a:solidFill>
                  <a:srgbClr val="FF0000"/>
                </a:solidFill>
              </a:rPr>
              <a:t>Antes de iniciar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Alocar os estudantes aos mentores.</a:t>
            </a:r>
          </a:p>
          <a:p>
            <a:r>
              <a:rPr lang="pt-PT" b="1" dirty="0" smtClean="0">
                <a:solidFill>
                  <a:srgbClr val="0070C0"/>
                </a:solidFill>
              </a:rPr>
              <a:t>O mentor deve poder trabalhar pelo menos 40% do tempo clinico do estudante.</a:t>
            </a:r>
          </a:p>
          <a:p>
            <a:r>
              <a:rPr lang="pt-PT" dirty="0" smtClean="0"/>
              <a:t>O aluno deve ser informado sobre as questões da confidencialidade, proteção de dados e segurança pessoal.</a:t>
            </a:r>
          </a:p>
          <a:p>
            <a:r>
              <a:rPr lang="pt-PT" b="1" dirty="0" smtClean="0">
                <a:solidFill>
                  <a:srgbClr val="0070C0"/>
                </a:solidFill>
              </a:rPr>
              <a:t>Todas as áreas de aprendizagem devem ser discutidas no primeiro dia</a:t>
            </a:r>
          </a:p>
          <a:p>
            <a:r>
              <a:rPr lang="pt-PT" dirty="0" smtClean="0"/>
              <a:t>Devem ser planeadas as entrevistas iniciais, intermedias e finais  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3925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3229"/>
          </a:xfrm>
        </p:spPr>
        <p:txBody>
          <a:bodyPr/>
          <a:lstStyle/>
          <a:p>
            <a:pPr algn="ctr"/>
            <a:r>
              <a:rPr lang="pt-PT" b="1" dirty="0" smtClean="0">
                <a:solidFill>
                  <a:srgbClr val="FF0000"/>
                </a:solidFill>
              </a:rPr>
              <a:t>Entrevista Inicial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Descobrir</a:t>
            </a:r>
            <a:r>
              <a:rPr lang="en-US" b="1" dirty="0" smtClean="0"/>
              <a:t> (</a:t>
            </a:r>
            <a:r>
              <a:rPr lang="en-US" b="1" dirty="0" err="1" smtClean="0"/>
              <a:t>averiguar</a:t>
            </a:r>
            <a:r>
              <a:rPr lang="en-US" b="1" dirty="0" smtClean="0"/>
              <a:t>)o </a:t>
            </a:r>
            <a:r>
              <a:rPr lang="en-US" b="1" dirty="0" err="1" smtClean="0"/>
              <a:t>estadio</a:t>
            </a:r>
            <a:r>
              <a:rPr lang="en-US" b="1" dirty="0" smtClean="0"/>
              <a:t> de </a:t>
            </a:r>
            <a:r>
              <a:rPr lang="en-US" b="1" dirty="0" err="1" smtClean="0"/>
              <a:t>aprendizagem</a:t>
            </a:r>
            <a:r>
              <a:rPr lang="en-US" b="1" dirty="0" smtClean="0"/>
              <a:t> do </a:t>
            </a:r>
            <a:r>
              <a:rPr lang="en-US" b="1" dirty="0" err="1" smtClean="0"/>
              <a:t>aluno</a:t>
            </a:r>
            <a:r>
              <a:rPr lang="pt-PT" dirty="0" smtClean="0"/>
              <a:t>.</a:t>
            </a:r>
            <a:endParaRPr lang="pt-PT" dirty="0"/>
          </a:p>
          <a:p>
            <a:r>
              <a:rPr lang="en-US" b="1" dirty="0" err="1" smtClean="0">
                <a:solidFill>
                  <a:srgbClr val="C00000"/>
                </a:solidFill>
              </a:rPr>
              <a:t>Ajudar</a:t>
            </a:r>
            <a:r>
              <a:rPr lang="en-US" b="1" dirty="0" smtClean="0">
                <a:solidFill>
                  <a:srgbClr val="C00000"/>
                </a:solidFill>
              </a:rPr>
              <a:t> o </a:t>
            </a:r>
            <a:r>
              <a:rPr lang="en-US" b="1" dirty="0" err="1" smtClean="0">
                <a:solidFill>
                  <a:srgbClr val="C00000"/>
                </a:solidFill>
              </a:rPr>
              <a:t>aluno</a:t>
            </a:r>
            <a:r>
              <a:rPr lang="en-US" b="1" dirty="0" smtClean="0">
                <a:solidFill>
                  <a:srgbClr val="C00000"/>
                </a:solidFill>
              </a:rPr>
              <a:t> a definer </a:t>
            </a:r>
            <a:r>
              <a:rPr lang="en-US" b="1" dirty="0" err="1" smtClean="0">
                <a:solidFill>
                  <a:srgbClr val="C00000"/>
                </a:solidFill>
              </a:rPr>
              <a:t>objetivos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atingiveis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pt-PT" dirty="0" smtClean="0"/>
              <a:t>.</a:t>
            </a:r>
            <a:endParaRPr lang="pt-PT" dirty="0"/>
          </a:p>
          <a:p>
            <a:r>
              <a:rPr lang="en-US" b="1" dirty="0" smtClean="0"/>
              <a:t>Saber se tem </a:t>
            </a:r>
            <a:r>
              <a:rPr lang="en-US" b="1" dirty="0" err="1" smtClean="0"/>
              <a:t>trabalhos</a:t>
            </a:r>
            <a:r>
              <a:rPr lang="en-US" b="1" dirty="0" smtClean="0"/>
              <a:t> e </a:t>
            </a:r>
            <a:r>
              <a:rPr lang="en-US" b="1" dirty="0" err="1" smtClean="0"/>
              <a:t>avaliações</a:t>
            </a:r>
            <a:r>
              <a:rPr lang="en-US" b="1" dirty="0" smtClean="0"/>
              <a:t> </a:t>
            </a:r>
            <a:r>
              <a:rPr lang="en-US" b="1" dirty="0" err="1" smtClean="0"/>
              <a:t>anteriores</a:t>
            </a:r>
            <a:r>
              <a:rPr lang="pt-PT" dirty="0" smtClean="0"/>
              <a:t>.</a:t>
            </a:r>
            <a:endParaRPr lang="pt-PT" dirty="0"/>
          </a:p>
          <a:p>
            <a:r>
              <a:rPr lang="en-US" b="1" dirty="0" err="1" smtClean="0">
                <a:solidFill>
                  <a:srgbClr val="C00000"/>
                </a:solidFill>
              </a:rPr>
              <a:t>Introduzir</a:t>
            </a:r>
            <a:r>
              <a:rPr lang="en-US" b="1" dirty="0" smtClean="0">
                <a:solidFill>
                  <a:srgbClr val="C00000"/>
                </a:solidFill>
              </a:rPr>
              <a:t> o </a:t>
            </a:r>
            <a:r>
              <a:rPr lang="en-US" b="1" dirty="0" err="1" smtClean="0">
                <a:solidFill>
                  <a:srgbClr val="C00000"/>
                </a:solidFill>
              </a:rPr>
              <a:t>aluno</a:t>
            </a:r>
            <a:r>
              <a:rPr lang="en-US" b="1" dirty="0" smtClean="0">
                <a:solidFill>
                  <a:srgbClr val="C00000"/>
                </a:solidFill>
              </a:rPr>
              <a:t> no local </a:t>
            </a:r>
            <a:r>
              <a:rPr lang="en-US" b="1" dirty="0" err="1" smtClean="0">
                <a:solidFill>
                  <a:srgbClr val="C00000"/>
                </a:solidFill>
              </a:rPr>
              <a:t>clinico</a:t>
            </a:r>
            <a:r>
              <a:rPr lang="en-US" b="1" dirty="0" smtClean="0">
                <a:solidFill>
                  <a:srgbClr val="C00000"/>
                </a:solidFill>
              </a:rPr>
              <a:t> de </a:t>
            </a:r>
            <a:r>
              <a:rPr lang="en-US" b="1" dirty="0" err="1" smtClean="0">
                <a:solidFill>
                  <a:srgbClr val="C00000"/>
                </a:solidFill>
              </a:rPr>
              <a:t>aprendizagem</a:t>
            </a:r>
            <a:r>
              <a:rPr lang="pt-PT" dirty="0" smtClean="0">
                <a:solidFill>
                  <a:srgbClr val="C00000"/>
                </a:solidFill>
              </a:rPr>
              <a:t>.</a:t>
            </a:r>
            <a:endParaRPr lang="pt-PT" dirty="0">
              <a:solidFill>
                <a:srgbClr val="C00000"/>
              </a:solidFill>
            </a:endParaRPr>
          </a:p>
          <a:p>
            <a:r>
              <a:rPr lang="en-US" b="1" dirty="0" smtClean="0"/>
              <a:t>Saber se o </a:t>
            </a:r>
            <a:r>
              <a:rPr lang="en-US" b="1" dirty="0" err="1" smtClean="0"/>
              <a:t>aluno</a:t>
            </a:r>
            <a:r>
              <a:rPr lang="en-US" b="1" dirty="0" smtClean="0"/>
              <a:t> tem </a:t>
            </a:r>
            <a:r>
              <a:rPr lang="en-US" b="1" dirty="0" err="1" smtClean="0"/>
              <a:t>receios</a:t>
            </a:r>
            <a:r>
              <a:rPr lang="en-US" b="1" dirty="0" smtClean="0"/>
              <a:t> de </a:t>
            </a:r>
            <a:r>
              <a:rPr lang="en-US" b="1" dirty="0" err="1" smtClean="0"/>
              <a:t>algum</a:t>
            </a:r>
            <a:r>
              <a:rPr lang="en-US" b="1" dirty="0" smtClean="0"/>
              <a:t> </a:t>
            </a:r>
            <a:r>
              <a:rPr lang="en-US" b="1" dirty="0" err="1" smtClean="0"/>
              <a:t>tipo</a:t>
            </a:r>
            <a:r>
              <a:rPr lang="en-US" b="1" dirty="0" smtClean="0"/>
              <a:t> </a:t>
            </a:r>
            <a:r>
              <a:rPr lang="en-US" b="1" dirty="0" err="1" smtClean="0"/>
              <a:t>especifico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err="1" smtClean="0">
                <a:solidFill>
                  <a:srgbClr val="C00000"/>
                </a:solidFill>
              </a:rPr>
              <a:t>Incentivar</a:t>
            </a:r>
            <a:r>
              <a:rPr lang="en-US" b="1" dirty="0" smtClean="0">
                <a:solidFill>
                  <a:srgbClr val="C00000"/>
                </a:solidFill>
              </a:rPr>
              <a:t> a </a:t>
            </a:r>
            <a:r>
              <a:rPr lang="en-US" b="1" dirty="0" err="1" smtClean="0">
                <a:solidFill>
                  <a:srgbClr val="C00000"/>
                </a:solidFill>
              </a:rPr>
              <a:t>autoavaliação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medida</a:t>
            </a:r>
            <a:r>
              <a:rPr lang="en-US" b="1" dirty="0" smtClean="0">
                <a:solidFill>
                  <a:srgbClr val="C00000"/>
                </a:solidFill>
              </a:rPr>
              <a:t> da </a:t>
            </a:r>
            <a:r>
              <a:rPr lang="en-US" b="1" dirty="0" err="1" smtClean="0">
                <a:solidFill>
                  <a:srgbClr val="C00000"/>
                </a:solidFill>
              </a:rPr>
              <a:t>sua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evolução</a:t>
            </a:r>
            <a:r>
              <a:rPr lang="pt-PT" dirty="0" smtClean="0">
                <a:solidFill>
                  <a:srgbClr val="C00000"/>
                </a:solidFill>
              </a:rPr>
              <a:t>.</a:t>
            </a:r>
            <a:endParaRPr lang="pt-PT" dirty="0">
              <a:solidFill>
                <a:srgbClr val="C00000"/>
              </a:solidFill>
            </a:endParaRPr>
          </a:p>
          <a:p>
            <a:r>
              <a:rPr lang="en-US" b="1" dirty="0" err="1" smtClean="0"/>
              <a:t>Estar</a:t>
            </a:r>
            <a:r>
              <a:rPr lang="en-US" b="1" dirty="0" smtClean="0"/>
              <a:t> </a:t>
            </a:r>
            <a:r>
              <a:rPr lang="en-US" b="1" dirty="0" err="1" smtClean="0"/>
              <a:t>atento</a:t>
            </a:r>
            <a:r>
              <a:rPr lang="en-US" b="1" dirty="0" smtClean="0"/>
              <a:t> à </a:t>
            </a:r>
            <a:r>
              <a:rPr lang="en-US" b="1" dirty="0" err="1" smtClean="0"/>
              <a:t>necessidade</a:t>
            </a:r>
            <a:r>
              <a:rPr lang="en-US" b="1" dirty="0" smtClean="0"/>
              <a:t> de </a:t>
            </a:r>
            <a:r>
              <a:rPr lang="en-US" b="1" dirty="0" err="1" smtClean="0"/>
              <a:t>apoio</a:t>
            </a:r>
            <a:r>
              <a:rPr lang="en-US" b="1" dirty="0" smtClean="0"/>
              <a:t> </a:t>
            </a:r>
            <a:r>
              <a:rPr lang="en-US" b="1" dirty="0" err="1" smtClean="0"/>
              <a:t>emocional</a:t>
            </a:r>
            <a:r>
              <a:rPr lang="en-US" dirty="0" smtClean="0"/>
              <a:t>.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7009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 smtClean="0">
                <a:solidFill>
                  <a:srgbClr val="FF0000"/>
                </a:solidFill>
              </a:rPr>
              <a:t>Entrevistas Intermedias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319348"/>
            <a:ext cx="10515600" cy="5329645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 err="1" smtClean="0"/>
              <a:t>Procurar</a:t>
            </a:r>
            <a:r>
              <a:rPr lang="en-US" b="1" dirty="0" smtClean="0"/>
              <a:t> </a:t>
            </a:r>
            <a:r>
              <a:rPr lang="en-US" b="1" dirty="0" err="1" smtClean="0"/>
              <a:t>obter</a:t>
            </a:r>
            <a:r>
              <a:rPr lang="en-US" b="1" dirty="0" smtClean="0"/>
              <a:t> </a:t>
            </a:r>
            <a:r>
              <a:rPr lang="en-US" b="1" dirty="0" err="1" smtClean="0"/>
              <a:t>uma</a:t>
            </a:r>
            <a:r>
              <a:rPr lang="en-US" b="1" dirty="0" smtClean="0"/>
              <a:t> </a:t>
            </a:r>
            <a:r>
              <a:rPr lang="en-US" b="1" dirty="0" err="1" smtClean="0"/>
              <a:t>avaliação</a:t>
            </a:r>
            <a:r>
              <a:rPr lang="en-US" b="1" dirty="0" smtClean="0"/>
              <a:t> </a:t>
            </a:r>
            <a:r>
              <a:rPr lang="en-US" b="1" dirty="0" err="1" smtClean="0"/>
              <a:t>mais</a:t>
            </a:r>
            <a:r>
              <a:rPr lang="en-US" b="1" dirty="0" smtClean="0"/>
              <a:t> </a:t>
            </a:r>
            <a:r>
              <a:rPr lang="en-US" b="1" dirty="0" err="1" smtClean="0"/>
              <a:t>abrangente</a:t>
            </a:r>
            <a:r>
              <a:rPr lang="en-US" b="1" dirty="0" smtClean="0"/>
              <a:t> de outros </a:t>
            </a:r>
            <a:r>
              <a:rPr lang="en-US" b="1" dirty="0" err="1" smtClean="0"/>
              <a:t>profissionais</a:t>
            </a:r>
            <a:r>
              <a:rPr lang="en-US" b="1" dirty="0" smtClean="0"/>
              <a:t>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 err="1" smtClean="0">
                <a:solidFill>
                  <a:srgbClr val="00B0F0"/>
                </a:solidFill>
              </a:rPr>
              <a:t>Encorajar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os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alunos</a:t>
            </a:r>
            <a:r>
              <a:rPr lang="en-US" b="1" dirty="0" smtClean="0">
                <a:solidFill>
                  <a:srgbClr val="00B0F0"/>
                </a:solidFill>
              </a:rPr>
              <a:t> à </a:t>
            </a:r>
            <a:r>
              <a:rPr lang="en-US" b="1" dirty="0" err="1" smtClean="0">
                <a:solidFill>
                  <a:srgbClr val="00B0F0"/>
                </a:solidFill>
              </a:rPr>
              <a:t>fazer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autoavaliação</a:t>
            </a:r>
            <a:endParaRPr lang="en-US" b="1" dirty="0" smtClean="0">
              <a:solidFill>
                <a:srgbClr val="00B0F0"/>
              </a:solidFill>
            </a:endParaRPr>
          </a:p>
          <a:p>
            <a:pPr>
              <a:spcAft>
                <a:spcPts val="600"/>
              </a:spcAft>
            </a:pPr>
            <a:r>
              <a:rPr lang="en-US" b="1" dirty="0" err="1" smtClean="0"/>
              <a:t>Clarificar</a:t>
            </a:r>
            <a:r>
              <a:rPr lang="en-US" b="1" dirty="0" smtClean="0"/>
              <a:t> </a:t>
            </a:r>
            <a:r>
              <a:rPr lang="en-US" b="1" dirty="0" err="1" smtClean="0"/>
              <a:t>qualquer</a:t>
            </a:r>
            <a:r>
              <a:rPr lang="en-US" b="1" dirty="0" smtClean="0"/>
              <a:t> </a:t>
            </a:r>
            <a:r>
              <a:rPr lang="en-US" b="1" dirty="0" err="1" smtClean="0"/>
              <a:t>coisa</a:t>
            </a:r>
            <a:r>
              <a:rPr lang="en-US" b="1" dirty="0" smtClean="0"/>
              <a:t> que </a:t>
            </a:r>
            <a:r>
              <a:rPr lang="en-US" b="1" dirty="0" err="1" smtClean="0"/>
              <a:t>tenha</a:t>
            </a:r>
            <a:r>
              <a:rPr lang="en-US" b="1" dirty="0" smtClean="0"/>
              <a:t> </a:t>
            </a:r>
            <a:r>
              <a:rPr lang="en-US" b="1" dirty="0" err="1" smtClean="0"/>
              <a:t>sido</a:t>
            </a:r>
            <a:r>
              <a:rPr lang="en-US" b="1" dirty="0" smtClean="0"/>
              <a:t> </a:t>
            </a:r>
            <a:r>
              <a:rPr lang="en-US" b="1" dirty="0" err="1" smtClean="0"/>
              <a:t>feita</a:t>
            </a:r>
            <a:r>
              <a:rPr lang="en-US" b="1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00B0F0"/>
                </a:solidFill>
              </a:rPr>
              <a:t>Dar </a:t>
            </a:r>
            <a:r>
              <a:rPr lang="en-US" b="1" dirty="0" err="1" smtClean="0">
                <a:solidFill>
                  <a:srgbClr val="00B0F0"/>
                </a:solidFill>
              </a:rPr>
              <a:t>conselho</a:t>
            </a:r>
            <a:r>
              <a:rPr lang="en-US" b="1" dirty="0" smtClean="0">
                <a:solidFill>
                  <a:srgbClr val="00B0F0"/>
                </a:solidFill>
              </a:rPr>
              <a:t> para </a:t>
            </a:r>
            <a:r>
              <a:rPr lang="en-US" b="1" dirty="0" err="1" smtClean="0">
                <a:solidFill>
                  <a:srgbClr val="00B0F0"/>
                </a:solidFill>
              </a:rPr>
              <a:t>melhorar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spcAft>
                <a:spcPts val="600"/>
              </a:spcAft>
            </a:pPr>
            <a:r>
              <a:rPr lang="en-US" b="1" dirty="0" err="1" smtClean="0"/>
              <a:t>Registo</a:t>
            </a:r>
            <a:r>
              <a:rPr lang="en-US" b="1" dirty="0" smtClean="0"/>
              <a:t> as </a:t>
            </a:r>
            <a:r>
              <a:rPr lang="en-US" b="1" dirty="0" err="1" smtClean="0"/>
              <a:t>coisas</a:t>
            </a:r>
            <a:r>
              <a:rPr lang="en-US" b="1" dirty="0" smtClean="0"/>
              <a:t> </a:t>
            </a:r>
            <a:r>
              <a:rPr lang="en-US" b="1" dirty="0" err="1" smtClean="0"/>
              <a:t>feitas</a:t>
            </a:r>
            <a:r>
              <a:rPr lang="en-US" b="1" dirty="0" smtClean="0"/>
              <a:t> </a:t>
            </a:r>
            <a:r>
              <a:rPr lang="en-US" b="1" dirty="0" err="1" smtClean="0"/>
              <a:t>pelo</a:t>
            </a:r>
            <a:r>
              <a:rPr lang="en-US" b="1" dirty="0" smtClean="0"/>
              <a:t> </a:t>
            </a:r>
            <a:r>
              <a:rPr lang="en-US" b="1" dirty="0" err="1" smtClean="0"/>
              <a:t>aluno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pt-PT" b="1" dirty="0">
                <a:solidFill>
                  <a:srgbClr val="00B0F0"/>
                </a:solidFill>
              </a:rPr>
              <a:t>R</a:t>
            </a:r>
            <a:r>
              <a:rPr lang="pt-PT" b="1" dirty="0" smtClean="0">
                <a:solidFill>
                  <a:srgbClr val="00B0F0"/>
                </a:solidFill>
              </a:rPr>
              <a:t>econhecer o progresso  do aluno.</a:t>
            </a:r>
            <a:endParaRPr lang="pt-PT" b="1" dirty="0">
              <a:solidFill>
                <a:srgbClr val="00B0F0"/>
              </a:solidFill>
            </a:endParaRPr>
          </a:p>
          <a:p>
            <a:pPr>
              <a:spcAft>
                <a:spcPts val="600"/>
              </a:spcAft>
            </a:pPr>
            <a:r>
              <a:rPr lang="en-US" b="1" dirty="0" err="1" smtClean="0"/>
              <a:t>E</a:t>
            </a:r>
            <a:r>
              <a:rPr lang="en-US" dirty="0" err="1" smtClean="0"/>
              <a:t>ncorajar</a:t>
            </a:r>
            <a:r>
              <a:rPr lang="en-US" dirty="0" smtClean="0"/>
              <a:t> o </a:t>
            </a:r>
            <a:r>
              <a:rPr lang="en-US" dirty="0" err="1" smtClean="0"/>
              <a:t>aluno</a:t>
            </a:r>
            <a:r>
              <a:rPr lang="en-US" dirty="0" smtClean="0"/>
              <a:t> a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questões</a:t>
            </a:r>
            <a:r>
              <a:rPr lang="en-US" dirty="0" smtClean="0"/>
              <a:t> e </a:t>
            </a:r>
            <a:r>
              <a:rPr lang="en-US" dirty="0" err="1" smtClean="0"/>
              <a:t>tirar</a:t>
            </a:r>
            <a:r>
              <a:rPr lang="en-US" dirty="0" smtClean="0"/>
              <a:t> </a:t>
            </a:r>
            <a:r>
              <a:rPr lang="en-US" dirty="0" err="1" smtClean="0"/>
              <a:t>duvidas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Assegurar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privacidade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durante</a:t>
            </a:r>
            <a:r>
              <a:rPr lang="en-US" b="1" dirty="0" smtClean="0">
                <a:solidFill>
                  <a:srgbClr val="00B0F0"/>
                </a:solidFill>
              </a:rPr>
              <a:t> a </a:t>
            </a:r>
            <a:r>
              <a:rPr lang="en-US" b="1" dirty="0" err="1" smtClean="0">
                <a:solidFill>
                  <a:srgbClr val="00B0F0"/>
                </a:solidFill>
              </a:rPr>
              <a:t>entrevista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  <a:p>
            <a:pPr>
              <a:spcAft>
                <a:spcPts val="600"/>
              </a:spcAft>
            </a:pPr>
            <a:r>
              <a:rPr lang="en-US" b="1" dirty="0" err="1"/>
              <a:t>C</a:t>
            </a:r>
            <a:r>
              <a:rPr lang="en-US" dirty="0" err="1" smtClean="0"/>
              <a:t>ontatar</a:t>
            </a:r>
            <a:r>
              <a:rPr lang="en-US" dirty="0" smtClean="0"/>
              <a:t> a </a:t>
            </a:r>
            <a:r>
              <a:rPr lang="en-US" dirty="0" err="1" smtClean="0"/>
              <a:t>universidade</a:t>
            </a:r>
            <a:r>
              <a:rPr lang="en-US" dirty="0" smtClean="0"/>
              <a:t> se </a:t>
            </a:r>
            <a:r>
              <a:rPr lang="en-US" dirty="0" err="1" smtClean="0"/>
              <a:t>existirem</a:t>
            </a:r>
            <a:r>
              <a:rPr lang="en-US" dirty="0" smtClean="0"/>
              <a:t> </a:t>
            </a:r>
            <a:r>
              <a:rPr lang="en-US" dirty="0" err="1" smtClean="0"/>
              <a:t>preocupações</a:t>
            </a:r>
            <a:r>
              <a:rPr lang="en-US" dirty="0" smtClean="0"/>
              <a:t> </a:t>
            </a:r>
            <a:r>
              <a:rPr lang="en-US" dirty="0" err="1" smtClean="0"/>
              <a:t>serias</a:t>
            </a:r>
            <a:r>
              <a:rPr lang="en-US" dirty="0" smtClean="0"/>
              <a:t>.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b="1" dirty="0" err="1" smtClean="0">
                <a:solidFill>
                  <a:srgbClr val="00B0F0"/>
                </a:solidFill>
              </a:rPr>
              <a:t>Não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apresentar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imprevistos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aluno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  <a:p>
            <a:pPr>
              <a:spcAft>
                <a:spcPts val="600"/>
              </a:spcAft>
            </a:pPr>
            <a:r>
              <a:rPr lang="en-US" b="1" dirty="0" err="1" smtClean="0"/>
              <a:t>Não</a:t>
            </a:r>
            <a:r>
              <a:rPr lang="en-US" b="1" dirty="0" smtClean="0"/>
              <a:t> se </a:t>
            </a:r>
            <a:r>
              <a:rPr lang="en-US" b="1" dirty="0" err="1" smtClean="0"/>
              <a:t>basear</a:t>
            </a:r>
            <a:r>
              <a:rPr lang="en-US" b="1" dirty="0" smtClean="0"/>
              <a:t> </a:t>
            </a:r>
            <a:r>
              <a:rPr lang="en-US" b="1" dirty="0" err="1" smtClean="0"/>
              <a:t>somente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sua</a:t>
            </a:r>
            <a:r>
              <a:rPr lang="en-US" b="1" dirty="0" smtClean="0"/>
              <a:t> </a:t>
            </a:r>
            <a:r>
              <a:rPr lang="en-US" b="1" dirty="0" err="1" smtClean="0"/>
              <a:t>opinião</a:t>
            </a:r>
            <a:r>
              <a:rPr lang="en-US" dirty="0" smtClean="0"/>
              <a:t>.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04115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>
                <a:solidFill>
                  <a:srgbClr val="FF0000"/>
                </a:solidFill>
              </a:rPr>
              <a:t>E</a:t>
            </a:r>
            <a:r>
              <a:rPr lang="pt-PT" b="1" dirty="0" smtClean="0">
                <a:solidFill>
                  <a:srgbClr val="FF0000"/>
                </a:solidFill>
              </a:rPr>
              <a:t>ntrevista final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Peça</a:t>
            </a:r>
            <a:r>
              <a:rPr lang="en-US" b="1" dirty="0" smtClean="0"/>
              <a:t> </a:t>
            </a:r>
            <a:r>
              <a:rPr lang="en-US" b="1" dirty="0" err="1" smtClean="0"/>
              <a:t>novamente</a:t>
            </a:r>
            <a:r>
              <a:rPr lang="en-US" b="1" dirty="0" smtClean="0"/>
              <a:t> </a:t>
            </a:r>
            <a:r>
              <a:rPr lang="en-US" b="1" dirty="0" err="1" smtClean="0"/>
              <a:t>ao</a:t>
            </a:r>
            <a:r>
              <a:rPr lang="en-US" b="1" dirty="0" smtClean="0"/>
              <a:t> </a:t>
            </a:r>
            <a:r>
              <a:rPr lang="en-US" b="1" dirty="0" err="1" smtClean="0"/>
              <a:t>aluno</a:t>
            </a:r>
            <a:r>
              <a:rPr lang="en-US" b="1" dirty="0" smtClean="0"/>
              <a:t> a </a:t>
            </a:r>
            <a:r>
              <a:rPr lang="en-US" b="1" dirty="0" err="1" smtClean="0"/>
              <a:t>sua</a:t>
            </a:r>
            <a:r>
              <a:rPr lang="en-US" b="1" dirty="0" smtClean="0"/>
              <a:t> </a:t>
            </a:r>
            <a:r>
              <a:rPr lang="en-US" b="1" dirty="0" err="1" smtClean="0"/>
              <a:t>autoavaliação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err="1" smtClean="0">
                <a:solidFill>
                  <a:srgbClr val="00B0F0"/>
                </a:solidFill>
              </a:rPr>
              <a:t>Contacte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os</a:t>
            </a:r>
            <a:r>
              <a:rPr lang="en-US" b="1" dirty="0" smtClean="0">
                <a:solidFill>
                  <a:srgbClr val="00B0F0"/>
                </a:solidFill>
              </a:rPr>
              <a:t> docents se </a:t>
            </a:r>
            <a:r>
              <a:rPr lang="en-US" b="1" dirty="0" err="1" smtClean="0">
                <a:solidFill>
                  <a:srgbClr val="00B0F0"/>
                </a:solidFill>
              </a:rPr>
              <a:t>necessário</a:t>
            </a:r>
            <a:r>
              <a:rPr lang="pt-PT" dirty="0" smtClean="0">
                <a:solidFill>
                  <a:srgbClr val="00B0F0"/>
                </a:solidFill>
              </a:rPr>
              <a:t>.</a:t>
            </a:r>
            <a:endParaRPr lang="pt-PT" dirty="0">
              <a:solidFill>
                <a:srgbClr val="00B0F0"/>
              </a:solidFill>
            </a:endParaRPr>
          </a:p>
          <a:p>
            <a:r>
              <a:rPr lang="en-US" b="1" dirty="0" err="1" smtClean="0"/>
              <a:t>Não</a:t>
            </a:r>
            <a:r>
              <a:rPr lang="en-US" b="1" dirty="0" smtClean="0"/>
              <a:t> </a:t>
            </a:r>
            <a:r>
              <a:rPr lang="en-US" b="1" dirty="0" err="1" smtClean="0"/>
              <a:t>recei</a:t>
            </a:r>
            <a:r>
              <a:rPr lang="en-US" b="1" dirty="0" smtClean="0"/>
              <a:t> (</a:t>
            </a:r>
            <a:r>
              <a:rPr lang="en-US" b="1" dirty="0" err="1" smtClean="0"/>
              <a:t>miedo</a:t>
            </a:r>
            <a:r>
              <a:rPr lang="en-US" b="1" dirty="0" smtClean="0"/>
              <a:t>) </a:t>
            </a:r>
            <a:r>
              <a:rPr lang="en-US" b="1" dirty="0" err="1" smtClean="0"/>
              <a:t>dizer</a:t>
            </a:r>
            <a:r>
              <a:rPr lang="en-US" b="1" dirty="0" smtClean="0"/>
              <a:t> o que o </a:t>
            </a:r>
            <a:r>
              <a:rPr lang="en-US" b="1" dirty="0" err="1" smtClean="0"/>
              <a:t>aluno</a:t>
            </a:r>
            <a:r>
              <a:rPr lang="en-US" b="1" dirty="0" smtClean="0"/>
              <a:t> </a:t>
            </a:r>
            <a:r>
              <a:rPr lang="en-US" b="1" dirty="0" err="1" smtClean="0"/>
              <a:t>falhou</a:t>
            </a:r>
            <a:r>
              <a:rPr lang="en-US" b="1" dirty="0" smtClean="0"/>
              <a:t>, </a:t>
            </a:r>
            <a:r>
              <a:rPr lang="en-US" b="1" dirty="0" err="1" smtClean="0"/>
              <a:t>parcial</a:t>
            </a:r>
            <a:r>
              <a:rPr lang="en-US" b="1" dirty="0" smtClean="0"/>
              <a:t> </a:t>
            </a:r>
            <a:r>
              <a:rPr lang="en-US" b="1" dirty="0" err="1" smtClean="0"/>
              <a:t>ou</a:t>
            </a:r>
            <a:r>
              <a:rPr lang="en-US" b="1" dirty="0" smtClean="0"/>
              <a:t> </a:t>
            </a:r>
            <a:r>
              <a:rPr lang="en-US" b="1" dirty="0" err="1" smtClean="0"/>
              <a:t>totalmente</a:t>
            </a:r>
            <a:r>
              <a:rPr lang="en-US" b="1" dirty="0" smtClean="0"/>
              <a:t> se for o </a:t>
            </a:r>
            <a:r>
              <a:rPr lang="en-US" b="1" dirty="0" err="1" smtClean="0"/>
              <a:t>caso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5783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 </a:t>
            </a:r>
            <a:r>
              <a:rPr lang="en-US" sz="3200" b="1" dirty="0" err="1" smtClean="0">
                <a:solidFill>
                  <a:srgbClr val="FF0000"/>
                </a:solidFill>
              </a:rPr>
              <a:t>aluno</a:t>
            </a:r>
            <a:r>
              <a:rPr lang="en-US" sz="3200" b="1" dirty="0" smtClean="0">
                <a:solidFill>
                  <a:srgbClr val="FF0000"/>
                </a:solidFill>
              </a:rPr>
              <a:t> que </a:t>
            </a:r>
            <a:r>
              <a:rPr lang="en-US" sz="3200" b="1" dirty="0" err="1" smtClean="0">
                <a:solidFill>
                  <a:srgbClr val="FF0000"/>
                </a:solidFill>
              </a:rPr>
              <a:t>não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está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evoluindo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bem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ou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está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falhando</a:t>
            </a:r>
            <a:endParaRPr lang="pt-PT" sz="3200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identificado</a:t>
            </a:r>
            <a:r>
              <a:rPr lang="en-US" dirty="0" smtClean="0"/>
              <a:t> </a:t>
            </a:r>
            <a:r>
              <a:rPr lang="en-US" dirty="0" err="1" smtClean="0"/>
              <a:t>precocemente</a:t>
            </a:r>
            <a:endParaRPr lang="pt-PT" dirty="0"/>
          </a:p>
          <a:p>
            <a:pPr marL="0" indent="0">
              <a:buNone/>
            </a:pPr>
            <a:r>
              <a:rPr lang="pt-PT" dirty="0"/>
              <a:t>✦ </a:t>
            </a:r>
            <a:r>
              <a:rPr lang="pt-PT" b="1" dirty="0" smtClean="0">
                <a:solidFill>
                  <a:srgbClr val="0070C0"/>
                </a:solidFill>
              </a:rPr>
              <a:t>Pratica clinica inconsistente e não fundamentada.</a:t>
            </a:r>
            <a:endParaRPr lang="pt-PT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Falta</a:t>
            </a:r>
            <a:r>
              <a:rPr lang="en-US" dirty="0" smtClean="0"/>
              <a:t> de </a:t>
            </a:r>
            <a:r>
              <a:rPr lang="en-US" dirty="0" err="1" smtClean="0"/>
              <a:t>resposta</a:t>
            </a:r>
            <a:r>
              <a:rPr lang="en-US" dirty="0" smtClean="0"/>
              <a:t> </a:t>
            </a:r>
            <a:r>
              <a:rPr lang="en-US" dirty="0" err="1" smtClean="0"/>
              <a:t>apropriada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feedback</a:t>
            </a:r>
            <a:endParaRPr lang="pt-PT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Incapacidade</a:t>
            </a:r>
            <a:r>
              <a:rPr lang="en-US" b="1" dirty="0" smtClean="0">
                <a:solidFill>
                  <a:srgbClr val="0070C0"/>
                </a:solidFill>
              </a:rPr>
              <a:t> para </a:t>
            </a:r>
            <a:r>
              <a:rPr lang="en-US" b="1" dirty="0" err="1" smtClean="0">
                <a:solidFill>
                  <a:srgbClr val="0070C0"/>
                </a:solidFill>
              </a:rPr>
              <a:t>mudar</a:t>
            </a:r>
            <a:r>
              <a:rPr lang="en-US" b="1" dirty="0" smtClean="0">
                <a:solidFill>
                  <a:srgbClr val="0070C0"/>
                </a:solidFill>
              </a:rPr>
              <a:t> face As </a:t>
            </a:r>
            <a:r>
              <a:rPr lang="en-US" b="1" dirty="0" err="1" smtClean="0">
                <a:solidFill>
                  <a:srgbClr val="0070C0"/>
                </a:solidFill>
              </a:rPr>
              <a:t>recomendações</a:t>
            </a:r>
            <a:r>
              <a:rPr lang="en-US" b="1" dirty="0" smtClean="0">
                <a:solidFill>
                  <a:srgbClr val="0070C0"/>
                </a:solidFill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</a:rPr>
              <a:t>capacidades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não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revelam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melhoria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Fraca</a:t>
            </a:r>
            <a:r>
              <a:rPr lang="en-US" dirty="0" smtClean="0"/>
              <a:t> </a:t>
            </a:r>
            <a:r>
              <a:rPr lang="en-US" dirty="0" err="1" smtClean="0"/>
              <a:t>preparação</a:t>
            </a:r>
            <a:r>
              <a:rPr lang="en-US" dirty="0" smtClean="0"/>
              <a:t> e </a:t>
            </a:r>
            <a:r>
              <a:rPr lang="en-US" dirty="0" err="1" smtClean="0"/>
              <a:t>desorganização</a:t>
            </a:r>
            <a:r>
              <a:rPr lang="en-US" dirty="0" smtClean="0"/>
              <a:t> do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trabalho</a:t>
            </a:r>
            <a:r>
              <a:rPr lang="en-US" dirty="0" smtClean="0"/>
              <a:t>.</a:t>
            </a:r>
            <a:endParaRPr lang="pt-PT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Interage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pouco</a:t>
            </a:r>
            <a:r>
              <a:rPr lang="en-US" b="1" dirty="0" smtClean="0">
                <a:solidFill>
                  <a:srgbClr val="0070C0"/>
                </a:solidFill>
              </a:rPr>
              <a:t> e </a:t>
            </a:r>
            <a:r>
              <a:rPr lang="en-US" b="1" dirty="0" err="1" smtClean="0">
                <a:solidFill>
                  <a:srgbClr val="0070C0"/>
                </a:solidFill>
              </a:rPr>
              <a:t>fraca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capacidade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comunicação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pt-PT" dirty="0" smtClean="0"/>
              <a:t>Está  continuamente mal de </a:t>
            </a:r>
            <a:r>
              <a:rPr lang="pt-PT" dirty="0"/>
              <a:t>saúde; </a:t>
            </a:r>
            <a:r>
              <a:rPr lang="pt-PT" dirty="0" smtClean="0"/>
              <a:t> sente-se </a:t>
            </a:r>
            <a:r>
              <a:rPr lang="pt-PT" dirty="0"/>
              <a:t>deprimido, irritado, não </a:t>
            </a:r>
            <a:r>
              <a:rPr lang="pt-PT" dirty="0" smtClean="0"/>
              <a:t>empenhado, ausente ????, </a:t>
            </a:r>
            <a:r>
              <a:rPr lang="pt-PT" dirty="0"/>
              <a:t>triste, ou estão emocionalmente instável, cansado ou apático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3611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4" y="365125"/>
            <a:ext cx="11105606" cy="1325563"/>
          </a:xfrm>
        </p:spPr>
        <p:txBody>
          <a:bodyPr>
            <a:normAutofit/>
          </a:bodyPr>
          <a:lstStyle/>
          <a:p>
            <a:pPr algn="ctr"/>
            <a:r>
              <a:rPr lang="pt-PT" sz="3600" b="1" dirty="0">
                <a:solidFill>
                  <a:srgbClr val="FF0000"/>
                </a:solidFill>
              </a:rPr>
              <a:t>Apoio extra para alunos em risco de </a:t>
            </a:r>
            <a:r>
              <a:rPr lang="pt-PT" sz="3600" b="1" dirty="0" smtClean="0">
                <a:solidFill>
                  <a:srgbClr val="FF0000"/>
                </a:solidFill>
              </a:rPr>
              <a:t>reprovar(1</a:t>
            </a:r>
            <a:r>
              <a:rPr lang="pt-PT" sz="3600" b="1" dirty="0" smtClean="0"/>
              <a:t>)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43197" y="1661386"/>
            <a:ext cx="10515600" cy="519661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discutir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r>
              <a:rPr lang="en-US" dirty="0" smtClean="0"/>
              <a:t> e </a:t>
            </a:r>
            <a:r>
              <a:rPr lang="en-US" dirty="0" err="1" smtClean="0"/>
              <a:t>assegurar</a:t>
            </a:r>
            <a:r>
              <a:rPr lang="en-US" dirty="0" smtClean="0"/>
              <a:t>-se que o </a:t>
            </a:r>
            <a:r>
              <a:rPr lang="en-US" dirty="0" err="1" smtClean="0"/>
              <a:t>aluno</a:t>
            </a:r>
            <a:r>
              <a:rPr lang="en-US" dirty="0" smtClean="0"/>
              <a:t> </a:t>
            </a:r>
            <a:r>
              <a:rPr lang="en-US" dirty="0" err="1" smtClean="0"/>
              <a:t>sabe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motivos</a:t>
            </a:r>
            <a:r>
              <a:rPr lang="en-US" dirty="0" smtClean="0"/>
              <a:t> do </a:t>
            </a:r>
            <a:r>
              <a:rPr lang="en-US" dirty="0" err="1" smtClean="0"/>
              <a:t>encontro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>
                <a:solidFill>
                  <a:srgbClr val="C00000"/>
                </a:solidFill>
              </a:rPr>
              <a:t>Discustir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aspetos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objectivos</a:t>
            </a:r>
            <a:r>
              <a:rPr lang="en-US" dirty="0" smtClean="0">
                <a:solidFill>
                  <a:srgbClr val="C00000"/>
                </a:solidFill>
              </a:rPr>
              <a:t> que </a:t>
            </a:r>
            <a:r>
              <a:rPr lang="en-US" dirty="0" err="1" smtClean="0">
                <a:solidFill>
                  <a:srgbClr val="C00000"/>
                </a:solidFill>
              </a:rPr>
              <a:t>levaram</a:t>
            </a:r>
            <a:r>
              <a:rPr lang="en-US" dirty="0" smtClean="0">
                <a:solidFill>
                  <a:srgbClr val="C00000"/>
                </a:solidFill>
              </a:rPr>
              <a:t> a </a:t>
            </a:r>
            <a:r>
              <a:rPr lang="en-US" dirty="0" err="1" smtClean="0">
                <a:solidFill>
                  <a:srgbClr val="C00000"/>
                </a:solidFill>
              </a:rPr>
              <a:t>esta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preocupação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especifica</a:t>
            </a:r>
            <a:r>
              <a:rPr lang="en-US" dirty="0" smtClean="0">
                <a:solidFill>
                  <a:srgbClr val="C00000"/>
                </a:solidFill>
              </a:rPr>
              <a:t> e de feedback </a:t>
            </a:r>
            <a:r>
              <a:rPr lang="en-US" dirty="0" err="1" smtClean="0">
                <a:solidFill>
                  <a:srgbClr val="C00000"/>
                </a:solidFill>
              </a:rPr>
              <a:t>honesto</a:t>
            </a:r>
            <a:r>
              <a:rPr lang="en-US" dirty="0" smtClean="0">
                <a:solidFill>
                  <a:srgbClr val="C00000"/>
                </a:solidFill>
              </a:rPr>
              <a:t> e </a:t>
            </a:r>
            <a:r>
              <a:rPr lang="en-US" dirty="0" err="1" smtClean="0">
                <a:solidFill>
                  <a:srgbClr val="C00000"/>
                </a:solidFill>
              </a:rPr>
              <a:t>claro</a:t>
            </a:r>
            <a:r>
              <a:rPr lang="en-US" dirty="0" smtClean="0">
                <a:solidFill>
                  <a:srgbClr val="C00000"/>
                </a:solidFill>
              </a:rPr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aluno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risco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reprovar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Assegura</a:t>
            </a:r>
            <a:r>
              <a:rPr lang="en-US" dirty="0" smtClean="0"/>
              <a:t> que o </a:t>
            </a:r>
            <a:r>
              <a:rPr lang="en-US" dirty="0" err="1" smtClean="0"/>
              <a:t>aluno</a:t>
            </a:r>
            <a:r>
              <a:rPr lang="en-US" dirty="0" smtClean="0"/>
              <a:t> </a:t>
            </a:r>
            <a:r>
              <a:rPr lang="en-US" dirty="0" err="1" smtClean="0"/>
              <a:t>entende</a:t>
            </a:r>
            <a:r>
              <a:rPr lang="en-US" dirty="0" smtClean="0"/>
              <a:t> a </a:t>
            </a:r>
            <a:r>
              <a:rPr lang="en-US" dirty="0" err="1" smtClean="0"/>
              <a:t>importancia</a:t>
            </a:r>
            <a:r>
              <a:rPr lang="en-US" dirty="0" smtClean="0"/>
              <a:t> e </a:t>
            </a:r>
            <a:r>
              <a:rPr lang="en-US" dirty="0" err="1" smtClean="0"/>
              <a:t>natureza</a:t>
            </a:r>
            <a:r>
              <a:rPr lang="en-US" dirty="0" smtClean="0"/>
              <a:t> do problem: Se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entende</a:t>
            </a:r>
            <a:r>
              <a:rPr lang="en-US" dirty="0" smtClean="0"/>
              <a:t> é grave.</a:t>
            </a:r>
            <a:endParaRPr lang="pt-PT" dirty="0"/>
          </a:p>
          <a:p>
            <a:pPr marL="0" indent="0">
              <a:buNone/>
            </a:pPr>
            <a:r>
              <a:rPr lang="pt-PT" dirty="0"/>
              <a:t>✦ </a:t>
            </a:r>
            <a:r>
              <a:rPr lang="pt-PT" dirty="0" smtClean="0">
                <a:solidFill>
                  <a:srgbClr val="C00000"/>
                </a:solidFill>
              </a:rPr>
              <a:t>facilita a autoavaliação do estudante ajudando-o a identificar o que já sabe e no que precisa focalizar para aprender e ultrapassar as suas fraquezas: </a:t>
            </a:r>
          </a:p>
          <a:p>
            <a:pPr marL="0" indent="0">
              <a:buNone/>
            </a:pPr>
            <a:r>
              <a:rPr lang="pt-PT" dirty="0" smtClean="0"/>
              <a:t>Identifica os recursos que pode utilizar para melhorar conhecimento e competências.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>
                <a:solidFill>
                  <a:srgbClr val="C00000"/>
                </a:solidFill>
              </a:rPr>
              <a:t>Discutir</a:t>
            </a:r>
            <a:r>
              <a:rPr lang="en-US" dirty="0" smtClean="0">
                <a:solidFill>
                  <a:srgbClr val="C00000"/>
                </a:solidFill>
              </a:rPr>
              <a:t> a </a:t>
            </a:r>
            <a:r>
              <a:rPr lang="en-US" dirty="0" err="1" smtClean="0">
                <a:solidFill>
                  <a:srgbClr val="C00000"/>
                </a:solidFill>
              </a:rPr>
              <a:t>situação</a:t>
            </a:r>
            <a:r>
              <a:rPr lang="en-US" dirty="0" smtClean="0">
                <a:solidFill>
                  <a:srgbClr val="C00000"/>
                </a:solidFill>
              </a:rPr>
              <a:t> com </a:t>
            </a:r>
            <a:r>
              <a:rPr lang="en-US" dirty="0" err="1" smtClean="0">
                <a:solidFill>
                  <a:srgbClr val="C00000"/>
                </a:solidFill>
              </a:rPr>
              <a:t>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orientadores</a:t>
            </a:r>
            <a:r>
              <a:rPr lang="en-US" dirty="0" smtClean="0">
                <a:solidFill>
                  <a:srgbClr val="C00000"/>
                </a:solidFill>
              </a:rPr>
              <a:t> da </a:t>
            </a:r>
            <a:r>
              <a:rPr lang="en-US" dirty="0" err="1" smtClean="0">
                <a:solidFill>
                  <a:srgbClr val="C00000"/>
                </a:solidFill>
              </a:rPr>
              <a:t>pratica</a:t>
            </a:r>
            <a:r>
              <a:rPr lang="en-US" dirty="0" smtClean="0">
                <a:solidFill>
                  <a:srgbClr val="C00000"/>
                </a:solidFill>
              </a:rPr>
              <a:t> e </a:t>
            </a:r>
            <a:r>
              <a:rPr lang="en-US" dirty="0" err="1" smtClean="0">
                <a:solidFill>
                  <a:srgbClr val="C00000"/>
                </a:solidFill>
              </a:rPr>
              <a:t>informar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docentes</a:t>
            </a:r>
            <a:r>
              <a:rPr lang="en-US" dirty="0" smtClean="0">
                <a:solidFill>
                  <a:srgbClr val="C00000"/>
                </a:solidFill>
              </a:rPr>
              <a:t>; </a:t>
            </a:r>
            <a:r>
              <a:rPr lang="en-US" dirty="0" err="1" smtClean="0">
                <a:solidFill>
                  <a:srgbClr val="C00000"/>
                </a:solidFill>
              </a:rPr>
              <a:t>os</a:t>
            </a:r>
            <a:r>
              <a:rPr lang="en-US" dirty="0" smtClean="0">
                <a:solidFill>
                  <a:srgbClr val="C00000"/>
                </a:solidFill>
              </a:rPr>
              <a:t> professors da </a:t>
            </a:r>
            <a:r>
              <a:rPr lang="en-US" dirty="0" err="1" smtClean="0">
                <a:solidFill>
                  <a:srgbClr val="C00000"/>
                </a:solidFill>
              </a:rPr>
              <a:t>universidade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deve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envolvidos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  <a:r>
              <a:rPr lang="en-US" dirty="0" err="1" smtClean="0">
                <a:solidFill>
                  <a:srgbClr val="C00000"/>
                </a:solidFill>
              </a:rPr>
              <a:t>Deve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haver</a:t>
            </a:r>
            <a:r>
              <a:rPr lang="en-US" dirty="0" smtClean="0">
                <a:solidFill>
                  <a:srgbClr val="C00000"/>
                </a:solidFill>
              </a:rPr>
              <a:t> boa </a:t>
            </a:r>
            <a:r>
              <a:rPr lang="en-US" dirty="0" err="1" smtClean="0">
                <a:solidFill>
                  <a:srgbClr val="C00000"/>
                </a:solidFill>
              </a:rPr>
              <a:t>comunicação</a:t>
            </a:r>
            <a:r>
              <a:rPr lang="en-US" dirty="0" smtClean="0">
                <a:solidFill>
                  <a:srgbClr val="C00000"/>
                </a:solidFill>
              </a:rPr>
              <a:t> entre </a:t>
            </a:r>
            <a:r>
              <a:rPr lang="en-US" dirty="0" err="1" smtClean="0">
                <a:solidFill>
                  <a:srgbClr val="C00000"/>
                </a:solidFill>
              </a:rPr>
              <a:t>pratica</a:t>
            </a:r>
            <a:r>
              <a:rPr lang="en-US" dirty="0" smtClean="0">
                <a:solidFill>
                  <a:srgbClr val="C00000"/>
                </a:solidFill>
              </a:rPr>
              <a:t> e </a:t>
            </a:r>
            <a:r>
              <a:rPr lang="en-US" dirty="0" err="1" smtClean="0">
                <a:solidFill>
                  <a:srgbClr val="C00000"/>
                </a:solidFill>
              </a:rPr>
              <a:t>docentes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pt-PT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Trabalhar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de </a:t>
            </a:r>
            <a:r>
              <a:rPr lang="en-US" dirty="0" err="1" smtClean="0"/>
              <a:t>perto</a:t>
            </a:r>
            <a:r>
              <a:rPr lang="en-US" dirty="0" smtClean="0"/>
              <a:t> com o </a:t>
            </a:r>
            <a:r>
              <a:rPr lang="en-US" dirty="0" err="1" smtClean="0"/>
              <a:t>estudante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>
                <a:solidFill>
                  <a:srgbClr val="C00000"/>
                </a:solidFill>
              </a:rPr>
              <a:t>Providencie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apoio</a:t>
            </a:r>
            <a:r>
              <a:rPr lang="en-US" dirty="0" smtClean="0">
                <a:solidFill>
                  <a:srgbClr val="C00000"/>
                </a:solidFill>
              </a:rPr>
              <a:t> extra se </a:t>
            </a:r>
            <a:r>
              <a:rPr lang="en-US" dirty="0" err="1" smtClean="0">
                <a:solidFill>
                  <a:srgbClr val="C00000"/>
                </a:solidFill>
              </a:rPr>
              <a:t>necessário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92682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 smtClean="0">
                <a:solidFill>
                  <a:srgbClr val="FF0000"/>
                </a:solidFill>
              </a:rPr>
              <a:t>Apoio extra para alunos em risco de </a:t>
            </a:r>
            <a:r>
              <a:rPr lang="pt-PT" sz="3600" b="1" dirty="0" err="1" smtClean="0">
                <a:solidFill>
                  <a:srgbClr val="FF0000"/>
                </a:solidFill>
              </a:rPr>
              <a:t>reprobar</a:t>
            </a:r>
            <a:r>
              <a:rPr lang="pt-PT" sz="3600" b="1" dirty="0" smtClean="0">
                <a:solidFill>
                  <a:srgbClr val="FF0000"/>
                </a:solidFill>
              </a:rPr>
              <a:t>(2)</a:t>
            </a:r>
            <a:endParaRPr lang="pt-PT" sz="3600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smtClean="0"/>
              <a:t>Plano de </a:t>
            </a:r>
            <a:r>
              <a:rPr lang="en-US" dirty="0" err="1" smtClean="0"/>
              <a:t>acção</a:t>
            </a:r>
            <a:r>
              <a:rPr lang="en-US" dirty="0" smtClean="0"/>
              <a:t> </a:t>
            </a:r>
            <a:r>
              <a:rPr lang="en-US" dirty="0" err="1" smtClean="0"/>
              <a:t>conjunto</a:t>
            </a:r>
            <a:r>
              <a:rPr lang="en-US" dirty="0" smtClean="0"/>
              <a:t> e </a:t>
            </a:r>
            <a:r>
              <a:rPr lang="en-US" dirty="0" err="1" smtClean="0"/>
              <a:t>detalhado</a:t>
            </a:r>
            <a:r>
              <a:rPr lang="en-US" dirty="0" smtClean="0"/>
              <a:t> e </a:t>
            </a:r>
            <a:r>
              <a:rPr lang="en-US" dirty="0" err="1" smtClean="0"/>
              <a:t>assegurar</a:t>
            </a:r>
            <a:r>
              <a:rPr lang="en-US" dirty="0" smtClean="0"/>
              <a:t> que o </a:t>
            </a:r>
            <a:r>
              <a:rPr lang="en-US" dirty="0" err="1" smtClean="0"/>
              <a:t>aluno</a:t>
            </a:r>
            <a:r>
              <a:rPr lang="en-US" dirty="0" smtClean="0"/>
              <a:t> o </a:t>
            </a:r>
            <a:r>
              <a:rPr lang="en-US" dirty="0" err="1" smtClean="0"/>
              <a:t>entende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Pode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ter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apoio</a:t>
            </a:r>
            <a:r>
              <a:rPr lang="en-US" b="1" dirty="0" smtClean="0">
                <a:solidFill>
                  <a:srgbClr val="0070C0"/>
                </a:solidFill>
              </a:rPr>
              <a:t> de outros </a:t>
            </a:r>
            <a:r>
              <a:rPr lang="en-US" b="1" dirty="0" err="1" smtClean="0">
                <a:solidFill>
                  <a:srgbClr val="0070C0"/>
                </a:solidFill>
              </a:rPr>
              <a:t>mentores</a:t>
            </a:r>
            <a:r>
              <a:rPr lang="en-US" b="1" dirty="0" smtClean="0">
                <a:solidFill>
                  <a:srgbClr val="0070C0"/>
                </a:solidFill>
              </a:rPr>
              <a:t> para </a:t>
            </a:r>
            <a:r>
              <a:rPr lang="en-US" b="1" dirty="0" err="1" smtClean="0">
                <a:solidFill>
                  <a:srgbClr val="0070C0"/>
                </a:solidFill>
              </a:rPr>
              <a:t>certificar</a:t>
            </a:r>
            <a:r>
              <a:rPr lang="en-US" b="1" dirty="0" smtClean="0">
                <a:solidFill>
                  <a:srgbClr val="0070C0"/>
                </a:solidFill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</a:rPr>
              <a:t>validade</a:t>
            </a:r>
            <a:r>
              <a:rPr lang="en-US" b="1" dirty="0" smtClean="0">
                <a:solidFill>
                  <a:srgbClr val="0070C0"/>
                </a:solidFill>
              </a:rPr>
              <a:t> das </a:t>
            </a:r>
            <a:r>
              <a:rPr lang="en-US" b="1" dirty="0" err="1" smtClean="0">
                <a:solidFill>
                  <a:srgbClr val="0070C0"/>
                </a:solidFill>
              </a:rPr>
              <a:t>avalições</a:t>
            </a:r>
            <a:r>
              <a:rPr lang="en-US" b="1" dirty="0" smtClean="0">
                <a:solidFill>
                  <a:srgbClr val="0070C0"/>
                </a:solidFill>
              </a:rPr>
              <a:t>. </a:t>
            </a:r>
            <a:endParaRPr lang="pt-PT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Revisão</a:t>
            </a:r>
            <a:r>
              <a:rPr lang="en-US" dirty="0" smtClean="0"/>
              <a:t> seminal do </a:t>
            </a:r>
            <a:r>
              <a:rPr lang="en-US" dirty="0" err="1" smtClean="0"/>
              <a:t>progresso</a:t>
            </a:r>
            <a:r>
              <a:rPr lang="en-US" dirty="0" smtClean="0"/>
              <a:t> e </a:t>
            </a:r>
            <a:r>
              <a:rPr lang="en-US" dirty="0" err="1" smtClean="0"/>
              <a:t>mudar</a:t>
            </a:r>
            <a:r>
              <a:rPr lang="en-US" dirty="0" smtClean="0"/>
              <a:t> o </a:t>
            </a:r>
            <a:r>
              <a:rPr lang="en-US" dirty="0" err="1" smtClean="0"/>
              <a:t>plano</a:t>
            </a:r>
            <a:r>
              <a:rPr lang="en-US" dirty="0" smtClean="0"/>
              <a:t> se </a:t>
            </a:r>
            <a:r>
              <a:rPr lang="en-US" dirty="0" err="1" smtClean="0"/>
              <a:t>necessário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Guardar</a:t>
            </a:r>
            <a:r>
              <a:rPr lang="en-US" b="1" dirty="0" smtClean="0">
                <a:solidFill>
                  <a:srgbClr val="0070C0"/>
                </a:solidFill>
              </a:rPr>
              <a:t> as </a:t>
            </a:r>
            <a:r>
              <a:rPr lang="en-US" b="1" dirty="0" err="1" smtClean="0">
                <a:solidFill>
                  <a:srgbClr val="0070C0"/>
                </a:solidFill>
              </a:rPr>
              <a:t>notas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evolução</a:t>
            </a:r>
            <a:r>
              <a:rPr lang="en-US" b="1" dirty="0" smtClean="0">
                <a:solidFill>
                  <a:srgbClr val="0070C0"/>
                </a:solidFill>
              </a:rPr>
              <a:t> e </a:t>
            </a:r>
            <a:r>
              <a:rPr lang="en-US" b="1" dirty="0" err="1" smtClean="0">
                <a:solidFill>
                  <a:srgbClr val="0070C0"/>
                </a:solidFill>
              </a:rPr>
              <a:t>planos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por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escrito</a:t>
            </a:r>
            <a:r>
              <a:rPr lang="en-US" b="1" dirty="0" smtClean="0">
                <a:solidFill>
                  <a:srgbClr val="0070C0"/>
                </a:solidFill>
              </a:rPr>
              <a:t>. </a:t>
            </a:r>
            <a:r>
              <a:rPr lang="en-US" b="1" dirty="0" err="1" smtClean="0">
                <a:solidFill>
                  <a:srgbClr val="0070C0"/>
                </a:solidFill>
              </a:rPr>
              <a:t>Podem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fazer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falta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mais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tarde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Documente</a:t>
            </a:r>
            <a:r>
              <a:rPr lang="en-US" dirty="0" smtClean="0"/>
              <a:t> a </a:t>
            </a:r>
            <a:r>
              <a:rPr lang="en-US" dirty="0" err="1" smtClean="0"/>
              <a:t>evolução</a:t>
            </a:r>
            <a:r>
              <a:rPr lang="en-US" dirty="0" smtClean="0"/>
              <a:t> do </a:t>
            </a:r>
            <a:r>
              <a:rPr lang="en-US" dirty="0" err="1" smtClean="0"/>
              <a:t>aluno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documetos</a:t>
            </a:r>
            <a:r>
              <a:rPr lang="en-US" dirty="0" smtClean="0"/>
              <a:t> </a:t>
            </a:r>
            <a:r>
              <a:rPr lang="en-US" dirty="0" err="1" smtClean="0"/>
              <a:t>oficiais</a:t>
            </a:r>
            <a:r>
              <a:rPr lang="en-US" dirty="0" smtClean="0"/>
              <a:t> o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cedo</a:t>
            </a:r>
            <a:r>
              <a:rPr lang="en-US" dirty="0" smtClean="0"/>
              <a:t> </a:t>
            </a:r>
            <a:r>
              <a:rPr lang="en-US" dirty="0" err="1" smtClean="0"/>
              <a:t>possivel</a:t>
            </a:r>
            <a:r>
              <a:rPr lang="en-US" dirty="0" smtClean="0"/>
              <a:t> de forma </a:t>
            </a:r>
            <a:r>
              <a:rPr lang="en-US" dirty="0" err="1" smtClean="0"/>
              <a:t>clara</a:t>
            </a:r>
            <a:r>
              <a:rPr lang="en-US" dirty="0" smtClean="0"/>
              <a:t> para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049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4594" y="839449"/>
            <a:ext cx="8514260" cy="5665853"/>
          </a:xfrm>
          <a:prstGeom prst="rect">
            <a:avLst/>
          </a:prstGeom>
        </p:spPr>
      </p:pic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3404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err="1" smtClean="0">
                <a:solidFill>
                  <a:srgbClr val="FF0000"/>
                </a:solidFill>
              </a:rPr>
              <a:t>Reprobar</a:t>
            </a:r>
            <a:r>
              <a:rPr lang="pt-PT" b="1" dirty="0" smtClean="0">
                <a:solidFill>
                  <a:srgbClr val="FF0000"/>
                </a:solidFill>
              </a:rPr>
              <a:t> um estudante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Duffy (2004) </a:t>
            </a:r>
            <a:r>
              <a:rPr lang="en-US" dirty="0" err="1" smtClean="0"/>
              <a:t>afirma</a:t>
            </a:r>
            <a:r>
              <a:rPr lang="en-US" dirty="0" smtClean="0"/>
              <a:t> a </a:t>
            </a:r>
            <a:r>
              <a:rPr lang="en-US" dirty="0" err="1" smtClean="0"/>
              <a:t>importancia</a:t>
            </a:r>
            <a:r>
              <a:rPr lang="en-US" dirty="0" smtClean="0"/>
              <a:t> da </a:t>
            </a:r>
            <a:r>
              <a:rPr lang="en-US" dirty="0" err="1" smtClean="0"/>
              <a:t>avaliação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do mentor: </a:t>
            </a:r>
            <a:endParaRPr lang="en-US" i="1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È </a:t>
            </a:r>
            <a:r>
              <a:rPr lang="en-US" dirty="0" err="1" smtClean="0">
                <a:solidFill>
                  <a:srgbClr val="C00000"/>
                </a:solidFill>
              </a:rPr>
              <a:t>preciso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coragem</a:t>
            </a:r>
            <a:r>
              <a:rPr lang="en-US" dirty="0" smtClean="0">
                <a:solidFill>
                  <a:srgbClr val="C00000"/>
                </a:solidFill>
              </a:rPr>
              <a:t> para </a:t>
            </a:r>
            <a:r>
              <a:rPr lang="en-US" dirty="0" err="1" smtClean="0">
                <a:solidFill>
                  <a:srgbClr val="C00000"/>
                </a:solidFill>
              </a:rPr>
              <a:t>reprovar</a:t>
            </a:r>
            <a:r>
              <a:rPr lang="en-US" dirty="0" smtClean="0">
                <a:solidFill>
                  <a:srgbClr val="C00000"/>
                </a:solidFill>
              </a:rPr>
              <a:t> um </a:t>
            </a:r>
            <a:r>
              <a:rPr lang="en-US" dirty="0" err="1" smtClean="0">
                <a:solidFill>
                  <a:srgbClr val="C00000"/>
                </a:solidFill>
              </a:rPr>
              <a:t>aluno</a:t>
            </a:r>
            <a:r>
              <a:rPr lang="en-US" dirty="0" smtClean="0">
                <a:solidFill>
                  <a:srgbClr val="C00000"/>
                </a:solidFill>
              </a:rPr>
              <a:t>, mas </a:t>
            </a:r>
            <a:r>
              <a:rPr lang="en-US" dirty="0" err="1" smtClean="0">
                <a:solidFill>
                  <a:srgbClr val="C00000"/>
                </a:solidFill>
              </a:rPr>
              <a:t>não</a:t>
            </a:r>
            <a:r>
              <a:rPr lang="en-US" dirty="0" smtClean="0">
                <a:solidFill>
                  <a:srgbClr val="C00000"/>
                </a:solidFill>
              </a:rPr>
              <a:t> se </a:t>
            </a:r>
            <a:r>
              <a:rPr lang="en-US" dirty="0" err="1" smtClean="0">
                <a:solidFill>
                  <a:srgbClr val="C00000"/>
                </a:solidFill>
              </a:rPr>
              <a:t>deve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sentir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sozinho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deve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apoio</a:t>
            </a:r>
            <a:r>
              <a:rPr lang="en-US" dirty="0" smtClean="0">
                <a:solidFill>
                  <a:srgbClr val="C00000"/>
                </a:solidFill>
              </a:rPr>
              <a:t> dos </a:t>
            </a:r>
            <a:r>
              <a:rPr lang="en-US" dirty="0" err="1" smtClean="0">
                <a:solidFill>
                  <a:srgbClr val="C00000"/>
                </a:solidFill>
              </a:rPr>
              <a:t>professores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Sentirse</a:t>
            </a:r>
            <a:r>
              <a:rPr lang="en-US" dirty="0" smtClean="0"/>
              <a:t>-a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seguro</a:t>
            </a:r>
            <a:r>
              <a:rPr lang="en-US" dirty="0" smtClean="0"/>
              <a:t> se </a:t>
            </a:r>
            <a:r>
              <a:rPr lang="en-US" dirty="0" err="1" smtClean="0"/>
              <a:t>tiver</a:t>
            </a:r>
            <a:r>
              <a:rPr lang="en-US" dirty="0" smtClean="0"/>
              <a:t> </a:t>
            </a:r>
            <a:r>
              <a:rPr lang="en-US" dirty="0" err="1" smtClean="0"/>
              <a:t>seguido</a:t>
            </a:r>
            <a:r>
              <a:rPr lang="en-US" dirty="0" smtClean="0"/>
              <a:t> o </a:t>
            </a:r>
            <a:r>
              <a:rPr lang="en-US" dirty="0" err="1" smtClean="0"/>
              <a:t>plano</a:t>
            </a:r>
            <a:r>
              <a:rPr lang="en-US" dirty="0" smtClean="0"/>
              <a:t> e </a:t>
            </a:r>
            <a:r>
              <a:rPr lang="en-US" dirty="0" err="1" smtClean="0"/>
              <a:t>tiver</a:t>
            </a:r>
            <a:r>
              <a:rPr lang="en-US" dirty="0" smtClean="0"/>
              <a:t> </a:t>
            </a:r>
            <a:r>
              <a:rPr lang="en-US" dirty="0" err="1" smtClean="0"/>
              <a:t>apoiado</a:t>
            </a:r>
            <a:r>
              <a:rPr lang="en-US" dirty="0" smtClean="0"/>
              <a:t> o </a:t>
            </a:r>
            <a:r>
              <a:rPr lang="en-US" dirty="0" err="1" smtClean="0"/>
              <a:t>aluno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risco</a:t>
            </a:r>
            <a:r>
              <a:rPr lang="en-US" dirty="0" smtClean="0"/>
              <a:t> de </a:t>
            </a:r>
            <a:r>
              <a:rPr lang="en-US" dirty="0" err="1" smtClean="0"/>
              <a:t>reprovar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>
                <a:solidFill>
                  <a:srgbClr val="C00000"/>
                </a:solidFill>
              </a:rPr>
              <a:t>Não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pode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surpresa</a:t>
            </a:r>
            <a:r>
              <a:rPr lang="en-US" dirty="0" smtClean="0">
                <a:solidFill>
                  <a:srgbClr val="C00000"/>
                </a:solidFill>
              </a:rPr>
              <a:t> para o </a:t>
            </a:r>
            <a:r>
              <a:rPr lang="en-US" dirty="0" err="1" smtClean="0">
                <a:solidFill>
                  <a:srgbClr val="C00000"/>
                </a:solidFill>
              </a:rPr>
              <a:t>aluno</a:t>
            </a:r>
            <a:r>
              <a:rPr lang="en-US" dirty="0" smtClean="0">
                <a:solidFill>
                  <a:srgbClr val="C00000"/>
                </a:solidFill>
              </a:rPr>
              <a:t> saber da </a:t>
            </a:r>
            <a:r>
              <a:rPr lang="en-US" dirty="0" err="1" smtClean="0">
                <a:solidFill>
                  <a:srgbClr val="C00000"/>
                </a:solidFill>
              </a:rPr>
              <a:t>reprovação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somente</a:t>
            </a:r>
            <a:r>
              <a:rPr lang="en-US" dirty="0" smtClean="0">
                <a:solidFill>
                  <a:srgbClr val="C00000"/>
                </a:solidFill>
              </a:rPr>
              <a:t> no </a:t>
            </a:r>
            <a:r>
              <a:rPr lang="en-US" dirty="0" err="1" smtClean="0">
                <a:solidFill>
                  <a:srgbClr val="C00000"/>
                </a:solidFill>
              </a:rPr>
              <a:t>momento</a:t>
            </a:r>
            <a:r>
              <a:rPr lang="en-US" dirty="0" smtClean="0">
                <a:solidFill>
                  <a:srgbClr val="C00000"/>
                </a:solidFill>
              </a:rPr>
              <a:t> da </a:t>
            </a:r>
            <a:r>
              <a:rPr lang="en-US" dirty="0" err="1" smtClean="0">
                <a:solidFill>
                  <a:srgbClr val="C00000"/>
                </a:solidFill>
              </a:rPr>
              <a:t>avaliação</a:t>
            </a:r>
            <a:r>
              <a:rPr lang="en-US" dirty="0" smtClean="0">
                <a:solidFill>
                  <a:srgbClr val="C00000"/>
                </a:solidFill>
              </a:rPr>
              <a:t> final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/>
              <a:t>O mentor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guardar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registos</a:t>
            </a:r>
            <a:r>
              <a:rPr lang="en-US" dirty="0" smtClean="0"/>
              <a:t> que </a:t>
            </a:r>
            <a:r>
              <a:rPr lang="en-US" dirty="0" err="1" smtClean="0"/>
              <a:t>suportam</a:t>
            </a:r>
            <a:r>
              <a:rPr lang="en-US" dirty="0" smtClean="0"/>
              <a:t> 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decisão</a:t>
            </a:r>
            <a:r>
              <a:rPr lang="en-US" dirty="0"/>
              <a:t>.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82125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err="1" smtClean="0">
                <a:solidFill>
                  <a:srgbClr val="FF0000"/>
                </a:solidFill>
              </a:rPr>
              <a:t>Proficiencia</a:t>
            </a:r>
            <a:r>
              <a:rPr lang="pt-PT" b="1" dirty="0" smtClean="0">
                <a:solidFill>
                  <a:srgbClr val="FF0000"/>
                </a:solidFill>
              </a:rPr>
              <a:t>/</a:t>
            </a:r>
            <a:r>
              <a:rPr lang="pt-PT" b="1" dirty="0" err="1" smtClean="0">
                <a:solidFill>
                  <a:srgbClr val="FF0000"/>
                </a:solidFill>
              </a:rPr>
              <a:t>competencia</a:t>
            </a:r>
            <a:r>
              <a:rPr lang="pt-PT" b="1" dirty="0" smtClean="0">
                <a:solidFill>
                  <a:srgbClr val="FF0000"/>
                </a:solidFill>
              </a:rPr>
              <a:t> 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O </a:t>
            </a:r>
            <a:r>
              <a:rPr lang="en-US" dirty="0" err="1" smtClean="0"/>
              <a:t>Estudante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avaliado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capaz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pratica</a:t>
            </a:r>
            <a:r>
              <a:rPr lang="en-US" dirty="0" smtClean="0"/>
              <a:t> </a:t>
            </a:r>
            <a:r>
              <a:rPr lang="en-US" dirty="0" err="1" smtClean="0"/>
              <a:t>segura</a:t>
            </a:r>
            <a:r>
              <a:rPr lang="en-US" dirty="0" smtClean="0"/>
              <a:t> e </a:t>
            </a:r>
            <a:r>
              <a:rPr lang="en-US" dirty="0" err="1" smtClean="0"/>
              <a:t>efetiva</a:t>
            </a:r>
            <a:r>
              <a:rPr lang="en-US" dirty="0" smtClean="0"/>
              <a:t> no </a:t>
            </a:r>
            <a:r>
              <a:rPr lang="en-US" dirty="0" err="1" smtClean="0"/>
              <a:t>fim</a:t>
            </a:r>
            <a:r>
              <a:rPr lang="en-US" dirty="0" smtClean="0"/>
              <a:t> do </a:t>
            </a:r>
            <a:r>
              <a:rPr lang="en-US" dirty="0" err="1" smtClean="0"/>
              <a:t>programa</a:t>
            </a:r>
            <a:r>
              <a:rPr lang="en-US" dirty="0"/>
              <a:t>.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89834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>
                <a:solidFill>
                  <a:srgbClr val="FF0000"/>
                </a:solidFill>
              </a:rPr>
              <a:t>Apoio aos mentores 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 dirty="0" smtClean="0"/>
              <a:t>Universidades e seus docentes tem a responsabilidade de dar suporte </a:t>
            </a:r>
            <a:endParaRPr lang="pt-PT" b="1" dirty="0"/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Colaborar</a:t>
            </a:r>
            <a:r>
              <a:rPr lang="en-US" b="1" dirty="0" smtClean="0">
                <a:solidFill>
                  <a:srgbClr val="0070C0"/>
                </a:solidFill>
              </a:rPr>
              <a:t> com </a:t>
            </a:r>
            <a:r>
              <a:rPr lang="en-US" b="1" dirty="0" err="1" smtClean="0">
                <a:solidFill>
                  <a:srgbClr val="0070C0"/>
                </a:solidFill>
              </a:rPr>
              <a:t>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clinicos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Apoiar</a:t>
            </a:r>
            <a:r>
              <a:rPr lang="en-US" dirty="0" smtClean="0"/>
              <a:t> mentor e </a:t>
            </a:r>
            <a:r>
              <a:rPr lang="en-US" dirty="0" err="1" smtClean="0"/>
              <a:t>estudantes</a:t>
            </a:r>
            <a:r>
              <a:rPr lang="en-US" dirty="0" smtClean="0"/>
              <a:t> com </a:t>
            </a:r>
            <a:r>
              <a:rPr lang="en-US" dirty="0" err="1" smtClean="0"/>
              <a:t>contactos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Assegurar</a:t>
            </a:r>
            <a:r>
              <a:rPr lang="en-US" b="1" dirty="0" smtClean="0">
                <a:solidFill>
                  <a:srgbClr val="0070C0"/>
                </a:solidFill>
              </a:rPr>
              <a:t> um </a:t>
            </a:r>
            <a:r>
              <a:rPr lang="en-US" b="1" dirty="0" err="1" smtClean="0">
                <a:solidFill>
                  <a:srgbClr val="0070C0"/>
                </a:solidFill>
              </a:rPr>
              <a:t>bom</a:t>
            </a:r>
            <a:r>
              <a:rPr lang="en-US" b="1" dirty="0" smtClean="0">
                <a:solidFill>
                  <a:srgbClr val="0070C0"/>
                </a:solidFill>
              </a:rPr>
              <a:t> Sistema de </a:t>
            </a:r>
            <a:r>
              <a:rPr lang="en-US" b="1" dirty="0" err="1" smtClean="0">
                <a:solidFill>
                  <a:srgbClr val="0070C0"/>
                </a:solidFill>
              </a:rPr>
              <a:t>comunicação</a:t>
            </a:r>
            <a:r>
              <a:rPr lang="en-US" b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Comunicar</a:t>
            </a:r>
            <a:r>
              <a:rPr lang="en-US" dirty="0" smtClean="0"/>
              <a:t> </a:t>
            </a:r>
            <a:r>
              <a:rPr lang="en-US" dirty="0" err="1" smtClean="0"/>
              <a:t>rapidamente</a:t>
            </a:r>
            <a:r>
              <a:rPr lang="en-US" dirty="0" smtClean="0"/>
              <a:t> as </a:t>
            </a:r>
            <a:r>
              <a:rPr lang="en-US" dirty="0" err="1" smtClean="0"/>
              <a:t>alterações</a:t>
            </a:r>
            <a:r>
              <a:rPr lang="en-US" dirty="0" smtClean="0"/>
              <a:t> no </a:t>
            </a:r>
            <a:r>
              <a:rPr lang="en-US" dirty="0" err="1" smtClean="0"/>
              <a:t>planeamento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>
                <a:solidFill>
                  <a:srgbClr val="0070C0"/>
                </a:solidFill>
              </a:rPr>
              <a:t>Ter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em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acção</a:t>
            </a:r>
            <a:r>
              <a:rPr lang="en-US" dirty="0" smtClean="0">
                <a:solidFill>
                  <a:srgbClr val="0070C0"/>
                </a:solidFill>
              </a:rPr>
              <a:t> um Sistema de </a:t>
            </a:r>
            <a:r>
              <a:rPr lang="en-US" dirty="0" err="1" smtClean="0">
                <a:solidFill>
                  <a:srgbClr val="0070C0"/>
                </a:solidFill>
              </a:rPr>
              <a:t>avaliação</a:t>
            </a:r>
            <a:r>
              <a:rPr lang="en-US" dirty="0" smtClean="0">
                <a:solidFill>
                  <a:srgbClr val="0070C0"/>
                </a:solidFill>
              </a:rPr>
              <a:t> da </a:t>
            </a:r>
            <a:r>
              <a:rPr lang="en-US" dirty="0" err="1" smtClean="0">
                <a:solidFill>
                  <a:srgbClr val="0070C0"/>
                </a:solidFill>
              </a:rPr>
              <a:t>mentoria</a:t>
            </a:r>
            <a:endParaRPr lang="pt-PT" dirty="0">
              <a:solidFill>
                <a:srgbClr val="0070C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7692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>
                <a:solidFill>
                  <a:srgbClr val="FF0000"/>
                </a:solidFill>
              </a:rPr>
              <a:t>Apoio aos mentores </a:t>
            </a:r>
            <a:r>
              <a:rPr lang="pt-PT" dirty="0" smtClean="0">
                <a:solidFill>
                  <a:srgbClr val="FF0000"/>
                </a:solidFill>
              </a:rPr>
              <a:t>2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74320" y="1825624"/>
            <a:ext cx="1107948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responsaveis</a:t>
            </a:r>
            <a:r>
              <a:rPr lang="en-US" dirty="0" smtClean="0"/>
              <a:t> dos </a:t>
            </a:r>
            <a:r>
              <a:rPr lang="en-US" dirty="0" err="1" smtClean="0"/>
              <a:t>campos</a:t>
            </a:r>
            <a:r>
              <a:rPr lang="en-US" dirty="0" smtClean="0"/>
              <a:t> de </a:t>
            </a:r>
            <a:r>
              <a:rPr lang="en-US" dirty="0" err="1" smtClean="0"/>
              <a:t>estágio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>
                <a:solidFill>
                  <a:srgbClr val="0070C0"/>
                </a:solidFill>
              </a:rPr>
              <a:t>Assegurar</a:t>
            </a:r>
            <a:r>
              <a:rPr lang="en-US" dirty="0" smtClean="0">
                <a:solidFill>
                  <a:srgbClr val="0070C0"/>
                </a:solidFill>
              </a:rPr>
              <a:t> que </a:t>
            </a:r>
            <a:r>
              <a:rPr lang="en-US" dirty="0" err="1" smtClean="0">
                <a:solidFill>
                  <a:srgbClr val="0070C0"/>
                </a:solidFill>
              </a:rPr>
              <a:t>os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mentores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estão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preparados</a:t>
            </a:r>
            <a:r>
              <a:rPr lang="en-US" dirty="0" smtClean="0">
                <a:solidFill>
                  <a:srgbClr val="0070C0"/>
                </a:solidFill>
              </a:rPr>
              <a:t> para o </a:t>
            </a:r>
            <a:r>
              <a:rPr lang="en-US" dirty="0" err="1" smtClean="0">
                <a:solidFill>
                  <a:srgbClr val="0070C0"/>
                </a:solidFill>
              </a:rPr>
              <a:t>papel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pt-P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Assegura</a:t>
            </a:r>
            <a:r>
              <a:rPr lang="en-US" dirty="0" smtClean="0"/>
              <a:t> tempo para que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mentores</a:t>
            </a:r>
            <a:r>
              <a:rPr lang="en-US" dirty="0" smtClean="0"/>
              <a:t> </a:t>
            </a:r>
            <a:r>
              <a:rPr lang="en-US" dirty="0" err="1" smtClean="0"/>
              <a:t>reunam</a:t>
            </a:r>
            <a:r>
              <a:rPr lang="en-US" dirty="0" smtClean="0"/>
              <a:t> com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estudantes</a:t>
            </a:r>
            <a:r>
              <a:rPr lang="en-US" dirty="0" smtClean="0"/>
              <a:t> the NMC </a:t>
            </a:r>
            <a:r>
              <a:rPr lang="en-US" dirty="0"/>
              <a:t>(NMC, 2006a) </a:t>
            </a:r>
            <a:r>
              <a:rPr lang="en-US" dirty="0" smtClean="0"/>
              <a:t>“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tempo </a:t>
            </a:r>
            <a:r>
              <a:rPr lang="en-US" dirty="0" err="1" smtClean="0"/>
              <a:t>destinado</a:t>
            </a:r>
            <a:r>
              <a:rPr lang="en-US" dirty="0" smtClean="0"/>
              <a:t> para </a:t>
            </a:r>
            <a:r>
              <a:rPr lang="en-US" dirty="0" err="1" smtClean="0"/>
              <a:t>refletir</a:t>
            </a:r>
            <a:r>
              <a:rPr lang="en-US" dirty="0" smtClean="0"/>
              <a:t>, </a:t>
            </a:r>
            <a:r>
              <a:rPr lang="en-US" dirty="0" err="1" smtClean="0"/>
              <a:t>dar</a:t>
            </a:r>
            <a:r>
              <a:rPr lang="en-US" dirty="0" smtClean="0"/>
              <a:t> feedback e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registos</a:t>
            </a:r>
            <a:r>
              <a:rPr lang="en-US" dirty="0" smtClean="0"/>
              <a:t> dos </a:t>
            </a:r>
            <a:r>
              <a:rPr lang="en-US" dirty="0" err="1" smtClean="0"/>
              <a:t>resultados</a:t>
            </a:r>
            <a:r>
              <a:rPr lang="en-US" dirty="0" smtClean="0"/>
              <a:t> dos </a:t>
            </a:r>
            <a:r>
              <a:rPr lang="en-US" dirty="0" err="1" smtClean="0"/>
              <a:t>alunos</a:t>
            </a:r>
            <a:r>
              <a:rPr lang="en-US" dirty="0" smtClean="0"/>
              <a:t> o que </a:t>
            </a:r>
            <a:r>
              <a:rPr lang="en-US" dirty="0" err="1" smtClean="0"/>
              <a:t>corresponde</a:t>
            </a:r>
            <a:r>
              <a:rPr lang="en-US" dirty="0" smtClean="0"/>
              <a:t> no </a:t>
            </a:r>
            <a:r>
              <a:rPr lang="en-US" dirty="0" err="1" smtClean="0"/>
              <a:t>minimo</a:t>
            </a:r>
            <a:r>
              <a:rPr lang="en-US" dirty="0" smtClean="0"/>
              <a:t> a 1 hora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estudante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aluno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✦ </a:t>
            </a:r>
            <a:r>
              <a:rPr lang="en-US" dirty="0" err="1" smtClean="0">
                <a:solidFill>
                  <a:srgbClr val="0070C0"/>
                </a:solidFill>
              </a:rPr>
              <a:t>Assegurar</a:t>
            </a:r>
            <a:r>
              <a:rPr lang="en-US" dirty="0" smtClean="0">
                <a:solidFill>
                  <a:srgbClr val="0070C0"/>
                </a:solidFill>
              </a:rPr>
              <a:t> que </a:t>
            </a:r>
            <a:r>
              <a:rPr lang="en-US" dirty="0" err="1" smtClean="0">
                <a:solidFill>
                  <a:srgbClr val="0070C0"/>
                </a:solidFill>
              </a:rPr>
              <a:t>os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mentores</a:t>
            </a:r>
            <a:r>
              <a:rPr lang="en-US" dirty="0" smtClean="0">
                <a:solidFill>
                  <a:srgbClr val="0070C0"/>
                </a:solidFill>
              </a:rPr>
              <a:t> tem </a:t>
            </a:r>
            <a:r>
              <a:rPr lang="en-US" dirty="0" err="1" smtClean="0">
                <a:solidFill>
                  <a:srgbClr val="0070C0"/>
                </a:solidFill>
              </a:rPr>
              <a:t>apoio</a:t>
            </a:r>
            <a:r>
              <a:rPr lang="en-US" dirty="0" smtClean="0">
                <a:solidFill>
                  <a:srgbClr val="0070C0"/>
                </a:solidFill>
              </a:rPr>
              <a:t> e </a:t>
            </a:r>
            <a:r>
              <a:rPr lang="en-US" dirty="0" err="1" smtClean="0">
                <a:solidFill>
                  <a:srgbClr val="0070C0"/>
                </a:solidFill>
              </a:rPr>
              <a:t>colaboração</a:t>
            </a:r>
            <a:r>
              <a:rPr lang="en-US" dirty="0" smtClean="0">
                <a:solidFill>
                  <a:srgbClr val="0070C0"/>
                </a:solidFill>
              </a:rPr>
              <a:t> dos professors das </a:t>
            </a:r>
            <a:r>
              <a:rPr lang="en-US" dirty="0" err="1" smtClean="0">
                <a:solidFill>
                  <a:srgbClr val="0070C0"/>
                </a:solidFill>
              </a:rPr>
              <a:t>universidades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pt-P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/>
              <a:t>✦</a:t>
            </a:r>
            <a:r>
              <a:rPr lang="en-US" dirty="0" err="1" smtClean="0"/>
              <a:t>Providenciam</a:t>
            </a:r>
            <a:r>
              <a:rPr lang="en-US" dirty="0" smtClean="0"/>
              <a:t> </a:t>
            </a:r>
            <a:r>
              <a:rPr lang="en-US" dirty="0" err="1" smtClean="0"/>
              <a:t>oportunidades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que </a:t>
            </a:r>
            <a:r>
              <a:rPr lang="en-US" dirty="0" err="1" smtClean="0"/>
              <a:t>reflitam</a:t>
            </a:r>
            <a:r>
              <a:rPr lang="en-US" dirty="0" smtClean="0"/>
              <a:t> o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serviço</a:t>
            </a:r>
            <a:r>
              <a:rPr lang="en-US" dirty="0" smtClean="0"/>
              <a:t> </a:t>
            </a:r>
            <a:r>
              <a:rPr lang="en-US" dirty="0" err="1" smtClean="0"/>
              <a:t>permanente</a:t>
            </a:r>
            <a:r>
              <a:rPr lang="en-US" dirty="0" smtClean="0"/>
              <a:t>  24-horas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805258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>
                <a:solidFill>
                  <a:srgbClr val="FF0000"/>
                </a:solidFill>
              </a:rPr>
              <a:t>Apoio aos mentores </a:t>
            </a:r>
            <a:r>
              <a:rPr lang="pt-PT" b="1" dirty="0" smtClean="0">
                <a:solidFill>
                  <a:srgbClr val="FF0000"/>
                </a:solidFill>
              </a:rPr>
              <a:t>3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Reconhecer</a:t>
            </a:r>
            <a:r>
              <a:rPr lang="en-US" b="1" dirty="0" smtClean="0">
                <a:solidFill>
                  <a:srgbClr val="0070C0"/>
                </a:solidFill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</a:rPr>
              <a:t>complexidade</a:t>
            </a:r>
            <a:r>
              <a:rPr lang="en-US" b="1" dirty="0" smtClean="0">
                <a:solidFill>
                  <a:srgbClr val="0070C0"/>
                </a:solidFill>
              </a:rPr>
              <a:t> do </a:t>
            </a:r>
            <a:r>
              <a:rPr lang="en-US" b="1" dirty="0" err="1" smtClean="0">
                <a:solidFill>
                  <a:srgbClr val="0070C0"/>
                </a:solidFill>
              </a:rPr>
              <a:t>papel</a:t>
            </a:r>
            <a:r>
              <a:rPr lang="en-US" b="1" dirty="0" smtClean="0">
                <a:solidFill>
                  <a:srgbClr val="0070C0"/>
                </a:solidFill>
              </a:rPr>
              <a:t> de mentor</a:t>
            </a:r>
            <a:endParaRPr lang="pt-PT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reconhece</a:t>
            </a:r>
            <a:r>
              <a:rPr lang="en-US" dirty="0" smtClean="0"/>
              <a:t> e </a:t>
            </a:r>
            <a:r>
              <a:rPr lang="en-US" dirty="0" err="1" smtClean="0"/>
              <a:t>apoia</a:t>
            </a:r>
            <a:r>
              <a:rPr lang="en-US" dirty="0" smtClean="0"/>
              <a:t> </a:t>
            </a:r>
            <a:r>
              <a:rPr lang="en-US" dirty="0" err="1" smtClean="0"/>
              <a:t>necessidades</a:t>
            </a:r>
            <a:r>
              <a:rPr lang="en-US" dirty="0" smtClean="0"/>
              <a:t> </a:t>
            </a:r>
            <a:r>
              <a:rPr lang="en-US" dirty="0" err="1" smtClean="0"/>
              <a:t>adicionais</a:t>
            </a:r>
            <a:r>
              <a:rPr lang="en-US" dirty="0" smtClean="0"/>
              <a:t> do mentor </a:t>
            </a:r>
            <a:r>
              <a:rPr lang="en-US" dirty="0" err="1" smtClean="0"/>
              <a:t>especialmente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o </a:t>
            </a:r>
            <a:r>
              <a:rPr lang="en-US" dirty="0" err="1" smtClean="0"/>
              <a:t>aluno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prograde.</a:t>
            </a:r>
            <a:endParaRPr lang="pt-PT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Assegura</a:t>
            </a:r>
            <a:r>
              <a:rPr lang="en-US" b="1" dirty="0" smtClean="0">
                <a:solidFill>
                  <a:srgbClr val="0070C0"/>
                </a:solidFill>
              </a:rPr>
              <a:t> que o mentor tem </a:t>
            </a:r>
            <a:r>
              <a:rPr lang="en-US" b="1" dirty="0" err="1" smtClean="0">
                <a:solidFill>
                  <a:srgbClr val="0070C0"/>
                </a:solidFill>
              </a:rPr>
              <a:t>supervisão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proporciona</a:t>
            </a:r>
            <a:r>
              <a:rPr lang="en-US" dirty="0" smtClean="0"/>
              <a:t> e </a:t>
            </a:r>
            <a:r>
              <a:rPr lang="en-US" dirty="0" err="1" smtClean="0"/>
              <a:t>mantêm</a:t>
            </a:r>
            <a:r>
              <a:rPr lang="en-US" dirty="0" smtClean="0"/>
              <a:t> um </a:t>
            </a:r>
            <a:r>
              <a:rPr lang="en-US" dirty="0" err="1" smtClean="0"/>
              <a:t>ambiente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</a:t>
            </a:r>
            <a:r>
              <a:rPr lang="en-US" dirty="0" err="1" smtClean="0"/>
              <a:t>efetiva</a:t>
            </a:r>
            <a:endParaRPr lang="pt-PT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✦ </a:t>
            </a:r>
            <a:r>
              <a:rPr lang="en-US" b="1" dirty="0" err="1" smtClean="0">
                <a:solidFill>
                  <a:srgbClr val="0070C0"/>
                </a:solidFill>
              </a:rPr>
              <a:t>Mantém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uma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visão</a:t>
            </a:r>
            <a:r>
              <a:rPr lang="en-US" b="1" dirty="0" smtClean="0">
                <a:solidFill>
                  <a:srgbClr val="0070C0"/>
                </a:solidFill>
              </a:rPr>
              <a:t> do </a:t>
            </a:r>
            <a:r>
              <a:rPr lang="en-US" b="1" dirty="0" err="1" smtClean="0">
                <a:solidFill>
                  <a:srgbClr val="0070C0"/>
                </a:solidFill>
              </a:rPr>
              <a:t>progresso</a:t>
            </a:r>
            <a:r>
              <a:rPr lang="en-US" b="1" dirty="0" smtClean="0">
                <a:solidFill>
                  <a:srgbClr val="0070C0"/>
                </a:solidFill>
              </a:rPr>
              <a:t> dos </a:t>
            </a:r>
            <a:r>
              <a:rPr lang="en-US" b="1" dirty="0" err="1" smtClean="0">
                <a:solidFill>
                  <a:srgbClr val="0070C0"/>
                </a:solidFill>
              </a:rPr>
              <a:t>estudantes</a:t>
            </a:r>
            <a:r>
              <a:rPr lang="en-US" b="1" dirty="0" smtClean="0">
                <a:solidFill>
                  <a:srgbClr val="0070C0"/>
                </a:solidFill>
              </a:rPr>
              <a:t> 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NMC </a:t>
            </a:r>
            <a:r>
              <a:rPr lang="en-US" dirty="0" err="1" smtClean="0"/>
              <a:t>recomenda</a:t>
            </a:r>
            <a:r>
              <a:rPr lang="en-US" dirty="0" smtClean="0"/>
              <a:t> 3 </a:t>
            </a:r>
            <a:r>
              <a:rPr lang="en-US" dirty="0" err="1" smtClean="0"/>
              <a:t>estudantes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mentor no </a:t>
            </a:r>
            <a:r>
              <a:rPr lang="en-US" dirty="0" err="1" smtClean="0"/>
              <a:t>maximo</a:t>
            </a:r>
            <a:r>
              <a:rPr lang="en-US" dirty="0" smtClean="0"/>
              <a:t>(NMC, </a:t>
            </a:r>
            <a:r>
              <a:rPr lang="pt-PT" dirty="0" smtClean="0"/>
              <a:t>2006a</a:t>
            </a:r>
            <a:r>
              <a:rPr lang="pt-PT" dirty="0"/>
              <a:t>).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78612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>
                <a:solidFill>
                  <a:srgbClr val="FF0000"/>
                </a:solidFill>
              </a:rPr>
              <a:t>Papeis de ligação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Papeis</a:t>
            </a:r>
            <a:r>
              <a:rPr lang="en-US" dirty="0" smtClean="0"/>
              <a:t> de </a:t>
            </a:r>
            <a:r>
              <a:rPr lang="en-US" dirty="0" err="1" smtClean="0"/>
              <a:t>ligação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docentes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apoio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 </a:t>
            </a:r>
            <a:r>
              <a:rPr lang="en-US" dirty="0" err="1" smtClean="0"/>
              <a:t>mentores</a:t>
            </a:r>
            <a:r>
              <a:rPr lang="en-US" dirty="0" smtClean="0"/>
              <a:t> e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estudantes</a:t>
            </a:r>
            <a:r>
              <a:rPr lang="en-US" dirty="0" smtClean="0"/>
              <a:t>:</a:t>
            </a:r>
            <a:endParaRPr lang="pt-PT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✦ </a:t>
            </a:r>
            <a:r>
              <a:rPr lang="en-US" b="1" dirty="0" err="1" smtClean="0">
                <a:solidFill>
                  <a:srgbClr val="C00000"/>
                </a:solidFill>
              </a:rPr>
              <a:t>Trabalho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colaborativo</a:t>
            </a:r>
            <a:r>
              <a:rPr lang="en-US" b="1" dirty="0" smtClean="0">
                <a:solidFill>
                  <a:srgbClr val="C00000"/>
                </a:solidFill>
              </a:rPr>
              <a:t> e  </a:t>
            </a:r>
            <a:r>
              <a:rPr lang="en-US" b="1" dirty="0" err="1" smtClean="0">
                <a:solidFill>
                  <a:srgbClr val="C00000"/>
                </a:solidFill>
              </a:rPr>
              <a:t>efectivo</a:t>
            </a:r>
            <a:r>
              <a:rPr lang="en-US" b="1" dirty="0" smtClean="0">
                <a:solidFill>
                  <a:srgbClr val="C00000"/>
                </a:solidFill>
              </a:rPr>
              <a:t> com o staff do local </a:t>
            </a:r>
            <a:r>
              <a:rPr lang="en-US" b="1" dirty="0" err="1" smtClean="0">
                <a:solidFill>
                  <a:srgbClr val="C00000"/>
                </a:solidFill>
              </a:rPr>
              <a:t>clinico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/>
              <a:t>A</a:t>
            </a:r>
            <a:r>
              <a:rPr lang="en-US" dirty="0" err="1" smtClean="0"/>
              <a:t>sseguar</a:t>
            </a:r>
            <a:r>
              <a:rPr lang="en-US" dirty="0" smtClean="0"/>
              <a:t> que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locais</a:t>
            </a:r>
            <a:r>
              <a:rPr lang="en-US" dirty="0" smtClean="0"/>
              <a:t> da </a:t>
            </a:r>
            <a:r>
              <a:rPr lang="en-US" dirty="0" err="1" smtClean="0"/>
              <a:t>pratica</a:t>
            </a:r>
            <a:r>
              <a:rPr lang="en-US" dirty="0" smtClean="0"/>
              <a:t> tem </a:t>
            </a:r>
            <a:r>
              <a:rPr lang="en-US" dirty="0" err="1" smtClean="0"/>
              <a:t>toda</a:t>
            </a:r>
            <a:r>
              <a:rPr lang="en-US" dirty="0" smtClean="0"/>
              <a:t> a </a:t>
            </a:r>
            <a:r>
              <a:rPr lang="en-US" dirty="0" err="1" smtClean="0"/>
              <a:t>informação</a:t>
            </a:r>
            <a:r>
              <a:rPr lang="en-US" dirty="0" smtClean="0"/>
              <a:t> e </a:t>
            </a:r>
            <a:r>
              <a:rPr lang="en-US" dirty="0" err="1" smtClean="0"/>
              <a:t>contactos</a:t>
            </a:r>
            <a:endParaRPr lang="pt-PT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✦ </a:t>
            </a:r>
            <a:r>
              <a:rPr lang="en-US" b="1" dirty="0" err="1">
                <a:solidFill>
                  <a:srgbClr val="C00000"/>
                </a:solidFill>
              </a:rPr>
              <a:t>E</a:t>
            </a:r>
            <a:r>
              <a:rPr lang="en-US" b="1" dirty="0" err="1" smtClean="0">
                <a:solidFill>
                  <a:srgbClr val="C00000"/>
                </a:solidFill>
              </a:rPr>
              <a:t>stabelecem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comunicação</a:t>
            </a:r>
            <a:r>
              <a:rPr lang="en-US" b="1" dirty="0" smtClean="0">
                <a:solidFill>
                  <a:srgbClr val="C00000"/>
                </a:solidFill>
              </a:rPr>
              <a:t> entre </a:t>
            </a:r>
            <a:r>
              <a:rPr lang="en-US" b="1" dirty="0" err="1" smtClean="0">
                <a:solidFill>
                  <a:srgbClr val="C00000"/>
                </a:solidFill>
              </a:rPr>
              <a:t>Professores</a:t>
            </a:r>
            <a:r>
              <a:rPr lang="en-US" b="1" dirty="0" smtClean="0">
                <a:solidFill>
                  <a:srgbClr val="C00000"/>
                </a:solidFill>
              </a:rPr>
              <a:t> e </a:t>
            </a:r>
            <a:r>
              <a:rPr lang="en-US" b="1" dirty="0" err="1" smtClean="0">
                <a:solidFill>
                  <a:srgbClr val="C00000"/>
                </a:solidFill>
              </a:rPr>
              <a:t>responsaveis</a:t>
            </a:r>
            <a:r>
              <a:rPr lang="en-US" b="1" dirty="0" smtClean="0">
                <a:solidFill>
                  <a:srgbClr val="C00000"/>
                </a:solidFill>
              </a:rPr>
              <a:t> dos </a:t>
            </a:r>
            <a:r>
              <a:rPr lang="en-US" b="1" dirty="0" err="1" smtClean="0">
                <a:solidFill>
                  <a:srgbClr val="C00000"/>
                </a:solidFill>
              </a:rPr>
              <a:t>locais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clinicos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endParaRPr lang="pt-PT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Apiam</a:t>
            </a:r>
            <a:r>
              <a:rPr lang="en-US" dirty="0" smtClean="0"/>
              <a:t>  </a:t>
            </a:r>
            <a:r>
              <a:rPr lang="en-US" dirty="0" err="1" smtClean="0"/>
              <a:t>mentores</a:t>
            </a:r>
            <a:r>
              <a:rPr lang="en-US" dirty="0" smtClean="0"/>
              <a:t> </a:t>
            </a:r>
            <a:r>
              <a:rPr lang="pt-PT" dirty="0" smtClean="0"/>
              <a:t>e staff da </a:t>
            </a:r>
            <a:r>
              <a:rPr lang="pt-PT" dirty="0" err="1" smtClean="0"/>
              <a:t>practica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056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Responsabilidades</a:t>
            </a:r>
            <a:r>
              <a:rPr lang="en-US" dirty="0" smtClean="0">
                <a:solidFill>
                  <a:srgbClr val="FF0000"/>
                </a:solidFill>
              </a:rPr>
              <a:t> dos </a:t>
            </a:r>
            <a:r>
              <a:rPr lang="en-US" dirty="0" err="1" smtClean="0">
                <a:solidFill>
                  <a:srgbClr val="FF0000"/>
                </a:solidFill>
              </a:rPr>
              <a:t>EStudantes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/>
              <a:t/>
            </a:r>
            <a:br>
              <a:rPr lang="en-US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3690" y="1280160"/>
            <a:ext cx="12048309" cy="5090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✦ saber as </a:t>
            </a:r>
            <a:r>
              <a:rPr lang="en-US" dirty="0" err="1" smtClean="0">
                <a:solidFill>
                  <a:srgbClr val="0070C0"/>
                </a:solidFill>
              </a:rPr>
              <a:t>suas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responsabilidades</a:t>
            </a:r>
            <a:r>
              <a:rPr lang="en-US" dirty="0" smtClean="0">
                <a:solidFill>
                  <a:srgbClr val="0070C0"/>
                </a:solidFill>
              </a:rPr>
              <a:t> e </a:t>
            </a:r>
            <a:r>
              <a:rPr lang="en-US" dirty="0" err="1" smtClean="0">
                <a:solidFill>
                  <a:srgbClr val="0070C0"/>
                </a:solidFill>
              </a:rPr>
              <a:t>regulamentações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pt-P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PT" dirty="0"/>
              <a:t>✦ </a:t>
            </a:r>
            <a:r>
              <a:rPr lang="pt-PT" dirty="0" smtClean="0"/>
              <a:t>Dominar os Documentos de suporte à pratica. documentos legais</a:t>
            </a:r>
            <a:endParaRPr lang="pt-PT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✦ </a:t>
            </a:r>
            <a:r>
              <a:rPr lang="en-US" dirty="0" smtClean="0">
                <a:solidFill>
                  <a:srgbClr val="0070C0"/>
                </a:solidFill>
              </a:rPr>
              <a:t>Saber as </a:t>
            </a:r>
            <a:r>
              <a:rPr lang="en-US" dirty="0" err="1" smtClean="0">
                <a:solidFill>
                  <a:srgbClr val="0070C0"/>
                </a:solidFill>
              </a:rPr>
              <a:t>expectativas</a:t>
            </a:r>
            <a:r>
              <a:rPr lang="en-US" dirty="0" smtClean="0">
                <a:solidFill>
                  <a:srgbClr val="0070C0"/>
                </a:solidFill>
              </a:rPr>
              <a:t> do local da </a:t>
            </a:r>
            <a:r>
              <a:rPr lang="en-US" dirty="0" err="1" smtClean="0">
                <a:solidFill>
                  <a:srgbClr val="0070C0"/>
                </a:solidFill>
              </a:rPr>
              <a:t>pratica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clinica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smtClean="0"/>
              <a:t>✦ </a:t>
            </a:r>
            <a:r>
              <a:rPr lang="en-US" dirty="0" err="1" smtClean="0"/>
              <a:t>Terem</a:t>
            </a:r>
            <a:r>
              <a:rPr lang="en-US" dirty="0" smtClean="0"/>
              <a:t> o </a:t>
            </a:r>
            <a:r>
              <a:rPr lang="en-US" dirty="0" err="1" smtClean="0"/>
              <a:t>conhecimento</a:t>
            </a:r>
            <a:r>
              <a:rPr lang="en-US" dirty="0" smtClean="0"/>
              <a:t> </a:t>
            </a:r>
            <a:r>
              <a:rPr lang="en-US" dirty="0" err="1" smtClean="0"/>
              <a:t>necessario</a:t>
            </a:r>
            <a:r>
              <a:rPr lang="en-US" dirty="0" smtClean="0"/>
              <a:t> </a:t>
            </a:r>
            <a:r>
              <a:rPr lang="en-US" dirty="0" err="1" smtClean="0"/>
              <a:t>aquele</a:t>
            </a:r>
            <a:r>
              <a:rPr lang="en-US" dirty="0" smtClean="0"/>
              <a:t> </a:t>
            </a:r>
            <a:r>
              <a:rPr lang="en-US" dirty="0" err="1" smtClean="0"/>
              <a:t>lugar</a:t>
            </a:r>
            <a:r>
              <a:rPr lang="en-US" dirty="0" smtClean="0"/>
              <a:t> </a:t>
            </a:r>
            <a:r>
              <a:rPr lang="en-US" dirty="0" err="1" smtClean="0"/>
              <a:t>clinico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✦ </a:t>
            </a:r>
            <a:r>
              <a:rPr lang="en-US" dirty="0" err="1" smtClean="0">
                <a:solidFill>
                  <a:srgbClr val="0070C0"/>
                </a:solidFill>
              </a:rPr>
              <a:t>contactar</a:t>
            </a:r>
            <a:r>
              <a:rPr lang="en-US" dirty="0" smtClean="0">
                <a:solidFill>
                  <a:srgbClr val="0070C0"/>
                </a:solidFill>
              </a:rPr>
              <a:t> o local e o mentor antes de </a:t>
            </a:r>
            <a:r>
              <a:rPr lang="en-US" dirty="0" err="1" smtClean="0">
                <a:solidFill>
                  <a:srgbClr val="0070C0"/>
                </a:solidFill>
              </a:rPr>
              <a:t>iniciar</a:t>
            </a:r>
            <a:endParaRPr lang="pt-P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✦ </a:t>
            </a:r>
            <a:r>
              <a:rPr lang="en-US" dirty="0" err="1" smtClean="0"/>
              <a:t>Informar</a:t>
            </a:r>
            <a:r>
              <a:rPr lang="en-US" dirty="0" smtClean="0"/>
              <a:t> o mentor das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necessidades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✦ </a:t>
            </a:r>
            <a:r>
              <a:rPr lang="en-US" dirty="0" smtClean="0">
                <a:solidFill>
                  <a:srgbClr val="0070C0"/>
                </a:solidFill>
              </a:rPr>
              <a:t>Age de </a:t>
            </a:r>
            <a:r>
              <a:rPr lang="en-US" dirty="0" err="1" smtClean="0">
                <a:solidFill>
                  <a:srgbClr val="0070C0"/>
                </a:solidFill>
              </a:rPr>
              <a:t>acordo</a:t>
            </a:r>
            <a:r>
              <a:rPr lang="en-US" dirty="0" smtClean="0">
                <a:solidFill>
                  <a:srgbClr val="0070C0"/>
                </a:solidFill>
              </a:rPr>
              <a:t> com o </a:t>
            </a:r>
            <a:r>
              <a:rPr lang="en-US" dirty="0" err="1" smtClean="0">
                <a:solidFill>
                  <a:srgbClr val="0070C0"/>
                </a:solidFill>
              </a:rPr>
              <a:t>codigo</a:t>
            </a:r>
            <a:r>
              <a:rPr lang="en-US" dirty="0" smtClean="0">
                <a:solidFill>
                  <a:srgbClr val="0070C0"/>
                </a:solidFill>
              </a:rPr>
              <a:t> de </a:t>
            </a:r>
            <a:r>
              <a:rPr lang="en-US" dirty="0" err="1" smtClean="0">
                <a:solidFill>
                  <a:srgbClr val="0070C0"/>
                </a:solidFill>
              </a:rPr>
              <a:t>conduta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como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pontualidade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imagem</a:t>
            </a:r>
            <a:r>
              <a:rPr lang="en-US" dirty="0" smtClean="0">
                <a:solidFill>
                  <a:srgbClr val="0070C0"/>
                </a:solidFill>
              </a:rPr>
              <a:t> e </a:t>
            </a:r>
            <a:r>
              <a:rPr lang="en-US" dirty="0" err="1" smtClean="0">
                <a:solidFill>
                  <a:srgbClr val="0070C0"/>
                </a:solidFill>
              </a:rPr>
              <a:t>codigo</a:t>
            </a:r>
            <a:r>
              <a:rPr lang="en-US" dirty="0" smtClean="0">
                <a:solidFill>
                  <a:srgbClr val="0070C0"/>
                </a:solidFill>
              </a:rPr>
              <a:t> de </a:t>
            </a:r>
            <a:r>
              <a:rPr lang="en-US" dirty="0" err="1" smtClean="0">
                <a:solidFill>
                  <a:srgbClr val="0070C0"/>
                </a:solidFill>
              </a:rPr>
              <a:t>etica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pt-P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PT" dirty="0"/>
              <a:t>✦ M</a:t>
            </a:r>
            <a:r>
              <a:rPr lang="pt-PT" dirty="0" smtClean="0"/>
              <a:t>anter a  confidencialidade</a:t>
            </a:r>
            <a:endParaRPr lang="pt-PT" dirty="0"/>
          </a:p>
          <a:p>
            <a:pPr marL="0" indent="0">
              <a:buNone/>
            </a:pPr>
            <a:r>
              <a:rPr lang="pt-PT" b="1" dirty="0">
                <a:solidFill>
                  <a:srgbClr val="0070C0"/>
                </a:solidFill>
              </a:rPr>
              <a:t>✦ </a:t>
            </a:r>
            <a:r>
              <a:rPr lang="pt-PT" b="1" dirty="0" smtClean="0">
                <a:solidFill>
                  <a:srgbClr val="0070C0"/>
                </a:solidFill>
              </a:rPr>
              <a:t>Comunicar com os doentes, mentores e docentes </a:t>
            </a:r>
            <a:endParaRPr lang="pt-PT" b="1" dirty="0">
              <a:solidFill>
                <a:srgbClr val="0070C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68038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Orientação aos estudantes na pratica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2103120"/>
            <a:ext cx="10515600" cy="407384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PT" dirty="0"/>
              <a:t>✦ </a:t>
            </a:r>
            <a:r>
              <a:rPr lang="pt-PT" b="1" dirty="0" smtClean="0">
                <a:solidFill>
                  <a:srgbClr val="0070C0"/>
                </a:solidFill>
              </a:rPr>
              <a:t>Devem compreender as suas responsabilidades e agir sempre sob a supervisão de uma enfermeira diplomada</a:t>
            </a:r>
            <a:r>
              <a:rPr lang="pt-PT" dirty="0" smtClean="0"/>
              <a:t>.</a:t>
            </a:r>
            <a:endParaRPr lang="en-US" dirty="0"/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✦ </a:t>
            </a:r>
            <a:r>
              <a:rPr lang="en-US" dirty="0" err="1" smtClean="0"/>
              <a:t>respeita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as </a:t>
            </a:r>
            <a:r>
              <a:rPr lang="en-US" dirty="0" err="1" smtClean="0"/>
              <a:t>vontades</a:t>
            </a:r>
            <a:r>
              <a:rPr lang="en-US" dirty="0" smtClean="0"/>
              <a:t> dos </a:t>
            </a:r>
            <a:r>
              <a:rPr lang="en-US" dirty="0" err="1" smtClean="0"/>
              <a:t>doentes</a:t>
            </a:r>
            <a:r>
              <a:rPr lang="en-US" dirty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✦</a:t>
            </a:r>
            <a:r>
              <a:rPr lang="en-US" dirty="0" err="1" smtClean="0">
                <a:solidFill>
                  <a:srgbClr val="0070C0"/>
                </a:solidFill>
              </a:rPr>
              <a:t>Identifica</a:t>
            </a:r>
            <a:r>
              <a:rPr lang="en-US" dirty="0" smtClean="0">
                <a:solidFill>
                  <a:srgbClr val="0070C0"/>
                </a:solidFill>
              </a:rPr>
              <a:t>-se </a:t>
            </a:r>
            <a:r>
              <a:rPr lang="en-US" dirty="0" err="1" smtClean="0">
                <a:solidFill>
                  <a:srgbClr val="0070C0"/>
                </a:solidFill>
              </a:rPr>
              <a:t>como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estudante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primeira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oportunidade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✦ </a:t>
            </a:r>
            <a:r>
              <a:rPr lang="en-US" dirty="0" err="1" smtClean="0"/>
              <a:t>Respeita</a:t>
            </a:r>
            <a:r>
              <a:rPr lang="en-US" dirty="0" smtClean="0"/>
              <a:t> a </a:t>
            </a:r>
            <a:r>
              <a:rPr lang="en-US" dirty="0" err="1" smtClean="0"/>
              <a:t>confidencialidade</a:t>
            </a:r>
            <a:r>
              <a:rPr lang="en-US" dirty="0" smtClean="0"/>
              <a:t> de </a:t>
            </a:r>
            <a:r>
              <a:rPr lang="en-US" dirty="0" err="1" smtClean="0"/>
              <a:t>acordo</a:t>
            </a:r>
            <a:r>
              <a:rPr lang="en-US" dirty="0" smtClean="0"/>
              <a:t> com o </a:t>
            </a:r>
            <a:r>
              <a:rPr lang="en-US" dirty="0" err="1" smtClean="0"/>
              <a:t>codigo</a:t>
            </a:r>
            <a:r>
              <a:rPr lang="en-US" dirty="0" smtClean="0"/>
              <a:t> de </a:t>
            </a:r>
            <a:r>
              <a:rPr lang="en-US" dirty="0" err="1" smtClean="0"/>
              <a:t>etica</a:t>
            </a:r>
            <a:r>
              <a:rPr lang="en-US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✦ </a:t>
            </a:r>
            <a:r>
              <a:rPr lang="en-US" dirty="0" err="1" smtClean="0">
                <a:solidFill>
                  <a:srgbClr val="0070C0"/>
                </a:solidFill>
              </a:rPr>
              <a:t>Não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faz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aquilo</a:t>
            </a:r>
            <a:r>
              <a:rPr lang="en-US" dirty="0" smtClean="0">
                <a:solidFill>
                  <a:srgbClr val="0070C0"/>
                </a:solidFill>
              </a:rPr>
              <a:t> para que </a:t>
            </a:r>
            <a:r>
              <a:rPr lang="en-US" dirty="0" err="1" smtClean="0">
                <a:solidFill>
                  <a:srgbClr val="0070C0"/>
                </a:solidFill>
              </a:rPr>
              <a:t>não</a:t>
            </a:r>
            <a:r>
              <a:rPr lang="en-US" dirty="0" smtClean="0">
                <a:solidFill>
                  <a:srgbClr val="0070C0"/>
                </a:solidFill>
              </a:rPr>
              <a:t> se </a:t>
            </a:r>
            <a:r>
              <a:rPr lang="en-US" dirty="0" err="1" smtClean="0">
                <a:solidFill>
                  <a:srgbClr val="0070C0"/>
                </a:solidFill>
              </a:rPr>
              <a:t>sente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bem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preparado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pt-PT" dirty="0">
              <a:solidFill>
                <a:srgbClr val="0070C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01107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0759" y="365125"/>
            <a:ext cx="7280064" cy="639149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008671" y="2704673"/>
            <a:ext cx="1622323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Cinco princípios </a:t>
            </a:r>
          </a:p>
          <a:p>
            <a:r>
              <a:rPr lang="pt-PT" sz="2800" dirty="0" smtClean="0"/>
              <a:t>A B C D E</a:t>
            </a:r>
            <a:endParaRPr lang="pt-PT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973097" y="2704673"/>
            <a:ext cx="2271251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Estudante</a:t>
            </a:r>
            <a:endParaRPr lang="pt-PT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5869858" y="4763729"/>
            <a:ext cx="265471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Professor da pratica</a:t>
            </a:r>
            <a:endParaRPr lang="pt-PT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474541" y="5806339"/>
            <a:ext cx="176980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Professor</a:t>
            </a:r>
            <a:endParaRPr lang="pt-PT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3465871" y="221226"/>
            <a:ext cx="395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Padrões de desempenho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320980" y="3397170"/>
            <a:ext cx="3244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err="1" smtClean="0">
                <a:solidFill>
                  <a:srgbClr val="FF0000"/>
                </a:solidFill>
              </a:rPr>
              <a:t>estadios</a:t>
            </a:r>
            <a:endParaRPr lang="pt-PT" sz="2400" b="1" dirty="0">
              <a:solidFill>
                <a:srgbClr val="FF0000"/>
              </a:solidFill>
            </a:endParaRPr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08439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Padrões de desempenho em </a:t>
            </a:r>
            <a:r>
              <a:rPr lang="pt-PT" dirty="0" err="1" smtClean="0"/>
              <a:t>mentoria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 </a:t>
            </a:r>
            <a:r>
              <a:rPr lang="en-US" dirty="0" err="1" smtClean="0"/>
              <a:t>Estabelecendo</a:t>
            </a:r>
            <a:r>
              <a:rPr lang="en-US" dirty="0" smtClean="0"/>
              <a:t> </a:t>
            </a:r>
            <a:r>
              <a:rPr lang="en-US" dirty="0" err="1" smtClean="0"/>
              <a:t>relações</a:t>
            </a:r>
            <a:r>
              <a:rPr lang="en-US" dirty="0" smtClean="0"/>
              <a:t> de </a:t>
            </a:r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efetivas</a:t>
            </a:r>
            <a:endParaRPr lang="en-US" dirty="0" smtClean="0"/>
          </a:p>
          <a:p>
            <a:r>
              <a:rPr lang="pt-PT" b="1" dirty="0" smtClean="0"/>
              <a:t>2 Facilitação da aprendizagem</a:t>
            </a:r>
            <a:endParaRPr lang="pt-PT" dirty="0" smtClean="0"/>
          </a:p>
          <a:p>
            <a:r>
              <a:rPr lang="pt-PT" b="1" dirty="0" smtClean="0"/>
              <a:t>3 Avaliação e responsabilização</a:t>
            </a:r>
            <a:endParaRPr lang="pt-PT" dirty="0"/>
          </a:p>
          <a:p>
            <a:r>
              <a:rPr lang="pt-PT" b="1" dirty="0"/>
              <a:t>4 </a:t>
            </a:r>
            <a:r>
              <a:rPr lang="pt-PT" b="1" dirty="0" smtClean="0"/>
              <a:t>Avaliação da aprendizagem</a:t>
            </a:r>
            <a:endParaRPr lang="pt-PT" dirty="0"/>
          </a:p>
          <a:p>
            <a:r>
              <a:rPr lang="en-US" b="1" dirty="0"/>
              <a:t>5 </a:t>
            </a:r>
            <a:r>
              <a:rPr lang="en-US" b="1" dirty="0" err="1" smtClean="0"/>
              <a:t>Criando</a:t>
            </a:r>
            <a:r>
              <a:rPr lang="en-US" b="1" dirty="0" smtClean="0"/>
              <a:t> um </a:t>
            </a:r>
            <a:r>
              <a:rPr lang="en-US" b="1" dirty="0" err="1" smtClean="0"/>
              <a:t>ambiente</a:t>
            </a:r>
            <a:r>
              <a:rPr lang="en-US" b="1" dirty="0" smtClean="0"/>
              <a:t> </a:t>
            </a:r>
            <a:r>
              <a:rPr lang="en-US" b="1" dirty="0" err="1" smtClean="0"/>
              <a:t>bom</a:t>
            </a:r>
            <a:r>
              <a:rPr lang="en-US" b="1" dirty="0" smtClean="0"/>
              <a:t> para a </a:t>
            </a:r>
            <a:r>
              <a:rPr lang="en-US" b="1" dirty="0" err="1" smtClean="0"/>
              <a:t>aprendizagem</a:t>
            </a:r>
            <a:endParaRPr lang="en-US" dirty="0"/>
          </a:p>
          <a:p>
            <a:r>
              <a:rPr lang="pt-PT" b="1" dirty="0"/>
              <a:t>6 </a:t>
            </a:r>
            <a:r>
              <a:rPr lang="pt-PT" dirty="0" smtClean="0"/>
              <a:t>Contexto da  pratica</a:t>
            </a:r>
            <a:endParaRPr lang="pt-PT" dirty="0"/>
          </a:p>
          <a:p>
            <a:r>
              <a:rPr lang="pt-PT" b="1" dirty="0"/>
              <a:t>7 </a:t>
            </a:r>
            <a:r>
              <a:rPr lang="pt-PT" b="1" dirty="0" smtClean="0"/>
              <a:t>Prática Baseada na evidência</a:t>
            </a:r>
            <a:endParaRPr lang="pt-PT" dirty="0"/>
          </a:p>
          <a:p>
            <a:r>
              <a:rPr lang="pt-PT" b="1" dirty="0"/>
              <a:t>8 </a:t>
            </a:r>
            <a:r>
              <a:rPr lang="pt-PT" dirty="0" smtClean="0"/>
              <a:t>Liderança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213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6183" y="39165"/>
            <a:ext cx="7006729" cy="6975589"/>
          </a:xfrm>
          <a:prstGeom prst="rect">
            <a:avLst/>
          </a:prstGeom>
        </p:spPr>
      </p:pic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87550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Estadios</a:t>
            </a:r>
            <a:r>
              <a:rPr lang="pt-PT" dirty="0" smtClean="0"/>
              <a:t> de desenvolvimento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estadio</a:t>
            </a:r>
            <a:r>
              <a:rPr lang="en-US" dirty="0" smtClean="0"/>
              <a:t> </a:t>
            </a:r>
            <a:r>
              <a:rPr lang="en-US" dirty="0"/>
              <a:t>1 </a:t>
            </a:r>
            <a:r>
              <a:rPr lang="en-US" u="sng" dirty="0"/>
              <a:t>reflects the requirements of The NMC code of professional </a:t>
            </a:r>
            <a:r>
              <a:rPr lang="en-US" dirty="0"/>
              <a:t>conduct: standards for conduct</a:t>
            </a:r>
            <a:r>
              <a:rPr lang="en-US" dirty="0" smtClean="0"/>
              <a:t>, performance </a:t>
            </a:r>
            <a:r>
              <a:rPr lang="en-US" dirty="0"/>
              <a:t>and </a:t>
            </a:r>
            <a:r>
              <a:rPr lang="en-US" dirty="0" smtClean="0"/>
              <a:t>ethics.</a:t>
            </a:r>
          </a:p>
          <a:p>
            <a:r>
              <a:rPr lang="en-US" dirty="0"/>
              <a:t> Stage 2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identifies the standard for mentors</a:t>
            </a:r>
            <a:r>
              <a:rPr lang="en-US" dirty="0"/>
              <a:t>. Registrants can become a mentor when they </a:t>
            </a:r>
            <a:r>
              <a:rPr lang="en-US" dirty="0" smtClean="0"/>
              <a:t>have successfully </a:t>
            </a:r>
            <a:r>
              <a:rPr lang="en-US" dirty="0"/>
              <a:t>achieved all of the outcomes of this stage. </a:t>
            </a:r>
            <a:endParaRPr lang="en-US" dirty="0" smtClean="0"/>
          </a:p>
          <a:p>
            <a:r>
              <a:rPr lang="en-US" dirty="0" smtClean="0"/>
              <a:t>Stage </a:t>
            </a:r>
            <a:r>
              <a:rPr lang="en-US" dirty="0"/>
              <a:t>3 </a:t>
            </a:r>
            <a:r>
              <a:rPr lang="en-US" u="sng" dirty="0"/>
              <a:t>identifies the standard for a practice teacher </a:t>
            </a:r>
            <a:r>
              <a:rPr lang="en-US" dirty="0"/>
              <a:t>for </a:t>
            </a:r>
            <a:r>
              <a:rPr lang="en-US" dirty="0" smtClean="0"/>
              <a:t>nursing</a:t>
            </a:r>
          </a:p>
          <a:p>
            <a:r>
              <a:rPr lang="en-US" dirty="0"/>
              <a:t>Stage 4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identifies the standard for a teacher of nurses</a:t>
            </a:r>
            <a:r>
              <a:rPr lang="en-US" dirty="0"/>
              <a:t>, 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38079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/>
          <a:lstStyle/>
          <a:p>
            <a:pPr algn="ctr"/>
            <a:r>
              <a:rPr lang="pt-PT" b="1" dirty="0" smtClean="0">
                <a:solidFill>
                  <a:srgbClr val="FF0000"/>
                </a:solidFill>
              </a:rPr>
              <a:t>PRINCIPIOS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410790"/>
            <a:ext cx="12192000" cy="544721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A.Quem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faz</a:t>
            </a:r>
            <a:r>
              <a:rPr lang="en-US" b="1" dirty="0" smtClean="0">
                <a:solidFill>
                  <a:srgbClr val="00B0F0"/>
                </a:solidFill>
              </a:rPr>
              <a:t> a </a:t>
            </a:r>
            <a:r>
              <a:rPr lang="en-US" b="1" dirty="0" err="1" smtClean="0">
                <a:solidFill>
                  <a:srgbClr val="00B0F0"/>
                </a:solidFill>
              </a:rPr>
              <a:t>avaliação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deve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fazer</a:t>
            </a:r>
            <a:r>
              <a:rPr lang="en-US" b="1" dirty="0" smtClean="0">
                <a:solidFill>
                  <a:srgbClr val="00B0F0"/>
                </a:solidFill>
              </a:rPr>
              <a:t> parte do </a:t>
            </a:r>
            <a:r>
              <a:rPr lang="en-US" b="1" dirty="0" err="1" smtClean="0">
                <a:solidFill>
                  <a:srgbClr val="00B0F0"/>
                </a:solidFill>
              </a:rPr>
              <a:t>serviço</a:t>
            </a:r>
            <a:r>
              <a:rPr lang="en-US" b="1" dirty="0" smtClean="0">
                <a:solidFill>
                  <a:srgbClr val="00B0F0"/>
                </a:solidFill>
              </a:rPr>
              <a:t> (</a:t>
            </a:r>
            <a:r>
              <a:rPr lang="en-US" b="1" dirty="0" err="1" smtClean="0">
                <a:solidFill>
                  <a:srgbClr val="00B0F0"/>
                </a:solidFill>
              </a:rPr>
              <a:t>servicio</a:t>
            </a:r>
            <a:r>
              <a:rPr lang="en-US" b="1" dirty="0" smtClean="0">
                <a:solidFill>
                  <a:srgbClr val="00B0F0"/>
                </a:solidFill>
              </a:rPr>
              <a:t>) </a:t>
            </a:r>
            <a:r>
              <a:rPr lang="en-US" b="1" dirty="0" err="1" smtClean="0">
                <a:solidFill>
                  <a:srgbClr val="00B0F0"/>
                </a:solidFill>
              </a:rPr>
              <a:t>onde</a:t>
            </a:r>
            <a:r>
              <a:rPr lang="en-US" b="1" dirty="0" smtClean="0">
                <a:solidFill>
                  <a:srgbClr val="00B0F0"/>
                </a:solidFill>
              </a:rPr>
              <a:t> o </a:t>
            </a:r>
            <a:r>
              <a:rPr lang="en-US" b="1" dirty="0" err="1" smtClean="0">
                <a:solidFill>
                  <a:srgbClr val="00B0F0"/>
                </a:solidFill>
              </a:rPr>
              <a:t>estudante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quer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entar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B.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desenvolvido</a:t>
            </a:r>
            <a:r>
              <a:rPr lang="en-US" dirty="0" smtClean="0"/>
              <a:t>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conhecimento</a:t>
            </a:r>
            <a:r>
              <a:rPr lang="en-US" dirty="0" smtClean="0"/>
              <a:t> </a:t>
            </a:r>
            <a:r>
              <a:rPr lang="en-US" dirty="0" err="1" smtClean="0"/>
              <a:t>capacidades</a:t>
            </a:r>
            <a:r>
              <a:rPr lang="en-US" dirty="0" smtClean="0"/>
              <a:t> e </a:t>
            </a:r>
            <a:r>
              <a:rPr lang="en-US" dirty="0" err="1" smtClean="0"/>
              <a:t>competencias</a:t>
            </a:r>
            <a:r>
              <a:rPr lang="en-US" dirty="0" smtClean="0"/>
              <a:t> que </a:t>
            </a:r>
            <a:r>
              <a:rPr lang="en-US" dirty="0" err="1" smtClean="0"/>
              <a:t>permitam</a:t>
            </a:r>
            <a:r>
              <a:rPr lang="en-US" dirty="0" smtClean="0"/>
              <a:t> o </a:t>
            </a:r>
            <a:r>
              <a:rPr lang="en-US" dirty="0" err="1" smtClean="0"/>
              <a:t>registo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apropriado</a:t>
            </a:r>
            <a:r>
              <a:rPr lang="en-US" dirty="0" smtClean="0"/>
              <a:t> para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papel</a:t>
            </a:r>
            <a:r>
              <a:rPr lang="en-US" dirty="0" smtClean="0"/>
              <a:t> </a:t>
            </a:r>
          </a:p>
          <a:p>
            <a:r>
              <a:rPr lang="en-US" b="1" dirty="0" smtClean="0">
                <a:solidFill>
                  <a:srgbClr val="00B0F0"/>
                </a:solidFill>
              </a:rPr>
              <a:t>C Tem as </a:t>
            </a:r>
            <a:r>
              <a:rPr lang="en-US" b="1" dirty="0" err="1" smtClean="0">
                <a:solidFill>
                  <a:srgbClr val="00B0F0"/>
                </a:solidFill>
              </a:rPr>
              <a:t>qualificações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profissionais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num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nivel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apropriado</a:t>
            </a:r>
            <a:r>
              <a:rPr lang="en-US" b="1" dirty="0" smtClean="0">
                <a:solidFill>
                  <a:srgbClr val="00B0F0"/>
                </a:solidFill>
              </a:rPr>
              <a:t> para </a:t>
            </a:r>
            <a:r>
              <a:rPr lang="en-US" b="1" dirty="0" err="1" smtClean="0">
                <a:solidFill>
                  <a:srgbClr val="00B0F0"/>
                </a:solidFill>
              </a:rPr>
              <a:t>apoiar</a:t>
            </a:r>
            <a:r>
              <a:rPr lang="en-US" b="1" dirty="0" smtClean="0">
                <a:solidFill>
                  <a:srgbClr val="00B0F0"/>
                </a:solidFill>
              </a:rPr>
              <a:t> o </a:t>
            </a:r>
            <a:r>
              <a:rPr lang="en-US" b="1" dirty="0" err="1" smtClean="0">
                <a:solidFill>
                  <a:srgbClr val="00B0F0"/>
                </a:solidFill>
              </a:rPr>
              <a:t>estudante</a:t>
            </a:r>
            <a:r>
              <a:rPr lang="en-US" b="1" dirty="0" smtClean="0">
                <a:solidFill>
                  <a:srgbClr val="00B0F0"/>
                </a:solidFill>
              </a:rPr>
              <a:t> do </a:t>
            </a:r>
            <a:r>
              <a:rPr lang="en-US" b="1" dirty="0" err="1" smtClean="0">
                <a:solidFill>
                  <a:srgbClr val="00B0F0"/>
                </a:solidFill>
              </a:rPr>
              <a:t>ensino</a:t>
            </a:r>
            <a:r>
              <a:rPr lang="en-US" b="1" dirty="0" smtClean="0">
                <a:solidFill>
                  <a:srgbClr val="00B0F0"/>
                </a:solidFill>
              </a:rPr>
              <a:t> do mentor </a:t>
            </a:r>
            <a:r>
              <a:rPr lang="en-US" b="1" dirty="0" err="1" smtClean="0">
                <a:solidFill>
                  <a:srgbClr val="00B0F0"/>
                </a:solidFill>
              </a:rPr>
              <a:t>num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nivel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elevado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maior</a:t>
            </a:r>
            <a:r>
              <a:rPr lang="en-US" b="1" dirty="0" smtClean="0">
                <a:solidFill>
                  <a:srgbClr val="00B0F0"/>
                </a:solidFill>
              </a:rPr>
              <a:t> que o do </a:t>
            </a:r>
            <a:r>
              <a:rPr lang="en-US" b="1" dirty="0" err="1" smtClean="0">
                <a:solidFill>
                  <a:srgbClr val="00B0F0"/>
                </a:solidFill>
              </a:rPr>
              <a:t>estudante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D tem de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preparação</a:t>
            </a:r>
            <a:r>
              <a:rPr lang="en-US" dirty="0" smtClean="0"/>
              <a:t> para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papel</a:t>
            </a:r>
            <a:r>
              <a:rPr lang="en-US" dirty="0" smtClean="0"/>
              <a:t> para </a:t>
            </a:r>
            <a:r>
              <a:rPr lang="en-US" dirty="0" err="1" smtClean="0"/>
              <a:t>apoiar</a:t>
            </a:r>
            <a:r>
              <a:rPr lang="en-US" dirty="0" smtClean="0"/>
              <a:t> o </a:t>
            </a:r>
            <a:r>
              <a:rPr lang="en-US" dirty="0" err="1" smtClean="0"/>
              <a:t>ensino</a:t>
            </a:r>
            <a:r>
              <a:rPr lang="en-US" dirty="0" smtClean="0"/>
              <a:t> e </a:t>
            </a:r>
            <a:r>
              <a:rPr lang="en-US" dirty="0" err="1" smtClean="0"/>
              <a:t>atingir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definidos</a:t>
            </a:r>
            <a:endParaRPr lang="en-US" dirty="0"/>
          </a:p>
          <a:p>
            <a:r>
              <a:rPr lang="en-US" b="1" dirty="0" smtClean="0">
                <a:solidFill>
                  <a:srgbClr val="00B0F0"/>
                </a:solidFill>
              </a:rPr>
              <a:t>Se </a:t>
            </a:r>
            <a:r>
              <a:rPr lang="en-US" b="1" dirty="0" err="1" smtClean="0">
                <a:solidFill>
                  <a:srgbClr val="00B0F0"/>
                </a:solidFill>
              </a:rPr>
              <a:t>pretende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registar</a:t>
            </a:r>
            <a:r>
              <a:rPr lang="en-US" b="1" dirty="0" smtClean="0">
                <a:solidFill>
                  <a:srgbClr val="00B0F0"/>
                </a:solidFill>
              </a:rPr>
              <a:t> as </a:t>
            </a:r>
            <a:r>
              <a:rPr lang="en-US" b="1" dirty="0" err="1" smtClean="0">
                <a:solidFill>
                  <a:srgbClr val="00B0F0"/>
                </a:solidFill>
              </a:rPr>
              <a:t>qualificações</a:t>
            </a:r>
            <a:r>
              <a:rPr lang="en-US" b="1" dirty="0" smtClean="0">
                <a:solidFill>
                  <a:srgbClr val="00B0F0"/>
                </a:solidFill>
              </a:rPr>
              <a:t> de professor da </a:t>
            </a:r>
            <a:r>
              <a:rPr lang="en-US" b="1" dirty="0" err="1" smtClean="0">
                <a:solidFill>
                  <a:srgbClr val="00B0F0"/>
                </a:solidFill>
              </a:rPr>
              <a:t>pratica</a:t>
            </a:r>
            <a:r>
              <a:rPr lang="en-US" b="1" dirty="0" smtClean="0">
                <a:solidFill>
                  <a:srgbClr val="00B0F0"/>
                </a:solidFill>
              </a:rPr>
              <a:t> tem </a:t>
            </a:r>
            <a:r>
              <a:rPr lang="en-US" b="1" dirty="0" err="1" smtClean="0">
                <a:solidFill>
                  <a:srgbClr val="00B0F0"/>
                </a:solidFill>
              </a:rPr>
              <a:t>te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ter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completado</a:t>
            </a:r>
            <a:r>
              <a:rPr lang="en-US" b="1" dirty="0" smtClean="0">
                <a:solidFill>
                  <a:srgbClr val="00B0F0"/>
                </a:solidFill>
              </a:rPr>
              <a:t> um  </a:t>
            </a:r>
            <a:r>
              <a:rPr lang="en-US" b="1" dirty="0" err="1" smtClean="0">
                <a:solidFill>
                  <a:srgbClr val="00B0F0"/>
                </a:solidFill>
              </a:rPr>
              <a:t>programa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acreditado</a:t>
            </a:r>
            <a:r>
              <a:rPr lang="en-US" b="1" dirty="0" smtClean="0">
                <a:solidFill>
                  <a:srgbClr val="00B0F0"/>
                </a:solidFill>
              </a:rPr>
              <a:t> (</a:t>
            </a:r>
            <a:r>
              <a:rPr lang="en-US" b="1" dirty="0" err="1" smtClean="0">
                <a:solidFill>
                  <a:srgbClr val="00B0F0"/>
                </a:solidFill>
              </a:rPr>
              <a:t>valido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reconhecido</a:t>
            </a:r>
            <a:r>
              <a:rPr lang="en-US" dirty="0" smtClean="0"/>
              <a:t>)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66948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 </a:t>
            </a:r>
            <a:r>
              <a:rPr lang="pt-PT" b="1" dirty="0" smtClean="0">
                <a:solidFill>
                  <a:srgbClr val="FF0000"/>
                </a:solidFill>
              </a:rPr>
              <a:t>responsabilidades do mentor </a:t>
            </a:r>
            <a:r>
              <a:rPr lang="pt-PT" sz="1200" dirty="0" err="1" smtClean="0"/>
              <a:t>nmc</a:t>
            </a:r>
            <a:r>
              <a:rPr lang="pt-PT" sz="1200" dirty="0" smtClean="0"/>
              <a:t>, 2011, p.</a:t>
            </a:r>
            <a:endParaRPr lang="pt-PT" sz="1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22514" y="1489166"/>
            <a:ext cx="11669486" cy="512063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Organizar</a:t>
            </a:r>
            <a:r>
              <a:rPr lang="en-US" b="1" dirty="0" smtClean="0">
                <a:solidFill>
                  <a:srgbClr val="0070C0"/>
                </a:solidFill>
              </a:rPr>
              <a:t> e </a:t>
            </a:r>
            <a:r>
              <a:rPr lang="en-US" b="1" dirty="0" err="1" smtClean="0">
                <a:solidFill>
                  <a:srgbClr val="0070C0"/>
                </a:solidFill>
              </a:rPr>
              <a:t>coordenar</a:t>
            </a:r>
            <a:r>
              <a:rPr lang="en-US" b="1" dirty="0" smtClean="0">
                <a:solidFill>
                  <a:srgbClr val="0070C0"/>
                </a:solidFill>
              </a:rPr>
              <a:t> as </a:t>
            </a:r>
            <a:r>
              <a:rPr lang="en-US" b="1" dirty="0" err="1" smtClean="0">
                <a:solidFill>
                  <a:srgbClr val="0070C0"/>
                </a:solidFill>
              </a:rPr>
              <a:t>actividades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aprendizagem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pratica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 err="1" smtClean="0"/>
              <a:t>Supervisar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estudantes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situações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com  </a:t>
            </a:r>
            <a:r>
              <a:rPr lang="en-US" dirty="0"/>
              <a:t>feedback </a:t>
            </a:r>
            <a:r>
              <a:rPr lang="en-US" dirty="0" err="1" smtClean="0"/>
              <a:t>construtivo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.</a:t>
            </a: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Estabelecer</a:t>
            </a:r>
            <a:r>
              <a:rPr lang="en-US" b="1" dirty="0" smtClean="0">
                <a:solidFill>
                  <a:srgbClr val="0070C0"/>
                </a:solidFill>
              </a:rPr>
              <a:t> e </a:t>
            </a:r>
            <a:r>
              <a:rPr lang="en-US" b="1" dirty="0" err="1" smtClean="0">
                <a:solidFill>
                  <a:srgbClr val="0070C0"/>
                </a:solidFill>
              </a:rPr>
              <a:t>monitorizar</a:t>
            </a:r>
            <a:r>
              <a:rPr lang="en-US" b="1" dirty="0" smtClean="0">
                <a:solidFill>
                  <a:srgbClr val="0070C0"/>
                </a:solidFill>
              </a:rPr>
              <a:t> o </a:t>
            </a:r>
            <a:r>
              <a:rPr lang="en-US" b="1" dirty="0" err="1" smtClean="0">
                <a:solidFill>
                  <a:srgbClr val="0070C0"/>
                </a:solidFill>
              </a:rPr>
              <a:t>atingir</a:t>
            </a:r>
            <a:r>
              <a:rPr lang="en-US" b="1" dirty="0" smtClean="0">
                <a:solidFill>
                  <a:srgbClr val="0070C0"/>
                </a:solidFill>
              </a:rPr>
              <a:t> dos </a:t>
            </a:r>
            <a:r>
              <a:rPr lang="en-US" b="1" dirty="0" err="1" smtClean="0">
                <a:solidFill>
                  <a:srgbClr val="0070C0"/>
                </a:solidFill>
              </a:rPr>
              <a:t>objectivos</a:t>
            </a:r>
            <a:r>
              <a:rPr lang="en-US" b="1" dirty="0" smtClean="0">
                <a:solidFill>
                  <a:srgbClr val="0070C0"/>
                </a:solidFill>
              </a:rPr>
              <a:t> de </a:t>
            </a:r>
            <a:r>
              <a:rPr lang="en-US" b="1" dirty="0" err="1" smtClean="0">
                <a:solidFill>
                  <a:srgbClr val="0070C0"/>
                </a:solidFill>
              </a:rPr>
              <a:t>aprendizagem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realistas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dirty="0" err="1" smtClean="0"/>
              <a:t>Avaliar</a:t>
            </a:r>
            <a:r>
              <a:rPr lang="en-US" dirty="0" smtClean="0"/>
              <a:t> o </a:t>
            </a:r>
            <a:r>
              <a:rPr lang="en-US" dirty="0" err="1" smtClean="0"/>
              <a:t>desempenho</a:t>
            </a:r>
            <a:r>
              <a:rPr lang="en-US" dirty="0" smtClean="0"/>
              <a:t> global: </a:t>
            </a:r>
            <a:r>
              <a:rPr lang="en-US" dirty="0" err="1" smtClean="0"/>
              <a:t>competencias</a:t>
            </a:r>
            <a:r>
              <a:rPr lang="en-US" dirty="0" smtClean="0"/>
              <a:t> </a:t>
            </a:r>
            <a:r>
              <a:rPr lang="en-US" dirty="0" err="1" smtClean="0"/>
              <a:t>atitudes</a:t>
            </a:r>
            <a:r>
              <a:rPr lang="en-US" dirty="0" smtClean="0"/>
              <a:t> e </a:t>
            </a:r>
            <a:r>
              <a:rPr lang="en-US" dirty="0" err="1" smtClean="0"/>
              <a:t>comportamentos</a:t>
            </a:r>
            <a:endParaRPr lang="en-US" dirty="0"/>
          </a:p>
          <a:p>
            <a:r>
              <a:rPr lang="en-US" b="1" dirty="0" err="1" smtClean="0">
                <a:solidFill>
                  <a:srgbClr val="0070C0"/>
                </a:solidFill>
              </a:rPr>
              <a:t>Proporcionar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evidencia</a:t>
            </a:r>
            <a:r>
              <a:rPr lang="en-US" b="1" dirty="0" smtClean="0">
                <a:solidFill>
                  <a:srgbClr val="0070C0"/>
                </a:solidFill>
              </a:rPr>
              <a:t> dos </a:t>
            </a:r>
            <a:r>
              <a:rPr lang="en-US" b="1" dirty="0" err="1" smtClean="0">
                <a:solidFill>
                  <a:srgbClr val="0070C0"/>
                </a:solidFill>
              </a:rPr>
              <a:t>resultados</a:t>
            </a:r>
            <a:r>
              <a:rPr lang="en-US" b="1" dirty="0" smtClean="0">
                <a:solidFill>
                  <a:srgbClr val="0070C0"/>
                </a:solidFill>
              </a:rPr>
              <a:t> dos </a:t>
            </a:r>
            <a:r>
              <a:rPr lang="en-US" b="1" dirty="0" err="1" smtClean="0">
                <a:solidFill>
                  <a:srgbClr val="0070C0"/>
                </a:solidFill>
              </a:rPr>
              <a:t>alunos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dirty="0" err="1" smtClean="0"/>
              <a:t>Ligação</a:t>
            </a:r>
            <a:r>
              <a:rPr lang="en-US" dirty="0" smtClean="0"/>
              <a:t> com outros, professors, </a:t>
            </a:r>
            <a:r>
              <a:rPr lang="en-US" dirty="0" err="1" smtClean="0"/>
              <a:t>tutores</a:t>
            </a:r>
            <a:r>
              <a:rPr lang="en-US" dirty="0" smtClean="0"/>
              <a:t>, leaders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Proporcionar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b="1" dirty="0" err="1" smtClean="0">
                <a:solidFill>
                  <a:srgbClr val="0070C0"/>
                </a:solidFill>
              </a:rPr>
              <a:t>evidencia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agindo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conformidade</a:t>
            </a:r>
            <a:r>
              <a:rPr lang="en-US" b="1" dirty="0" smtClean="0">
                <a:solidFill>
                  <a:srgbClr val="0070C0"/>
                </a:solidFill>
              </a:rPr>
              <a:t> com a </a:t>
            </a:r>
            <a:r>
              <a:rPr lang="en-US" b="1" dirty="0" err="1" smtClean="0">
                <a:solidFill>
                  <a:srgbClr val="0070C0"/>
                </a:solidFill>
              </a:rPr>
              <a:t>designação</a:t>
            </a:r>
            <a:r>
              <a:rPr lang="en-US" b="1" dirty="0" smtClean="0">
                <a:solidFill>
                  <a:srgbClr val="0070C0"/>
                </a:solidFill>
              </a:rPr>
              <a:t> de mentor </a:t>
            </a:r>
            <a:r>
              <a:rPr lang="en-US" b="1" dirty="0" err="1" smtClean="0">
                <a:solidFill>
                  <a:srgbClr val="0070C0"/>
                </a:solidFill>
              </a:rPr>
              <a:t>conseguindo</a:t>
            </a:r>
            <a:r>
              <a:rPr lang="en-US" b="1" dirty="0" smtClean="0">
                <a:solidFill>
                  <a:srgbClr val="0070C0"/>
                </a:solidFill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</a:rPr>
              <a:t>proficiencia</a:t>
            </a:r>
            <a:r>
              <a:rPr lang="en-US" b="1" dirty="0" smtClean="0">
                <a:solidFill>
                  <a:srgbClr val="0070C0"/>
                </a:solidFill>
              </a:rPr>
              <a:t> do </a:t>
            </a:r>
            <a:r>
              <a:rPr lang="en-US" b="1" dirty="0" err="1" smtClean="0">
                <a:solidFill>
                  <a:srgbClr val="0070C0"/>
                </a:solidFill>
              </a:rPr>
              <a:t>aluno</a:t>
            </a:r>
            <a:r>
              <a:rPr lang="en-US" b="1" dirty="0" smtClean="0">
                <a:solidFill>
                  <a:srgbClr val="0070C0"/>
                </a:solidFill>
              </a:rPr>
              <a:t> no </a:t>
            </a:r>
            <a:r>
              <a:rPr lang="en-US" b="1" dirty="0" err="1" smtClean="0">
                <a:solidFill>
                  <a:srgbClr val="0070C0"/>
                </a:solidFill>
              </a:rPr>
              <a:t>fim</a:t>
            </a:r>
            <a:r>
              <a:rPr lang="en-US" b="1" dirty="0" smtClean="0">
                <a:solidFill>
                  <a:srgbClr val="0070C0"/>
                </a:solidFill>
              </a:rPr>
              <a:t> do </a:t>
            </a:r>
            <a:r>
              <a:rPr lang="en-US" b="1" dirty="0" err="1" smtClean="0">
                <a:solidFill>
                  <a:srgbClr val="0070C0"/>
                </a:solidFill>
              </a:rPr>
              <a:t>programa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endParaRPr lang="pt-PT" b="1" dirty="0">
              <a:solidFill>
                <a:srgbClr val="0070C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22365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Criterios</a:t>
            </a:r>
            <a:r>
              <a:rPr lang="pt-PT" dirty="0" smtClean="0"/>
              <a:t> para aprendizagem e avaliação- mentor (</a:t>
            </a:r>
            <a:r>
              <a:rPr lang="pt-PT" dirty="0" err="1" smtClean="0"/>
              <a:t>nmc</a:t>
            </a:r>
            <a:r>
              <a:rPr lang="pt-PT" dirty="0" smtClean="0"/>
              <a:t>, 2011, p17)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 Be registered in the same part or sub-part of the register as the student they are to assess </a:t>
            </a:r>
            <a:r>
              <a:rPr lang="en-US" dirty="0" smtClean="0"/>
              <a:t>and for </a:t>
            </a:r>
            <a:r>
              <a:rPr lang="en-US" dirty="0"/>
              <a:t>the nurses’ part of the register be in the same field of practice (adult, mental health, </a:t>
            </a:r>
            <a:r>
              <a:rPr lang="en-US" dirty="0" smtClean="0"/>
              <a:t>learning disability </a:t>
            </a:r>
            <a:r>
              <a:rPr lang="en-US" dirty="0"/>
              <a:t>or children’s).</a:t>
            </a:r>
          </a:p>
          <a:p>
            <a:r>
              <a:rPr lang="en-US" dirty="0"/>
              <a:t> Have developed their own knowledge, skills and competence beyond registration i.e. </a:t>
            </a:r>
            <a:r>
              <a:rPr lang="en-US" dirty="0" smtClean="0"/>
              <a:t>been registered </a:t>
            </a:r>
            <a:r>
              <a:rPr lang="en-US" dirty="0"/>
              <a:t>for at least one year.</a:t>
            </a:r>
          </a:p>
          <a:p>
            <a:r>
              <a:rPr lang="en-US" dirty="0"/>
              <a:t> Have successfully completed an NMC approved mentor preparation </a:t>
            </a:r>
            <a:r>
              <a:rPr lang="en-US" dirty="0" err="1"/>
              <a:t>programme</a:t>
            </a:r>
            <a:r>
              <a:rPr lang="en-US" dirty="0"/>
              <a:t> (or </a:t>
            </a:r>
            <a:r>
              <a:rPr lang="en-US" dirty="0" smtClean="0"/>
              <a:t>a comparable </a:t>
            </a:r>
            <a:r>
              <a:rPr lang="en-US" dirty="0" err="1"/>
              <a:t>programme</a:t>
            </a:r>
            <a:r>
              <a:rPr lang="en-US" dirty="0"/>
              <a:t> which has been accredited by an AEI as meeting the NMC </a:t>
            </a:r>
            <a:r>
              <a:rPr lang="en-US" dirty="0" smtClean="0"/>
              <a:t>mentor requirements</a:t>
            </a:r>
            <a:r>
              <a:rPr lang="en-US" dirty="0"/>
              <a:t>).</a:t>
            </a:r>
          </a:p>
          <a:p>
            <a:r>
              <a:rPr lang="en-US" dirty="0"/>
              <a:t> Have the ability to select, support and assess a range of learning opportunities in their area </a:t>
            </a:r>
            <a:r>
              <a:rPr lang="en-US" dirty="0" smtClean="0"/>
              <a:t>of practice </a:t>
            </a:r>
            <a:r>
              <a:rPr lang="en-US" dirty="0"/>
              <a:t>for students undertaking NMC approved </a:t>
            </a:r>
            <a:r>
              <a:rPr lang="en-US" dirty="0" err="1"/>
              <a:t>programmes</a:t>
            </a:r>
            <a:r>
              <a:rPr lang="en-US" dirty="0"/>
              <a:t>.</a:t>
            </a:r>
          </a:p>
          <a:p>
            <a:r>
              <a:rPr lang="en-US" dirty="0"/>
              <a:t> Be able to support learning in an </a:t>
            </a:r>
            <a:r>
              <a:rPr lang="en-US" dirty="0" err="1"/>
              <a:t>interprofessional</a:t>
            </a:r>
            <a:r>
              <a:rPr lang="en-US" dirty="0"/>
              <a:t> environment – selecting and supporting </a:t>
            </a:r>
            <a:r>
              <a:rPr lang="en-US" dirty="0" smtClean="0"/>
              <a:t>a range </a:t>
            </a:r>
            <a:r>
              <a:rPr lang="en-US" dirty="0"/>
              <a:t>of learning opportunities for students from other professions.</a:t>
            </a:r>
          </a:p>
          <a:p>
            <a:r>
              <a:rPr lang="en-US" dirty="0"/>
              <a:t> Have the ability to contribute to the assessment of other professionals under the supervision </a:t>
            </a:r>
            <a:r>
              <a:rPr lang="en-US" dirty="0" smtClean="0"/>
              <a:t>of an </a:t>
            </a:r>
            <a:r>
              <a:rPr lang="en-US" dirty="0"/>
              <a:t>experienced assessor from that profession.</a:t>
            </a:r>
          </a:p>
          <a:p>
            <a:r>
              <a:rPr lang="en-US" dirty="0"/>
              <a:t> Be able to make judgements about competence/proficiency of NMC students on the same </a:t>
            </a:r>
            <a:r>
              <a:rPr lang="en-US" dirty="0" smtClean="0"/>
              <a:t>part of </a:t>
            </a:r>
            <a:r>
              <a:rPr lang="en-US" dirty="0"/>
              <a:t>the register, and in the same field of practice, and be accountable for such decisions.</a:t>
            </a:r>
          </a:p>
          <a:p>
            <a:r>
              <a:rPr lang="en-US" dirty="0"/>
              <a:t> Be able to support other registrants in meeting CPD needs in accordance with The NMC code </a:t>
            </a:r>
            <a:r>
              <a:rPr lang="en-US" dirty="0" smtClean="0"/>
              <a:t>of professional </a:t>
            </a:r>
            <a:r>
              <a:rPr lang="en-US" dirty="0"/>
              <a:t>conduct: standards for conduct, ethics and performance.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31250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err="1" smtClean="0">
                <a:solidFill>
                  <a:srgbClr val="FF0000"/>
                </a:solidFill>
              </a:rPr>
              <a:t>Competencias</a:t>
            </a:r>
            <a:r>
              <a:rPr lang="pt-PT" dirty="0" smtClean="0">
                <a:solidFill>
                  <a:srgbClr val="FF0000"/>
                </a:solidFill>
              </a:rPr>
              <a:t> de mentor 1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 smtClean="0">
                <a:solidFill>
                  <a:srgbClr val="C00000"/>
                </a:solidFill>
              </a:rPr>
              <a:t>Estabelecimento</a:t>
            </a:r>
            <a:r>
              <a:rPr lang="en-US" u="sng" dirty="0" smtClean="0">
                <a:solidFill>
                  <a:srgbClr val="C00000"/>
                </a:solidFill>
              </a:rPr>
              <a:t> de </a:t>
            </a:r>
            <a:r>
              <a:rPr lang="en-US" u="sng" dirty="0" err="1" smtClean="0">
                <a:solidFill>
                  <a:srgbClr val="C00000"/>
                </a:solidFill>
              </a:rPr>
              <a:t>relações</a:t>
            </a:r>
            <a:r>
              <a:rPr lang="en-US" u="sng" dirty="0" smtClean="0">
                <a:solidFill>
                  <a:srgbClr val="C00000"/>
                </a:solidFill>
              </a:rPr>
              <a:t> </a:t>
            </a:r>
            <a:r>
              <a:rPr lang="en-US" u="sng" dirty="0" err="1" smtClean="0">
                <a:solidFill>
                  <a:srgbClr val="C00000"/>
                </a:solidFill>
              </a:rPr>
              <a:t>profissionais</a:t>
            </a:r>
            <a:r>
              <a:rPr lang="en-US" u="sng" dirty="0" smtClean="0">
                <a:solidFill>
                  <a:srgbClr val="C00000"/>
                </a:solidFill>
              </a:rPr>
              <a:t>  </a:t>
            </a:r>
            <a:r>
              <a:rPr lang="en-US" u="sng" dirty="0" err="1" smtClean="0">
                <a:solidFill>
                  <a:srgbClr val="C00000"/>
                </a:solidFill>
              </a:rPr>
              <a:t>efetivas</a:t>
            </a:r>
            <a:r>
              <a:rPr lang="en-US" u="sng" dirty="0">
                <a:solidFill>
                  <a:srgbClr val="C00000"/>
                </a:solidFill>
              </a:rPr>
              <a:t>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 </a:t>
            </a:r>
            <a:r>
              <a:rPr lang="en-US" sz="2800" dirty="0" err="1" smtClean="0"/>
              <a:t>Desenvolver</a:t>
            </a:r>
            <a:r>
              <a:rPr lang="en-US" sz="2800" dirty="0" smtClean="0"/>
              <a:t> </a:t>
            </a:r>
            <a:r>
              <a:rPr lang="en-US" sz="2800" dirty="0" err="1" smtClean="0"/>
              <a:t>verdadeiras</a:t>
            </a:r>
            <a:r>
              <a:rPr lang="en-US" sz="2800" dirty="0" smtClean="0"/>
              <a:t> </a:t>
            </a:r>
            <a:r>
              <a:rPr lang="en-US" sz="2800" dirty="0" err="1" smtClean="0"/>
              <a:t>relações</a:t>
            </a:r>
            <a:r>
              <a:rPr lang="en-US" sz="2800" dirty="0" smtClean="0"/>
              <a:t> de </a:t>
            </a:r>
            <a:r>
              <a:rPr lang="en-US" sz="2800" dirty="0" err="1" smtClean="0"/>
              <a:t>trabalho</a:t>
            </a:r>
            <a:r>
              <a:rPr lang="en-US" sz="2800" dirty="0" smtClean="0"/>
              <a:t> </a:t>
            </a:r>
            <a:r>
              <a:rPr lang="en-US" sz="2800" dirty="0" err="1" smtClean="0"/>
              <a:t>baseadas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confiança</a:t>
            </a:r>
            <a:r>
              <a:rPr lang="en-US" sz="2800" dirty="0" smtClean="0"/>
              <a:t> mutual.</a:t>
            </a:r>
            <a:endParaRPr lang="en-US" sz="2800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 err="1" smtClean="0">
                <a:solidFill>
                  <a:srgbClr val="C00000"/>
                </a:solidFill>
              </a:rPr>
              <a:t>Demonstrar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uma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compreenssão</a:t>
            </a:r>
            <a:r>
              <a:rPr lang="en-US" sz="2800" dirty="0" smtClean="0">
                <a:solidFill>
                  <a:srgbClr val="C00000"/>
                </a:solidFill>
              </a:rPr>
              <a:t> dos </a:t>
            </a:r>
            <a:r>
              <a:rPr lang="en-US" sz="2800" dirty="0" err="1" smtClean="0">
                <a:solidFill>
                  <a:srgbClr val="C00000"/>
                </a:solidFill>
              </a:rPr>
              <a:t>fatores</a:t>
            </a:r>
            <a:r>
              <a:rPr lang="en-US" sz="2800" dirty="0" smtClean="0">
                <a:solidFill>
                  <a:srgbClr val="C00000"/>
                </a:solidFill>
              </a:rPr>
              <a:t> que </a:t>
            </a:r>
            <a:r>
              <a:rPr lang="en-US" sz="2800" dirty="0" err="1" smtClean="0">
                <a:solidFill>
                  <a:srgbClr val="C00000"/>
                </a:solidFill>
              </a:rPr>
              <a:t>influenciam</a:t>
            </a:r>
            <a:r>
              <a:rPr lang="en-US" sz="2800" dirty="0" smtClean="0">
                <a:solidFill>
                  <a:srgbClr val="C00000"/>
                </a:solidFill>
              </a:rPr>
              <a:t> a forma </a:t>
            </a:r>
            <a:r>
              <a:rPr lang="en-US" sz="2800" dirty="0" err="1" smtClean="0">
                <a:solidFill>
                  <a:srgbClr val="C00000"/>
                </a:solidFill>
              </a:rPr>
              <a:t>como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os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estudantes</a:t>
            </a:r>
            <a:r>
              <a:rPr lang="en-US" sz="2800" dirty="0" smtClean="0">
                <a:solidFill>
                  <a:srgbClr val="C00000"/>
                </a:solidFill>
              </a:rPr>
              <a:t> se </a:t>
            </a:r>
            <a:r>
              <a:rPr lang="en-US" sz="2800" dirty="0" err="1" smtClean="0">
                <a:solidFill>
                  <a:srgbClr val="C00000"/>
                </a:solidFill>
              </a:rPr>
              <a:t>integram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na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pratica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clinica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  <a:endParaRPr lang="en-US" sz="2800" dirty="0">
              <a:solidFill>
                <a:srgbClr val="C00000"/>
              </a:solidFill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 </a:t>
            </a:r>
            <a:r>
              <a:rPr lang="en-US" sz="2800" dirty="0" err="1"/>
              <a:t>P</a:t>
            </a:r>
            <a:r>
              <a:rPr lang="en-US" sz="2800" dirty="0" err="1" smtClean="0"/>
              <a:t>roporcionar</a:t>
            </a:r>
            <a:r>
              <a:rPr lang="en-US" sz="2800" dirty="0" smtClean="0"/>
              <a:t> </a:t>
            </a:r>
            <a:r>
              <a:rPr lang="en-US" sz="2800" dirty="0" err="1" smtClean="0"/>
              <a:t>apoio</a:t>
            </a:r>
            <a:r>
              <a:rPr lang="en-US" sz="2800" dirty="0" smtClean="0"/>
              <a:t> continuo para a </a:t>
            </a:r>
            <a:r>
              <a:rPr lang="en-US" sz="2800" dirty="0" err="1" smtClean="0"/>
              <a:t>passagem</a:t>
            </a:r>
            <a:r>
              <a:rPr lang="en-US" sz="2800" dirty="0" smtClean="0"/>
              <a:t> de um </a:t>
            </a:r>
            <a:r>
              <a:rPr lang="en-US" sz="2800" dirty="0" err="1" smtClean="0"/>
              <a:t>ambiente</a:t>
            </a:r>
            <a:r>
              <a:rPr lang="en-US" sz="2800" dirty="0" smtClean="0"/>
              <a:t> de </a:t>
            </a:r>
            <a:r>
              <a:rPr lang="en-US" sz="2800" dirty="0" err="1" smtClean="0"/>
              <a:t>aprendizagem</a:t>
            </a:r>
            <a:r>
              <a:rPr lang="en-US" sz="2800" dirty="0" smtClean="0"/>
              <a:t> para outro.</a:t>
            </a:r>
            <a:endParaRPr lang="pt-PT" sz="2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43052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err="1" smtClean="0">
                <a:solidFill>
                  <a:srgbClr val="FF0000"/>
                </a:solidFill>
              </a:rPr>
              <a:t>Competencias</a:t>
            </a:r>
            <a:r>
              <a:rPr lang="pt-PT" b="1" dirty="0" smtClean="0">
                <a:solidFill>
                  <a:srgbClr val="FF0000"/>
                </a:solidFill>
              </a:rPr>
              <a:t> de mentor 2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err="1" smtClean="0">
                <a:solidFill>
                  <a:srgbClr val="C00000"/>
                </a:solidFill>
              </a:rPr>
              <a:t>Facilitar</a:t>
            </a:r>
            <a:r>
              <a:rPr lang="en-US" b="1" u="sng" dirty="0" smtClean="0">
                <a:solidFill>
                  <a:srgbClr val="C00000"/>
                </a:solidFill>
              </a:rPr>
              <a:t> a </a:t>
            </a:r>
            <a:r>
              <a:rPr lang="en-US" b="1" u="sng" dirty="0" err="1" smtClean="0">
                <a:solidFill>
                  <a:srgbClr val="C00000"/>
                </a:solidFill>
              </a:rPr>
              <a:t>aprendizagem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endParaRPr lang="en-US" b="1" u="sng" dirty="0">
              <a:solidFill>
                <a:srgbClr val="C0000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conhecimento</a:t>
            </a:r>
            <a:r>
              <a:rPr lang="en-US" dirty="0" smtClean="0"/>
              <a:t> dos </a:t>
            </a:r>
            <a:r>
              <a:rPr lang="en-US" dirty="0" err="1" smtClean="0"/>
              <a:t>estudantes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estadio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e </a:t>
            </a:r>
            <a:r>
              <a:rPr lang="en-US" dirty="0" err="1" smtClean="0"/>
              <a:t>escolher</a:t>
            </a:r>
            <a:r>
              <a:rPr lang="en-US" dirty="0" smtClean="0"/>
              <a:t> as </a:t>
            </a:r>
            <a:r>
              <a:rPr lang="en-US" dirty="0" err="1" smtClean="0"/>
              <a:t>estrategias</a:t>
            </a:r>
            <a:r>
              <a:rPr lang="en-US" dirty="0" smtClean="0"/>
              <a:t> </a:t>
            </a:r>
            <a:r>
              <a:rPr lang="en-US" dirty="0" err="1" smtClean="0"/>
              <a:t>apropriadas</a:t>
            </a:r>
            <a:r>
              <a:rPr lang="en-US" dirty="0" smtClean="0"/>
              <a:t> para as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necessidades</a:t>
            </a:r>
            <a:r>
              <a:rPr lang="en-US" dirty="0" smtClean="0"/>
              <a:t> individuals.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b="1" dirty="0" err="1" smtClean="0">
                <a:solidFill>
                  <a:srgbClr val="C00000"/>
                </a:solidFill>
              </a:rPr>
              <a:t>Facilitar</a:t>
            </a:r>
            <a:r>
              <a:rPr lang="en-US" b="1" dirty="0" smtClean="0">
                <a:solidFill>
                  <a:srgbClr val="C00000"/>
                </a:solidFill>
              </a:rPr>
              <a:t> a </a:t>
            </a:r>
            <a:r>
              <a:rPr lang="en-US" b="1" dirty="0" err="1" smtClean="0">
                <a:solidFill>
                  <a:srgbClr val="C00000"/>
                </a:solidFill>
              </a:rPr>
              <a:t>seleção</a:t>
            </a:r>
            <a:r>
              <a:rPr lang="en-US" b="1" dirty="0" smtClean="0">
                <a:solidFill>
                  <a:srgbClr val="C00000"/>
                </a:solidFill>
              </a:rPr>
              <a:t> de </a:t>
            </a:r>
            <a:r>
              <a:rPr lang="en-US" b="1" dirty="0" err="1" smtClean="0">
                <a:solidFill>
                  <a:srgbClr val="C00000"/>
                </a:solidFill>
              </a:rPr>
              <a:t>estrategias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adequadas</a:t>
            </a:r>
            <a:r>
              <a:rPr lang="en-US" b="1" dirty="0" smtClean="0">
                <a:solidFill>
                  <a:srgbClr val="C00000"/>
                </a:solidFill>
              </a:rPr>
              <a:t> para </a:t>
            </a:r>
            <a:r>
              <a:rPr lang="en-US" b="1" dirty="0" err="1" smtClean="0">
                <a:solidFill>
                  <a:srgbClr val="C00000"/>
                </a:solidFill>
              </a:rPr>
              <a:t>integrar</a:t>
            </a:r>
            <a:r>
              <a:rPr lang="en-US" b="1" dirty="0" smtClean="0">
                <a:solidFill>
                  <a:srgbClr val="C00000"/>
                </a:solidFill>
              </a:rPr>
              <a:t> a </a:t>
            </a:r>
            <a:r>
              <a:rPr lang="en-US" b="1" dirty="0" err="1" smtClean="0">
                <a:solidFill>
                  <a:srgbClr val="C00000"/>
                </a:solidFill>
              </a:rPr>
              <a:t>aprendizagem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teorica</a:t>
            </a:r>
            <a:r>
              <a:rPr lang="en-US" b="1" dirty="0" smtClean="0">
                <a:solidFill>
                  <a:srgbClr val="C00000"/>
                </a:solidFill>
              </a:rPr>
              <a:t>, e </a:t>
            </a:r>
            <a:r>
              <a:rPr lang="en-US" b="1" dirty="0" err="1" smtClean="0">
                <a:solidFill>
                  <a:srgbClr val="C00000"/>
                </a:solidFill>
              </a:rPr>
              <a:t>pratica</a:t>
            </a:r>
            <a:r>
              <a:rPr lang="en-US" b="1" dirty="0" smtClean="0">
                <a:solidFill>
                  <a:srgbClr val="C00000"/>
                </a:solidFill>
              </a:rPr>
              <a:t> e as </a:t>
            </a:r>
            <a:r>
              <a:rPr lang="en-US" b="1" dirty="0" err="1" smtClean="0">
                <a:solidFill>
                  <a:srgbClr val="C00000"/>
                </a:solidFill>
              </a:rPr>
              <a:t>experiencias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acdémicas</a:t>
            </a:r>
            <a:r>
              <a:rPr lang="en-US" b="1" dirty="0">
                <a:solidFill>
                  <a:srgbClr val="C00000"/>
                </a:solidFill>
              </a:rPr>
              <a:t>.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en-US" b="1" dirty="0">
              <a:solidFill>
                <a:srgbClr val="C0000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dirty="0"/>
              <a:t> </a:t>
            </a:r>
            <a:r>
              <a:rPr lang="en-US" dirty="0" err="1" smtClean="0"/>
              <a:t>Apoiar</a:t>
            </a:r>
            <a:r>
              <a:rPr lang="en-US" dirty="0" smtClean="0"/>
              <a:t> a </a:t>
            </a:r>
            <a:r>
              <a:rPr lang="en-US" dirty="0" err="1" smtClean="0"/>
              <a:t>reflexão</a:t>
            </a:r>
            <a:r>
              <a:rPr lang="en-US" dirty="0" smtClean="0"/>
              <a:t> </a:t>
            </a:r>
            <a:r>
              <a:rPr lang="en-US" dirty="0" err="1" smtClean="0"/>
              <a:t>critica</a:t>
            </a:r>
            <a:r>
              <a:rPr lang="en-US" dirty="0" smtClean="0"/>
              <a:t> dos </a:t>
            </a:r>
            <a:r>
              <a:rPr lang="en-US" dirty="0" err="1" smtClean="0"/>
              <a:t>estudantes</a:t>
            </a:r>
            <a:r>
              <a:rPr lang="en-US" dirty="0" smtClean="0"/>
              <a:t>, a </a:t>
            </a:r>
            <a:r>
              <a:rPr lang="en-US" dirty="0" err="1" smtClean="0"/>
              <a:t>apartir</a:t>
            </a:r>
            <a:r>
              <a:rPr lang="en-US" dirty="0" smtClean="0"/>
              <a:t> das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experiencias</a:t>
            </a:r>
            <a:r>
              <a:rPr lang="en-US" dirty="0" smtClean="0"/>
              <a:t> par </a:t>
            </a:r>
            <a:r>
              <a:rPr lang="en-US" dirty="0" err="1" smtClean="0"/>
              <a:t>aprofundar</a:t>
            </a:r>
            <a:r>
              <a:rPr lang="en-US" dirty="0" smtClean="0"/>
              <a:t> 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aprendizagem</a:t>
            </a:r>
            <a:r>
              <a:rPr lang="en-US" dirty="0" smtClean="0"/>
              <a:t>.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47864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err="1" smtClean="0">
                <a:solidFill>
                  <a:srgbClr val="FF0000"/>
                </a:solidFill>
              </a:rPr>
              <a:t>Competencias</a:t>
            </a:r>
            <a:r>
              <a:rPr lang="pt-PT" b="1" dirty="0" smtClean="0">
                <a:solidFill>
                  <a:srgbClr val="FF0000"/>
                </a:solidFill>
              </a:rPr>
              <a:t> de mentor 3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Avaliação</a:t>
            </a:r>
            <a:r>
              <a:rPr lang="en-US" b="1" u="sng" dirty="0" smtClean="0">
                <a:solidFill>
                  <a:srgbClr val="FF0000"/>
                </a:solidFill>
              </a:rPr>
              <a:t> e </a:t>
            </a:r>
            <a:r>
              <a:rPr lang="en-US" b="1" u="sng" dirty="0" err="1" smtClean="0">
                <a:solidFill>
                  <a:srgbClr val="FF0000"/>
                </a:solidFill>
              </a:rPr>
              <a:t>responsabilização</a:t>
            </a:r>
            <a:endParaRPr lang="en-US" b="1" u="sng" dirty="0">
              <a:solidFill>
                <a:srgbClr val="FF000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800" b="1" dirty="0" err="1" smtClean="0">
                <a:solidFill>
                  <a:srgbClr val="00B0F0"/>
                </a:solidFill>
              </a:rPr>
              <a:t>Promover</a:t>
            </a:r>
            <a:r>
              <a:rPr lang="en-US" sz="2800" b="1" dirty="0" smtClean="0">
                <a:solidFill>
                  <a:srgbClr val="00B0F0"/>
                </a:solidFill>
              </a:rPr>
              <a:t> o </a:t>
            </a:r>
            <a:r>
              <a:rPr lang="en-US" sz="2800" b="1" dirty="0" err="1" smtClean="0">
                <a:solidFill>
                  <a:srgbClr val="00B0F0"/>
                </a:solidFill>
              </a:rPr>
              <a:t>crecimento</a:t>
            </a:r>
            <a:r>
              <a:rPr lang="en-US" sz="2800" b="1" dirty="0" smtClean="0">
                <a:solidFill>
                  <a:srgbClr val="00B0F0"/>
                </a:solidFill>
              </a:rPr>
              <a:t> professional, </a:t>
            </a:r>
            <a:r>
              <a:rPr lang="en-US" sz="2800" b="1" dirty="0" err="1" smtClean="0">
                <a:solidFill>
                  <a:srgbClr val="00B0F0"/>
                </a:solidFill>
              </a:rPr>
              <a:t>desenvolvimento</a:t>
            </a:r>
            <a:r>
              <a:rPr lang="en-US" sz="2800" b="1" dirty="0" smtClean="0">
                <a:solidFill>
                  <a:srgbClr val="00B0F0"/>
                </a:solidFill>
              </a:rPr>
              <a:t>  </a:t>
            </a:r>
            <a:r>
              <a:rPr lang="en-US" sz="2800" b="1" dirty="0" err="1" smtClean="0">
                <a:solidFill>
                  <a:srgbClr val="00B0F0"/>
                </a:solidFill>
              </a:rPr>
              <a:t>pessoal</a:t>
            </a:r>
            <a:r>
              <a:rPr lang="en-US" sz="2800" b="1" dirty="0" smtClean="0">
                <a:solidFill>
                  <a:srgbClr val="00B0F0"/>
                </a:solidFill>
              </a:rPr>
              <a:t> e </a:t>
            </a:r>
            <a:r>
              <a:rPr lang="en-US" sz="2800" b="1" dirty="0" err="1" smtClean="0">
                <a:solidFill>
                  <a:srgbClr val="00B0F0"/>
                </a:solidFill>
              </a:rPr>
              <a:t>responsabilização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através</a:t>
            </a:r>
            <a:r>
              <a:rPr lang="en-US" sz="2800" b="1" dirty="0" smtClean="0">
                <a:solidFill>
                  <a:srgbClr val="00B0F0"/>
                </a:solidFill>
              </a:rPr>
              <a:t> da </a:t>
            </a:r>
            <a:r>
              <a:rPr lang="en-US" sz="2800" b="1" dirty="0" err="1" smtClean="0">
                <a:solidFill>
                  <a:srgbClr val="00B0F0"/>
                </a:solidFill>
              </a:rPr>
              <a:t>sua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pratica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Aft>
                <a:spcPts val="1200"/>
              </a:spcAft>
            </a:pPr>
            <a:r>
              <a:rPr lang="en-US" sz="2800" dirty="0"/>
              <a:t> </a:t>
            </a:r>
            <a:r>
              <a:rPr lang="en-US" sz="2800" dirty="0" err="1" smtClean="0"/>
              <a:t>Demonstrar</a:t>
            </a:r>
            <a:r>
              <a:rPr lang="en-US" sz="2800" dirty="0" smtClean="0"/>
              <a:t> </a:t>
            </a:r>
            <a:r>
              <a:rPr lang="en-US" sz="2800" dirty="0" err="1" smtClean="0"/>
              <a:t>capacidae</a:t>
            </a:r>
            <a:r>
              <a:rPr lang="en-US" sz="2800" dirty="0" smtClean="0"/>
              <a:t> de </a:t>
            </a:r>
            <a:r>
              <a:rPr lang="en-US" sz="2800" dirty="0" err="1" smtClean="0"/>
              <a:t>entender</a:t>
            </a:r>
            <a:r>
              <a:rPr lang="en-US" sz="2800" dirty="0" smtClean="0"/>
              <a:t> </a:t>
            </a:r>
            <a:r>
              <a:rPr lang="en-US" sz="2800" dirty="0" err="1" smtClean="0"/>
              <a:t>estartégias</a:t>
            </a:r>
            <a:r>
              <a:rPr lang="en-US" sz="2800" dirty="0" smtClean="0"/>
              <a:t> de </a:t>
            </a:r>
            <a:r>
              <a:rPr lang="en-US" sz="2800" dirty="0" err="1" smtClean="0"/>
              <a:t>de</a:t>
            </a:r>
            <a:r>
              <a:rPr lang="en-US" sz="2800" dirty="0" smtClean="0"/>
              <a:t> </a:t>
            </a:r>
            <a:r>
              <a:rPr lang="en-US" sz="2800" dirty="0" err="1" smtClean="0"/>
              <a:t>avaliação</a:t>
            </a:r>
            <a:r>
              <a:rPr lang="en-US" sz="2800" dirty="0" smtClean="0"/>
              <a:t> e </a:t>
            </a:r>
            <a:r>
              <a:rPr lang="en-US" sz="2800" dirty="0" err="1" smtClean="0"/>
              <a:t>habilidade</a:t>
            </a:r>
            <a:r>
              <a:rPr lang="en-US" sz="2800" dirty="0" smtClean="0"/>
              <a:t> para </a:t>
            </a:r>
            <a:r>
              <a:rPr lang="en-US" sz="2800" dirty="0" err="1" smtClean="0"/>
              <a:t>contribuir</a:t>
            </a:r>
            <a:r>
              <a:rPr lang="en-US" sz="2800" dirty="0" smtClean="0"/>
              <a:t> para </a:t>
            </a:r>
            <a:r>
              <a:rPr lang="en-US" sz="2800" dirty="0" err="1" smtClean="0"/>
              <a:t>todo</a:t>
            </a:r>
            <a:r>
              <a:rPr lang="en-US" sz="2800" dirty="0" smtClean="0"/>
              <a:t> o </a:t>
            </a:r>
            <a:r>
              <a:rPr lang="en-US" sz="2800" dirty="0" err="1" smtClean="0"/>
              <a:t>processo</a:t>
            </a:r>
            <a:r>
              <a:rPr lang="en-US" sz="2800" dirty="0" smtClean="0"/>
              <a:t> de </a:t>
            </a:r>
            <a:r>
              <a:rPr lang="en-US" sz="2800" dirty="0" err="1" smtClean="0"/>
              <a:t>avaliação</a:t>
            </a:r>
            <a:r>
              <a:rPr lang="en-US" sz="2800" dirty="0" smtClean="0"/>
              <a:t> </a:t>
            </a:r>
            <a:r>
              <a:rPr lang="en-US" sz="2800" dirty="0" err="1" smtClean="0"/>
              <a:t>como</a:t>
            </a:r>
            <a:r>
              <a:rPr lang="en-US" sz="2800" dirty="0" smtClean="0"/>
              <a:t> parte da </a:t>
            </a:r>
            <a:r>
              <a:rPr lang="en-US" sz="2800" dirty="0" err="1" smtClean="0"/>
              <a:t>equipa</a:t>
            </a:r>
            <a:r>
              <a:rPr lang="en-US" sz="2800" dirty="0" smtClean="0"/>
              <a:t> de </a:t>
            </a:r>
            <a:r>
              <a:rPr lang="en-US" sz="2800" dirty="0" err="1" smtClean="0"/>
              <a:t>ensino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Aft>
                <a:spcPts val="1200"/>
              </a:spcAft>
            </a:pPr>
            <a:r>
              <a:rPr lang="en-US" sz="2800" b="1" dirty="0" smtClean="0">
                <a:solidFill>
                  <a:srgbClr val="00B0F0"/>
                </a:solidFill>
              </a:rPr>
              <a:t>Dar feedback </a:t>
            </a:r>
            <a:r>
              <a:rPr lang="en-US" sz="2800" b="1" dirty="0" err="1" smtClean="0">
                <a:solidFill>
                  <a:srgbClr val="00B0F0"/>
                </a:solidFill>
              </a:rPr>
              <a:t>construtivo</a:t>
            </a:r>
            <a:r>
              <a:rPr lang="en-US" sz="2800" b="1" dirty="0" smtClean="0">
                <a:solidFill>
                  <a:srgbClr val="00B0F0"/>
                </a:solidFill>
              </a:rPr>
              <a:t> e </a:t>
            </a:r>
            <a:r>
              <a:rPr lang="en-US" sz="2800" b="1" dirty="0" err="1" smtClean="0">
                <a:solidFill>
                  <a:srgbClr val="00B0F0"/>
                </a:solidFill>
              </a:rPr>
              <a:t>ajuda-los</a:t>
            </a:r>
            <a:r>
              <a:rPr lang="en-US" sz="2800" b="1" dirty="0" smtClean="0">
                <a:solidFill>
                  <a:srgbClr val="00B0F0"/>
                </a:solidFill>
              </a:rPr>
              <a:t> a </a:t>
            </a:r>
            <a:r>
              <a:rPr lang="en-US" sz="2800" b="1" dirty="0" err="1" smtClean="0">
                <a:solidFill>
                  <a:srgbClr val="00B0F0"/>
                </a:solidFill>
              </a:rPr>
              <a:t>encontrar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necesidades</a:t>
            </a:r>
            <a:r>
              <a:rPr lang="en-US" sz="2800" b="1" dirty="0" smtClean="0">
                <a:solidFill>
                  <a:srgbClr val="00B0F0"/>
                </a:solidFill>
              </a:rPr>
              <a:t> e </a:t>
            </a:r>
            <a:r>
              <a:rPr lang="en-US" sz="2800" b="1" dirty="0" err="1" smtClean="0">
                <a:solidFill>
                  <a:srgbClr val="00B0F0"/>
                </a:solidFill>
              </a:rPr>
              <a:t>atividades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futuras</a:t>
            </a:r>
            <a:r>
              <a:rPr lang="en-US" sz="2800" b="1" dirty="0" smtClean="0">
                <a:solidFill>
                  <a:srgbClr val="00B0F0"/>
                </a:solidFill>
              </a:rPr>
              <a:t>. </a:t>
            </a:r>
            <a:r>
              <a:rPr lang="en-US" sz="2800" b="1" dirty="0" err="1" smtClean="0">
                <a:solidFill>
                  <a:srgbClr val="00B0F0"/>
                </a:solidFill>
              </a:rPr>
              <a:t>Gerir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os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estudantes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em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risco</a:t>
            </a:r>
            <a:r>
              <a:rPr lang="en-US" sz="2800" b="1" dirty="0" smtClean="0">
                <a:solidFill>
                  <a:srgbClr val="00B0F0"/>
                </a:solidFill>
              </a:rPr>
              <a:t> de </a:t>
            </a:r>
            <a:r>
              <a:rPr lang="en-US" sz="2800" b="1" dirty="0" err="1" smtClean="0">
                <a:solidFill>
                  <a:srgbClr val="00B0F0"/>
                </a:solidFill>
              </a:rPr>
              <a:t>reprovar</a:t>
            </a:r>
            <a:r>
              <a:rPr lang="en-US" sz="2800" b="1" dirty="0" smtClean="0">
                <a:solidFill>
                  <a:srgbClr val="00B0F0"/>
                </a:solidFill>
              </a:rPr>
              <a:t> de forma a </a:t>
            </a:r>
            <a:r>
              <a:rPr lang="en-US" sz="2800" b="1" dirty="0" err="1" smtClean="0">
                <a:solidFill>
                  <a:srgbClr val="00B0F0"/>
                </a:solidFill>
              </a:rPr>
              <a:t>melhorarem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</a:rPr>
              <a:t>o </a:t>
            </a:r>
            <a:r>
              <a:rPr lang="en-US" sz="2800" b="1" dirty="0" err="1" smtClean="0">
                <a:solidFill>
                  <a:srgbClr val="00B0F0"/>
                </a:solidFill>
              </a:rPr>
              <a:t>seu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desempenho</a:t>
            </a:r>
            <a:r>
              <a:rPr lang="en-US" sz="2800" b="1" dirty="0" smtClean="0">
                <a:solidFill>
                  <a:srgbClr val="00B0F0"/>
                </a:solidFill>
              </a:rPr>
              <a:t>.</a:t>
            </a:r>
            <a:endParaRPr lang="en-US" sz="2800" b="1" dirty="0">
              <a:solidFill>
                <a:srgbClr val="00B0F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800" dirty="0" err="1" smtClean="0"/>
              <a:t>Responsabilizar</a:t>
            </a:r>
            <a:r>
              <a:rPr lang="en-US" sz="2800" dirty="0" smtClean="0"/>
              <a:t>-se </a:t>
            </a:r>
            <a:r>
              <a:rPr lang="en-US" sz="2800" dirty="0" err="1" smtClean="0"/>
              <a:t>pelo</a:t>
            </a:r>
            <a:r>
              <a:rPr lang="en-US" sz="2800" dirty="0" smtClean="0"/>
              <a:t> </a:t>
            </a:r>
            <a:r>
              <a:rPr lang="en-US" sz="2800" dirty="0" err="1" smtClean="0"/>
              <a:t>atinjir</a:t>
            </a:r>
            <a:r>
              <a:rPr lang="en-US" sz="2800" dirty="0" smtClean="0"/>
              <a:t> das </a:t>
            </a:r>
            <a:r>
              <a:rPr lang="en-US" sz="2800" dirty="0" err="1" smtClean="0"/>
              <a:t>competencias</a:t>
            </a:r>
            <a:r>
              <a:rPr lang="en-US" sz="2800" dirty="0" smtClean="0"/>
              <a:t> dos </a:t>
            </a:r>
            <a:r>
              <a:rPr lang="en-US" sz="2800" dirty="0" err="1" smtClean="0"/>
              <a:t>alunos</a:t>
            </a:r>
            <a:endParaRPr lang="pt-PT" sz="2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19644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err="1" smtClean="0">
                <a:solidFill>
                  <a:srgbClr val="FF0000"/>
                </a:solidFill>
              </a:rPr>
              <a:t>Competencias</a:t>
            </a:r>
            <a:r>
              <a:rPr lang="pt-PT" b="1" dirty="0" smtClean="0">
                <a:solidFill>
                  <a:srgbClr val="FF0000"/>
                </a:solidFill>
              </a:rPr>
              <a:t> de mentor 4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Avaliação</a:t>
            </a:r>
            <a:r>
              <a:rPr lang="en-US" b="1" u="sng" dirty="0" smtClean="0">
                <a:solidFill>
                  <a:srgbClr val="FF0000"/>
                </a:solidFill>
              </a:rPr>
              <a:t> da </a:t>
            </a:r>
            <a:r>
              <a:rPr lang="en-US" b="1" u="sng" dirty="0" err="1" smtClean="0">
                <a:solidFill>
                  <a:srgbClr val="FF0000"/>
                </a:solidFill>
              </a:rPr>
              <a:t>aprendizagem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endParaRPr lang="en-US" b="1" u="sng" dirty="0">
              <a:solidFill>
                <a:srgbClr val="FF0000"/>
              </a:solidFill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Contribuir</a:t>
            </a:r>
            <a:r>
              <a:rPr lang="en-US" sz="2800" b="1" dirty="0" smtClean="0">
                <a:solidFill>
                  <a:srgbClr val="0070C0"/>
                </a:solidFill>
              </a:rPr>
              <a:t> para </a:t>
            </a:r>
            <a:r>
              <a:rPr lang="en-US" sz="2800" b="1" dirty="0" err="1" smtClean="0">
                <a:solidFill>
                  <a:srgbClr val="0070C0"/>
                </a:solidFill>
              </a:rPr>
              <a:t>avaliação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propondo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aspetos</a:t>
            </a:r>
            <a:r>
              <a:rPr lang="en-US" sz="2800" b="1" dirty="0" smtClean="0">
                <a:solidFill>
                  <a:srgbClr val="0070C0"/>
                </a:solidFill>
              </a:rPr>
              <a:t> a </a:t>
            </a:r>
            <a:r>
              <a:rPr lang="en-US" sz="2800" b="1" dirty="0" err="1" smtClean="0">
                <a:solidFill>
                  <a:srgbClr val="0070C0"/>
                </a:solidFill>
              </a:rPr>
              <a:t>melhorar</a:t>
            </a:r>
            <a:r>
              <a:rPr lang="en-US" sz="2800" b="1" dirty="0" smtClean="0">
                <a:solidFill>
                  <a:srgbClr val="0070C0"/>
                </a:solidFill>
              </a:rPr>
              <a:t>.</a:t>
            </a:r>
            <a:endParaRPr lang="en-US" sz="2800" b="1" dirty="0">
              <a:solidFill>
                <a:srgbClr val="0070C0"/>
              </a:solidFill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 </a:t>
            </a:r>
            <a:r>
              <a:rPr lang="en-US" sz="2800" dirty="0" err="1" smtClean="0"/>
              <a:t>Participar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auto e </a:t>
            </a:r>
            <a:r>
              <a:rPr lang="en-US" sz="2800" dirty="0" err="1" smtClean="0"/>
              <a:t>avalaição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pares par </a:t>
            </a:r>
            <a:r>
              <a:rPr lang="en-US" sz="2800" dirty="0" err="1" smtClean="0"/>
              <a:t>facilitar</a:t>
            </a:r>
            <a:r>
              <a:rPr lang="en-US" sz="2800" dirty="0" smtClean="0"/>
              <a:t> o </a:t>
            </a:r>
            <a:r>
              <a:rPr lang="en-US" sz="2800" dirty="0" err="1" smtClean="0"/>
              <a:t>desenvolvimento</a:t>
            </a:r>
            <a:r>
              <a:rPr lang="en-US" sz="2800" dirty="0" smtClean="0"/>
              <a:t> </a:t>
            </a:r>
            <a:r>
              <a:rPr lang="en-US" sz="2800" dirty="0" err="1" smtClean="0"/>
              <a:t>pessoal</a:t>
            </a:r>
            <a:r>
              <a:rPr lang="en-US" sz="2800" dirty="0" smtClean="0"/>
              <a:t>  e </a:t>
            </a:r>
            <a:r>
              <a:rPr lang="en-US" sz="2800" dirty="0" err="1" smtClean="0"/>
              <a:t>contribuir</a:t>
            </a:r>
            <a:r>
              <a:rPr lang="en-US" sz="2800" dirty="0" smtClean="0"/>
              <a:t> para o </a:t>
            </a:r>
            <a:r>
              <a:rPr lang="en-US" sz="2800" dirty="0" err="1" smtClean="0"/>
              <a:t>desenvolvimento</a:t>
            </a:r>
            <a:r>
              <a:rPr lang="en-US" sz="2800" dirty="0" smtClean="0"/>
              <a:t> de outros.</a:t>
            </a:r>
            <a:endParaRPr lang="pt-PT" sz="2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26740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err="1" smtClean="0">
                <a:solidFill>
                  <a:srgbClr val="FF0000"/>
                </a:solidFill>
              </a:rPr>
              <a:t>Competencias</a:t>
            </a:r>
            <a:r>
              <a:rPr lang="pt-PT" b="1" dirty="0" smtClean="0">
                <a:solidFill>
                  <a:srgbClr val="FF0000"/>
                </a:solidFill>
              </a:rPr>
              <a:t> de mentor 5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Criar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ambiente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favoravel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à </a:t>
            </a:r>
            <a:r>
              <a:rPr lang="en-US" dirty="0" err="1" smtClean="0"/>
              <a:t>aprendizagemn</a:t>
            </a:r>
            <a:r>
              <a:rPr lang="en-US" dirty="0" smtClean="0"/>
              <a:t> </a:t>
            </a:r>
            <a:r>
              <a:rPr lang="en-US" dirty="0" err="1" smtClean="0"/>
              <a:t>tendo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conta</a:t>
            </a:r>
            <a:r>
              <a:rPr lang="en-US" dirty="0" smtClean="0"/>
              <a:t>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nivel</a:t>
            </a:r>
            <a:r>
              <a:rPr lang="en-US" dirty="0" smtClean="0"/>
              <a:t>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Usa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uma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variedade</a:t>
            </a:r>
            <a:r>
              <a:rPr lang="en-US" sz="2800" b="1" dirty="0" smtClean="0">
                <a:solidFill>
                  <a:srgbClr val="0070C0"/>
                </a:solidFill>
              </a:rPr>
              <a:t> de </a:t>
            </a:r>
            <a:r>
              <a:rPr lang="en-US" sz="2800" b="1" dirty="0" err="1" smtClean="0">
                <a:solidFill>
                  <a:srgbClr val="0070C0"/>
                </a:solidFill>
              </a:rPr>
              <a:t>experiencias</a:t>
            </a:r>
            <a:r>
              <a:rPr lang="en-US" sz="2800" b="1" dirty="0" smtClean="0">
                <a:solidFill>
                  <a:srgbClr val="0070C0"/>
                </a:solidFill>
              </a:rPr>
              <a:t> de </a:t>
            </a:r>
            <a:r>
              <a:rPr lang="en-US" sz="2800" b="1" dirty="0" err="1" smtClean="0">
                <a:solidFill>
                  <a:srgbClr val="0070C0"/>
                </a:solidFill>
              </a:rPr>
              <a:t>aprendizagem</a:t>
            </a:r>
            <a:r>
              <a:rPr lang="en-US" sz="2800" b="1" dirty="0" smtClean="0">
                <a:solidFill>
                  <a:srgbClr val="0070C0"/>
                </a:solidFill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</a:rPr>
              <a:t>involvendo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doentes</a:t>
            </a:r>
            <a:r>
              <a:rPr lang="en-US" sz="2800" b="1" dirty="0" smtClean="0">
                <a:solidFill>
                  <a:srgbClr val="0070C0"/>
                </a:solidFill>
              </a:rPr>
              <a:t> clients </a:t>
            </a:r>
            <a:r>
              <a:rPr lang="en-US" sz="2800" b="1" dirty="0" err="1" smtClean="0">
                <a:solidFill>
                  <a:srgbClr val="0070C0"/>
                </a:solidFill>
              </a:rPr>
              <a:t>prestadores</a:t>
            </a:r>
            <a:r>
              <a:rPr lang="en-US" sz="2800" b="1" dirty="0" smtClean="0">
                <a:solidFill>
                  <a:srgbClr val="0070C0"/>
                </a:solidFill>
              </a:rPr>
              <a:t> e </a:t>
            </a:r>
            <a:r>
              <a:rPr lang="en-US" sz="2800" b="1" dirty="0" err="1" smtClean="0">
                <a:solidFill>
                  <a:srgbClr val="0070C0"/>
                </a:solidFill>
              </a:rPr>
              <a:t>profissionais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 err="1" smtClean="0"/>
              <a:t>Identifica</a:t>
            </a:r>
            <a:r>
              <a:rPr lang="en-US" sz="2800" dirty="0" smtClean="0"/>
              <a:t> </a:t>
            </a:r>
            <a:r>
              <a:rPr lang="en-US" sz="2800" dirty="0" err="1" smtClean="0"/>
              <a:t>aspetos</a:t>
            </a:r>
            <a:r>
              <a:rPr lang="en-US" sz="2800" dirty="0" smtClean="0"/>
              <a:t> no </a:t>
            </a:r>
            <a:r>
              <a:rPr lang="en-US" sz="2800" dirty="0" err="1" smtClean="0"/>
              <a:t>ambiente</a:t>
            </a:r>
            <a:r>
              <a:rPr lang="en-US" sz="2800" dirty="0" smtClean="0"/>
              <a:t> a </a:t>
            </a:r>
            <a:r>
              <a:rPr lang="en-US" sz="2800" dirty="0" err="1" smtClean="0"/>
              <a:t>serem</a:t>
            </a:r>
            <a:r>
              <a:rPr lang="en-US" sz="2800" dirty="0" smtClean="0"/>
              <a:t> </a:t>
            </a:r>
            <a:r>
              <a:rPr lang="en-US" sz="2800" dirty="0" err="1" smtClean="0"/>
              <a:t>melhorados</a:t>
            </a:r>
            <a:r>
              <a:rPr lang="en-US" sz="2800" dirty="0" smtClean="0"/>
              <a:t> – </a:t>
            </a:r>
            <a:r>
              <a:rPr lang="en-US" sz="2800" dirty="0" err="1" smtClean="0"/>
              <a:t>negociando</a:t>
            </a:r>
            <a:r>
              <a:rPr lang="en-US" sz="2800" dirty="0" smtClean="0"/>
              <a:t> com outros </a:t>
            </a:r>
            <a:r>
              <a:rPr lang="en-US" sz="2800" dirty="0"/>
              <a:t>with </a:t>
            </a:r>
            <a:r>
              <a:rPr lang="en-US" sz="2800" dirty="0" smtClean="0"/>
              <a:t>others as </a:t>
            </a:r>
            <a:r>
              <a:rPr lang="en-US" sz="2800" dirty="0" err="1" smtClean="0"/>
              <a:t>mudanças</a:t>
            </a:r>
            <a:r>
              <a:rPr lang="en-US" sz="2800" dirty="0" smtClean="0"/>
              <a:t> </a:t>
            </a:r>
            <a:r>
              <a:rPr lang="en-US" sz="2800" dirty="0" err="1" smtClean="0"/>
              <a:t>apropriadas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Actua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como</a:t>
            </a:r>
            <a:r>
              <a:rPr lang="en-US" sz="2800" b="1" dirty="0" smtClean="0">
                <a:solidFill>
                  <a:srgbClr val="0070C0"/>
                </a:solidFill>
              </a:rPr>
              <a:t> um </a:t>
            </a:r>
            <a:r>
              <a:rPr lang="en-US" sz="2800" b="1" dirty="0" err="1" smtClean="0">
                <a:solidFill>
                  <a:srgbClr val="0070C0"/>
                </a:solidFill>
              </a:rPr>
              <a:t>recurso</a:t>
            </a:r>
            <a:r>
              <a:rPr lang="en-US" sz="2800" b="1" dirty="0" smtClean="0">
                <a:solidFill>
                  <a:srgbClr val="0070C0"/>
                </a:solidFill>
              </a:rPr>
              <a:t> para </a:t>
            </a:r>
            <a:r>
              <a:rPr lang="en-US" sz="2800" b="1" dirty="0" err="1" smtClean="0">
                <a:solidFill>
                  <a:srgbClr val="0070C0"/>
                </a:solidFill>
              </a:rPr>
              <a:t>facilitar</a:t>
            </a:r>
            <a:r>
              <a:rPr lang="en-US" sz="2800" b="1" dirty="0" smtClean="0">
                <a:solidFill>
                  <a:srgbClr val="0070C0"/>
                </a:solidFill>
              </a:rPr>
              <a:t> o </a:t>
            </a:r>
            <a:r>
              <a:rPr lang="en-US" sz="2800" b="1" dirty="0" err="1" smtClean="0">
                <a:solidFill>
                  <a:srgbClr val="0070C0"/>
                </a:solidFill>
              </a:rPr>
              <a:t>desenvovimento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pessoal</a:t>
            </a:r>
            <a:r>
              <a:rPr lang="en-US" sz="2800" b="1" dirty="0" smtClean="0">
                <a:solidFill>
                  <a:srgbClr val="0070C0"/>
                </a:solidFill>
              </a:rPr>
              <a:t> e professional dos outros.</a:t>
            </a:r>
            <a:endParaRPr lang="pt-PT" sz="2800" b="1" dirty="0">
              <a:solidFill>
                <a:srgbClr val="0070C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65595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err="1" smtClean="0">
                <a:solidFill>
                  <a:srgbClr val="FF0000"/>
                </a:solidFill>
              </a:rPr>
              <a:t>Competencias</a:t>
            </a:r>
            <a:r>
              <a:rPr lang="pt-PT" b="1" dirty="0" smtClean="0">
                <a:solidFill>
                  <a:srgbClr val="FF0000"/>
                </a:solidFill>
              </a:rPr>
              <a:t> de mentor 6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No </a:t>
            </a:r>
            <a:r>
              <a:rPr lang="en-US" b="1" u="sng" dirty="0" err="1" smtClean="0">
                <a:solidFill>
                  <a:srgbClr val="FF0000"/>
                </a:solidFill>
              </a:rPr>
              <a:t>Contexto</a:t>
            </a:r>
            <a:r>
              <a:rPr lang="en-US" b="1" u="sng" dirty="0" smtClean="0">
                <a:solidFill>
                  <a:srgbClr val="FF0000"/>
                </a:solidFill>
              </a:rPr>
              <a:t> da </a:t>
            </a:r>
            <a:r>
              <a:rPr lang="en-US" b="1" u="sng" dirty="0" err="1" smtClean="0">
                <a:solidFill>
                  <a:srgbClr val="FF0000"/>
                </a:solidFill>
              </a:rPr>
              <a:t>practica</a:t>
            </a:r>
            <a:endParaRPr lang="en-US" b="1" u="sng" dirty="0">
              <a:solidFill>
                <a:srgbClr val="FF0000"/>
              </a:solidFill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Contribui</a:t>
            </a:r>
            <a:r>
              <a:rPr lang="en-US" sz="2800" b="1" dirty="0" smtClean="0">
                <a:solidFill>
                  <a:srgbClr val="00B0F0"/>
                </a:solidFill>
              </a:rPr>
              <a:t> para o </a:t>
            </a:r>
            <a:r>
              <a:rPr lang="en-US" sz="2800" b="1" dirty="0" err="1" smtClean="0">
                <a:solidFill>
                  <a:srgbClr val="00B0F0"/>
                </a:solidFill>
              </a:rPr>
              <a:t>desenvolvimento</a:t>
            </a:r>
            <a:r>
              <a:rPr lang="en-US" sz="2800" b="1" dirty="0" smtClean="0">
                <a:solidFill>
                  <a:srgbClr val="00B0F0"/>
                </a:solidFill>
              </a:rPr>
              <a:t> de um </a:t>
            </a:r>
            <a:r>
              <a:rPr lang="en-US" sz="2800" b="1" dirty="0" err="1" smtClean="0">
                <a:solidFill>
                  <a:srgbClr val="00B0F0"/>
                </a:solidFill>
              </a:rPr>
              <a:t>ambiente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onde</a:t>
            </a:r>
            <a:r>
              <a:rPr lang="en-US" sz="2800" b="1" dirty="0" smtClean="0">
                <a:solidFill>
                  <a:srgbClr val="00B0F0"/>
                </a:solidFill>
              </a:rPr>
              <a:t> se </a:t>
            </a:r>
            <a:r>
              <a:rPr lang="en-US" sz="2800" b="1" dirty="0" err="1" smtClean="0">
                <a:solidFill>
                  <a:srgbClr val="00B0F0"/>
                </a:solidFill>
              </a:rPr>
              <a:t>fazem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praticas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efetivas</a:t>
            </a:r>
            <a:r>
              <a:rPr lang="en-US" sz="2800" b="1" dirty="0" smtClean="0">
                <a:solidFill>
                  <a:srgbClr val="00B0F0"/>
                </a:solidFill>
              </a:rPr>
              <a:t>.</a:t>
            </a:r>
            <a:endParaRPr lang="en-US" sz="2800" b="1" dirty="0">
              <a:solidFill>
                <a:srgbClr val="00B0F0"/>
              </a:solidFill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 err="1" smtClean="0"/>
              <a:t>Coloca</a:t>
            </a:r>
            <a:r>
              <a:rPr lang="en-US" sz="2800" dirty="0" smtClean="0"/>
              <a:t> e </a:t>
            </a:r>
            <a:r>
              <a:rPr lang="en-US" sz="2800" dirty="0" err="1" smtClean="0"/>
              <a:t>mantem</a:t>
            </a:r>
            <a:r>
              <a:rPr lang="en-US" sz="2800" dirty="0" smtClean="0"/>
              <a:t> </a:t>
            </a:r>
            <a:r>
              <a:rPr lang="en-US" sz="2800" dirty="0" err="1" smtClean="0"/>
              <a:t>os</a:t>
            </a:r>
            <a:r>
              <a:rPr lang="en-US" sz="2800" dirty="0" smtClean="0"/>
              <a:t> </a:t>
            </a:r>
            <a:r>
              <a:rPr lang="en-US" sz="2800" dirty="0" err="1" smtClean="0"/>
              <a:t>limites</a:t>
            </a:r>
            <a:r>
              <a:rPr lang="en-US" sz="2800" dirty="0" smtClean="0"/>
              <a:t> </a:t>
            </a:r>
            <a:r>
              <a:rPr lang="en-US" sz="2800" dirty="0" err="1" smtClean="0"/>
              <a:t>profissionais</a:t>
            </a:r>
            <a:r>
              <a:rPr lang="en-US" sz="2800" dirty="0" smtClean="0"/>
              <a:t> </a:t>
            </a:r>
            <a:r>
              <a:rPr lang="en-US" sz="2800" dirty="0" err="1" smtClean="0"/>
              <a:t>suficientemente</a:t>
            </a:r>
            <a:r>
              <a:rPr lang="en-US" sz="2800" dirty="0" smtClean="0"/>
              <a:t> </a:t>
            </a:r>
            <a:r>
              <a:rPr lang="en-US" sz="2800" dirty="0" err="1" smtClean="0"/>
              <a:t>flexiveis</a:t>
            </a:r>
            <a:r>
              <a:rPr lang="en-US" sz="2800" dirty="0" smtClean="0"/>
              <a:t> para a </a:t>
            </a:r>
            <a:r>
              <a:rPr lang="en-US" sz="2800" dirty="0" err="1" smtClean="0"/>
              <a:t>prestação</a:t>
            </a:r>
            <a:r>
              <a:rPr lang="en-US" sz="2800" dirty="0" smtClean="0"/>
              <a:t> de </a:t>
            </a:r>
            <a:r>
              <a:rPr lang="en-US" sz="2800" dirty="0" err="1" smtClean="0"/>
              <a:t>cuidados</a:t>
            </a:r>
            <a:r>
              <a:rPr lang="en-US" sz="2800" dirty="0" smtClean="0"/>
              <a:t> </a:t>
            </a:r>
            <a:r>
              <a:rPr lang="en-US" sz="2800" dirty="0" err="1" smtClean="0"/>
              <a:t>interpessoais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Inicia</a:t>
            </a:r>
            <a:r>
              <a:rPr lang="en-US" sz="2800" b="1" dirty="0" smtClean="0">
                <a:solidFill>
                  <a:srgbClr val="00B0F0"/>
                </a:solidFill>
              </a:rPr>
              <a:t> e </a:t>
            </a:r>
            <a:r>
              <a:rPr lang="en-US" sz="2800" b="1" dirty="0" err="1" smtClean="0">
                <a:solidFill>
                  <a:srgbClr val="00B0F0"/>
                </a:solidFill>
              </a:rPr>
              <a:t>pelo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desenvolvimento</a:t>
            </a:r>
            <a:r>
              <a:rPr lang="en-US" sz="2800" b="1" dirty="0" smtClean="0">
                <a:solidFill>
                  <a:srgbClr val="00B0F0"/>
                </a:solidFill>
              </a:rPr>
              <a:t> de </a:t>
            </a:r>
            <a:r>
              <a:rPr lang="en-US" sz="2800" b="1" dirty="0" err="1" smtClean="0">
                <a:solidFill>
                  <a:srgbClr val="00B0F0"/>
                </a:solidFill>
              </a:rPr>
              <a:t>praticas</a:t>
            </a:r>
            <a:r>
              <a:rPr lang="en-US" sz="2800" b="1" dirty="0" smtClean="0">
                <a:solidFill>
                  <a:srgbClr val="00B0F0"/>
                </a:solidFill>
              </a:rPr>
              <a:t> de </a:t>
            </a:r>
            <a:r>
              <a:rPr lang="en-US" sz="2800" b="1" dirty="0" err="1" smtClean="0">
                <a:solidFill>
                  <a:srgbClr val="00B0F0"/>
                </a:solidFill>
              </a:rPr>
              <a:t>mais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seguras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mantendo</a:t>
            </a:r>
            <a:r>
              <a:rPr lang="en-US" sz="2800" b="1" dirty="0" smtClean="0">
                <a:solidFill>
                  <a:srgbClr val="00B0F0"/>
                </a:solidFill>
              </a:rPr>
              <a:t> um </a:t>
            </a:r>
            <a:r>
              <a:rPr lang="en-US" sz="2800" b="1" dirty="0" err="1" smtClean="0">
                <a:solidFill>
                  <a:srgbClr val="00B0F0"/>
                </a:solidFill>
              </a:rPr>
              <a:t>ambiente</a:t>
            </a:r>
            <a:r>
              <a:rPr lang="en-US" sz="2800" b="1" dirty="0" smtClean="0">
                <a:solidFill>
                  <a:srgbClr val="00B0F0"/>
                </a:solidFill>
              </a:rPr>
              <a:t> de </a:t>
            </a:r>
            <a:r>
              <a:rPr lang="en-US" sz="2800" b="1" dirty="0" err="1" smtClean="0">
                <a:solidFill>
                  <a:srgbClr val="00B0F0"/>
                </a:solidFill>
              </a:rPr>
              <a:t>aprendizagem</a:t>
            </a:r>
            <a:r>
              <a:rPr lang="en-US" sz="2800" dirty="0" smtClean="0"/>
              <a:t>.</a:t>
            </a:r>
            <a:endParaRPr lang="pt-PT" sz="2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0772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hoje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/>
              <a:t>O </a:t>
            </a:r>
            <a:r>
              <a:rPr lang="pt-PT" dirty="0" err="1"/>
              <a:t>Mentoring</a:t>
            </a:r>
            <a:r>
              <a:rPr lang="pt-PT" dirty="0"/>
              <a:t> </a:t>
            </a:r>
            <a:r>
              <a:rPr lang="pt-PT" dirty="0" smtClean="0"/>
              <a:t>como </a:t>
            </a:r>
            <a:r>
              <a:rPr lang="pt-PT" u="sng" dirty="0">
                <a:solidFill>
                  <a:srgbClr val="00B0F0"/>
                </a:solidFill>
              </a:rPr>
              <a:t>estratégia de acolhimento e formação </a:t>
            </a:r>
            <a:r>
              <a:rPr lang="pt-PT" dirty="0"/>
              <a:t>de novos colaboradores. </a:t>
            </a:r>
          </a:p>
          <a:p>
            <a:r>
              <a:rPr lang="pt-PT" dirty="0"/>
              <a:t>O </a:t>
            </a:r>
            <a:r>
              <a:rPr lang="pt-PT" dirty="0" err="1"/>
              <a:t>projecto</a:t>
            </a:r>
            <a:r>
              <a:rPr lang="pt-PT" dirty="0"/>
              <a:t> é estruturado para que o </a:t>
            </a:r>
            <a:r>
              <a:rPr lang="pt-PT" b="1" dirty="0">
                <a:solidFill>
                  <a:srgbClr val="C00000"/>
                </a:solidFill>
              </a:rPr>
              <a:t>novo colaborador se aproprie da cultura organizacional, das competências e do compromisso para com aquela organização.</a:t>
            </a:r>
            <a:r>
              <a:rPr lang="pt-PT" dirty="0"/>
              <a:t> </a:t>
            </a:r>
            <a:r>
              <a:rPr lang="pt-PT" dirty="0" smtClean="0"/>
              <a:t>Tem maior </a:t>
            </a:r>
            <a:r>
              <a:rPr lang="pt-PT" dirty="0"/>
              <a:t>probabilidade de permanecer em seus empregos e ser "fiéis" à organização.</a:t>
            </a:r>
          </a:p>
          <a:p>
            <a:r>
              <a:rPr lang="pt-PT" dirty="0" smtClean="0"/>
              <a:t>se </a:t>
            </a:r>
            <a:r>
              <a:rPr lang="pt-PT" dirty="0"/>
              <a:t>baseia um pouco na </a:t>
            </a:r>
            <a:r>
              <a:rPr lang="pt-PT" u="sng" dirty="0">
                <a:solidFill>
                  <a:srgbClr val="C00000"/>
                </a:solidFill>
              </a:rPr>
              <a:t>aprendizagem por modelagem</a:t>
            </a:r>
            <a:r>
              <a:rPr lang="pt-PT" dirty="0"/>
              <a:t>, teoria criada pelo psicólogo </a:t>
            </a:r>
            <a:r>
              <a:rPr lang="pt-PT" dirty="0" err="1"/>
              <a:t>Albert</a:t>
            </a:r>
            <a:r>
              <a:rPr lang="pt-PT" dirty="0"/>
              <a:t> </a:t>
            </a:r>
            <a:r>
              <a:rPr lang="pt-PT" dirty="0" err="1"/>
              <a:t>Bandura</a:t>
            </a:r>
            <a:r>
              <a:rPr lang="pt-PT" dirty="0"/>
              <a:t> nos anos 60. Segundo </a:t>
            </a:r>
            <a:r>
              <a:rPr lang="pt-PT" dirty="0" err="1"/>
              <a:t>Bandura</a:t>
            </a:r>
            <a:r>
              <a:rPr lang="pt-PT" dirty="0"/>
              <a:t>, aprendemos por imitação e observação de modelos competentes a desempenhar </a:t>
            </a:r>
            <a:r>
              <a:rPr lang="pt-PT" dirty="0" err="1"/>
              <a:t>acções</a:t>
            </a:r>
            <a:r>
              <a:rPr lang="pt-PT" dirty="0"/>
              <a:t> que produzem resultados positivos. </a:t>
            </a: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4153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err="1" smtClean="0">
                <a:solidFill>
                  <a:srgbClr val="FF0000"/>
                </a:solidFill>
              </a:rPr>
              <a:t>Competencias</a:t>
            </a:r>
            <a:r>
              <a:rPr lang="pt-PT" b="1" dirty="0" smtClean="0">
                <a:solidFill>
                  <a:srgbClr val="FF0000"/>
                </a:solidFill>
              </a:rPr>
              <a:t> do mentor 7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Pratica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baseada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na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evidencia</a:t>
            </a:r>
            <a:endParaRPr lang="en-US" b="1" u="sng" dirty="0">
              <a:solidFill>
                <a:srgbClr val="FF0000"/>
              </a:solidFill>
            </a:endParaRPr>
          </a:p>
          <a:p>
            <a:pPr lvl="1">
              <a:spcBef>
                <a:spcPts val="180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00B0F0"/>
                </a:solidFill>
              </a:rPr>
              <a:t>Identifica</a:t>
            </a:r>
            <a:r>
              <a:rPr lang="en-US" sz="2800" b="1" dirty="0" smtClean="0">
                <a:solidFill>
                  <a:srgbClr val="00B0F0"/>
                </a:solidFill>
              </a:rPr>
              <a:t> e </a:t>
            </a:r>
            <a:r>
              <a:rPr lang="en-US" sz="2800" b="1" dirty="0" err="1" smtClean="0">
                <a:solidFill>
                  <a:srgbClr val="00B0F0"/>
                </a:solidFill>
              </a:rPr>
              <a:t>aplica</a:t>
            </a:r>
            <a:r>
              <a:rPr lang="en-US" sz="2800" b="1" dirty="0" smtClean="0">
                <a:solidFill>
                  <a:srgbClr val="00B0F0"/>
                </a:solidFill>
              </a:rPr>
              <a:t> a </a:t>
            </a:r>
            <a:r>
              <a:rPr lang="en-US" sz="2800" b="1" dirty="0" err="1" smtClean="0">
                <a:solidFill>
                  <a:srgbClr val="00B0F0"/>
                </a:solidFill>
              </a:rPr>
              <a:t>investigação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na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sua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pratica</a:t>
            </a:r>
            <a:r>
              <a:rPr lang="en-US" sz="2800" b="1" dirty="0" smtClean="0">
                <a:solidFill>
                  <a:srgbClr val="00B0F0"/>
                </a:solidFill>
              </a:rPr>
              <a:t>.</a:t>
            </a:r>
            <a:endParaRPr lang="en-US" sz="2800" b="1" dirty="0">
              <a:solidFill>
                <a:srgbClr val="00B0F0"/>
              </a:solidFill>
            </a:endParaRPr>
          </a:p>
          <a:p>
            <a:pPr lvl="1">
              <a:spcBef>
                <a:spcPts val="1800"/>
              </a:spcBef>
              <a:spcAft>
                <a:spcPts val="1200"/>
              </a:spcAft>
            </a:pPr>
            <a:r>
              <a:rPr lang="en-US" sz="2800" dirty="0" err="1" smtClean="0"/>
              <a:t>Contribui</a:t>
            </a:r>
            <a:r>
              <a:rPr lang="en-US" sz="2800" dirty="0" smtClean="0"/>
              <a:t> para </a:t>
            </a:r>
            <a:r>
              <a:rPr lang="en-US" sz="2800" dirty="0" err="1" smtClean="0"/>
              <a:t>aumentar</a:t>
            </a:r>
            <a:r>
              <a:rPr lang="en-US" sz="2800" dirty="0" smtClean="0"/>
              <a:t> o </a:t>
            </a:r>
            <a:r>
              <a:rPr lang="en-US" sz="2800" dirty="0" err="1" smtClean="0"/>
              <a:t>uso</a:t>
            </a:r>
            <a:r>
              <a:rPr lang="en-US" sz="2800" dirty="0" smtClean="0"/>
              <a:t> da </a:t>
            </a:r>
            <a:r>
              <a:rPr lang="en-US" sz="2800" dirty="0" err="1" smtClean="0"/>
              <a:t>evidencia</a:t>
            </a:r>
            <a:r>
              <a:rPr lang="en-US" sz="2800" dirty="0" smtClean="0"/>
              <a:t> para </a:t>
            </a:r>
            <a:r>
              <a:rPr lang="en-US" sz="2800" dirty="0" err="1" smtClean="0"/>
              <a:t>apoiar</a:t>
            </a:r>
            <a:r>
              <a:rPr lang="en-US" sz="2800" dirty="0" smtClean="0"/>
              <a:t> a </a:t>
            </a:r>
            <a:r>
              <a:rPr lang="en-US" sz="2800" dirty="0" err="1" smtClean="0"/>
              <a:t>pratica</a:t>
            </a:r>
            <a:r>
              <a:rPr lang="en-US" sz="2800" dirty="0" smtClean="0"/>
              <a:t>.</a:t>
            </a:r>
          </a:p>
          <a:p>
            <a:pPr lvl="1">
              <a:spcBef>
                <a:spcPts val="1800"/>
              </a:spcBef>
              <a:spcAft>
                <a:spcPts val="1200"/>
              </a:spcAft>
            </a:pPr>
            <a:r>
              <a:rPr lang="en-US" sz="2800" b="1" dirty="0" err="1" smtClean="0">
                <a:solidFill>
                  <a:srgbClr val="00B0F0"/>
                </a:solidFill>
              </a:rPr>
              <a:t>Apoia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os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estudantes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na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aplicação</a:t>
            </a:r>
            <a:r>
              <a:rPr lang="en-US" sz="2800" b="1" dirty="0" smtClean="0">
                <a:solidFill>
                  <a:srgbClr val="00B0F0"/>
                </a:solidFill>
              </a:rPr>
              <a:t> da PBL </a:t>
            </a:r>
            <a:r>
              <a:rPr lang="en-US" sz="2800" b="1" dirty="0" err="1" smtClean="0">
                <a:solidFill>
                  <a:srgbClr val="00B0F0"/>
                </a:solidFill>
              </a:rPr>
              <a:t>na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sua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pratica</a:t>
            </a:r>
            <a:r>
              <a:rPr lang="en-US" sz="2800" dirty="0" smtClean="0"/>
              <a:t>.</a:t>
            </a:r>
            <a:endParaRPr lang="pt-PT" sz="2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50543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>
                <a:solidFill>
                  <a:srgbClr val="FF0000"/>
                </a:solidFill>
              </a:rPr>
              <a:t>Competencias</a:t>
            </a:r>
            <a:r>
              <a:rPr lang="pt-PT" dirty="0" smtClean="0">
                <a:solidFill>
                  <a:srgbClr val="FF0000"/>
                </a:solidFill>
              </a:rPr>
              <a:t> de um mentor 8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39634" y="1825624"/>
            <a:ext cx="11014166" cy="5032375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Leadership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Planeia</a:t>
            </a:r>
            <a:r>
              <a:rPr lang="en-US" sz="2800" b="1" dirty="0" smtClean="0">
                <a:solidFill>
                  <a:srgbClr val="00B0F0"/>
                </a:solidFill>
              </a:rPr>
              <a:t> series de </a:t>
            </a:r>
            <a:r>
              <a:rPr lang="en-US" sz="2800" b="1" dirty="0" err="1" smtClean="0">
                <a:solidFill>
                  <a:srgbClr val="00B0F0"/>
                </a:solidFill>
              </a:rPr>
              <a:t>experiencias</a:t>
            </a:r>
            <a:r>
              <a:rPr lang="en-US" sz="2800" b="1" dirty="0" smtClean="0">
                <a:solidFill>
                  <a:srgbClr val="00B0F0"/>
                </a:solidFill>
              </a:rPr>
              <a:t> de </a:t>
            </a:r>
            <a:r>
              <a:rPr lang="en-US" sz="2800" b="1" dirty="0" err="1" smtClean="0">
                <a:solidFill>
                  <a:srgbClr val="00B0F0"/>
                </a:solidFill>
              </a:rPr>
              <a:t>aprendizagem</a:t>
            </a:r>
            <a:r>
              <a:rPr lang="en-US" sz="2800" b="1" dirty="0" smtClean="0">
                <a:solidFill>
                  <a:srgbClr val="00B0F0"/>
                </a:solidFill>
              </a:rPr>
              <a:t> indo de </a:t>
            </a:r>
            <a:r>
              <a:rPr lang="en-US" sz="2800" b="1" dirty="0" err="1" smtClean="0">
                <a:solidFill>
                  <a:srgbClr val="00B0F0"/>
                </a:solidFill>
              </a:rPr>
              <a:t>encontro</a:t>
            </a:r>
            <a:r>
              <a:rPr lang="en-US" sz="2800" b="1" dirty="0" smtClean="0">
                <a:solidFill>
                  <a:srgbClr val="00B0F0"/>
                </a:solidFill>
              </a:rPr>
              <a:t> das </a:t>
            </a:r>
            <a:r>
              <a:rPr lang="en-US" sz="2800" b="1" dirty="0" err="1" smtClean="0">
                <a:solidFill>
                  <a:srgbClr val="00B0F0"/>
                </a:solidFill>
              </a:rPr>
              <a:t>necessidades</a:t>
            </a:r>
            <a:r>
              <a:rPr lang="en-US" sz="2800" b="1" dirty="0" smtClean="0">
                <a:solidFill>
                  <a:srgbClr val="00B0F0"/>
                </a:solidFill>
              </a:rPr>
              <a:t> dos </a:t>
            </a:r>
            <a:r>
              <a:rPr lang="en-US" sz="2800" b="1" dirty="0" err="1" smtClean="0">
                <a:solidFill>
                  <a:srgbClr val="00B0F0"/>
                </a:solidFill>
              </a:rPr>
              <a:t>alunos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 </a:t>
            </a:r>
            <a:r>
              <a:rPr lang="en-US" sz="2800" dirty="0" smtClean="0"/>
              <a:t>É </a:t>
            </a:r>
            <a:r>
              <a:rPr lang="en-US" sz="2800" dirty="0" err="1" smtClean="0"/>
              <a:t>advogado</a:t>
            </a:r>
            <a:r>
              <a:rPr lang="en-US" sz="2800" dirty="0" smtClean="0"/>
              <a:t> do </a:t>
            </a:r>
            <a:r>
              <a:rPr lang="en-US" sz="2800" dirty="0" err="1" smtClean="0"/>
              <a:t>aluno</a:t>
            </a:r>
            <a:r>
              <a:rPr lang="en-US" sz="2800" dirty="0" smtClean="0"/>
              <a:t> para </a:t>
            </a:r>
            <a:r>
              <a:rPr lang="en-US" sz="2800" dirty="0" err="1" smtClean="0"/>
              <a:t>apoiar</a:t>
            </a:r>
            <a:r>
              <a:rPr lang="en-US" sz="2800" dirty="0" smtClean="0"/>
              <a:t> no </a:t>
            </a:r>
            <a:r>
              <a:rPr lang="en-US" sz="2800" dirty="0" err="1" smtClean="0"/>
              <a:t>acesso</a:t>
            </a:r>
            <a:r>
              <a:rPr lang="en-US" sz="2800" dirty="0" smtClean="0"/>
              <a:t> as </a:t>
            </a:r>
            <a:r>
              <a:rPr lang="en-US" sz="2800" dirty="0" err="1" smtClean="0"/>
              <a:t>oportunidades</a:t>
            </a:r>
            <a:r>
              <a:rPr lang="en-US" sz="2800" dirty="0" smtClean="0"/>
              <a:t> de </a:t>
            </a:r>
            <a:r>
              <a:rPr lang="en-US" sz="2800" dirty="0" err="1" smtClean="0"/>
              <a:t>aprendizagem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Prioriza</a:t>
            </a:r>
            <a:r>
              <a:rPr lang="en-US" sz="2800" b="1" dirty="0" smtClean="0">
                <a:solidFill>
                  <a:srgbClr val="00B0F0"/>
                </a:solidFill>
              </a:rPr>
              <a:t> o </a:t>
            </a:r>
            <a:r>
              <a:rPr lang="en-US" sz="2800" b="1" dirty="0" err="1" smtClean="0">
                <a:solidFill>
                  <a:srgbClr val="00B0F0"/>
                </a:solidFill>
              </a:rPr>
              <a:t>trabalho</a:t>
            </a:r>
            <a:r>
              <a:rPr lang="en-US" sz="2800" b="1" dirty="0" smtClean="0">
                <a:solidFill>
                  <a:srgbClr val="00B0F0"/>
                </a:solidFill>
              </a:rPr>
              <a:t> e o </a:t>
            </a:r>
            <a:r>
              <a:rPr lang="en-US" sz="2800" b="1" dirty="0" err="1" smtClean="0">
                <a:solidFill>
                  <a:srgbClr val="00B0F0"/>
                </a:solidFill>
              </a:rPr>
              <a:t>apoio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aos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estudantes</a:t>
            </a:r>
            <a:r>
              <a:rPr lang="en-US" sz="2800" b="1" dirty="0" smtClean="0">
                <a:solidFill>
                  <a:srgbClr val="00B0F0"/>
                </a:solidFill>
              </a:rPr>
              <a:t>  no </a:t>
            </a:r>
            <a:r>
              <a:rPr lang="en-US" sz="2800" b="1" dirty="0" err="1" smtClean="0">
                <a:solidFill>
                  <a:srgbClr val="00B0F0"/>
                </a:solidFill>
              </a:rPr>
              <a:t>desempenho</a:t>
            </a:r>
            <a:r>
              <a:rPr lang="en-US" sz="2800" b="1" dirty="0" smtClean="0">
                <a:solidFill>
                  <a:srgbClr val="00B0F0"/>
                </a:solidFill>
              </a:rPr>
              <a:t> das </a:t>
            </a:r>
            <a:r>
              <a:rPr lang="en-US" sz="2800" b="1" dirty="0" err="1" smtClean="0">
                <a:solidFill>
                  <a:srgbClr val="00B0F0"/>
                </a:solidFill>
              </a:rPr>
              <a:t>suas</a:t>
            </a:r>
            <a:r>
              <a:rPr lang="en-US" sz="2800" b="1" dirty="0" smtClean="0">
                <a:solidFill>
                  <a:srgbClr val="00B0F0"/>
                </a:solidFill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</a:rPr>
              <a:t>funções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 </a:t>
            </a:r>
            <a:r>
              <a:rPr lang="en-US" sz="2800" dirty="0" smtClean="0"/>
              <a:t>Providencia  </a:t>
            </a:r>
            <a:r>
              <a:rPr lang="en-US" sz="2800" dirty="0"/>
              <a:t>feedback </a:t>
            </a:r>
            <a:r>
              <a:rPr lang="en-US" sz="2800" dirty="0" err="1" smtClean="0"/>
              <a:t>sobre</a:t>
            </a:r>
            <a:r>
              <a:rPr lang="en-US" sz="2800" dirty="0" smtClean="0"/>
              <a:t> </a:t>
            </a:r>
            <a:r>
              <a:rPr lang="en-US" sz="2800" dirty="0" err="1" smtClean="0"/>
              <a:t>efetividade</a:t>
            </a:r>
            <a:r>
              <a:rPr lang="en-US" sz="2800" dirty="0" smtClean="0"/>
              <a:t> das </a:t>
            </a:r>
            <a:r>
              <a:rPr lang="en-US" sz="2800" dirty="0" err="1" smtClean="0"/>
              <a:t>aprendizagens</a:t>
            </a:r>
            <a:r>
              <a:rPr lang="en-US" sz="2800" dirty="0" smtClean="0"/>
              <a:t> </a:t>
            </a:r>
            <a:r>
              <a:rPr lang="en-US" sz="2800" dirty="0" err="1" smtClean="0"/>
              <a:t>avaliadas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pratica</a:t>
            </a:r>
            <a:r>
              <a:rPr lang="en-US" sz="2800" dirty="0" smtClean="0"/>
              <a:t> .</a:t>
            </a:r>
            <a:endParaRPr lang="pt-PT" sz="2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67051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 smtClean="0">
                <a:solidFill>
                  <a:srgbClr val="00B050"/>
                </a:solidFill>
              </a:rPr>
              <a:t>Identificar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os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mentores</a:t>
            </a:r>
            <a:r>
              <a:rPr lang="en-US" sz="3600" b="1" dirty="0" smtClean="0">
                <a:solidFill>
                  <a:srgbClr val="00B050"/>
                </a:solidFill>
              </a:rPr>
              <a:t> (</a:t>
            </a:r>
            <a:r>
              <a:rPr lang="en-US" sz="3600" b="1" dirty="0" err="1" smtClean="0">
                <a:solidFill>
                  <a:srgbClr val="00B050"/>
                </a:solidFill>
              </a:rPr>
              <a:t>ou</a:t>
            </a:r>
            <a:r>
              <a:rPr lang="en-US" sz="3600" b="1" dirty="0" smtClean="0">
                <a:solidFill>
                  <a:srgbClr val="00B050"/>
                </a:solidFill>
              </a:rPr>
              <a:t> professors da </a:t>
            </a:r>
            <a:r>
              <a:rPr lang="en-US" sz="3600" b="1" dirty="0" err="1" smtClean="0">
                <a:solidFill>
                  <a:srgbClr val="00B050"/>
                </a:solidFill>
              </a:rPr>
              <a:t>prática</a:t>
            </a:r>
            <a:r>
              <a:rPr lang="en-US" sz="3600" b="1" dirty="0" smtClean="0">
                <a:solidFill>
                  <a:srgbClr val="00B050"/>
                </a:solidFill>
              </a:rPr>
              <a:t>) </a:t>
            </a:r>
            <a:r>
              <a:rPr lang="en-US" sz="3600" b="1" dirty="0" err="1" smtClean="0">
                <a:solidFill>
                  <a:srgbClr val="00B050"/>
                </a:solidFill>
              </a:rPr>
              <a:t>registados</a:t>
            </a:r>
            <a:r>
              <a:rPr lang="en-US" sz="3600" b="1" dirty="0" smtClean="0">
                <a:solidFill>
                  <a:srgbClr val="00B050"/>
                </a:solidFill>
              </a:rPr>
              <a:t>  no local da </a:t>
            </a:r>
            <a:r>
              <a:rPr lang="en-US" sz="3600" b="1" dirty="0" err="1" smtClean="0">
                <a:solidFill>
                  <a:srgbClr val="00B050"/>
                </a:solidFill>
              </a:rPr>
              <a:t>pratica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clinica</a:t>
            </a:r>
            <a:r>
              <a:rPr lang="en-US" sz="3600" b="1" dirty="0" smtClean="0">
                <a:solidFill>
                  <a:srgbClr val="00B050"/>
                </a:solidFill>
              </a:rPr>
              <a:t>. (nmc,2011, p.20)</a:t>
            </a:r>
            <a:r>
              <a:rPr lang="en-US" sz="3600" b="1" dirty="0">
                <a:solidFill>
                  <a:srgbClr val="00B050"/>
                </a:solidFill>
              </a:rPr>
              <a:t/>
            </a:r>
            <a:br>
              <a:rPr lang="en-US" sz="3600" b="1" dirty="0">
                <a:solidFill>
                  <a:srgbClr val="00B050"/>
                </a:solidFill>
              </a:rPr>
            </a:br>
            <a:endParaRPr lang="pt-PT" sz="3600" b="1" dirty="0">
              <a:solidFill>
                <a:srgbClr val="00B05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Tem de </a:t>
            </a:r>
            <a:r>
              <a:rPr lang="en-US" dirty="0" err="1" smtClean="0">
                <a:solidFill>
                  <a:srgbClr val="C00000"/>
                </a:solidFill>
              </a:rPr>
              <a:t>estar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registado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mesma</a:t>
            </a:r>
            <a:r>
              <a:rPr lang="en-US" dirty="0" smtClean="0">
                <a:solidFill>
                  <a:srgbClr val="C00000"/>
                </a:solidFill>
              </a:rPr>
              <a:t> area </a:t>
            </a:r>
            <a:r>
              <a:rPr lang="en-US" dirty="0" err="1" smtClean="0">
                <a:solidFill>
                  <a:srgbClr val="C00000"/>
                </a:solidFill>
              </a:rPr>
              <a:t>clinica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err="1" smtClean="0"/>
              <a:t>Trabalhar</a:t>
            </a:r>
            <a:r>
              <a:rPr lang="en-US" dirty="0" smtClean="0"/>
              <a:t> no </a:t>
            </a:r>
            <a:r>
              <a:rPr lang="en-US" dirty="0" err="1" smtClean="0"/>
              <a:t>mesma</a:t>
            </a:r>
            <a:r>
              <a:rPr lang="en-US" dirty="0" smtClean="0"/>
              <a:t> area da </a:t>
            </a:r>
            <a:r>
              <a:rPr lang="en-US" dirty="0" err="1" smtClean="0"/>
              <a:t>prática</a:t>
            </a:r>
            <a:r>
              <a:rPr lang="en-US" dirty="0" smtClean="0"/>
              <a:t> </a:t>
            </a:r>
            <a:r>
              <a:rPr lang="en-US" dirty="0" err="1" smtClean="0"/>
              <a:t>onde</a:t>
            </a:r>
            <a:r>
              <a:rPr lang="en-US" dirty="0" smtClean="0"/>
              <a:t> o </a:t>
            </a:r>
            <a:r>
              <a:rPr lang="en-US" dirty="0" err="1" smtClean="0"/>
              <a:t>estudante</a:t>
            </a:r>
            <a:r>
              <a:rPr lang="en-US" dirty="0" smtClean="0"/>
              <a:t> </a:t>
            </a:r>
            <a:r>
              <a:rPr lang="en-US" dirty="0" err="1" smtClean="0"/>
              <a:t>quer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qualificado.e</a:t>
            </a:r>
            <a:r>
              <a:rPr lang="en-US" dirty="0" smtClean="0"/>
              <a:t>  </a:t>
            </a:r>
            <a:r>
              <a:rPr lang="en-US" dirty="0" err="1" smtClean="0"/>
              <a:t>adicionalmente</a:t>
            </a:r>
            <a:r>
              <a:rPr lang="en-US" dirty="0" smtClean="0"/>
              <a:t> 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designado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mentor da area e </a:t>
            </a:r>
            <a:r>
              <a:rPr lang="en-US" dirty="0" err="1" smtClean="0"/>
              <a:t>ter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Pratica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clinica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valida</a:t>
            </a:r>
            <a:r>
              <a:rPr lang="en-US" dirty="0" smtClean="0">
                <a:solidFill>
                  <a:srgbClr val="C00000"/>
                </a:solidFill>
              </a:rPr>
              <a:t> e </a:t>
            </a:r>
            <a:r>
              <a:rPr lang="en-US" dirty="0" err="1" smtClean="0">
                <a:solidFill>
                  <a:srgbClr val="C00000"/>
                </a:solidFill>
              </a:rPr>
              <a:t>competencias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na</a:t>
            </a:r>
            <a:r>
              <a:rPr lang="en-US" dirty="0" smtClean="0">
                <a:solidFill>
                  <a:srgbClr val="C00000"/>
                </a:solidFill>
              </a:rPr>
              <a:t> area </a:t>
            </a:r>
            <a:r>
              <a:rPr lang="en-US" dirty="0" err="1" smtClean="0">
                <a:solidFill>
                  <a:srgbClr val="C00000"/>
                </a:solidFill>
              </a:rPr>
              <a:t>em</a:t>
            </a:r>
            <a:r>
              <a:rPr lang="en-US" dirty="0" smtClean="0">
                <a:solidFill>
                  <a:srgbClr val="C00000"/>
                </a:solidFill>
              </a:rPr>
              <a:t> que o </a:t>
            </a:r>
            <a:r>
              <a:rPr lang="en-US" dirty="0" err="1" smtClean="0">
                <a:solidFill>
                  <a:srgbClr val="C00000"/>
                </a:solidFill>
              </a:rPr>
              <a:t>aluno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vai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avaliado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supervisionado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três</a:t>
            </a:r>
            <a:r>
              <a:rPr lang="en-US" dirty="0" smtClean="0"/>
              <a:t> </a:t>
            </a:r>
            <a:r>
              <a:rPr lang="en-US" dirty="0" err="1" smtClean="0"/>
              <a:t>vezes</a:t>
            </a:r>
            <a:r>
              <a:rPr lang="en-US" dirty="0" smtClean="0"/>
              <a:t> para </a:t>
            </a:r>
            <a:r>
              <a:rPr lang="en-US" dirty="0" err="1" smtClean="0"/>
              <a:t>validar</a:t>
            </a:r>
            <a:r>
              <a:rPr lang="en-US" dirty="0" smtClean="0"/>
              <a:t> 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proficiência</a:t>
            </a:r>
            <a:r>
              <a:rPr lang="en-US" dirty="0" smtClean="0"/>
              <a:t> no final de </a:t>
            </a:r>
            <a:r>
              <a:rPr lang="en-US" dirty="0" err="1" smtClean="0"/>
              <a:t>de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pratica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um mentor </a:t>
            </a:r>
            <a:r>
              <a:rPr lang="en-US" dirty="0" err="1" smtClean="0"/>
              <a:t>registado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um professor da </a:t>
            </a:r>
            <a:r>
              <a:rPr lang="en-US" dirty="0" err="1" smtClean="0"/>
              <a:t>prática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>
                <a:solidFill>
                  <a:srgbClr val="C00000"/>
                </a:solidFill>
              </a:rPr>
              <a:t>Tem um </a:t>
            </a:r>
            <a:r>
              <a:rPr lang="en-US" dirty="0" err="1" smtClean="0">
                <a:solidFill>
                  <a:srgbClr val="C00000"/>
                </a:solidFill>
              </a:rPr>
              <a:t>conhecimento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sobre</a:t>
            </a:r>
            <a:r>
              <a:rPr lang="en-US" dirty="0" smtClean="0">
                <a:solidFill>
                  <a:srgbClr val="C00000"/>
                </a:solidFill>
              </a:rPr>
              <a:t> as </a:t>
            </a:r>
            <a:r>
              <a:rPr lang="en-US" dirty="0" err="1" smtClean="0">
                <a:solidFill>
                  <a:srgbClr val="C00000"/>
                </a:solidFill>
              </a:rPr>
              <a:t>exigências</a:t>
            </a:r>
            <a:r>
              <a:rPr lang="en-US" dirty="0" smtClean="0">
                <a:solidFill>
                  <a:srgbClr val="C00000"/>
                </a:solidFill>
              </a:rPr>
              <a:t> dos </a:t>
            </a:r>
            <a:r>
              <a:rPr lang="en-US" dirty="0" err="1" smtClean="0">
                <a:solidFill>
                  <a:srgbClr val="C00000"/>
                </a:solidFill>
              </a:rPr>
              <a:t>programas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em</a:t>
            </a:r>
            <a:r>
              <a:rPr lang="en-US" dirty="0" smtClean="0">
                <a:solidFill>
                  <a:srgbClr val="C00000"/>
                </a:solidFill>
              </a:rPr>
              <a:t> vigor </a:t>
            </a:r>
            <a:r>
              <a:rPr lang="en-US" dirty="0" err="1" smtClean="0">
                <a:solidFill>
                  <a:srgbClr val="C00000"/>
                </a:solidFill>
              </a:rPr>
              <a:t>estratégias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avaliação</a:t>
            </a:r>
            <a:r>
              <a:rPr lang="en-US" dirty="0" smtClean="0">
                <a:solidFill>
                  <a:srgbClr val="C00000"/>
                </a:solidFill>
              </a:rPr>
              <a:t> e </a:t>
            </a:r>
            <a:r>
              <a:rPr lang="en-US" dirty="0" err="1" smtClean="0">
                <a:solidFill>
                  <a:srgbClr val="C00000"/>
                </a:solidFill>
              </a:rPr>
              <a:t>mudanças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relevantes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na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pratica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educatica</a:t>
            </a:r>
            <a:r>
              <a:rPr lang="en-US" dirty="0" smtClean="0">
                <a:solidFill>
                  <a:srgbClr val="C00000"/>
                </a:solidFill>
              </a:rPr>
              <a:t> dos </a:t>
            </a:r>
            <a:r>
              <a:rPr lang="en-US" dirty="0" err="1" smtClean="0">
                <a:solidFill>
                  <a:srgbClr val="C00000"/>
                </a:solidFill>
              </a:rPr>
              <a:t>estudantes</a:t>
            </a:r>
            <a:r>
              <a:rPr lang="en-US" dirty="0" smtClean="0">
                <a:solidFill>
                  <a:srgbClr val="C00000"/>
                </a:solidFill>
              </a:rPr>
              <a:t> que </a:t>
            </a:r>
            <a:r>
              <a:rPr lang="en-US" dirty="0" err="1" smtClean="0">
                <a:solidFill>
                  <a:srgbClr val="C00000"/>
                </a:solidFill>
              </a:rPr>
              <a:t>vão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avaliados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Compreenssão</a:t>
            </a:r>
            <a:r>
              <a:rPr lang="en-US" dirty="0" smtClean="0"/>
              <a:t> </a:t>
            </a:r>
            <a:r>
              <a:rPr lang="en-US" dirty="0" err="1" smtClean="0"/>
              <a:t>profunda</a:t>
            </a:r>
            <a:r>
              <a:rPr lang="en-US" dirty="0" smtClean="0"/>
              <a:t> da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responsabilidade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aprovação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reprovação</a:t>
            </a:r>
            <a:r>
              <a:rPr lang="en-US" dirty="0" smtClean="0"/>
              <a:t> dos </a:t>
            </a:r>
            <a:r>
              <a:rPr lang="en-US" dirty="0" err="1" smtClean="0"/>
              <a:t>estudantes</a:t>
            </a:r>
            <a:r>
              <a:rPr lang="en-US" dirty="0" smtClean="0"/>
              <a:t> .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145605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841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 smtClean="0">
                <a:solidFill>
                  <a:srgbClr val="FF0000"/>
                </a:solidFill>
              </a:rPr>
              <a:t>Funções do professor da pratica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Supervisar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estudentes</a:t>
            </a:r>
            <a:r>
              <a:rPr lang="en-US" dirty="0" smtClean="0">
                <a:solidFill>
                  <a:srgbClr val="FF0000"/>
                </a:solidFill>
              </a:rPr>
              <a:t> e </a:t>
            </a:r>
            <a:r>
              <a:rPr lang="en-US" dirty="0" err="1" smtClean="0">
                <a:solidFill>
                  <a:srgbClr val="FF0000"/>
                </a:solidFill>
              </a:rPr>
              <a:t>dar</a:t>
            </a:r>
            <a:r>
              <a:rPr lang="en-US" dirty="0" smtClean="0">
                <a:solidFill>
                  <a:srgbClr val="FF0000"/>
                </a:solidFill>
              </a:rPr>
              <a:t> feedback</a:t>
            </a:r>
            <a:r>
              <a:rPr lang="en-US" dirty="0" smtClean="0"/>
              <a:t>.</a:t>
            </a:r>
            <a:endParaRPr lang="en-US" dirty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>
                <a:solidFill>
                  <a:srgbClr val="C00000"/>
                </a:solidFill>
              </a:rPr>
              <a:t>• </a:t>
            </a:r>
            <a:r>
              <a:rPr lang="en-US" sz="2800" dirty="0" err="1" smtClean="0">
                <a:solidFill>
                  <a:srgbClr val="C00000"/>
                </a:solidFill>
              </a:rPr>
              <a:t>Estabelecer</a:t>
            </a:r>
            <a:r>
              <a:rPr lang="en-US" sz="2800" dirty="0" smtClean="0">
                <a:solidFill>
                  <a:srgbClr val="C00000"/>
                </a:solidFill>
              </a:rPr>
              <a:t> e </a:t>
            </a:r>
            <a:r>
              <a:rPr lang="en-US" sz="2800" dirty="0" err="1" smtClean="0">
                <a:solidFill>
                  <a:srgbClr val="C00000"/>
                </a:solidFill>
              </a:rPr>
              <a:t>monitorizar</a:t>
            </a:r>
            <a:r>
              <a:rPr lang="en-US" sz="2800" dirty="0" smtClean="0">
                <a:solidFill>
                  <a:srgbClr val="C00000"/>
                </a:solidFill>
              </a:rPr>
              <a:t> o </a:t>
            </a:r>
            <a:r>
              <a:rPr lang="en-US" sz="2800" dirty="0" err="1" smtClean="0">
                <a:solidFill>
                  <a:srgbClr val="C00000"/>
                </a:solidFill>
              </a:rPr>
              <a:t>atingir</a:t>
            </a:r>
            <a:r>
              <a:rPr lang="en-US" sz="2800" dirty="0" smtClean="0">
                <a:solidFill>
                  <a:srgbClr val="C00000"/>
                </a:solidFill>
              </a:rPr>
              <a:t> de </a:t>
            </a:r>
            <a:r>
              <a:rPr lang="en-US" sz="2800" dirty="0" err="1" smtClean="0">
                <a:solidFill>
                  <a:srgbClr val="C00000"/>
                </a:solidFill>
              </a:rPr>
              <a:t>objectivos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realistas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2800" dirty="0"/>
              <a:t>• </a:t>
            </a:r>
            <a:r>
              <a:rPr lang="en-US" sz="2800" dirty="0" err="1" smtClean="0"/>
              <a:t>Avaliar</a:t>
            </a:r>
            <a:r>
              <a:rPr lang="en-US" sz="2800" dirty="0" smtClean="0"/>
              <a:t> o </a:t>
            </a:r>
            <a:r>
              <a:rPr lang="en-US" sz="2800" dirty="0" err="1" smtClean="0"/>
              <a:t>desempenho</a:t>
            </a:r>
            <a:r>
              <a:rPr lang="en-US" sz="2800" dirty="0" smtClean="0"/>
              <a:t> global: </a:t>
            </a:r>
            <a:r>
              <a:rPr lang="en-US" sz="2800" dirty="0" err="1" smtClean="0"/>
              <a:t>capacidades</a:t>
            </a:r>
            <a:r>
              <a:rPr lang="en-US" sz="2800" dirty="0" smtClean="0"/>
              <a:t>, </a:t>
            </a:r>
            <a:r>
              <a:rPr lang="en-US" sz="2800" dirty="0" err="1" smtClean="0"/>
              <a:t>atitudes</a:t>
            </a:r>
            <a:r>
              <a:rPr lang="en-US" sz="2800" dirty="0" smtClean="0"/>
              <a:t> e </a:t>
            </a:r>
            <a:r>
              <a:rPr lang="en-US" sz="2800" dirty="0" err="1" smtClean="0"/>
              <a:t>comportamentos</a:t>
            </a:r>
            <a:r>
              <a:rPr lang="en-US" sz="2800" dirty="0" smtClean="0"/>
              <a:t>.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2800" dirty="0" smtClean="0"/>
              <a:t>• </a:t>
            </a:r>
            <a:r>
              <a:rPr lang="en-US" sz="2800" dirty="0" err="1" smtClean="0">
                <a:solidFill>
                  <a:srgbClr val="C00000"/>
                </a:solidFill>
              </a:rPr>
              <a:t>Provar</a:t>
            </a:r>
            <a:r>
              <a:rPr lang="en-US" sz="2800" dirty="0" smtClean="0">
                <a:solidFill>
                  <a:srgbClr val="C00000"/>
                </a:solidFill>
              </a:rPr>
              <a:t> a </a:t>
            </a:r>
            <a:r>
              <a:rPr lang="en-US" sz="2800" dirty="0" err="1" smtClean="0">
                <a:solidFill>
                  <a:srgbClr val="C00000"/>
                </a:solidFill>
              </a:rPr>
              <a:t>evidencia</a:t>
            </a:r>
            <a:r>
              <a:rPr lang="en-US" sz="2800" dirty="0" smtClean="0">
                <a:solidFill>
                  <a:srgbClr val="C00000"/>
                </a:solidFill>
              </a:rPr>
              <a:t> para </a:t>
            </a:r>
            <a:r>
              <a:rPr lang="en-US" sz="2800" dirty="0" err="1" smtClean="0">
                <a:solidFill>
                  <a:srgbClr val="C00000"/>
                </a:solidFill>
              </a:rPr>
              <a:t>justificar</a:t>
            </a:r>
            <a:r>
              <a:rPr lang="en-US" sz="2800" dirty="0" smtClean="0">
                <a:solidFill>
                  <a:srgbClr val="C00000"/>
                </a:solidFill>
              </a:rPr>
              <a:t> o </a:t>
            </a:r>
            <a:r>
              <a:rPr lang="en-US" sz="2800" dirty="0" err="1" smtClean="0">
                <a:solidFill>
                  <a:srgbClr val="C00000"/>
                </a:solidFill>
              </a:rPr>
              <a:t>aprovar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ou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reprovar</a:t>
            </a:r>
            <a:r>
              <a:rPr lang="en-US" sz="2800" dirty="0" smtClean="0">
                <a:solidFill>
                  <a:srgbClr val="C00000"/>
                </a:solidFill>
              </a:rPr>
              <a:t> o </a:t>
            </a:r>
            <a:r>
              <a:rPr lang="en-US" sz="2800" dirty="0" err="1" smtClean="0">
                <a:solidFill>
                  <a:srgbClr val="C00000"/>
                </a:solidFill>
              </a:rPr>
              <a:t>aluno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  <a:endParaRPr lang="en-US" sz="2800" dirty="0">
              <a:solidFill>
                <a:srgbClr val="C00000"/>
              </a:solidFill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2800" dirty="0"/>
              <a:t>• </a:t>
            </a:r>
            <a:r>
              <a:rPr lang="en-US" sz="2800" dirty="0" err="1" smtClean="0"/>
              <a:t>Ligação</a:t>
            </a:r>
            <a:r>
              <a:rPr lang="en-US" sz="2800" dirty="0" smtClean="0"/>
              <a:t> com </a:t>
            </a:r>
            <a:r>
              <a:rPr lang="en-US" sz="2800" dirty="0" err="1" smtClean="0"/>
              <a:t>todos</a:t>
            </a:r>
            <a:r>
              <a:rPr lang="en-US" sz="2800" dirty="0" smtClean="0"/>
              <a:t> </a:t>
            </a:r>
            <a:r>
              <a:rPr lang="en-US" sz="2800" dirty="0" err="1" smtClean="0"/>
              <a:t>os</a:t>
            </a:r>
            <a:r>
              <a:rPr lang="en-US" sz="2800" dirty="0" smtClean="0"/>
              <a:t> outros  </a:t>
            </a:r>
            <a:r>
              <a:rPr lang="en-US" sz="2800" dirty="0"/>
              <a:t>(e.g. </a:t>
            </a:r>
            <a:r>
              <a:rPr lang="en-US" sz="2800" dirty="0" err="1" smtClean="0"/>
              <a:t>mentores</a:t>
            </a:r>
            <a:r>
              <a:rPr lang="en-US" sz="2800" dirty="0"/>
              <a:t>, </a:t>
            </a:r>
            <a:r>
              <a:rPr lang="en-US" sz="2800" dirty="0" smtClean="0"/>
              <a:t> </a:t>
            </a:r>
            <a:r>
              <a:rPr lang="en-US" sz="2800" dirty="0"/>
              <a:t>supervisors, </a:t>
            </a:r>
            <a:r>
              <a:rPr lang="en-US" sz="2800" dirty="0" smtClean="0"/>
              <a:t>o </a:t>
            </a:r>
            <a:r>
              <a:rPr lang="en-US" sz="2800" dirty="0" err="1" smtClean="0"/>
              <a:t>lider</a:t>
            </a:r>
            <a:r>
              <a:rPr lang="en-US" sz="2800" dirty="0" smtClean="0"/>
              <a:t>  da </a:t>
            </a:r>
            <a:r>
              <a:rPr lang="en-US" sz="2800" dirty="0" err="1" smtClean="0"/>
              <a:t>unidade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2800" dirty="0">
                <a:solidFill>
                  <a:srgbClr val="C00000"/>
                </a:solidFill>
              </a:rPr>
              <a:t>• </a:t>
            </a:r>
            <a:r>
              <a:rPr lang="en-US" sz="2800" dirty="0" err="1" smtClean="0">
                <a:solidFill>
                  <a:srgbClr val="C00000"/>
                </a:solidFill>
              </a:rPr>
              <a:t>Validar</a:t>
            </a:r>
            <a:r>
              <a:rPr lang="en-US" sz="2800" dirty="0" smtClean="0">
                <a:solidFill>
                  <a:srgbClr val="C00000"/>
                </a:solidFill>
              </a:rPr>
              <a:t> o </a:t>
            </a:r>
            <a:r>
              <a:rPr lang="en-US" sz="2800" dirty="0" err="1" smtClean="0">
                <a:solidFill>
                  <a:srgbClr val="C00000"/>
                </a:solidFill>
              </a:rPr>
              <a:t>atingir</a:t>
            </a:r>
            <a:r>
              <a:rPr lang="en-US" sz="2800" dirty="0" smtClean="0">
                <a:solidFill>
                  <a:srgbClr val="C00000"/>
                </a:solidFill>
              </a:rPr>
              <a:t> a </a:t>
            </a:r>
            <a:r>
              <a:rPr lang="en-US" sz="2800" dirty="0" err="1" smtClean="0">
                <a:solidFill>
                  <a:srgbClr val="C00000"/>
                </a:solidFill>
              </a:rPr>
              <a:t>proficiencia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endParaRPr lang="pt-PT" sz="2800" dirty="0">
              <a:solidFill>
                <a:srgbClr val="C0000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18955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1080" y="163604"/>
            <a:ext cx="10515600" cy="711608"/>
          </a:xfrm>
        </p:spPr>
        <p:txBody>
          <a:bodyPr/>
          <a:lstStyle/>
          <a:p>
            <a:r>
              <a:rPr lang="pt-PT" b="1" dirty="0" err="1" smtClean="0">
                <a:solidFill>
                  <a:srgbClr val="FF0000"/>
                </a:solidFill>
              </a:rPr>
              <a:t>Competencias</a:t>
            </a:r>
            <a:r>
              <a:rPr lang="pt-PT" b="1" dirty="0" smtClean="0">
                <a:solidFill>
                  <a:srgbClr val="FF0000"/>
                </a:solidFill>
              </a:rPr>
              <a:t> do professor da prática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6754" y="1175658"/>
            <a:ext cx="11821886" cy="55125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>
                <a:solidFill>
                  <a:srgbClr val="C00000"/>
                </a:solidFill>
              </a:rPr>
              <a:t>Estar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registado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na</a:t>
            </a:r>
            <a:r>
              <a:rPr lang="en-US" dirty="0" smtClean="0">
                <a:solidFill>
                  <a:srgbClr val="C00000"/>
                </a:solidFill>
              </a:rPr>
              <a:t> area </a:t>
            </a:r>
            <a:r>
              <a:rPr lang="en-US" dirty="0" err="1" smtClean="0">
                <a:solidFill>
                  <a:srgbClr val="C00000"/>
                </a:solidFill>
              </a:rPr>
              <a:t>especifica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trabalho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clinica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Tem </a:t>
            </a:r>
            <a:r>
              <a:rPr lang="en-US" dirty="0" err="1" smtClean="0"/>
              <a:t>desenvolvido</a:t>
            </a:r>
            <a:r>
              <a:rPr lang="en-US" dirty="0" smtClean="0"/>
              <a:t> o </a:t>
            </a:r>
            <a:r>
              <a:rPr lang="en-US" dirty="0" err="1" smtClean="0"/>
              <a:t>conhecimento</a:t>
            </a:r>
            <a:r>
              <a:rPr lang="en-US" dirty="0" smtClean="0"/>
              <a:t> </a:t>
            </a:r>
            <a:r>
              <a:rPr lang="en-US" dirty="0" err="1" smtClean="0"/>
              <a:t>capacidades</a:t>
            </a:r>
            <a:r>
              <a:rPr lang="en-US" dirty="0" smtClean="0"/>
              <a:t> e </a:t>
            </a:r>
            <a:r>
              <a:rPr lang="en-US" dirty="0" err="1" smtClean="0"/>
              <a:t>competencias</a:t>
            </a:r>
            <a:r>
              <a:rPr lang="en-US" dirty="0" smtClean="0"/>
              <a:t>, e </a:t>
            </a:r>
            <a:r>
              <a:rPr lang="en-US" dirty="0" err="1" smtClean="0"/>
              <a:t>trabalha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area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à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anos</a:t>
            </a:r>
            <a:r>
              <a:rPr lang="en-US" dirty="0" smtClean="0"/>
              <a:t> e </a:t>
            </a:r>
            <a:r>
              <a:rPr lang="en-US" dirty="0" err="1" smtClean="0"/>
              <a:t>adquiriu</a:t>
            </a:r>
            <a:r>
              <a:rPr lang="en-US" dirty="0" smtClean="0"/>
              <a:t> </a:t>
            </a:r>
            <a:r>
              <a:rPr lang="en-US" dirty="0" err="1" smtClean="0"/>
              <a:t>qualificações</a:t>
            </a:r>
            <a:r>
              <a:rPr lang="en-US" dirty="0" smtClean="0"/>
              <a:t> </a:t>
            </a:r>
            <a:r>
              <a:rPr lang="en-US" dirty="0" err="1" smtClean="0"/>
              <a:t>adicionais</a:t>
            </a:r>
            <a:r>
              <a:rPr lang="en-US" dirty="0" smtClean="0"/>
              <a:t> de </a:t>
            </a:r>
            <a:r>
              <a:rPr lang="en-US" dirty="0" err="1" smtClean="0"/>
              <a:t>apoio</a:t>
            </a:r>
            <a:r>
              <a:rPr lang="en-US" dirty="0" smtClean="0"/>
              <a:t> a </a:t>
            </a:r>
            <a:r>
              <a:rPr lang="en-US" dirty="0" err="1" smtClean="0"/>
              <a:t>estudantes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>
                <a:solidFill>
                  <a:srgbClr val="C00000"/>
                </a:solidFill>
              </a:rPr>
              <a:t>Fez </a:t>
            </a:r>
            <a:r>
              <a:rPr lang="en-US" dirty="0" err="1" smtClean="0">
                <a:solidFill>
                  <a:srgbClr val="C00000"/>
                </a:solidFill>
              </a:rPr>
              <a:t>curso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preparação</a:t>
            </a:r>
            <a:r>
              <a:rPr lang="en-US" dirty="0" smtClean="0">
                <a:solidFill>
                  <a:srgbClr val="C00000"/>
                </a:solidFill>
              </a:rPr>
              <a:t> para professor da </a:t>
            </a:r>
            <a:r>
              <a:rPr lang="en-US" dirty="0" err="1" smtClean="0">
                <a:solidFill>
                  <a:srgbClr val="C00000"/>
                </a:solidFill>
              </a:rPr>
              <a:t>pratica</a:t>
            </a:r>
            <a:r>
              <a:rPr lang="en-US" dirty="0" smtClean="0">
                <a:solidFill>
                  <a:srgbClr val="C00000"/>
                </a:solidFill>
              </a:rPr>
              <a:t> e </a:t>
            </a:r>
            <a:r>
              <a:rPr lang="en-US" dirty="0" err="1" smtClean="0">
                <a:solidFill>
                  <a:srgbClr val="C00000"/>
                </a:solidFill>
              </a:rPr>
              <a:t>ter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experiência</a:t>
            </a:r>
            <a:r>
              <a:rPr lang="en-US" dirty="0" smtClean="0">
                <a:solidFill>
                  <a:srgbClr val="C00000"/>
                </a:solidFill>
              </a:rPr>
              <a:t> de mentor 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Capacidade</a:t>
            </a:r>
            <a:r>
              <a:rPr lang="en-US" dirty="0" smtClean="0"/>
              <a:t> para </a:t>
            </a:r>
            <a:r>
              <a:rPr lang="en-US" dirty="0" err="1" smtClean="0"/>
              <a:t>planear</a:t>
            </a:r>
            <a:r>
              <a:rPr lang="en-US" dirty="0" smtClean="0"/>
              <a:t> e </a:t>
            </a:r>
            <a:r>
              <a:rPr lang="en-US" dirty="0" err="1" smtClean="0"/>
              <a:t>avaliar</a:t>
            </a: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pratica</a:t>
            </a:r>
            <a:r>
              <a:rPr lang="en-US" dirty="0" smtClean="0"/>
              <a:t> </a:t>
            </a:r>
            <a:r>
              <a:rPr lang="en-US" dirty="0" err="1" smtClean="0"/>
              <a:t>clinica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>
                <a:solidFill>
                  <a:srgbClr val="C00000"/>
                </a:solidFill>
              </a:rPr>
              <a:t>capacidade</a:t>
            </a:r>
            <a:r>
              <a:rPr lang="en-US" dirty="0" smtClean="0">
                <a:solidFill>
                  <a:srgbClr val="C00000"/>
                </a:solidFill>
              </a:rPr>
              <a:t> para </a:t>
            </a:r>
            <a:r>
              <a:rPr lang="en-US" dirty="0" err="1" smtClean="0">
                <a:solidFill>
                  <a:srgbClr val="C00000"/>
                </a:solidFill>
              </a:rPr>
              <a:t>apoiar</a:t>
            </a:r>
            <a:r>
              <a:rPr lang="en-US" dirty="0" smtClean="0">
                <a:solidFill>
                  <a:srgbClr val="C00000"/>
                </a:solidFill>
              </a:rPr>
              <a:t> o </a:t>
            </a:r>
            <a:r>
              <a:rPr lang="en-US" dirty="0" err="1" smtClean="0">
                <a:solidFill>
                  <a:srgbClr val="C00000"/>
                </a:solidFill>
              </a:rPr>
              <a:t>ambiente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aprendizagem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selecionando</a:t>
            </a:r>
            <a:r>
              <a:rPr lang="en-US" dirty="0" smtClean="0">
                <a:solidFill>
                  <a:srgbClr val="C00000"/>
                </a:solidFill>
              </a:rPr>
              <a:t> as </a:t>
            </a:r>
            <a:r>
              <a:rPr lang="en-US" dirty="0" err="1" smtClean="0">
                <a:solidFill>
                  <a:srgbClr val="C00000"/>
                </a:solidFill>
              </a:rPr>
              <a:t>oportunidades</a:t>
            </a:r>
            <a:r>
              <a:rPr lang="en-US" dirty="0" smtClean="0">
                <a:solidFill>
                  <a:srgbClr val="C00000"/>
                </a:solidFill>
              </a:rPr>
              <a:t> de </a:t>
            </a:r>
            <a:r>
              <a:rPr lang="en-US" dirty="0" err="1" smtClean="0">
                <a:solidFill>
                  <a:srgbClr val="C00000"/>
                </a:solidFill>
              </a:rPr>
              <a:t>aprendizagem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ambiente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muitiprofissional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Capacidade</a:t>
            </a:r>
            <a:r>
              <a:rPr lang="en-US" dirty="0" smtClean="0"/>
              <a:t> para supervisor </a:t>
            </a:r>
            <a:r>
              <a:rPr lang="en-US" dirty="0" err="1" smtClean="0"/>
              <a:t>mentores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>
                <a:solidFill>
                  <a:srgbClr val="C00000"/>
                </a:solidFill>
              </a:rPr>
              <a:t>Capacidade</a:t>
            </a:r>
            <a:r>
              <a:rPr lang="en-US" dirty="0" smtClean="0">
                <a:solidFill>
                  <a:srgbClr val="C00000"/>
                </a:solidFill>
              </a:rPr>
              <a:t> para </a:t>
            </a:r>
            <a:r>
              <a:rPr lang="en-US" dirty="0" err="1" smtClean="0">
                <a:solidFill>
                  <a:srgbClr val="C00000"/>
                </a:solidFill>
              </a:rPr>
              <a:t>avaliar</a:t>
            </a:r>
            <a:r>
              <a:rPr lang="en-US" dirty="0" smtClean="0">
                <a:solidFill>
                  <a:srgbClr val="C00000"/>
                </a:solidFill>
              </a:rPr>
              <a:t> a </a:t>
            </a:r>
            <a:r>
              <a:rPr lang="en-US" dirty="0" err="1" smtClean="0">
                <a:solidFill>
                  <a:srgbClr val="C00000"/>
                </a:solidFill>
              </a:rPr>
              <a:t>proficiência</a:t>
            </a:r>
            <a:r>
              <a:rPr lang="en-US" dirty="0" smtClean="0">
                <a:solidFill>
                  <a:srgbClr val="C00000"/>
                </a:solidFill>
              </a:rPr>
              <a:t> dos </a:t>
            </a:r>
            <a:r>
              <a:rPr lang="en-US" dirty="0" err="1" smtClean="0">
                <a:solidFill>
                  <a:srgbClr val="C00000"/>
                </a:solidFill>
              </a:rPr>
              <a:t>alunos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lider</a:t>
            </a:r>
            <a:r>
              <a:rPr lang="en-US" dirty="0" smtClean="0"/>
              <a:t> de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envolvidos</a:t>
            </a:r>
            <a:r>
              <a:rPr lang="en-US" dirty="0" smtClean="0"/>
              <a:t> para </a:t>
            </a:r>
            <a:r>
              <a:rPr lang="en-US" dirty="0" err="1" smtClean="0"/>
              <a:t>criar</a:t>
            </a:r>
            <a:r>
              <a:rPr lang="en-US" dirty="0" smtClean="0"/>
              <a:t> boas </a:t>
            </a:r>
            <a:r>
              <a:rPr lang="en-US" dirty="0" err="1" smtClean="0"/>
              <a:t>condições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. 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55069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4040" y="273685"/>
            <a:ext cx="10515600" cy="1325563"/>
          </a:xfrm>
        </p:spPr>
        <p:txBody>
          <a:bodyPr/>
          <a:lstStyle/>
          <a:p>
            <a:pPr algn="ctr"/>
            <a:r>
              <a:rPr lang="pt-PT" b="1" dirty="0" smtClean="0">
                <a:solidFill>
                  <a:srgbClr val="FF0000"/>
                </a:solidFill>
              </a:rPr>
              <a:t>Professor responsável 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 err="1" smtClean="0">
                <a:solidFill>
                  <a:srgbClr val="C00000"/>
                </a:solidFill>
              </a:rPr>
              <a:t>Organizar</a:t>
            </a:r>
            <a:r>
              <a:rPr lang="en-US" b="1" dirty="0" smtClean="0">
                <a:solidFill>
                  <a:srgbClr val="C00000"/>
                </a:solidFill>
              </a:rPr>
              <a:t> e </a:t>
            </a:r>
            <a:r>
              <a:rPr lang="en-US" b="1" dirty="0" err="1" smtClean="0">
                <a:solidFill>
                  <a:srgbClr val="C00000"/>
                </a:solidFill>
              </a:rPr>
              <a:t>coordenar</a:t>
            </a:r>
            <a:r>
              <a:rPr lang="en-US" b="1" dirty="0" smtClean="0">
                <a:solidFill>
                  <a:srgbClr val="C00000"/>
                </a:solidFill>
              </a:rPr>
              <a:t> as </a:t>
            </a:r>
            <a:r>
              <a:rPr lang="en-US" b="1" dirty="0" err="1" smtClean="0">
                <a:solidFill>
                  <a:srgbClr val="C00000"/>
                </a:solidFill>
              </a:rPr>
              <a:t>atividades</a:t>
            </a:r>
            <a:r>
              <a:rPr lang="en-US" b="1" dirty="0" smtClean="0">
                <a:solidFill>
                  <a:srgbClr val="C00000"/>
                </a:solidFill>
              </a:rPr>
              <a:t> de </a:t>
            </a:r>
            <a:r>
              <a:rPr lang="en-US" b="1" dirty="0" err="1" smtClean="0">
                <a:solidFill>
                  <a:srgbClr val="C00000"/>
                </a:solidFill>
              </a:rPr>
              <a:t>aprendizagem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tanto</a:t>
            </a:r>
            <a:r>
              <a:rPr lang="en-US" b="1" dirty="0" smtClean="0">
                <a:solidFill>
                  <a:srgbClr val="C00000"/>
                </a:solidFill>
              </a:rPr>
              <a:t> as </a:t>
            </a:r>
            <a:r>
              <a:rPr lang="en-US" b="1" dirty="0" err="1" smtClean="0">
                <a:solidFill>
                  <a:srgbClr val="C00000"/>
                </a:solidFill>
              </a:rPr>
              <a:t>académicas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como</a:t>
            </a:r>
            <a:r>
              <a:rPr lang="en-US" b="1" dirty="0" smtClean="0">
                <a:solidFill>
                  <a:srgbClr val="C00000"/>
                </a:solidFill>
              </a:rPr>
              <a:t> as </a:t>
            </a:r>
            <a:r>
              <a:rPr lang="en-US" b="1" dirty="0" err="1" smtClean="0">
                <a:solidFill>
                  <a:srgbClr val="C00000"/>
                </a:solidFill>
              </a:rPr>
              <a:t>relativas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aos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ambientes</a:t>
            </a:r>
            <a:r>
              <a:rPr lang="en-US" b="1" dirty="0" smtClean="0">
                <a:solidFill>
                  <a:srgbClr val="C00000"/>
                </a:solidFill>
              </a:rPr>
              <a:t> da </a:t>
            </a:r>
            <a:r>
              <a:rPr lang="en-US" b="1" dirty="0" err="1" smtClean="0">
                <a:solidFill>
                  <a:srgbClr val="C00000"/>
                </a:solidFill>
              </a:rPr>
              <a:t>pratica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Supervisar</a:t>
            </a:r>
            <a:r>
              <a:rPr lang="en-US" dirty="0" smtClean="0"/>
              <a:t> as </a:t>
            </a:r>
            <a:r>
              <a:rPr lang="en-US" dirty="0" err="1" smtClean="0"/>
              <a:t>situações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e </a:t>
            </a:r>
            <a:r>
              <a:rPr lang="en-US" dirty="0" err="1" smtClean="0"/>
              <a:t>fornecer-lhes</a:t>
            </a:r>
            <a:r>
              <a:rPr lang="en-US" dirty="0" smtClean="0"/>
              <a:t> feedback </a:t>
            </a:r>
            <a:r>
              <a:rPr lang="en-US" dirty="0" err="1" smtClean="0"/>
              <a:t>contrutivo</a:t>
            </a:r>
            <a:r>
              <a:rPr lang="en-US" dirty="0" smtClean="0"/>
              <a:t> 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desempenhos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 err="1" smtClean="0">
                <a:solidFill>
                  <a:srgbClr val="C00000"/>
                </a:solidFill>
              </a:rPr>
              <a:t>Estabelecer</a:t>
            </a:r>
            <a:r>
              <a:rPr lang="en-US" b="1" dirty="0" smtClean="0">
                <a:solidFill>
                  <a:srgbClr val="C00000"/>
                </a:solidFill>
              </a:rPr>
              <a:t> e </a:t>
            </a:r>
            <a:r>
              <a:rPr lang="en-US" b="1" dirty="0" err="1" smtClean="0">
                <a:solidFill>
                  <a:srgbClr val="C00000"/>
                </a:solidFill>
              </a:rPr>
              <a:t>monitorizar</a:t>
            </a:r>
            <a:r>
              <a:rPr lang="en-US" b="1" dirty="0" smtClean="0">
                <a:solidFill>
                  <a:srgbClr val="C00000"/>
                </a:solidFill>
              </a:rPr>
              <a:t> o </a:t>
            </a:r>
            <a:r>
              <a:rPr lang="en-US" b="1" dirty="0" err="1" smtClean="0">
                <a:solidFill>
                  <a:srgbClr val="C00000"/>
                </a:solidFill>
              </a:rPr>
              <a:t>atinjir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os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objectivos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realistas</a:t>
            </a:r>
            <a:r>
              <a:rPr lang="en-US" b="1" dirty="0" smtClean="0">
                <a:solidFill>
                  <a:srgbClr val="C00000"/>
                </a:solidFill>
              </a:rPr>
              <a:t>  </a:t>
            </a:r>
            <a:r>
              <a:rPr lang="en-US" b="1" dirty="0" err="1" smtClean="0">
                <a:solidFill>
                  <a:srgbClr val="C00000"/>
                </a:solidFill>
              </a:rPr>
              <a:t>relativos</a:t>
            </a:r>
            <a:r>
              <a:rPr lang="en-US" b="1" dirty="0" smtClean="0">
                <a:solidFill>
                  <a:srgbClr val="C00000"/>
                </a:solidFill>
              </a:rPr>
              <a:t> à </a:t>
            </a:r>
            <a:r>
              <a:rPr lang="en-US" b="1" dirty="0" err="1" smtClean="0">
                <a:solidFill>
                  <a:srgbClr val="C00000"/>
                </a:solidFill>
              </a:rPr>
              <a:t>teoria</a:t>
            </a:r>
            <a:r>
              <a:rPr lang="en-US" b="1" dirty="0" smtClean="0">
                <a:solidFill>
                  <a:srgbClr val="C00000"/>
                </a:solidFill>
              </a:rPr>
              <a:t> e à </a:t>
            </a:r>
            <a:r>
              <a:rPr lang="en-US" b="1" dirty="0" err="1" smtClean="0">
                <a:solidFill>
                  <a:srgbClr val="C00000"/>
                </a:solidFill>
              </a:rPr>
              <a:t>pratica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Avaliar</a:t>
            </a:r>
            <a:r>
              <a:rPr lang="en-US" dirty="0" smtClean="0"/>
              <a:t> </a:t>
            </a:r>
            <a:r>
              <a:rPr lang="en-US" dirty="0" err="1" smtClean="0"/>
              <a:t>desempenho</a:t>
            </a:r>
            <a:r>
              <a:rPr lang="en-US" dirty="0" smtClean="0"/>
              <a:t> e </a:t>
            </a:r>
            <a:r>
              <a:rPr lang="en-US" dirty="0" err="1" smtClean="0"/>
              <a:t>mostrar</a:t>
            </a:r>
            <a:r>
              <a:rPr lang="en-US" dirty="0" smtClean="0"/>
              <a:t> as </a:t>
            </a:r>
            <a:r>
              <a:rPr lang="en-US" dirty="0" err="1" smtClean="0"/>
              <a:t>evidencias</a:t>
            </a:r>
            <a:r>
              <a:rPr lang="en-US" dirty="0" smtClean="0"/>
              <a:t> dos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atingidos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03011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/>
          <a:lstStyle/>
          <a:p>
            <a:pPr algn="ctr"/>
            <a:r>
              <a:rPr lang="pt-PT" b="1" dirty="0" err="1" smtClean="0">
                <a:solidFill>
                  <a:srgbClr val="FF0000"/>
                </a:solidFill>
              </a:rPr>
              <a:t>Competencias</a:t>
            </a:r>
            <a:r>
              <a:rPr lang="pt-PT" b="1" dirty="0" smtClean="0">
                <a:solidFill>
                  <a:srgbClr val="FF0000"/>
                </a:solidFill>
              </a:rPr>
              <a:t> do professor 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35131" y="1123406"/>
            <a:ext cx="11717383" cy="58260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b="1" dirty="0" err="1" smtClean="0">
                <a:solidFill>
                  <a:srgbClr val="C00000"/>
                </a:solidFill>
              </a:rPr>
              <a:t>Demonstra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capacidade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efetiva</a:t>
            </a:r>
            <a:r>
              <a:rPr lang="en-US" b="1" dirty="0" smtClean="0">
                <a:solidFill>
                  <a:srgbClr val="C00000"/>
                </a:solidFill>
              </a:rPr>
              <a:t> de </a:t>
            </a:r>
            <a:r>
              <a:rPr lang="en-US" b="1" dirty="0" err="1" smtClean="0">
                <a:solidFill>
                  <a:srgbClr val="C00000"/>
                </a:solidFill>
              </a:rPr>
              <a:t>construir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relacionamentos</a:t>
            </a:r>
            <a:r>
              <a:rPr lang="en-US" b="1" dirty="0" smtClean="0">
                <a:solidFill>
                  <a:srgbClr val="C00000"/>
                </a:solidFill>
              </a:rPr>
              <a:t>  </a:t>
            </a:r>
            <a:r>
              <a:rPr lang="en-US" b="1" dirty="0" err="1" smtClean="0">
                <a:solidFill>
                  <a:srgbClr val="C00000"/>
                </a:solidFill>
              </a:rPr>
              <a:t>suficientes</a:t>
            </a:r>
            <a:r>
              <a:rPr lang="en-US" b="1" dirty="0" smtClean="0">
                <a:solidFill>
                  <a:srgbClr val="C00000"/>
                </a:solidFill>
              </a:rPr>
              <a:t> para </a:t>
            </a:r>
            <a:r>
              <a:rPr lang="en-US" b="1" dirty="0" err="1" smtClean="0">
                <a:solidFill>
                  <a:srgbClr val="C00000"/>
                </a:solidFill>
              </a:rPr>
              <a:t>apoiar</a:t>
            </a:r>
            <a:r>
              <a:rPr lang="en-US" b="1" dirty="0" smtClean="0">
                <a:solidFill>
                  <a:srgbClr val="C00000"/>
                </a:solidFill>
              </a:rPr>
              <a:t> a </a:t>
            </a:r>
            <a:r>
              <a:rPr lang="en-US" b="1" dirty="0" err="1" smtClean="0">
                <a:solidFill>
                  <a:srgbClr val="C00000"/>
                </a:solidFill>
              </a:rPr>
              <a:t>aprendiagem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integrado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numa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equipa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multiprofissional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F</a:t>
            </a:r>
            <a:r>
              <a:rPr lang="en-US" dirty="0" err="1" smtClean="0"/>
              <a:t>acilita</a:t>
            </a:r>
            <a:r>
              <a:rPr lang="en-US" dirty="0" smtClean="0"/>
              <a:t> a </a:t>
            </a:r>
            <a:r>
              <a:rPr lang="en-US" dirty="0" err="1" smtClean="0"/>
              <a:t>aprendizagem</a:t>
            </a:r>
            <a:r>
              <a:rPr lang="en-US" dirty="0" smtClean="0"/>
              <a:t> dos </a:t>
            </a:r>
            <a:r>
              <a:rPr lang="en-US" dirty="0" err="1" smtClean="0"/>
              <a:t>estudantes</a:t>
            </a:r>
            <a:r>
              <a:rPr lang="en-US" dirty="0" smtClean="0"/>
              <a:t>, </a:t>
            </a:r>
            <a:r>
              <a:rPr lang="en-US" dirty="0" err="1" smtClean="0"/>
              <a:t>dentro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area </a:t>
            </a:r>
            <a:r>
              <a:rPr lang="en-US" dirty="0" err="1" smtClean="0"/>
              <a:t>especifica</a:t>
            </a:r>
            <a:r>
              <a:rPr lang="en-US" dirty="0" smtClean="0"/>
              <a:t> </a:t>
            </a:r>
            <a:r>
              <a:rPr lang="en-US" dirty="0" err="1" smtClean="0"/>
              <a:t>encorajando</a:t>
            </a:r>
            <a:r>
              <a:rPr lang="en-US" dirty="0" smtClean="0"/>
              <a:t> a auto </a:t>
            </a:r>
            <a:r>
              <a:rPr lang="en-US" dirty="0" err="1" smtClean="0"/>
              <a:t>gestão</a:t>
            </a:r>
            <a:r>
              <a:rPr lang="en-US" dirty="0" smtClean="0"/>
              <a:t> das </a:t>
            </a:r>
            <a:r>
              <a:rPr lang="en-US" dirty="0" err="1" smtClean="0"/>
              <a:t>oportunidades</a:t>
            </a:r>
            <a:r>
              <a:rPr lang="en-US" dirty="0" smtClean="0"/>
              <a:t> de </a:t>
            </a:r>
            <a:r>
              <a:rPr lang="en-US" dirty="0" err="1" smtClean="0"/>
              <a:t>aprendizagem</a:t>
            </a:r>
            <a:r>
              <a:rPr lang="en-US" dirty="0" smtClean="0"/>
              <a:t>  e maximizer o potential </a:t>
            </a:r>
            <a:r>
              <a:rPr lang="en-US" dirty="0" err="1" smtClean="0"/>
              <a:t>lindividual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 err="1" smtClean="0">
                <a:solidFill>
                  <a:srgbClr val="C00000"/>
                </a:solidFill>
              </a:rPr>
              <a:t>Avaliar</a:t>
            </a:r>
            <a:r>
              <a:rPr lang="en-US" b="1" dirty="0" smtClean="0">
                <a:solidFill>
                  <a:srgbClr val="C00000"/>
                </a:solidFill>
              </a:rPr>
              <a:t> as </a:t>
            </a:r>
            <a:r>
              <a:rPr lang="en-US" b="1" dirty="0" err="1" smtClean="0">
                <a:solidFill>
                  <a:srgbClr val="C00000"/>
                </a:solidFill>
              </a:rPr>
              <a:t>aprendizagens</a:t>
            </a:r>
            <a:r>
              <a:rPr lang="en-US" b="1" dirty="0" smtClean="0">
                <a:solidFill>
                  <a:srgbClr val="C00000"/>
                </a:solidFill>
              </a:rPr>
              <a:t> de </a:t>
            </a:r>
            <a:r>
              <a:rPr lang="en-US" b="1" dirty="0" err="1" smtClean="0">
                <a:solidFill>
                  <a:srgbClr val="C00000"/>
                </a:solidFill>
              </a:rPr>
              <a:t>acordo</a:t>
            </a:r>
            <a:r>
              <a:rPr lang="en-US" b="1" dirty="0" smtClean="0">
                <a:solidFill>
                  <a:srgbClr val="C00000"/>
                </a:solidFill>
              </a:rPr>
              <a:t> com </a:t>
            </a:r>
            <a:r>
              <a:rPr lang="en-US" b="1" dirty="0" err="1" smtClean="0">
                <a:solidFill>
                  <a:srgbClr val="C00000"/>
                </a:solidFill>
              </a:rPr>
              <a:t>os</a:t>
            </a:r>
            <a:r>
              <a:rPr lang="en-US" b="1" dirty="0" smtClean="0">
                <a:solidFill>
                  <a:srgbClr val="C00000"/>
                </a:solidFill>
              </a:rPr>
              <a:t> standards </a:t>
            </a:r>
            <a:r>
              <a:rPr lang="en-US" b="1" dirty="0" err="1" smtClean="0">
                <a:solidFill>
                  <a:srgbClr val="C00000"/>
                </a:solidFill>
              </a:rPr>
              <a:t>estabelecidos</a:t>
            </a:r>
            <a:r>
              <a:rPr lang="en-US" b="1" dirty="0" smtClean="0">
                <a:solidFill>
                  <a:srgbClr val="C00000"/>
                </a:solidFill>
              </a:rPr>
              <a:t> e que </a:t>
            </a:r>
            <a:r>
              <a:rPr lang="en-US" b="1" dirty="0" err="1" smtClean="0">
                <a:solidFill>
                  <a:srgbClr val="C00000"/>
                </a:solidFill>
              </a:rPr>
              <a:t>estão</a:t>
            </a:r>
            <a:r>
              <a:rPr lang="en-US" b="1" dirty="0" smtClean="0">
                <a:solidFill>
                  <a:srgbClr val="C00000"/>
                </a:solidFill>
              </a:rPr>
              <a:t> de </a:t>
            </a:r>
            <a:r>
              <a:rPr lang="en-US" b="1" dirty="0" err="1" smtClean="0">
                <a:solidFill>
                  <a:srgbClr val="C00000"/>
                </a:solidFill>
              </a:rPr>
              <a:t>acordo</a:t>
            </a:r>
            <a:r>
              <a:rPr lang="en-US" b="1" dirty="0" smtClean="0">
                <a:solidFill>
                  <a:srgbClr val="C00000"/>
                </a:solidFill>
              </a:rPr>
              <a:t> com o </a:t>
            </a:r>
            <a:r>
              <a:rPr lang="en-US" b="1" dirty="0" err="1" smtClean="0">
                <a:solidFill>
                  <a:srgbClr val="C00000"/>
                </a:solidFill>
              </a:rPr>
              <a:t>melhor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pratica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Determina</a:t>
            </a:r>
            <a:r>
              <a:rPr lang="en-US" dirty="0" smtClean="0"/>
              <a:t> </a:t>
            </a:r>
            <a:r>
              <a:rPr lang="en-US" dirty="0" err="1" smtClean="0"/>
              <a:t>estratégias</a:t>
            </a:r>
            <a:r>
              <a:rPr lang="en-US" dirty="0" smtClean="0"/>
              <a:t> para </a:t>
            </a:r>
            <a:r>
              <a:rPr lang="en-US" dirty="0" err="1" smtClean="0"/>
              <a:t>avaliar</a:t>
            </a:r>
            <a:r>
              <a:rPr lang="en-US" dirty="0" smtClean="0"/>
              <a:t> a </a:t>
            </a:r>
            <a:r>
              <a:rPr lang="en-US" dirty="0" err="1" smtClean="0"/>
              <a:t>prendizagem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prática</a:t>
            </a:r>
            <a:r>
              <a:rPr lang="en-US" dirty="0" smtClean="0"/>
              <a:t> e </a:t>
            </a:r>
            <a:r>
              <a:rPr lang="en-US" dirty="0" err="1" smtClean="0"/>
              <a:t>assegurar</a:t>
            </a:r>
            <a:r>
              <a:rPr lang="en-US" dirty="0" smtClean="0"/>
              <a:t> que as </a:t>
            </a:r>
            <a:r>
              <a:rPr lang="en-US" dirty="0" err="1" smtClean="0"/>
              <a:t>qualificações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atingidos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 err="1" smtClean="0">
                <a:solidFill>
                  <a:srgbClr val="C00000"/>
                </a:solidFill>
              </a:rPr>
              <a:t>Criar</a:t>
            </a:r>
            <a:r>
              <a:rPr lang="en-US" b="1" dirty="0" smtClean="0">
                <a:solidFill>
                  <a:srgbClr val="C00000"/>
                </a:solidFill>
              </a:rPr>
              <a:t> um </a:t>
            </a:r>
            <a:r>
              <a:rPr lang="en-US" b="1" dirty="0" err="1" smtClean="0">
                <a:solidFill>
                  <a:srgbClr val="C00000"/>
                </a:solidFill>
              </a:rPr>
              <a:t>ambiente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favoravel</a:t>
            </a:r>
            <a:r>
              <a:rPr lang="en-US" b="1" dirty="0" smtClean="0">
                <a:solidFill>
                  <a:srgbClr val="C00000"/>
                </a:solidFill>
              </a:rPr>
              <a:t> à </a:t>
            </a:r>
            <a:r>
              <a:rPr lang="en-US" b="1" dirty="0" err="1" smtClean="0">
                <a:solidFill>
                  <a:srgbClr val="C00000"/>
                </a:solidFill>
              </a:rPr>
              <a:t>aprendizagem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onde</a:t>
            </a:r>
            <a:r>
              <a:rPr lang="en-US" b="1" dirty="0" smtClean="0">
                <a:solidFill>
                  <a:srgbClr val="C00000"/>
                </a:solidFill>
              </a:rPr>
              <a:t> a </a:t>
            </a:r>
            <a:r>
              <a:rPr lang="en-US" b="1" dirty="0" err="1" smtClean="0">
                <a:solidFill>
                  <a:srgbClr val="C00000"/>
                </a:solidFill>
              </a:rPr>
              <a:t>pratica</a:t>
            </a:r>
            <a:r>
              <a:rPr lang="en-US" b="1" dirty="0" smtClean="0">
                <a:solidFill>
                  <a:srgbClr val="C00000"/>
                </a:solidFill>
              </a:rPr>
              <a:t> é </a:t>
            </a:r>
            <a:r>
              <a:rPr lang="en-US" b="1" dirty="0" err="1" smtClean="0">
                <a:solidFill>
                  <a:srgbClr val="C00000"/>
                </a:solidFill>
              </a:rPr>
              <a:t>valorizada</a:t>
            </a:r>
            <a:r>
              <a:rPr lang="en-US" b="1" dirty="0" smtClean="0">
                <a:solidFill>
                  <a:srgbClr val="C00000"/>
                </a:solidFill>
              </a:rPr>
              <a:t> e </a:t>
            </a:r>
            <a:r>
              <a:rPr lang="en-US" b="1" dirty="0" err="1" smtClean="0">
                <a:solidFill>
                  <a:srgbClr val="C00000"/>
                </a:solidFill>
              </a:rPr>
              <a:t>desenvolvida</a:t>
            </a:r>
            <a:r>
              <a:rPr lang="en-US" b="1" dirty="0" smtClean="0">
                <a:solidFill>
                  <a:srgbClr val="C00000"/>
                </a:solidFill>
              </a:rPr>
              <a:t> para maximizer </a:t>
            </a:r>
            <a:r>
              <a:rPr lang="en-US" b="1" dirty="0" err="1" smtClean="0">
                <a:solidFill>
                  <a:srgbClr val="C00000"/>
                </a:solidFill>
              </a:rPr>
              <a:t>os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resultados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individuais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Apoiar</a:t>
            </a:r>
            <a:r>
              <a:rPr lang="en-US" dirty="0" smtClean="0"/>
              <a:t> a </a:t>
            </a:r>
            <a:r>
              <a:rPr lang="en-US" dirty="0" err="1" smtClean="0"/>
              <a:t>aprendizagem</a:t>
            </a:r>
            <a:r>
              <a:rPr lang="en-US" dirty="0" smtClean="0"/>
              <a:t> no </a:t>
            </a:r>
            <a:r>
              <a:rPr lang="en-US" dirty="0" err="1" smtClean="0"/>
              <a:t>contexto</a:t>
            </a:r>
            <a:r>
              <a:rPr lang="en-US" dirty="0" smtClean="0"/>
              <a:t> da </a:t>
            </a:r>
            <a:r>
              <a:rPr lang="en-US" dirty="0" err="1" smtClean="0"/>
              <a:t>pratica</a:t>
            </a:r>
            <a:r>
              <a:rPr lang="en-US" dirty="0" smtClean="0"/>
              <a:t> que </a:t>
            </a:r>
            <a:r>
              <a:rPr lang="en-US" dirty="0" err="1" smtClean="0"/>
              <a:t>reflete</a:t>
            </a:r>
            <a:r>
              <a:rPr lang="en-US" dirty="0" smtClean="0"/>
              <a:t> as </a:t>
            </a:r>
            <a:r>
              <a:rPr lang="en-US" dirty="0" err="1" smtClean="0"/>
              <a:t>policas</a:t>
            </a:r>
            <a:r>
              <a:rPr lang="en-US" dirty="0" smtClean="0"/>
              <a:t> de </a:t>
            </a:r>
            <a:r>
              <a:rPr lang="en-US" dirty="0" err="1" smtClean="0"/>
              <a:t>cuidados</a:t>
            </a:r>
            <a:r>
              <a:rPr lang="en-US" dirty="0" smtClean="0"/>
              <a:t> e de </a:t>
            </a:r>
            <a:r>
              <a:rPr lang="en-US" dirty="0" err="1" smtClean="0"/>
              <a:t>educação</a:t>
            </a:r>
            <a:r>
              <a:rPr lang="en-US" dirty="0" smtClean="0"/>
              <a:t>, e </a:t>
            </a:r>
            <a:r>
              <a:rPr lang="en-US" dirty="0" err="1" smtClean="0"/>
              <a:t>suporta</a:t>
            </a:r>
            <a:r>
              <a:rPr lang="en-US" dirty="0" smtClean="0"/>
              <a:t> o </a:t>
            </a:r>
            <a:r>
              <a:rPr lang="en-US" dirty="0" err="1" smtClean="0"/>
              <a:t>desenvolvimento</a:t>
            </a:r>
            <a:r>
              <a:rPr lang="en-US" dirty="0" smtClean="0"/>
              <a:t> </a:t>
            </a:r>
            <a:r>
              <a:rPr lang="en-US" dirty="0" err="1" smtClean="0"/>
              <a:t>pessoal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 err="1" smtClean="0">
                <a:solidFill>
                  <a:srgbClr val="C00000"/>
                </a:solidFill>
              </a:rPr>
              <a:t>Aplica</a:t>
            </a:r>
            <a:r>
              <a:rPr lang="en-US" b="1" dirty="0" smtClean="0">
                <a:solidFill>
                  <a:srgbClr val="C00000"/>
                </a:solidFill>
              </a:rPr>
              <a:t> e </a:t>
            </a:r>
            <a:r>
              <a:rPr lang="en-US" b="1" dirty="0" err="1" smtClean="0">
                <a:solidFill>
                  <a:srgbClr val="C00000"/>
                </a:solidFill>
              </a:rPr>
              <a:t>faz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aplicar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conhecimentos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baseados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evidê</a:t>
            </a:r>
            <a:r>
              <a:rPr lang="en-US" dirty="0" err="1" smtClean="0"/>
              <a:t>ncia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Demosntra</a:t>
            </a:r>
            <a:r>
              <a:rPr lang="en-US" dirty="0" smtClean="0"/>
              <a:t> </a:t>
            </a:r>
            <a:r>
              <a:rPr lang="en-US" dirty="0" err="1" smtClean="0"/>
              <a:t>capacidades</a:t>
            </a:r>
            <a:r>
              <a:rPr lang="en-US" dirty="0" smtClean="0"/>
              <a:t> de </a:t>
            </a:r>
            <a:r>
              <a:rPr lang="en-US" dirty="0" err="1" smtClean="0"/>
              <a:t>liderança</a:t>
            </a:r>
            <a:r>
              <a:rPr lang="en-US" dirty="0" smtClean="0"/>
              <a:t> para a </a:t>
            </a:r>
            <a:r>
              <a:rPr lang="en-US" dirty="0" err="1" smtClean="0"/>
              <a:t>educação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pratica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teórica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769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2187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Guidance for mentors of </a:t>
            </a:r>
            <a:r>
              <a:rPr lang="en-US" b="1" dirty="0" smtClean="0"/>
              <a:t>nursing </a:t>
            </a:r>
            <a:r>
              <a:rPr lang="pt-PT" b="1" dirty="0" err="1" smtClean="0"/>
              <a:t>students</a:t>
            </a:r>
            <a:r>
              <a:rPr lang="pt-PT" b="1" dirty="0" smtClean="0"/>
              <a:t> </a:t>
            </a:r>
            <a:r>
              <a:rPr lang="pt-PT" b="1" dirty="0" err="1"/>
              <a:t>and</a:t>
            </a:r>
            <a:r>
              <a:rPr lang="pt-PT" b="1" dirty="0"/>
              <a:t> </a:t>
            </a:r>
            <a:r>
              <a:rPr lang="pt-PT" b="1" dirty="0" err="1" smtClean="0"/>
              <a:t>midwives</a:t>
            </a:r>
            <a:r>
              <a:rPr lang="pt-PT" b="1" dirty="0" smtClean="0"/>
              <a:t> </a:t>
            </a:r>
            <a:r>
              <a:rPr lang="pt-PT" i="1" dirty="0" err="1" smtClean="0"/>
              <a:t>An</a:t>
            </a:r>
            <a:r>
              <a:rPr lang="pt-PT" i="1" dirty="0" smtClean="0"/>
              <a:t> </a:t>
            </a:r>
            <a:r>
              <a:rPr lang="pt-PT" i="1" dirty="0"/>
              <a:t>RCN </a:t>
            </a:r>
            <a:r>
              <a:rPr lang="pt-PT" i="1" dirty="0" err="1" smtClean="0"/>
              <a:t>toolkit</a:t>
            </a:r>
            <a:r>
              <a:rPr lang="pt-PT" i="1" dirty="0" smtClean="0"/>
              <a:t>: </a:t>
            </a:r>
            <a:r>
              <a:rPr lang="pt-PT" i="1" dirty="0" err="1" smtClean="0"/>
              <a:t>Royalle</a:t>
            </a:r>
            <a:r>
              <a:rPr lang="pt-PT" i="1" dirty="0" smtClean="0"/>
              <a:t> </a:t>
            </a:r>
            <a:r>
              <a:rPr lang="pt-PT" i="1" dirty="0" err="1" smtClean="0"/>
              <a:t>college</a:t>
            </a:r>
            <a:r>
              <a:rPr lang="pt-PT" i="1" dirty="0" smtClean="0"/>
              <a:t> </a:t>
            </a:r>
            <a:r>
              <a:rPr lang="pt-PT" i="1" dirty="0" err="1" smtClean="0"/>
              <a:t>of</a:t>
            </a:r>
            <a:r>
              <a:rPr lang="pt-PT" i="1" dirty="0" smtClean="0"/>
              <a:t> </a:t>
            </a:r>
            <a:r>
              <a:rPr lang="pt-PT" i="1" dirty="0" err="1" smtClean="0"/>
              <a:t>nursing</a:t>
            </a:r>
            <a:r>
              <a:rPr lang="pt-PT" i="1" dirty="0" smtClean="0"/>
              <a:t>, 2007</a:t>
            </a:r>
            <a:endParaRPr lang="pt-PT" i="1" dirty="0"/>
          </a:p>
          <a:p>
            <a:endParaRPr lang="pt-PT" i="1" dirty="0" smtClean="0"/>
          </a:p>
          <a:p>
            <a:r>
              <a:rPr lang="pt-PT" i="1" dirty="0" smtClean="0"/>
              <a:t>NMC standards (2011).</a:t>
            </a:r>
            <a:r>
              <a:rPr lang="pt-PT" b="1" dirty="0"/>
              <a:t> Standards </a:t>
            </a:r>
            <a:r>
              <a:rPr lang="pt-PT" b="1" dirty="0" smtClean="0"/>
              <a:t>to </a:t>
            </a:r>
            <a:r>
              <a:rPr lang="pt-PT" b="1" dirty="0" err="1" smtClean="0"/>
              <a:t>support</a:t>
            </a:r>
            <a:r>
              <a:rPr lang="pt-PT" b="1" dirty="0" smtClean="0"/>
              <a:t> </a:t>
            </a:r>
            <a:r>
              <a:rPr lang="pt-PT" b="1" dirty="0" err="1" smtClean="0"/>
              <a:t>learning</a:t>
            </a:r>
            <a:r>
              <a:rPr lang="pt-PT" b="1" dirty="0" smtClean="0"/>
              <a:t> </a:t>
            </a:r>
            <a:r>
              <a:rPr lang="pt-PT" b="1" dirty="0" err="1" smtClean="0"/>
              <a:t>and</a:t>
            </a:r>
            <a:r>
              <a:rPr lang="pt-PT" b="1" dirty="0" smtClean="0"/>
              <a:t> </a:t>
            </a:r>
            <a:r>
              <a:rPr lang="pt-PT" b="1" dirty="0" err="1" smtClean="0"/>
              <a:t>assessment</a:t>
            </a:r>
            <a:r>
              <a:rPr lang="pt-PT" b="1" dirty="0" smtClean="0"/>
              <a:t> in </a:t>
            </a:r>
            <a:r>
              <a:rPr lang="pt-PT" b="1" dirty="0" err="1" smtClean="0"/>
              <a:t>practice</a:t>
            </a:r>
            <a:r>
              <a:rPr lang="pt-PT" b="1" dirty="0" smtClean="0"/>
              <a:t>: NMC </a:t>
            </a:r>
            <a:r>
              <a:rPr lang="pt-PT" b="1" dirty="0"/>
              <a:t>standards for </a:t>
            </a:r>
            <a:r>
              <a:rPr lang="pt-PT" b="1" dirty="0" err="1"/>
              <a:t>mentors</a:t>
            </a:r>
            <a:r>
              <a:rPr lang="pt-PT" b="1" dirty="0" smtClean="0"/>
              <a:t>, </a:t>
            </a:r>
            <a:r>
              <a:rPr lang="pt-PT" b="1" dirty="0" err="1" smtClean="0"/>
              <a:t>practice</a:t>
            </a:r>
            <a:r>
              <a:rPr lang="pt-PT" b="1" dirty="0" smtClean="0"/>
              <a:t> </a:t>
            </a:r>
            <a:r>
              <a:rPr lang="pt-PT" b="1" dirty="0" err="1"/>
              <a:t>teachers</a:t>
            </a:r>
            <a:r>
              <a:rPr lang="pt-PT" b="1" dirty="0"/>
              <a:t> </a:t>
            </a:r>
            <a:r>
              <a:rPr lang="pt-PT" b="1" dirty="0" err="1"/>
              <a:t>and</a:t>
            </a:r>
            <a:r>
              <a:rPr lang="pt-PT" b="1" dirty="0"/>
              <a:t> </a:t>
            </a:r>
            <a:r>
              <a:rPr lang="pt-PT" b="1" dirty="0" err="1" smtClean="0"/>
              <a:t>teachers</a:t>
            </a:r>
            <a:r>
              <a:rPr lang="pt-PT" b="1" dirty="0" smtClean="0"/>
              <a:t>. 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74047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7686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1026" name="Picture 2" descr="Resultado de imagem para mento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57" y="627017"/>
            <a:ext cx="11090366" cy="623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953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2050" name="Picture 2" descr="Resultado de imagem para anakin skywalker and obi wa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580" y="744583"/>
            <a:ext cx="11794619" cy="553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025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56371"/>
            <a:ext cx="10515600" cy="1325563"/>
          </a:xfrm>
        </p:spPr>
        <p:txBody>
          <a:bodyPr/>
          <a:lstStyle/>
          <a:p>
            <a:pPr algn="ctr"/>
            <a:r>
              <a:rPr lang="pt-PT" b="1" u="sng" dirty="0" smtClean="0">
                <a:solidFill>
                  <a:srgbClr val="92D050"/>
                </a:solidFill>
              </a:rPr>
              <a:t>Porque um mentor</a:t>
            </a:r>
            <a:endParaRPr lang="pt-PT" b="1" u="sng" dirty="0">
              <a:solidFill>
                <a:srgbClr val="92D05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Tem um papel importante na formação dos novos enfermeiros</a:t>
            </a:r>
          </a:p>
          <a:p>
            <a:r>
              <a:rPr lang="pt-PT" dirty="0" smtClean="0">
                <a:solidFill>
                  <a:srgbClr val="C00000"/>
                </a:solidFill>
              </a:rPr>
              <a:t>Ajudam na passagem da teoria para a pratica</a:t>
            </a:r>
          </a:p>
          <a:p>
            <a:r>
              <a:rPr lang="pt-PT" dirty="0" smtClean="0"/>
              <a:t>Tornam realidade o que foi aprendido na sala de aula.</a:t>
            </a:r>
          </a:p>
          <a:p>
            <a:r>
              <a:rPr lang="pt-PT" dirty="0" smtClean="0">
                <a:solidFill>
                  <a:srgbClr val="C00000"/>
                </a:solidFill>
              </a:rPr>
              <a:t>Ajudam a fundamentar </a:t>
            </a:r>
          </a:p>
          <a:p>
            <a:r>
              <a:rPr lang="pt-PT" dirty="0" smtClean="0"/>
              <a:t>Transmitem os seus conhecimentos e ajudam a desenvolver competências.</a:t>
            </a:r>
          </a:p>
          <a:p>
            <a:r>
              <a:rPr lang="pt-PT" dirty="0" smtClean="0">
                <a:solidFill>
                  <a:srgbClr val="C00000"/>
                </a:solidFill>
              </a:rPr>
              <a:t>Assumem a  </a:t>
            </a:r>
            <a:r>
              <a:rPr lang="pt-PT" dirty="0" err="1" smtClean="0">
                <a:solidFill>
                  <a:srgbClr val="C00000"/>
                </a:solidFill>
              </a:rPr>
              <a:t>responsibilidade</a:t>
            </a:r>
            <a:r>
              <a:rPr lang="pt-PT" dirty="0" smtClean="0">
                <a:solidFill>
                  <a:srgbClr val="C00000"/>
                </a:solidFill>
              </a:rPr>
              <a:t> de avaliar os alunos como competente/incompetente e ser capaz de defender as suas decisões.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8110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err="1" smtClean="0">
                <a:solidFill>
                  <a:srgbClr val="00B050"/>
                </a:solidFill>
              </a:rPr>
              <a:t>objectivos</a:t>
            </a:r>
            <a:endParaRPr lang="pt-PT" b="1" dirty="0">
              <a:solidFill>
                <a:srgbClr val="00B05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C00000"/>
                </a:solidFill>
              </a:rPr>
              <a:t>Reconhecer a importância da </a:t>
            </a:r>
            <a:r>
              <a:rPr lang="pt-PT" dirty="0" err="1" smtClean="0">
                <a:solidFill>
                  <a:srgbClr val="C00000"/>
                </a:solidFill>
              </a:rPr>
              <a:t>mentoria</a:t>
            </a:r>
            <a:r>
              <a:rPr lang="pt-PT" dirty="0" smtClean="0">
                <a:solidFill>
                  <a:srgbClr val="C00000"/>
                </a:solidFill>
              </a:rPr>
              <a:t> no cotexto da experiência clinica do aluno</a:t>
            </a:r>
          </a:p>
          <a:p>
            <a:r>
              <a:rPr lang="pt-PT" dirty="0" smtClean="0"/>
              <a:t>Clarificar os papeis de cada um</a:t>
            </a:r>
          </a:p>
          <a:p>
            <a:r>
              <a:rPr lang="pt-PT" dirty="0" smtClean="0">
                <a:solidFill>
                  <a:srgbClr val="C00000"/>
                </a:solidFill>
              </a:rPr>
              <a:t>Melhorar o seu trabalho como mentor</a:t>
            </a:r>
          </a:p>
          <a:p>
            <a:r>
              <a:rPr lang="pt-PT" dirty="0" smtClean="0"/>
              <a:t>Clarificar as responsabilidades </a:t>
            </a:r>
          </a:p>
          <a:p>
            <a:r>
              <a:rPr lang="pt-PT" dirty="0" smtClean="0">
                <a:solidFill>
                  <a:srgbClr val="C00000"/>
                </a:solidFill>
              </a:rPr>
              <a:t>Contribuir para o desenvolvimento profissional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Prof Manuel Agostinho Fernandes - Universidade de Évora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71710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4283</Words>
  <Application>Microsoft Office PowerPoint</Application>
  <PresentationFormat>Ecrã Panorâmico</PresentationFormat>
  <Paragraphs>402</Paragraphs>
  <Slides>59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59</vt:i4>
      </vt:variant>
    </vt:vector>
  </HeadingPairs>
  <TitlesOfParts>
    <vt:vector size="66" baseType="lpstr">
      <vt:lpstr>AdobePiStd</vt:lpstr>
      <vt:lpstr>Arial</vt:lpstr>
      <vt:lpstr>Calibri</vt:lpstr>
      <vt:lpstr>Calibri Light</vt:lpstr>
      <vt:lpstr>MetaPlusBold-Roman</vt:lpstr>
      <vt:lpstr>MetaPlusNormal-Roman</vt:lpstr>
      <vt:lpstr>Tema do Office</vt:lpstr>
      <vt:lpstr>Mentoria-Tutoria em enfermagem</vt:lpstr>
      <vt:lpstr>origens</vt:lpstr>
      <vt:lpstr>Apresentação do PowerPoint</vt:lpstr>
      <vt:lpstr>Apresentação do PowerPoint</vt:lpstr>
      <vt:lpstr>hoje</vt:lpstr>
      <vt:lpstr>Apresentação do PowerPoint</vt:lpstr>
      <vt:lpstr>Apresentação do PowerPoint</vt:lpstr>
      <vt:lpstr>Porque um mentor</vt:lpstr>
      <vt:lpstr>objectivos</vt:lpstr>
      <vt:lpstr>Mentor</vt:lpstr>
      <vt:lpstr>Mentor como modelo, conhecedor e competente</vt:lpstr>
      <vt:lpstr>As responsibilidades do mentor incluem:  </vt:lpstr>
      <vt:lpstr>As responsibilidades do mentor incluem: 2 </vt:lpstr>
      <vt:lpstr>Responsabilidade do mentor 3 (2, rcn, 2007, p. 5)</vt:lpstr>
      <vt:lpstr>Areas em que o mentor é responsabilizado Stuart (2007)  </vt:lpstr>
      <vt:lpstr>Avaliações: papel importante do mentor (Rcn,2007, p.6 )</vt:lpstr>
      <vt:lpstr>Avaliação continua</vt:lpstr>
      <vt:lpstr>Apresentação do PowerPoint</vt:lpstr>
      <vt:lpstr>Metodos e estrategias de avaliação</vt:lpstr>
      <vt:lpstr>Dar feedbak efectivo  (rcn, 2007, p)</vt:lpstr>
      <vt:lpstr>Dar feedbak efectivo 2 (rcn, 2007, p)</vt:lpstr>
      <vt:lpstr>Preparação da pratica clinica</vt:lpstr>
      <vt:lpstr>Antes de iniciar</vt:lpstr>
      <vt:lpstr>Entrevista Inicial</vt:lpstr>
      <vt:lpstr>Entrevistas Intermedias</vt:lpstr>
      <vt:lpstr>Entrevista final</vt:lpstr>
      <vt:lpstr>O aluno que não está evoluindo bem ou está falhando</vt:lpstr>
      <vt:lpstr>Apoio extra para alunos em risco de reprovar(1)</vt:lpstr>
      <vt:lpstr>Apoio extra para alunos em risco de reprobar(2)</vt:lpstr>
      <vt:lpstr>Reprobar um estudante</vt:lpstr>
      <vt:lpstr>Proficiencia/competencia </vt:lpstr>
      <vt:lpstr>Apoio aos mentores </vt:lpstr>
      <vt:lpstr>Apoio aos mentores 2</vt:lpstr>
      <vt:lpstr>Apoio aos mentores 3</vt:lpstr>
      <vt:lpstr>Papeis de ligação</vt:lpstr>
      <vt:lpstr>Responsabilidades dos EStudantes: </vt:lpstr>
      <vt:lpstr>Orientação aos estudantes na pratica</vt:lpstr>
      <vt:lpstr>Apresentação do PowerPoint</vt:lpstr>
      <vt:lpstr>Padrões de desempenho em mentoria</vt:lpstr>
      <vt:lpstr>Estadios de desenvolvimento</vt:lpstr>
      <vt:lpstr>PRINCIPIOS</vt:lpstr>
      <vt:lpstr> responsabilidades do mentor nmc, 2011, p.</vt:lpstr>
      <vt:lpstr>Criterios para aprendizagem e avaliação- mentor (nmc, 2011, p17)</vt:lpstr>
      <vt:lpstr>Competencias de mentor 1</vt:lpstr>
      <vt:lpstr>Competencias de mentor 2</vt:lpstr>
      <vt:lpstr>Competencias de mentor 3</vt:lpstr>
      <vt:lpstr>Competencias de mentor 4</vt:lpstr>
      <vt:lpstr>Competencias de mentor 5</vt:lpstr>
      <vt:lpstr>Competencias de mentor 6</vt:lpstr>
      <vt:lpstr>Competencias do mentor 7</vt:lpstr>
      <vt:lpstr>Competencias de um mentor 8</vt:lpstr>
      <vt:lpstr>Identificar os mentores (ou professors da prática) registados  no local da pratica clinica. (nmc,2011, p.20) </vt:lpstr>
      <vt:lpstr>Funções do professor da pratica</vt:lpstr>
      <vt:lpstr>Competencias do professor da prática</vt:lpstr>
      <vt:lpstr>Professor responsável </vt:lpstr>
      <vt:lpstr>Competencias do professor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Mentoria-Tutoria em enfermagem</dc:title>
  <dc:creator>Manuel Agostinho</dc:creator>
  <cp:lastModifiedBy>Manuel Agostinho</cp:lastModifiedBy>
  <cp:revision>84</cp:revision>
  <dcterms:created xsi:type="dcterms:W3CDTF">2015-12-16T22:44:57Z</dcterms:created>
  <dcterms:modified xsi:type="dcterms:W3CDTF">2016-01-21T12:38:51Z</dcterms:modified>
</cp:coreProperties>
</file>