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84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FDCD3-07D9-4C54-94AB-4BF993E7A356}" type="doc">
      <dgm:prSet loTypeId="urn:microsoft.com/office/officeart/2005/8/layout/vList5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pt-PT"/>
        </a:p>
      </dgm:t>
    </dgm:pt>
    <dgm:pt modelId="{E684E9B8-9D5A-4D54-A6D2-4F38B5AF288B}">
      <dgm:prSet phldrT="[Texto]" custT="1"/>
      <dgm:spPr/>
      <dgm:t>
        <a:bodyPr/>
        <a:lstStyle/>
        <a:p>
          <a:pPr algn="ctr"/>
          <a:r>
            <a:rPr lang="pt-PT" sz="1800" dirty="0" smtClean="0"/>
            <a:t>Campos, </a:t>
          </a:r>
          <a:r>
            <a:rPr lang="pt-PT" sz="1800" dirty="0" err="1" smtClean="0"/>
            <a:t>Besser</a:t>
          </a:r>
          <a:r>
            <a:rPr lang="pt-PT" sz="1800" dirty="0" smtClean="0"/>
            <a:t> e </a:t>
          </a:r>
          <a:r>
            <a:rPr lang="pt-PT" sz="1800" dirty="0" err="1" smtClean="0"/>
            <a:t>Blatt</a:t>
          </a:r>
          <a:r>
            <a:rPr lang="pt-PT" sz="1800" dirty="0" smtClean="0"/>
            <a:t> (2012)</a:t>
          </a:r>
          <a:endParaRPr lang="pt-PT" sz="1800" dirty="0"/>
        </a:p>
      </dgm:t>
    </dgm:pt>
    <dgm:pt modelId="{DD16B93A-6968-4F55-8007-C9C271D753BF}" type="parTrans" cxnId="{F7A0D398-BA73-418B-AA89-0FB6CDF17830}">
      <dgm:prSet/>
      <dgm:spPr/>
      <dgm:t>
        <a:bodyPr/>
        <a:lstStyle/>
        <a:p>
          <a:endParaRPr lang="pt-PT"/>
        </a:p>
      </dgm:t>
    </dgm:pt>
    <dgm:pt modelId="{D1ECA7C5-5501-4689-8849-2DF046805A4B}" type="sibTrans" cxnId="{F7A0D398-BA73-418B-AA89-0FB6CDF17830}">
      <dgm:prSet/>
      <dgm:spPr/>
      <dgm:t>
        <a:bodyPr/>
        <a:lstStyle/>
        <a:p>
          <a:endParaRPr lang="pt-PT"/>
        </a:p>
      </dgm:t>
    </dgm:pt>
    <dgm:pt modelId="{4D0FEE4F-85BC-4DC3-8E7D-897DC6DA32A7}">
      <dgm:prSet phldrT="[Texto]"/>
      <dgm:spPr/>
      <dgm:t>
        <a:bodyPr/>
        <a:lstStyle/>
        <a:p>
          <a:pPr algn="just"/>
          <a:r>
            <a:rPr lang="pt-PT" dirty="0" smtClean="0"/>
            <a:t>Num estudo com 105 adultos portugueses, concluíram que níveis elevados de auto-criticismo encontravam-se positivamente associados com a suicidalidade, e que o </a:t>
          </a:r>
          <a:r>
            <a:rPr lang="pt-PT" i="1" dirty="0" err="1" smtClean="0"/>
            <a:t>distress</a:t>
          </a:r>
          <a:r>
            <a:rPr lang="pt-PT" i="1" dirty="0" smtClean="0"/>
            <a:t> </a:t>
          </a:r>
          <a:r>
            <a:rPr lang="pt-PT" i="0" dirty="0" smtClean="0"/>
            <a:t>desempenha um papel mediador na relação auto-criticismo – suicidalidade. </a:t>
          </a:r>
          <a:endParaRPr lang="pt-PT" i="0" dirty="0"/>
        </a:p>
      </dgm:t>
    </dgm:pt>
    <dgm:pt modelId="{FCACCFE8-849E-44A5-B3C9-3C004B962C2E}" type="parTrans" cxnId="{7EB68431-58A4-4955-A82F-E9D651E94EC4}">
      <dgm:prSet/>
      <dgm:spPr/>
      <dgm:t>
        <a:bodyPr/>
        <a:lstStyle/>
        <a:p>
          <a:endParaRPr lang="pt-PT"/>
        </a:p>
      </dgm:t>
    </dgm:pt>
    <dgm:pt modelId="{B810EC2A-1EC4-4AFA-9FEB-540DDB833111}" type="sibTrans" cxnId="{7EB68431-58A4-4955-A82F-E9D651E94EC4}">
      <dgm:prSet/>
      <dgm:spPr/>
      <dgm:t>
        <a:bodyPr/>
        <a:lstStyle/>
        <a:p>
          <a:endParaRPr lang="pt-PT"/>
        </a:p>
      </dgm:t>
    </dgm:pt>
    <dgm:pt modelId="{74441456-9D10-405B-9146-0BAC78C1D680}">
      <dgm:prSet phldrT="[Texto]" custT="1"/>
      <dgm:spPr/>
      <dgm:t>
        <a:bodyPr/>
        <a:lstStyle/>
        <a:p>
          <a:pPr algn="ctr"/>
          <a:r>
            <a:rPr lang="pt-PT" sz="1800" dirty="0" err="1" smtClean="0"/>
            <a:t>Klomek</a:t>
          </a:r>
          <a:r>
            <a:rPr lang="pt-PT" sz="1800" dirty="0" smtClean="0"/>
            <a:t> </a:t>
          </a:r>
          <a:r>
            <a:rPr lang="pt-PT" sz="1800" dirty="0" err="1" smtClean="0"/>
            <a:t>et</a:t>
          </a:r>
          <a:r>
            <a:rPr lang="pt-PT" sz="1800" dirty="0" smtClean="0"/>
            <a:t> al. (2008)</a:t>
          </a:r>
          <a:endParaRPr lang="pt-PT" sz="1800" dirty="0"/>
        </a:p>
      </dgm:t>
    </dgm:pt>
    <dgm:pt modelId="{432CBC1C-6D28-4F10-A9AA-2CC71FA6589E}" type="parTrans" cxnId="{D5EF536F-12CB-4573-90E1-1F2BF66E0386}">
      <dgm:prSet/>
      <dgm:spPr/>
      <dgm:t>
        <a:bodyPr/>
        <a:lstStyle/>
        <a:p>
          <a:endParaRPr lang="pt-PT"/>
        </a:p>
      </dgm:t>
    </dgm:pt>
    <dgm:pt modelId="{337DE7FE-2211-49AF-AAB5-F10E34F553B8}" type="sibTrans" cxnId="{D5EF536F-12CB-4573-90E1-1F2BF66E0386}">
      <dgm:prSet/>
      <dgm:spPr/>
      <dgm:t>
        <a:bodyPr/>
        <a:lstStyle/>
        <a:p>
          <a:endParaRPr lang="pt-PT"/>
        </a:p>
      </dgm:t>
    </dgm:pt>
    <dgm:pt modelId="{AAD2F7AF-EA83-4188-B69F-67846B079D1F}">
      <dgm:prSet phldrT="[Texto]"/>
      <dgm:spPr/>
      <dgm:t>
        <a:bodyPr/>
        <a:lstStyle/>
        <a:p>
          <a:pPr algn="just"/>
          <a:r>
            <a:rPr lang="pt-PT" dirty="0" smtClean="0"/>
            <a:t>Concluíram que adolescentes suicidas apresentam níveis significativamente mais elevados tanto de uma vulnerabilidade autocrítica como de uma vulnerabilidade dependente, em comparação com os pacientes não-suicidas e adolescentes da comunidade. </a:t>
          </a:r>
          <a:endParaRPr lang="pt-PT" dirty="0"/>
        </a:p>
      </dgm:t>
    </dgm:pt>
    <dgm:pt modelId="{E6E08637-38FA-4F16-916C-D1C19213CE27}" type="parTrans" cxnId="{60D1768D-909B-4E27-B92C-D581002AF03D}">
      <dgm:prSet/>
      <dgm:spPr/>
      <dgm:t>
        <a:bodyPr/>
        <a:lstStyle/>
        <a:p>
          <a:endParaRPr lang="pt-PT"/>
        </a:p>
      </dgm:t>
    </dgm:pt>
    <dgm:pt modelId="{75B7C6CD-F9EC-412D-A2B4-AB51A0BFA5DA}" type="sibTrans" cxnId="{60D1768D-909B-4E27-B92C-D581002AF03D}">
      <dgm:prSet/>
      <dgm:spPr/>
      <dgm:t>
        <a:bodyPr/>
        <a:lstStyle/>
        <a:p>
          <a:endParaRPr lang="pt-PT"/>
        </a:p>
      </dgm:t>
    </dgm:pt>
    <dgm:pt modelId="{CE2F2AD3-E02C-43DB-A4F5-177EFE44984D}">
      <dgm:prSet phldrT="[Texto]"/>
      <dgm:spPr/>
      <dgm:t>
        <a:bodyPr/>
        <a:lstStyle/>
        <a:p>
          <a:pPr algn="just"/>
          <a:r>
            <a:rPr lang="pt-PT" i="0" dirty="0" smtClean="0"/>
            <a:t>A dependência, em contraste, apenas apresenta uma relação indireta com a suicidalidade.   </a:t>
          </a:r>
          <a:endParaRPr lang="pt-PT" i="0" dirty="0"/>
        </a:p>
      </dgm:t>
    </dgm:pt>
    <dgm:pt modelId="{1B8E24B7-1C09-469C-B4CF-6B0B627C3766}" type="parTrans" cxnId="{48C08A74-ABFE-4664-A7C7-7CCF136CC443}">
      <dgm:prSet/>
      <dgm:spPr/>
      <dgm:t>
        <a:bodyPr/>
        <a:lstStyle/>
        <a:p>
          <a:endParaRPr lang="pt-PT"/>
        </a:p>
      </dgm:t>
    </dgm:pt>
    <dgm:pt modelId="{E320FDEB-121C-4E40-A43A-BFA35EA802D5}" type="sibTrans" cxnId="{48C08A74-ABFE-4664-A7C7-7CCF136CC443}">
      <dgm:prSet/>
      <dgm:spPr/>
      <dgm:t>
        <a:bodyPr/>
        <a:lstStyle/>
        <a:p>
          <a:endParaRPr lang="pt-PT"/>
        </a:p>
      </dgm:t>
    </dgm:pt>
    <dgm:pt modelId="{83476E1D-6480-4A14-8C3C-0C6B9D6CE7D8}" type="pres">
      <dgm:prSet presAssocID="{1F9FDCD3-07D9-4C54-94AB-4BF993E7A3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0859F00-DCBC-4DCC-A337-48751BD446C3}" type="pres">
      <dgm:prSet presAssocID="{E684E9B8-9D5A-4D54-A6D2-4F38B5AF288B}" presName="linNode" presStyleCnt="0"/>
      <dgm:spPr/>
    </dgm:pt>
    <dgm:pt modelId="{4B7B3006-BE3B-45F7-B92C-2F2FF209994D}" type="pres">
      <dgm:prSet presAssocID="{E684E9B8-9D5A-4D54-A6D2-4F38B5AF288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69F03E-AF52-4D75-92E1-5DECEDC52582}" type="pres">
      <dgm:prSet presAssocID="{E684E9B8-9D5A-4D54-A6D2-4F38B5AF288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76F7E0A-E5AB-4FF2-B63E-896B2316E843}" type="pres">
      <dgm:prSet presAssocID="{D1ECA7C5-5501-4689-8849-2DF046805A4B}" presName="sp" presStyleCnt="0"/>
      <dgm:spPr/>
    </dgm:pt>
    <dgm:pt modelId="{D1AE6755-7435-40A6-939C-A316DDAE1ACD}" type="pres">
      <dgm:prSet presAssocID="{74441456-9D10-405B-9146-0BAC78C1D680}" presName="linNode" presStyleCnt="0"/>
      <dgm:spPr/>
    </dgm:pt>
    <dgm:pt modelId="{E26F858F-234B-4102-9DD9-F56435CE7A4B}" type="pres">
      <dgm:prSet presAssocID="{74441456-9D10-405B-9146-0BAC78C1D68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353BD6-7271-4A09-B905-EF080004E351}" type="pres">
      <dgm:prSet presAssocID="{74441456-9D10-405B-9146-0BAC78C1D68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0D1768D-909B-4E27-B92C-D581002AF03D}" srcId="{74441456-9D10-405B-9146-0BAC78C1D680}" destId="{AAD2F7AF-EA83-4188-B69F-67846B079D1F}" srcOrd="0" destOrd="0" parTransId="{E6E08637-38FA-4F16-916C-D1C19213CE27}" sibTransId="{75B7C6CD-F9EC-412D-A2B4-AB51A0BFA5DA}"/>
    <dgm:cxn modelId="{333172D2-B67C-4930-80E0-FEFF09FEE6CA}" type="presOf" srcId="{CE2F2AD3-E02C-43DB-A4F5-177EFE44984D}" destId="{D769F03E-AF52-4D75-92E1-5DECEDC52582}" srcOrd="0" destOrd="1" presId="urn:microsoft.com/office/officeart/2005/8/layout/vList5"/>
    <dgm:cxn modelId="{818E5C19-3F30-4FDE-B1E1-F922B5B9EFBA}" type="presOf" srcId="{AAD2F7AF-EA83-4188-B69F-67846B079D1F}" destId="{EB353BD6-7271-4A09-B905-EF080004E351}" srcOrd="0" destOrd="0" presId="urn:microsoft.com/office/officeart/2005/8/layout/vList5"/>
    <dgm:cxn modelId="{D5EF536F-12CB-4573-90E1-1F2BF66E0386}" srcId="{1F9FDCD3-07D9-4C54-94AB-4BF993E7A356}" destId="{74441456-9D10-405B-9146-0BAC78C1D680}" srcOrd="1" destOrd="0" parTransId="{432CBC1C-6D28-4F10-A9AA-2CC71FA6589E}" sibTransId="{337DE7FE-2211-49AF-AAB5-F10E34F553B8}"/>
    <dgm:cxn modelId="{7EB68431-58A4-4955-A82F-E9D651E94EC4}" srcId="{E684E9B8-9D5A-4D54-A6D2-4F38B5AF288B}" destId="{4D0FEE4F-85BC-4DC3-8E7D-897DC6DA32A7}" srcOrd="0" destOrd="0" parTransId="{FCACCFE8-849E-44A5-B3C9-3C004B962C2E}" sibTransId="{B810EC2A-1EC4-4AFA-9FEB-540DDB833111}"/>
    <dgm:cxn modelId="{F8BD24B2-7B9F-430C-878B-19D6B1B77A9C}" type="presOf" srcId="{1F9FDCD3-07D9-4C54-94AB-4BF993E7A356}" destId="{83476E1D-6480-4A14-8C3C-0C6B9D6CE7D8}" srcOrd="0" destOrd="0" presId="urn:microsoft.com/office/officeart/2005/8/layout/vList5"/>
    <dgm:cxn modelId="{22B0995B-6A33-4F6A-97CE-F0D98F8AC861}" type="presOf" srcId="{74441456-9D10-405B-9146-0BAC78C1D680}" destId="{E26F858F-234B-4102-9DD9-F56435CE7A4B}" srcOrd="0" destOrd="0" presId="urn:microsoft.com/office/officeart/2005/8/layout/vList5"/>
    <dgm:cxn modelId="{48C08A74-ABFE-4664-A7C7-7CCF136CC443}" srcId="{E684E9B8-9D5A-4D54-A6D2-4F38B5AF288B}" destId="{CE2F2AD3-E02C-43DB-A4F5-177EFE44984D}" srcOrd="1" destOrd="0" parTransId="{1B8E24B7-1C09-469C-B4CF-6B0B627C3766}" sibTransId="{E320FDEB-121C-4E40-A43A-BFA35EA802D5}"/>
    <dgm:cxn modelId="{7212331B-D61B-4024-BC8E-854317AA3581}" type="presOf" srcId="{4D0FEE4F-85BC-4DC3-8E7D-897DC6DA32A7}" destId="{D769F03E-AF52-4D75-92E1-5DECEDC52582}" srcOrd="0" destOrd="0" presId="urn:microsoft.com/office/officeart/2005/8/layout/vList5"/>
    <dgm:cxn modelId="{F7A0D398-BA73-418B-AA89-0FB6CDF17830}" srcId="{1F9FDCD3-07D9-4C54-94AB-4BF993E7A356}" destId="{E684E9B8-9D5A-4D54-A6D2-4F38B5AF288B}" srcOrd="0" destOrd="0" parTransId="{DD16B93A-6968-4F55-8007-C9C271D753BF}" sibTransId="{D1ECA7C5-5501-4689-8849-2DF046805A4B}"/>
    <dgm:cxn modelId="{9EB410B7-B08C-4C76-8A6D-9D44FFFDDE29}" type="presOf" srcId="{E684E9B8-9D5A-4D54-A6D2-4F38B5AF288B}" destId="{4B7B3006-BE3B-45F7-B92C-2F2FF209994D}" srcOrd="0" destOrd="0" presId="urn:microsoft.com/office/officeart/2005/8/layout/vList5"/>
    <dgm:cxn modelId="{9E139858-3B8F-458D-9975-BE9ABD215E40}" type="presParOf" srcId="{83476E1D-6480-4A14-8C3C-0C6B9D6CE7D8}" destId="{B0859F00-DCBC-4DCC-A337-48751BD446C3}" srcOrd="0" destOrd="0" presId="urn:microsoft.com/office/officeart/2005/8/layout/vList5"/>
    <dgm:cxn modelId="{ED65A2A7-A3F9-46C8-A52C-5A3A6A0B6A20}" type="presParOf" srcId="{B0859F00-DCBC-4DCC-A337-48751BD446C3}" destId="{4B7B3006-BE3B-45F7-B92C-2F2FF209994D}" srcOrd="0" destOrd="0" presId="urn:microsoft.com/office/officeart/2005/8/layout/vList5"/>
    <dgm:cxn modelId="{E8685512-CB2C-47A1-88C3-3526CE03ECBE}" type="presParOf" srcId="{B0859F00-DCBC-4DCC-A337-48751BD446C3}" destId="{D769F03E-AF52-4D75-92E1-5DECEDC52582}" srcOrd="1" destOrd="0" presId="urn:microsoft.com/office/officeart/2005/8/layout/vList5"/>
    <dgm:cxn modelId="{48B76BC3-CA1A-4791-B398-EACDD64F82C1}" type="presParOf" srcId="{83476E1D-6480-4A14-8C3C-0C6B9D6CE7D8}" destId="{176F7E0A-E5AB-4FF2-B63E-896B2316E843}" srcOrd="1" destOrd="0" presId="urn:microsoft.com/office/officeart/2005/8/layout/vList5"/>
    <dgm:cxn modelId="{C8D50B65-88CE-4A7E-BB0C-9122EE69BABF}" type="presParOf" srcId="{83476E1D-6480-4A14-8C3C-0C6B9D6CE7D8}" destId="{D1AE6755-7435-40A6-939C-A316DDAE1ACD}" srcOrd="2" destOrd="0" presId="urn:microsoft.com/office/officeart/2005/8/layout/vList5"/>
    <dgm:cxn modelId="{30907303-62E0-45F6-91FF-AFA373D44396}" type="presParOf" srcId="{D1AE6755-7435-40A6-939C-A316DDAE1ACD}" destId="{E26F858F-234B-4102-9DD9-F56435CE7A4B}" srcOrd="0" destOrd="0" presId="urn:microsoft.com/office/officeart/2005/8/layout/vList5"/>
    <dgm:cxn modelId="{6B83B8E6-A6FE-441A-9B11-9999869715D9}" type="presParOf" srcId="{D1AE6755-7435-40A6-939C-A316DDAE1ACD}" destId="{EB353BD6-7271-4A09-B905-EF080004E3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9F03E-AF52-4D75-92E1-5DECEDC52582}">
      <dsp:nvSpPr>
        <dsp:cNvPr id="0" name=""/>
        <dsp:cNvSpPr/>
      </dsp:nvSpPr>
      <dsp:spPr>
        <a:xfrm rot="5400000">
          <a:off x="4993361" y="-1702490"/>
          <a:ext cx="1660931" cy="54812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Num estudo com 105 adultos portugueses, concluíram que níveis elevados de auto-criticismo encontravam-se positivamente associados com a suicidalidade, e que o </a:t>
          </a:r>
          <a:r>
            <a:rPr lang="pt-PT" sz="1400" i="1" kern="1200" dirty="0" err="1" smtClean="0"/>
            <a:t>distress</a:t>
          </a:r>
          <a:r>
            <a:rPr lang="pt-PT" sz="1400" i="1" kern="1200" dirty="0" smtClean="0"/>
            <a:t> </a:t>
          </a:r>
          <a:r>
            <a:rPr lang="pt-PT" sz="1400" i="0" kern="1200" dirty="0" smtClean="0"/>
            <a:t>desempenha um papel mediador na relação auto-criticismo – suicidalidade. </a:t>
          </a:r>
          <a:endParaRPr lang="pt-PT" sz="1400" i="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i="0" kern="1200" dirty="0" smtClean="0"/>
            <a:t>A dependência, em contraste, apenas apresenta uma relação indireta com a suicidalidade.   </a:t>
          </a:r>
          <a:endParaRPr lang="pt-PT" sz="1400" i="0" kern="1200" dirty="0"/>
        </a:p>
      </dsp:txBody>
      <dsp:txXfrm rot="-5400000">
        <a:off x="3083202" y="288749"/>
        <a:ext cx="5400169" cy="1498771"/>
      </dsp:txXfrm>
    </dsp:sp>
    <dsp:sp modelId="{4B7B3006-BE3B-45F7-B92C-2F2FF209994D}">
      <dsp:nvSpPr>
        <dsp:cNvPr id="0" name=""/>
        <dsp:cNvSpPr/>
      </dsp:nvSpPr>
      <dsp:spPr>
        <a:xfrm>
          <a:off x="0" y="51"/>
          <a:ext cx="3083202" cy="207616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Campos, </a:t>
          </a:r>
          <a:r>
            <a:rPr lang="pt-PT" sz="1800" kern="1200" dirty="0" err="1" smtClean="0"/>
            <a:t>Besser</a:t>
          </a:r>
          <a:r>
            <a:rPr lang="pt-PT" sz="1800" kern="1200" dirty="0" smtClean="0"/>
            <a:t> e </a:t>
          </a:r>
          <a:r>
            <a:rPr lang="pt-PT" sz="1800" kern="1200" dirty="0" err="1" smtClean="0"/>
            <a:t>Blatt</a:t>
          </a:r>
          <a:r>
            <a:rPr lang="pt-PT" sz="1800" kern="1200" dirty="0" smtClean="0"/>
            <a:t> (2012)</a:t>
          </a:r>
          <a:endParaRPr lang="pt-PT" sz="1800" kern="1200" dirty="0"/>
        </a:p>
      </dsp:txBody>
      <dsp:txXfrm>
        <a:off x="101350" y="101401"/>
        <a:ext cx="2880502" cy="1873464"/>
      </dsp:txXfrm>
    </dsp:sp>
    <dsp:sp modelId="{EB353BD6-7271-4A09-B905-EF080004E351}">
      <dsp:nvSpPr>
        <dsp:cNvPr id="0" name=""/>
        <dsp:cNvSpPr/>
      </dsp:nvSpPr>
      <dsp:spPr>
        <a:xfrm rot="5400000">
          <a:off x="4993361" y="477482"/>
          <a:ext cx="1660931" cy="54812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Concluíram que adolescentes suicidas apresentam níveis significativamente mais elevados tanto de uma vulnerabilidade autocrítica como de uma vulnerabilidade dependente, em comparação com os pacientes não-suicidas e adolescentes da comunidade. </a:t>
          </a:r>
          <a:endParaRPr lang="pt-PT" sz="1400" kern="1200" dirty="0"/>
        </a:p>
      </dsp:txBody>
      <dsp:txXfrm rot="-5400000">
        <a:off x="3083202" y="2468721"/>
        <a:ext cx="5400169" cy="1498771"/>
      </dsp:txXfrm>
    </dsp:sp>
    <dsp:sp modelId="{E26F858F-234B-4102-9DD9-F56435CE7A4B}">
      <dsp:nvSpPr>
        <dsp:cNvPr id="0" name=""/>
        <dsp:cNvSpPr/>
      </dsp:nvSpPr>
      <dsp:spPr>
        <a:xfrm>
          <a:off x="0" y="2180025"/>
          <a:ext cx="3083202" cy="207616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err="1" smtClean="0"/>
            <a:t>Klomek</a:t>
          </a:r>
          <a:r>
            <a:rPr lang="pt-PT" sz="1800" kern="1200" dirty="0" smtClean="0"/>
            <a:t> </a:t>
          </a:r>
          <a:r>
            <a:rPr lang="pt-PT" sz="1800" kern="1200" dirty="0" err="1" smtClean="0"/>
            <a:t>et</a:t>
          </a:r>
          <a:r>
            <a:rPr lang="pt-PT" sz="1800" kern="1200" dirty="0" smtClean="0"/>
            <a:t> al. (2008)</a:t>
          </a:r>
          <a:endParaRPr lang="pt-PT" sz="1800" kern="1200" dirty="0"/>
        </a:p>
      </dsp:txBody>
      <dsp:txXfrm>
        <a:off x="101350" y="2281375"/>
        <a:ext cx="2880502" cy="1873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65F0B-AF5F-46A2-8B95-66BC8E1C268F}" type="datetimeFigureOut">
              <a:rPr lang="pt-PT" smtClean="0"/>
              <a:t>29-11-2014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0CA0F-5DA9-43F8-AF31-948E5FDF3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257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8CFA-5D06-4158-B463-3F24F42C1D8A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392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8CFA-5D06-4158-B463-3F24F42C1D8A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034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8CFA-5D06-4158-B463-3F24F42C1D8A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371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8CFA-5D06-4158-B463-3F24F42C1D8A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997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A8CFA-5D06-4158-B463-3F24F42C1D8A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920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9414" y="343683"/>
            <a:ext cx="5512158" cy="1081579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PT" sz="1200" b="1" dirty="0" smtClean="0"/>
              <a:t>Universidade de Évora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PT" sz="1200" dirty="0" smtClean="0"/>
              <a:t>Escola de Ciências Sociais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PT" sz="1200" dirty="0" smtClean="0"/>
              <a:t>Departamento de Psicologia </a:t>
            </a:r>
            <a:endParaRPr lang="pt-PT" sz="12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6" y="398173"/>
            <a:ext cx="1120462" cy="1027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2253803" y="2923504"/>
            <a:ext cx="7405352" cy="1440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/>
              <a:t>Estilos de Personalidade, Vergonha, Culpa e Suicidalidade em Adultos da Comunidade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6710" y="5123369"/>
            <a:ext cx="3634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altLang="pt-PT" sz="1400" dirty="0">
                <a:ea typeface="Calibri" panose="020F0502020204030204" pitchFamily="34" charset="0"/>
                <a:cs typeface="Times New Roman" panose="02020603050405020304" pitchFamily="18" charset="0"/>
              </a:rPr>
              <a:t>Marta Isabel Frutuoso </a:t>
            </a:r>
            <a:r>
              <a:rPr lang="pt-PT" altLang="pt-P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Abreu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14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Orientação</a:t>
            </a:r>
            <a:r>
              <a:rPr lang="pt-PT" altLang="pt-PT" sz="140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PT" altLang="pt-PT" sz="1400" dirty="0">
                <a:solidFill>
                  <a:schemeClr val="bg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pt-PT" sz="1400" dirty="0">
                <a:ea typeface="Calibri" panose="020F0502020204030204" pitchFamily="34" charset="0"/>
                <a:cs typeface="Calibri" panose="020F0502020204030204" pitchFamily="34" charset="0"/>
              </a:rPr>
              <a:t>Prof. Doutor Rui C. Campos</a:t>
            </a:r>
            <a:endParaRPr lang="pt-PT" sz="14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81081" y="1422943"/>
            <a:ext cx="52288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Mestrado em Psicologia</a:t>
            </a:r>
            <a:endParaRPr lang="pt-PT" altLang="pt-PT" sz="1200" dirty="0"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Área de especialização: Psicologia Clínica e da Saúde</a:t>
            </a:r>
            <a:endParaRPr lang="pt-PT" altLang="pt-PT" sz="1200" dirty="0">
              <a:latin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Dissertação </a:t>
            </a:r>
            <a:endParaRPr lang="pt-PT" altLang="pt-PT" sz="1200" dirty="0">
              <a:latin typeface="+mn-lt"/>
            </a:endParaRPr>
          </a:p>
        </p:txBody>
      </p:sp>
      <p:cxnSp>
        <p:nvCxnSpPr>
          <p:cNvPr id="14" name="Conexão reta 13"/>
          <p:cNvCxnSpPr/>
          <p:nvPr/>
        </p:nvCxnSpPr>
        <p:spPr>
          <a:xfrm>
            <a:off x="3593206" y="1332789"/>
            <a:ext cx="46750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63316" y="6188879"/>
            <a:ext cx="24378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Évora, 2014</a:t>
            </a:r>
            <a:endParaRPr lang="pt-PT" altLang="pt-PT" sz="1400" dirty="0"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1400" i="1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t-PT" altLang="pt-PT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4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153095"/>
            <a:ext cx="8757639" cy="1379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III – Objetivos da investigação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5799" t="13864" r="24395" b="13776"/>
          <a:stretch/>
        </p:blipFill>
        <p:spPr>
          <a:xfrm>
            <a:off x="575825" y="1091477"/>
            <a:ext cx="8275676" cy="5462571"/>
          </a:xfrm>
          <a:prstGeom prst="rect">
            <a:avLst/>
          </a:prstGeom>
          <a:ln w="12700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75419" t="27379" r="2239" b="15345"/>
          <a:stretch/>
        </p:blipFill>
        <p:spPr>
          <a:xfrm>
            <a:off x="8993876" y="1201002"/>
            <a:ext cx="3198124" cy="50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-34901"/>
            <a:ext cx="8757639" cy="13794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IV – Metodologia</a:t>
            </a:r>
            <a:br>
              <a:rPr lang="pt-PT" sz="1600" dirty="0" smtClean="0"/>
            </a:br>
            <a:r>
              <a:rPr lang="pt-PT" sz="1600" dirty="0" smtClean="0"/>
              <a:t>2.1. participantes e procedimentos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/>
          <a:srcRect l="33833" t="11399" r="31424" b="14599"/>
          <a:stretch/>
        </p:blipFill>
        <p:spPr>
          <a:xfrm>
            <a:off x="334843" y="1056067"/>
            <a:ext cx="5731105" cy="55266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76048" t="27192" r="2239" b="14972"/>
          <a:stretch/>
        </p:blipFill>
        <p:spPr>
          <a:xfrm>
            <a:off x="9092483" y="1160059"/>
            <a:ext cx="3099517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-34901"/>
            <a:ext cx="8757639" cy="13794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IV – Metodologia</a:t>
            </a:r>
            <a:br>
              <a:rPr lang="pt-PT" sz="1600" dirty="0" smtClean="0"/>
            </a:br>
            <a:r>
              <a:rPr lang="pt-PT" sz="1600" dirty="0" smtClean="0"/>
              <a:t>2.1. Participantes e procedimentos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34844" y="1187355"/>
            <a:ext cx="249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Recolha Amostra</a:t>
            </a:r>
            <a:endParaRPr lang="pt-PT" dirty="0"/>
          </a:p>
        </p:txBody>
      </p:sp>
      <p:sp>
        <p:nvSpPr>
          <p:cNvPr id="3" name="Seta para a direita 2"/>
          <p:cNvSpPr/>
          <p:nvPr/>
        </p:nvSpPr>
        <p:spPr>
          <a:xfrm>
            <a:off x="2754645" y="1246618"/>
            <a:ext cx="859809" cy="25080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3562066" y="1187355"/>
            <a:ext cx="221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2 momentos</a:t>
            </a:r>
            <a:endParaRPr lang="pt-PT" dirty="0"/>
          </a:p>
        </p:txBody>
      </p:sp>
      <p:sp>
        <p:nvSpPr>
          <p:cNvPr id="17" name="Seta para a direita 16"/>
          <p:cNvSpPr/>
          <p:nvPr/>
        </p:nvSpPr>
        <p:spPr>
          <a:xfrm>
            <a:off x="5893336" y="1219187"/>
            <a:ext cx="859809" cy="25080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938531" y="1187355"/>
            <a:ext cx="246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3 meses de intervalo</a:t>
            </a:r>
            <a:endParaRPr lang="pt-PT" dirty="0"/>
          </a:p>
        </p:txBody>
      </p:sp>
      <p:sp>
        <p:nvSpPr>
          <p:cNvPr id="6" name="Retângulo arredondado 5"/>
          <p:cNvSpPr/>
          <p:nvPr/>
        </p:nvSpPr>
        <p:spPr>
          <a:xfrm>
            <a:off x="518615" y="1883391"/>
            <a:ext cx="1951630" cy="67983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Momento 1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34844" y="2715904"/>
            <a:ext cx="853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225 sujeitos inicialmente contactados;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207 sujeitos de amostra final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602944" y="3166281"/>
            <a:ext cx="2335587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97 sexo masculino</a:t>
            </a:r>
            <a:endParaRPr lang="pt-PT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602944" y="3603511"/>
            <a:ext cx="2335587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110 sexo feminino</a:t>
            </a:r>
            <a:endParaRPr lang="pt-PT" dirty="0"/>
          </a:p>
        </p:txBody>
      </p:sp>
      <p:cxnSp>
        <p:nvCxnSpPr>
          <p:cNvPr id="23" name="Conexão reta unidirecional 22"/>
          <p:cNvCxnSpPr>
            <a:endCxn id="19" idx="2"/>
          </p:cNvCxnSpPr>
          <p:nvPr/>
        </p:nvCxnSpPr>
        <p:spPr>
          <a:xfrm>
            <a:off x="3807725" y="3166281"/>
            <a:ext cx="795220" cy="195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unidirecional 24"/>
          <p:cNvCxnSpPr>
            <a:endCxn id="21" idx="1"/>
          </p:cNvCxnSpPr>
          <p:nvPr/>
        </p:nvCxnSpPr>
        <p:spPr>
          <a:xfrm>
            <a:off x="3794078" y="3166281"/>
            <a:ext cx="808866" cy="6282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haveta à direita 25"/>
          <p:cNvSpPr/>
          <p:nvPr/>
        </p:nvSpPr>
        <p:spPr>
          <a:xfrm>
            <a:off x="6591869" y="2917173"/>
            <a:ext cx="586853" cy="14364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>
            <a:off x="7178722" y="2917173"/>
            <a:ext cx="228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Idades </a:t>
            </a:r>
          </a:p>
          <a:p>
            <a:pPr algn="ctr"/>
            <a:r>
              <a:rPr lang="pt-PT" sz="1400" dirty="0" smtClean="0"/>
              <a:t>(M=35.01, </a:t>
            </a:r>
            <a:r>
              <a:rPr lang="pt-PT" sz="1400" dirty="0" err="1" smtClean="0"/>
              <a:t>SD</a:t>
            </a:r>
            <a:r>
              <a:rPr lang="pt-PT" sz="1400" dirty="0" smtClean="0"/>
              <a:t>=12.49)</a:t>
            </a:r>
            <a:endParaRPr lang="pt-PT" sz="1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7114415" y="3854923"/>
            <a:ext cx="228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Escolaridade</a:t>
            </a:r>
          </a:p>
          <a:p>
            <a:pPr algn="ctr"/>
            <a:r>
              <a:rPr lang="pt-PT" sz="1400" dirty="0" smtClean="0"/>
              <a:t>(M=11,52, </a:t>
            </a:r>
            <a:r>
              <a:rPr lang="pt-PT" sz="1400" dirty="0" err="1" smtClean="0"/>
              <a:t>SD</a:t>
            </a:r>
            <a:r>
              <a:rPr lang="pt-PT" sz="1400" dirty="0" smtClean="0"/>
              <a:t>=3,24)</a:t>
            </a:r>
            <a:endParaRPr lang="pt-PT" sz="1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34844" y="3828631"/>
            <a:ext cx="625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 18 protocolos eliminados: </a:t>
            </a:r>
          </a:p>
          <a:p>
            <a:r>
              <a:rPr lang="pt-PT" dirty="0"/>
              <a:t>	</a:t>
            </a:r>
            <a:r>
              <a:rPr lang="pt-PT" dirty="0" smtClean="0"/>
              <a:t>		- Falta de informação sociodemográfica;</a:t>
            </a:r>
          </a:p>
          <a:p>
            <a:r>
              <a:rPr lang="pt-PT" dirty="0"/>
              <a:t>	</a:t>
            </a:r>
            <a:r>
              <a:rPr lang="pt-PT" dirty="0" smtClean="0"/>
              <a:t>		- Número excessivo de itens omissos;</a:t>
            </a:r>
          </a:p>
          <a:p>
            <a:r>
              <a:rPr lang="pt-PT" dirty="0"/>
              <a:t>	</a:t>
            </a:r>
            <a:r>
              <a:rPr lang="pt-PT" dirty="0" smtClean="0"/>
              <a:t>		- </a:t>
            </a:r>
            <a:r>
              <a:rPr lang="pt-PT" i="1" dirty="0" smtClean="0"/>
              <a:t>Response sets</a:t>
            </a:r>
            <a:endParaRPr lang="pt-PT" dirty="0"/>
          </a:p>
        </p:txBody>
      </p:sp>
      <p:sp>
        <p:nvSpPr>
          <p:cNvPr id="30" name="Retângulo arredondado 29"/>
          <p:cNvSpPr/>
          <p:nvPr/>
        </p:nvSpPr>
        <p:spPr>
          <a:xfrm>
            <a:off x="518615" y="5155436"/>
            <a:ext cx="1951630" cy="67983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Momento 2</a:t>
            </a:r>
            <a:endParaRPr lang="pt-PT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48487" y="5900664"/>
            <a:ext cx="9129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 Dos 207 sujeitos que participaram no primeiro momento, 12 deles demonstraram-se indisponíveis: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Amostra final composta por 195 sujeitos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2"/>
          <a:srcRect l="76048" t="27192" r="2239" b="14972"/>
          <a:stretch/>
        </p:blipFill>
        <p:spPr>
          <a:xfrm>
            <a:off x="9277870" y="1160059"/>
            <a:ext cx="2914130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-34901"/>
            <a:ext cx="8757639" cy="13794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IV – metodologia</a:t>
            </a:r>
            <a:br>
              <a:rPr lang="pt-PT" sz="1600" dirty="0" smtClean="0"/>
            </a:br>
            <a:r>
              <a:rPr lang="pt-PT" sz="1600" dirty="0" smtClean="0"/>
              <a:t>2.1. Participantes e procedimentos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66276" y="1503542"/>
            <a:ext cx="8964468" cy="294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PT" dirty="0" smtClean="0"/>
              <a:t>Participantes foram abordados em diversos locais públicos;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PT" dirty="0" smtClean="0"/>
              <a:t>Foram informados genericamente dos objetivos da investigação;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PT" dirty="0" smtClean="0"/>
              <a:t>Os que aceitaram participar assinaram um termo de consentimento informado de participação voluntária e anónima na investigação;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PT" dirty="0" smtClean="0"/>
              <a:t>A aplicação dos questionários foi individual.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PT" dirty="0" smtClean="0"/>
              <a:t>Ordem de apresentação dos questionários foi aleatória;</a:t>
            </a:r>
          </a:p>
          <a:p>
            <a:pPr algn="just">
              <a:lnSpc>
                <a:spcPct val="150000"/>
              </a:lnSpc>
            </a:pPr>
            <a:endParaRPr lang="pt-PT" dirty="0" smtClean="0"/>
          </a:p>
        </p:txBody>
      </p:sp>
      <p:sp>
        <p:nvSpPr>
          <p:cNvPr id="3" name="Retângulo 2"/>
          <p:cNvSpPr/>
          <p:nvPr/>
        </p:nvSpPr>
        <p:spPr>
          <a:xfrm>
            <a:off x="204537" y="951939"/>
            <a:ext cx="1979105" cy="2682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Procedimentos </a:t>
            </a:r>
            <a:endParaRPr lang="pt-PT" sz="1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76048" t="27192" r="2239" b="14972"/>
          <a:stretch/>
        </p:blipFill>
        <p:spPr>
          <a:xfrm>
            <a:off x="9169005" y="1160059"/>
            <a:ext cx="3022995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-34901"/>
            <a:ext cx="8757639" cy="13794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IV – metodologia</a:t>
            </a:r>
            <a:br>
              <a:rPr lang="pt-PT" sz="1600" dirty="0" smtClean="0"/>
            </a:br>
            <a:r>
              <a:rPr lang="pt-PT" sz="1600" dirty="0" smtClean="0"/>
              <a:t>2.2. Instrumentos de medida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3" name="Seta para a direita 2"/>
          <p:cNvSpPr/>
          <p:nvPr/>
        </p:nvSpPr>
        <p:spPr>
          <a:xfrm>
            <a:off x="334844" y="1132764"/>
            <a:ext cx="552260" cy="40943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173707" y="1119116"/>
            <a:ext cx="3930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Questionário Sociodemográfico</a:t>
            </a:r>
            <a:endParaRPr lang="pt-PT" sz="1400" dirty="0"/>
          </a:p>
        </p:txBody>
      </p:sp>
      <p:sp>
        <p:nvSpPr>
          <p:cNvPr id="7" name="Seta para a direita 6"/>
          <p:cNvSpPr/>
          <p:nvPr/>
        </p:nvSpPr>
        <p:spPr>
          <a:xfrm>
            <a:off x="334844" y="1667577"/>
            <a:ext cx="552260" cy="40943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1006860" y="1667577"/>
            <a:ext cx="398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Questionário Experiências Depressivas (</a:t>
            </a:r>
            <a:r>
              <a:rPr lang="pt-PT" sz="1400" dirty="0" err="1" smtClean="0"/>
              <a:t>QED</a:t>
            </a:r>
            <a:r>
              <a:rPr lang="pt-PT" sz="1400" dirty="0" smtClean="0"/>
              <a:t>)</a:t>
            </a:r>
            <a:endParaRPr lang="pt-PT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5140" t="10588" r="33077" b="11054"/>
          <a:stretch/>
        </p:blipFill>
        <p:spPr>
          <a:xfrm>
            <a:off x="2183641" y="2116145"/>
            <a:ext cx="1445125" cy="200314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Seta para a direita 9"/>
          <p:cNvSpPr/>
          <p:nvPr/>
        </p:nvSpPr>
        <p:spPr>
          <a:xfrm>
            <a:off x="383186" y="4260079"/>
            <a:ext cx="552260" cy="40943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1006860" y="4260079"/>
            <a:ext cx="398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Escala de Depressão do Centro de Estudos Epistemológicos (CED-D)</a:t>
            </a:r>
            <a:endParaRPr lang="pt-PT" sz="1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35141" t="11707" r="34125" b="11613"/>
          <a:stretch/>
        </p:blipFill>
        <p:spPr>
          <a:xfrm>
            <a:off x="2183641" y="4783299"/>
            <a:ext cx="1378425" cy="19335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Seta para a direita 12"/>
          <p:cNvSpPr/>
          <p:nvPr/>
        </p:nvSpPr>
        <p:spPr>
          <a:xfrm>
            <a:off x="5390866" y="1132764"/>
            <a:ext cx="552260" cy="40943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6041733" y="1132764"/>
            <a:ext cx="305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err="1" smtClean="0"/>
              <a:t>Test</a:t>
            </a:r>
            <a:r>
              <a:rPr lang="pt-PT" sz="1400" i="1" dirty="0" smtClean="0"/>
              <a:t> </a:t>
            </a:r>
            <a:r>
              <a:rPr lang="pt-PT" sz="1400" i="1" dirty="0" err="1" smtClean="0"/>
              <a:t>of</a:t>
            </a:r>
            <a:r>
              <a:rPr lang="pt-PT" sz="1400" i="1" dirty="0" smtClean="0"/>
              <a:t> Self-</a:t>
            </a:r>
            <a:r>
              <a:rPr lang="pt-PT" sz="1400" i="1" dirty="0" err="1" smtClean="0"/>
              <a:t>Conscious</a:t>
            </a:r>
            <a:r>
              <a:rPr lang="pt-PT" sz="1400" i="1" dirty="0" smtClean="0"/>
              <a:t> </a:t>
            </a:r>
            <a:r>
              <a:rPr lang="pt-PT" sz="1400" i="1" dirty="0" err="1" smtClean="0"/>
              <a:t>Affect</a:t>
            </a:r>
            <a:r>
              <a:rPr lang="pt-PT" sz="1400" i="1" dirty="0" smtClean="0"/>
              <a:t> </a:t>
            </a:r>
            <a:r>
              <a:rPr lang="pt-PT" sz="1400" dirty="0" smtClean="0"/>
              <a:t>(TOSCA)</a:t>
            </a:r>
            <a:endParaRPr lang="pt-PT" sz="1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l="35141" t="10401" r="34125" b="9375"/>
          <a:stretch/>
        </p:blipFill>
        <p:spPr>
          <a:xfrm>
            <a:off x="7014042" y="1655984"/>
            <a:ext cx="1365682" cy="20042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Seta para a direita 16"/>
          <p:cNvSpPr/>
          <p:nvPr/>
        </p:nvSpPr>
        <p:spPr>
          <a:xfrm>
            <a:off x="5390866" y="4260078"/>
            <a:ext cx="552260" cy="40943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5955078" y="4260078"/>
            <a:ext cx="354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Questionário de Comportamentos Suicidários – Revisto (</a:t>
            </a:r>
            <a:r>
              <a:rPr lang="pt-PT" sz="1400" dirty="0" err="1" smtClean="0"/>
              <a:t>QCS</a:t>
            </a:r>
            <a:r>
              <a:rPr lang="pt-PT" sz="1400" dirty="0" smtClean="0"/>
              <a:t>-R)</a:t>
            </a:r>
            <a:endParaRPr lang="pt-PT" sz="14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/>
          <a:srcRect l="35350" t="10587" r="34021" b="13479"/>
          <a:stretch/>
        </p:blipFill>
        <p:spPr>
          <a:xfrm>
            <a:off x="6935745" y="4834510"/>
            <a:ext cx="1313739" cy="1831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l="76048" t="27192" r="2239" b="14972"/>
          <a:stretch/>
        </p:blipFill>
        <p:spPr>
          <a:xfrm>
            <a:off x="9092483" y="1160059"/>
            <a:ext cx="3099517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-34901"/>
            <a:ext cx="8757639" cy="13794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IV – Metodologia</a:t>
            </a:r>
            <a:br>
              <a:rPr lang="pt-PT" sz="1600" dirty="0" smtClean="0"/>
            </a:br>
            <a:r>
              <a:rPr lang="pt-PT" sz="1600" dirty="0" smtClean="0"/>
              <a:t>2.3. Estratégia de análise de dados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6" name="Seta para a direita 5"/>
          <p:cNvSpPr/>
          <p:nvPr/>
        </p:nvSpPr>
        <p:spPr>
          <a:xfrm>
            <a:off x="464023" y="975258"/>
            <a:ext cx="504967" cy="42961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1201003" y="1016638"/>
            <a:ext cx="817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Correlacionaram-se as variáveis a incluir no modelo entre si (Tabela 2);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464023" y="1745706"/>
            <a:ext cx="504967" cy="42961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1201003" y="1745706"/>
            <a:ext cx="789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Correlacionaram-se também as variáveis demográficas com as variáveis relativas à suicidalidade;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464023" y="2593643"/>
            <a:ext cx="504967" cy="42961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1201003" y="2593643"/>
            <a:ext cx="789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Em seguida, com o software AMOS 21 e através da Modelação de Equações Estruturais (SEM) </a:t>
            </a:r>
            <a:r>
              <a:rPr lang="pt-PT" sz="1050" dirty="0" smtClean="0"/>
              <a:t>(</a:t>
            </a:r>
            <a:r>
              <a:rPr lang="pt-PT" sz="1050" dirty="0" err="1" smtClean="0"/>
              <a:t>Hoyle</a:t>
            </a:r>
            <a:r>
              <a:rPr lang="pt-PT" sz="1050" dirty="0" smtClean="0"/>
              <a:t> &amp; Smith, 1994)</a:t>
            </a:r>
            <a:r>
              <a:rPr lang="pt-PT" sz="1600" dirty="0" smtClean="0"/>
              <a:t>, testou-se o modelo proposto (Figura 1);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464022" y="3546541"/>
            <a:ext cx="504967" cy="42961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1201003" y="3546541"/>
            <a:ext cx="7891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Foi especificada uma variável latente                           Suicidalidade, com quatro indicadores: </a:t>
            </a:r>
          </a:p>
          <a:p>
            <a:pPr algn="just"/>
            <a:r>
              <a:rPr lang="pt-PT" sz="1600" dirty="0"/>
              <a:t>	</a:t>
            </a:r>
            <a:r>
              <a:rPr lang="pt-PT" sz="1600" dirty="0" smtClean="0"/>
              <a:t>	- ideação/tentativa de suicídio;</a:t>
            </a:r>
          </a:p>
          <a:p>
            <a:pPr algn="just"/>
            <a:r>
              <a:rPr lang="pt-PT" sz="1600" dirty="0"/>
              <a:t>	</a:t>
            </a:r>
            <a:r>
              <a:rPr lang="pt-PT" sz="1600" dirty="0" smtClean="0"/>
              <a:t>	- ideação recente;</a:t>
            </a:r>
          </a:p>
          <a:p>
            <a:pPr algn="just"/>
            <a:r>
              <a:rPr lang="pt-PT" sz="1600" dirty="0"/>
              <a:t>	</a:t>
            </a:r>
            <a:r>
              <a:rPr lang="pt-PT" sz="1600" dirty="0" smtClean="0"/>
              <a:t>	- intensão suicida;</a:t>
            </a:r>
          </a:p>
          <a:p>
            <a:pPr algn="just"/>
            <a:r>
              <a:rPr lang="pt-PT" sz="1600" dirty="0"/>
              <a:t>	</a:t>
            </a:r>
            <a:r>
              <a:rPr lang="pt-PT" sz="1600" dirty="0" smtClean="0"/>
              <a:t>	- probabilidade futura de vir a cometer uma tentativa de suicídio.</a:t>
            </a:r>
          </a:p>
          <a:p>
            <a:pPr algn="just"/>
            <a:r>
              <a:rPr lang="pt-PT" sz="1600" dirty="0" smtClean="0"/>
              <a:t>As restantes variáveis no modelo correspondem a variáveis observadas.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5453338" y="3597582"/>
            <a:ext cx="1269434" cy="284775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Seta para a direita 21"/>
          <p:cNvSpPr/>
          <p:nvPr/>
        </p:nvSpPr>
        <p:spPr>
          <a:xfrm>
            <a:off x="464022" y="5577866"/>
            <a:ext cx="504967" cy="42961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/>
          <p:cNvSpPr txBox="1"/>
          <p:nvPr/>
        </p:nvSpPr>
        <p:spPr>
          <a:xfrm>
            <a:off x="1201003" y="5668931"/>
            <a:ext cx="789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Controlou-se a variância comum entre a depressão e os dois tipos de emoção.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/>
          <a:srcRect l="76048" t="27192" r="2239" b="14972"/>
          <a:stretch/>
        </p:blipFill>
        <p:spPr>
          <a:xfrm>
            <a:off x="9092483" y="1160059"/>
            <a:ext cx="3099517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334844" y="101579"/>
            <a:ext cx="8757639" cy="13794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</a:t>
            </a:r>
            <a:r>
              <a:rPr lang="pt-PT" sz="1600" dirty="0"/>
              <a:t>V</a:t>
            </a:r>
            <a:r>
              <a:rPr lang="pt-PT" sz="1600" dirty="0" smtClean="0"/>
              <a:t> – Resultados </a:t>
            </a:r>
            <a:br>
              <a:rPr lang="pt-PT" sz="1600" dirty="0" smtClean="0"/>
            </a:br>
            <a:r>
              <a:rPr lang="pt-PT" sz="1600" dirty="0" smtClean="0"/>
              <a:t>2.1. Análise preliminar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161" t="15812" r="11889" b="11613"/>
          <a:stretch/>
        </p:blipFill>
        <p:spPr>
          <a:xfrm>
            <a:off x="197553" y="1285998"/>
            <a:ext cx="8305116" cy="4582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75628" t="27005" r="2030" b="15533"/>
          <a:stretch/>
        </p:blipFill>
        <p:spPr>
          <a:xfrm>
            <a:off x="9092483" y="1132762"/>
            <a:ext cx="3099517" cy="48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334844" y="101579"/>
            <a:ext cx="8757639" cy="13794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</a:t>
            </a:r>
            <a:r>
              <a:rPr lang="pt-PT" sz="1600" dirty="0"/>
              <a:t>V</a:t>
            </a:r>
            <a:r>
              <a:rPr lang="pt-PT" sz="1600" dirty="0" smtClean="0"/>
              <a:t> – Resultados </a:t>
            </a:r>
            <a:br>
              <a:rPr lang="pt-PT" sz="1600" dirty="0" smtClean="0"/>
            </a:br>
            <a:r>
              <a:rPr lang="pt-PT" sz="1600" dirty="0" smtClean="0"/>
              <a:t>2.2. teste do modelo através de modelação de equações estruturais 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7588" t="27378" r="28777" b="28592"/>
          <a:stretch/>
        </p:blipFill>
        <p:spPr>
          <a:xfrm>
            <a:off x="1245048" y="1305882"/>
            <a:ext cx="6887908" cy="3907563"/>
          </a:xfrm>
          <a:prstGeom prst="rect">
            <a:avLst/>
          </a:prstGeom>
          <a:ln w="1270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812516" y="5452217"/>
            <a:ext cx="88091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Legenda. Os retângulos indicam as variáveis observadas e o círculo largo representa a variável </a:t>
            </a:r>
          </a:p>
          <a:p>
            <a:r>
              <a:rPr lang="pt-PT" sz="1400" dirty="0"/>
              <a:t>latente.  Os  círculos  pequenos  dizem  respeito  aos  resíduos  (e)  ou  distúrbios  (d).  As  setas </a:t>
            </a:r>
          </a:p>
          <a:p>
            <a:r>
              <a:rPr lang="pt-PT" sz="1400" dirty="0"/>
              <a:t>bidirecionais indicam covariância, e as unidirecionais indicam ligações direcionais hipotéticas. </a:t>
            </a:r>
          </a:p>
          <a:p>
            <a:r>
              <a:rPr lang="pt-PT" sz="1400" dirty="0"/>
              <a:t>Foram utilizados parâmetros de probabilidade máxima normalizados. As estimativas indicadas </a:t>
            </a:r>
          </a:p>
          <a:p>
            <a:r>
              <a:rPr lang="pt-PT" sz="1400" dirty="0"/>
              <a:t>a negrito são estatisticamente significativas.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75628" t="27005" r="2030" b="15533"/>
          <a:stretch/>
        </p:blipFill>
        <p:spPr>
          <a:xfrm>
            <a:off x="9092483" y="1132762"/>
            <a:ext cx="3099517" cy="48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101579"/>
            <a:ext cx="8757639" cy="1379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</a:t>
            </a:r>
            <a:r>
              <a:rPr lang="pt-PT" sz="1600" dirty="0"/>
              <a:t>V</a:t>
            </a:r>
            <a:r>
              <a:rPr lang="pt-PT" sz="1600" dirty="0" smtClean="0"/>
              <a:t>I – Discussão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4" name="Retângulo arredondado 3"/>
          <p:cNvSpPr/>
          <p:nvPr/>
        </p:nvSpPr>
        <p:spPr>
          <a:xfrm>
            <a:off x="496504" y="1140459"/>
            <a:ext cx="8434317" cy="106882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chemeClr val="tx1"/>
                </a:solidFill>
              </a:rPr>
              <a:t>Verificamos que o auto-criticismo se encontrava positivamente associado com a depressão e que esta última desempenhava um papel  mediador na associação entre auto-criticismo                  suicidalidade.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6031598" y="1858193"/>
            <a:ext cx="805218" cy="19731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baixo 18"/>
          <p:cNvSpPr/>
          <p:nvPr/>
        </p:nvSpPr>
        <p:spPr>
          <a:xfrm>
            <a:off x="846161" y="2151822"/>
            <a:ext cx="696036" cy="82281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85535" y="2999059"/>
            <a:ext cx="221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Indivíduos Introjetivos</a:t>
            </a:r>
            <a:endParaRPr lang="pt-PT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478505" y="3032103"/>
            <a:ext cx="28033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Enfase na autodefinição</a:t>
            </a:r>
          </a:p>
          <a:p>
            <a:pPr algn="just"/>
            <a:r>
              <a:rPr lang="pt-PT" sz="1600" dirty="0" smtClean="0"/>
              <a:t>“Duros e implacáveis”</a:t>
            </a:r>
            <a:r>
              <a:rPr lang="pt-PT" sz="1050" dirty="0" smtClean="0"/>
              <a:t> </a:t>
            </a:r>
          </a:p>
          <a:p>
            <a:pPr algn="r"/>
            <a:r>
              <a:rPr lang="pt-PT" sz="1050" dirty="0" smtClean="0"/>
              <a:t>(</a:t>
            </a:r>
            <a:r>
              <a:rPr lang="pt-PT" sz="1050" dirty="0" err="1" smtClean="0"/>
              <a:t>Blatt</a:t>
            </a:r>
            <a:r>
              <a:rPr lang="pt-PT" sz="1050" dirty="0" smtClean="0"/>
              <a:t>, 2008)</a:t>
            </a:r>
          </a:p>
          <a:p>
            <a:endParaRPr lang="pt-PT" sz="1050" dirty="0"/>
          </a:p>
        </p:txBody>
      </p:sp>
      <p:sp>
        <p:nvSpPr>
          <p:cNvPr id="29" name="Seta para a direita 28"/>
          <p:cNvSpPr/>
          <p:nvPr/>
        </p:nvSpPr>
        <p:spPr>
          <a:xfrm>
            <a:off x="1840832" y="3137558"/>
            <a:ext cx="553452" cy="2484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 para a direita 29"/>
          <p:cNvSpPr/>
          <p:nvPr/>
        </p:nvSpPr>
        <p:spPr>
          <a:xfrm>
            <a:off x="5047350" y="3123923"/>
            <a:ext cx="553452" cy="2484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aixaDeTexto 30"/>
          <p:cNvSpPr txBox="1"/>
          <p:nvPr/>
        </p:nvSpPr>
        <p:spPr>
          <a:xfrm>
            <a:off x="5792746" y="3032102"/>
            <a:ext cx="237690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Quando exageradas e desadaptativas </a:t>
            </a:r>
            <a:endParaRPr lang="pt-PT" sz="1050" dirty="0" smtClean="0"/>
          </a:p>
          <a:p>
            <a:endParaRPr lang="pt-PT" sz="1050" dirty="0"/>
          </a:p>
        </p:txBody>
      </p:sp>
      <p:sp>
        <p:nvSpPr>
          <p:cNvPr id="32" name="Seta para baixo 31"/>
          <p:cNvSpPr/>
          <p:nvPr/>
        </p:nvSpPr>
        <p:spPr>
          <a:xfrm>
            <a:off x="6692438" y="3694749"/>
            <a:ext cx="288758" cy="4828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CaixaDeTexto 32"/>
          <p:cNvSpPr txBox="1"/>
          <p:nvPr/>
        </p:nvSpPr>
        <p:spPr>
          <a:xfrm>
            <a:off x="5728173" y="4254242"/>
            <a:ext cx="221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Vulnerabilidade à Psicopatologia</a:t>
            </a:r>
            <a:endParaRPr lang="pt-PT" sz="1600" dirty="0"/>
          </a:p>
        </p:txBody>
      </p:sp>
      <p:sp>
        <p:nvSpPr>
          <p:cNvPr id="34" name="Seta para a direita 33"/>
          <p:cNvSpPr/>
          <p:nvPr/>
        </p:nvSpPr>
        <p:spPr>
          <a:xfrm rot="10800000">
            <a:off x="5238733" y="4411827"/>
            <a:ext cx="553452" cy="2484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CaixaDeTexto 34"/>
          <p:cNvSpPr txBox="1"/>
          <p:nvPr/>
        </p:nvSpPr>
        <p:spPr>
          <a:xfrm>
            <a:off x="3112755" y="4339186"/>
            <a:ext cx="221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Depressão</a:t>
            </a:r>
            <a:endParaRPr lang="pt-PT" sz="16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261218" y="5128958"/>
            <a:ext cx="221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Elevados níveis de perfecionismo </a:t>
            </a:r>
            <a:endParaRPr lang="pt-PT" sz="1600" dirty="0"/>
          </a:p>
        </p:txBody>
      </p:sp>
      <p:cxnSp>
        <p:nvCxnSpPr>
          <p:cNvPr id="40" name="Conexão reta unidirecional 39"/>
          <p:cNvCxnSpPr/>
          <p:nvPr/>
        </p:nvCxnSpPr>
        <p:spPr>
          <a:xfrm flipH="1">
            <a:off x="1542197" y="3583834"/>
            <a:ext cx="1020529" cy="1447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2405923" y="5882274"/>
            <a:ext cx="320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Vulneráveis ao fracasso e a sentimentos de vergonha</a:t>
            </a:r>
            <a:endParaRPr lang="pt-PT" dirty="0"/>
          </a:p>
        </p:txBody>
      </p:sp>
      <p:cxnSp>
        <p:nvCxnSpPr>
          <p:cNvPr id="43" name="Conexão em ângulos retos 42"/>
          <p:cNvCxnSpPr>
            <a:stCxn id="38" idx="2"/>
          </p:cNvCxnSpPr>
          <p:nvPr/>
        </p:nvCxnSpPr>
        <p:spPr>
          <a:xfrm rot="16200000" flipH="1">
            <a:off x="1581777" y="5501818"/>
            <a:ext cx="509131" cy="93296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em ângulos retos 44"/>
          <p:cNvCxnSpPr>
            <a:stCxn id="41" idx="3"/>
            <a:endCxn id="33" idx="2"/>
          </p:cNvCxnSpPr>
          <p:nvPr/>
        </p:nvCxnSpPr>
        <p:spPr>
          <a:xfrm flipV="1">
            <a:off x="5612441" y="4839017"/>
            <a:ext cx="1224376" cy="136642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>
            <a:stCxn id="35" idx="2"/>
          </p:cNvCxnSpPr>
          <p:nvPr/>
        </p:nvCxnSpPr>
        <p:spPr>
          <a:xfrm>
            <a:off x="4221399" y="4677740"/>
            <a:ext cx="3148392" cy="1204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411268" y="5823415"/>
            <a:ext cx="2183108" cy="9739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Podem contribuir para a suicidalidade</a:t>
            </a:r>
            <a:endParaRPr lang="pt-PT" sz="1400" b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4940489" y="6570188"/>
            <a:ext cx="23053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50" dirty="0" smtClean="0"/>
              <a:t>(</a:t>
            </a:r>
            <a:r>
              <a:rPr lang="pt-PT" sz="1050" dirty="0" err="1" smtClean="0"/>
              <a:t>Blatt</a:t>
            </a:r>
            <a:r>
              <a:rPr lang="pt-PT" sz="1050" dirty="0" smtClean="0"/>
              <a:t>, 1993, 2008)</a:t>
            </a:r>
            <a:endParaRPr lang="pt-PT" sz="105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6048" t="27379" r="2239" b="15345"/>
          <a:stretch/>
        </p:blipFill>
        <p:spPr>
          <a:xfrm>
            <a:off x="9090727" y="1166870"/>
            <a:ext cx="3101274" cy="47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101579"/>
            <a:ext cx="8757639" cy="1379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</a:t>
            </a:r>
            <a:r>
              <a:rPr lang="pt-PT" sz="1600" dirty="0"/>
              <a:t>V</a:t>
            </a:r>
            <a:r>
              <a:rPr lang="pt-PT" sz="1600" dirty="0" smtClean="0"/>
              <a:t>I – Discussão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4" name="Retângulo arredondado 3"/>
          <p:cNvSpPr/>
          <p:nvPr/>
        </p:nvSpPr>
        <p:spPr>
          <a:xfrm>
            <a:off x="496504" y="1004121"/>
            <a:ext cx="8434317" cy="106882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chemeClr val="tx1"/>
                </a:solidFill>
              </a:rPr>
              <a:t>Contrariamente aos resultados de alguns estudos prévios (e.g. Loas &amp; </a:t>
            </a:r>
            <a:r>
              <a:rPr lang="pt-PT" dirty="0" err="1" smtClean="0">
                <a:solidFill>
                  <a:schemeClr val="tx1"/>
                </a:solidFill>
              </a:rPr>
              <a:t>Defélice</a:t>
            </a:r>
            <a:r>
              <a:rPr lang="pt-PT" dirty="0" smtClean="0">
                <a:solidFill>
                  <a:schemeClr val="tx1"/>
                </a:solidFill>
              </a:rPr>
              <a:t>, 2012; </a:t>
            </a:r>
            <a:r>
              <a:rPr lang="pt-PT" dirty="0" err="1" smtClean="0">
                <a:solidFill>
                  <a:schemeClr val="tx1"/>
                </a:solidFill>
              </a:rPr>
              <a:t>Klomek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et</a:t>
            </a:r>
            <a:r>
              <a:rPr lang="pt-PT" dirty="0" smtClean="0">
                <a:solidFill>
                  <a:schemeClr val="tx1"/>
                </a:solidFill>
              </a:rPr>
              <a:t> al., 2008), o estilo de personalidade anaclítica, não se relacionou com a suicidalidade. 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9" name="Seta para baixo 18"/>
          <p:cNvSpPr/>
          <p:nvPr/>
        </p:nvSpPr>
        <p:spPr>
          <a:xfrm>
            <a:off x="846161" y="2028816"/>
            <a:ext cx="696036" cy="82281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496504" y="2948475"/>
            <a:ext cx="791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Literatura ambígua no que toca a esta relação. </a:t>
            </a:r>
            <a:endParaRPr lang="pt-PT" sz="1600" dirty="0"/>
          </a:p>
        </p:txBody>
      </p:sp>
      <p:sp>
        <p:nvSpPr>
          <p:cNvPr id="36" name="Retângulo arredondado 35"/>
          <p:cNvSpPr/>
          <p:nvPr/>
        </p:nvSpPr>
        <p:spPr>
          <a:xfrm>
            <a:off x="496504" y="3493981"/>
            <a:ext cx="8434317" cy="81871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chemeClr val="tx1"/>
                </a:solidFill>
              </a:rPr>
              <a:t>Verificamos também que a depressão se associa significativamente com a suicidalidade.  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7" name="Seta para baixo 36"/>
          <p:cNvSpPr/>
          <p:nvPr/>
        </p:nvSpPr>
        <p:spPr>
          <a:xfrm>
            <a:off x="839337" y="4266332"/>
            <a:ext cx="696036" cy="82281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CaixaDeTexto 38"/>
          <p:cNvSpPr txBox="1"/>
          <p:nvPr/>
        </p:nvSpPr>
        <p:spPr>
          <a:xfrm>
            <a:off x="496504" y="5122142"/>
            <a:ext cx="9046741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Vivência depressiva                           motivação para desejar a morte </a:t>
            </a:r>
            <a:r>
              <a:rPr lang="pt-PT" sz="1050" dirty="0" smtClean="0"/>
              <a:t>(Coimbra de Matos,</a:t>
            </a:r>
          </a:p>
          <a:p>
            <a:r>
              <a:rPr lang="pt-PT" sz="1050" dirty="0" smtClean="0"/>
              <a:t> 2001);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Reação omnipotente à realidade das perdas (objetais e narcísicas) </a:t>
            </a:r>
            <a:r>
              <a:rPr lang="pt-PT" sz="1050" dirty="0">
                <a:solidFill>
                  <a:prstClr val="white"/>
                </a:solidFill>
              </a:rPr>
              <a:t>(Coimbra de Matos, 2001</a:t>
            </a:r>
            <a:r>
              <a:rPr lang="pt-PT" sz="1050" dirty="0" smtClean="0">
                <a:solidFill>
                  <a:prstClr val="white"/>
                </a:solidFill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5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50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prstClr val="white"/>
                </a:solidFill>
              </a:rPr>
              <a:t>Ataque ao objeto internalizado                            à parte má do objeto</a:t>
            </a:r>
            <a:r>
              <a:rPr lang="pt-PT" sz="1050" dirty="0" smtClean="0">
                <a:solidFill>
                  <a:prstClr val="white"/>
                </a:solidFill>
              </a:rPr>
              <a:t> (Siqueira, 2007). </a:t>
            </a:r>
            <a:endParaRPr lang="pt-PT" sz="1600" dirty="0" smtClean="0"/>
          </a:p>
          <a:p>
            <a:r>
              <a:rPr lang="pt-PT" sz="1600" dirty="0" smtClean="0"/>
              <a:t> </a:t>
            </a:r>
            <a:endParaRPr lang="pt-PT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528815" y="5805088"/>
            <a:ext cx="2402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Amputação do EU</a:t>
            </a:r>
            <a:endParaRPr lang="pt-PT" sz="1400" dirty="0"/>
          </a:p>
        </p:txBody>
      </p:sp>
      <p:sp>
        <p:nvSpPr>
          <p:cNvPr id="25" name="Seta em ângulo reto para cima 24"/>
          <p:cNvSpPr/>
          <p:nvPr/>
        </p:nvSpPr>
        <p:spPr>
          <a:xfrm rot="5400000">
            <a:off x="6131557" y="5623004"/>
            <a:ext cx="183428" cy="61108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Seta para a direita 25"/>
          <p:cNvSpPr/>
          <p:nvPr/>
        </p:nvSpPr>
        <p:spPr>
          <a:xfrm>
            <a:off x="3121580" y="5227869"/>
            <a:ext cx="1050878" cy="2000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Seta para a direita 45"/>
          <p:cNvSpPr/>
          <p:nvPr/>
        </p:nvSpPr>
        <p:spPr>
          <a:xfrm>
            <a:off x="4172458" y="6176714"/>
            <a:ext cx="1220904" cy="2112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/>
          <a:srcRect l="76048" t="27379" r="2239" b="15345"/>
          <a:stretch/>
        </p:blipFill>
        <p:spPr>
          <a:xfrm>
            <a:off x="9254143" y="1166870"/>
            <a:ext cx="2937858" cy="47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09" y="101579"/>
            <a:ext cx="8757639" cy="15726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1</a:t>
            </a:r>
            <a:r>
              <a:rPr lang="pt-PT" sz="2400" dirty="0" smtClean="0"/>
              <a:t>. Parte Teórica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 -</a:t>
            </a:r>
            <a:r>
              <a:rPr lang="pt-PT" sz="1600" dirty="0"/>
              <a:t> </a:t>
            </a:r>
            <a:r>
              <a:rPr lang="pt-PT" sz="1600" dirty="0" smtClean="0"/>
              <a:t>Estilos de Personalidade, depressão e suicidalidade 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/>
              <a:t>1</a:t>
            </a:r>
            <a:r>
              <a:rPr lang="pt-PT" sz="1600" dirty="0" smtClean="0"/>
              <a:t>.1. </a:t>
            </a:r>
            <a:r>
              <a:rPr lang="pt-PT" sz="1800" dirty="0" smtClean="0"/>
              <a:t>Estilos de personalidade introjetivo e anaclítico</a:t>
            </a:r>
            <a:endParaRPr lang="pt-PT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9397" y="2047741"/>
            <a:ext cx="24083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Desenvolvimento da personalidade </a:t>
            </a:r>
            <a:endParaRPr lang="pt-PT" dirty="0"/>
          </a:p>
        </p:txBody>
      </p:sp>
      <p:sp>
        <p:nvSpPr>
          <p:cNvPr id="34" name="Seta para a direita 33"/>
          <p:cNvSpPr/>
          <p:nvPr/>
        </p:nvSpPr>
        <p:spPr>
          <a:xfrm>
            <a:off x="3242459" y="2119287"/>
            <a:ext cx="936625" cy="5032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4584879" y="2029134"/>
            <a:ext cx="3786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Interação complexa entre as tarefas inerentes a duas linhas desenvolvimentais</a:t>
            </a:r>
            <a:endParaRPr lang="pt-PT" dirty="0"/>
          </a:p>
        </p:txBody>
      </p:sp>
      <p:sp>
        <p:nvSpPr>
          <p:cNvPr id="35" name="Oval 34"/>
          <p:cNvSpPr/>
          <p:nvPr/>
        </p:nvSpPr>
        <p:spPr>
          <a:xfrm>
            <a:off x="3852439" y="3555132"/>
            <a:ext cx="2355178" cy="12239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1400" dirty="0" smtClean="0">
                <a:solidFill>
                  <a:schemeClr val="bg1"/>
                </a:solidFill>
              </a:rPr>
              <a:t>Relacionamento 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78073" y="3555131"/>
            <a:ext cx="2187754" cy="1223963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1400" dirty="0" smtClean="0">
                <a:solidFill>
                  <a:schemeClr val="bg1"/>
                </a:solidFill>
              </a:rPr>
              <a:t>Autodefinição </a:t>
            </a:r>
            <a:endParaRPr lang="pt-PT" sz="1400" dirty="0">
              <a:solidFill>
                <a:schemeClr val="bg1"/>
              </a:solidFill>
            </a:endParaRPr>
          </a:p>
        </p:txBody>
      </p:sp>
      <p:cxnSp>
        <p:nvCxnSpPr>
          <p:cNvPr id="16" name="Conexão reta unidirecional 15"/>
          <p:cNvCxnSpPr>
            <a:stCxn id="5" idx="2"/>
          </p:cNvCxnSpPr>
          <p:nvPr/>
        </p:nvCxnSpPr>
        <p:spPr>
          <a:xfrm flipH="1">
            <a:off x="5396248" y="2952464"/>
            <a:ext cx="1081826" cy="602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>
            <a:stCxn id="5" idx="2"/>
            <a:endCxn id="36" idx="0"/>
          </p:cNvCxnSpPr>
          <p:nvPr/>
        </p:nvCxnSpPr>
        <p:spPr>
          <a:xfrm>
            <a:off x="6478074" y="2952464"/>
            <a:ext cx="1093876" cy="602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em ângulos retos 19"/>
          <p:cNvCxnSpPr>
            <a:stCxn id="35" idx="4"/>
            <a:endCxn id="36" idx="4"/>
          </p:cNvCxnSpPr>
          <p:nvPr/>
        </p:nvCxnSpPr>
        <p:spPr>
          <a:xfrm rot="5400000" flipH="1" flipV="1">
            <a:off x="6300988" y="3508134"/>
            <a:ext cx="1" cy="2541922"/>
          </a:xfrm>
          <a:prstGeom prst="bentConnector3">
            <a:avLst>
              <a:gd name="adj1" fmla="val -228600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397520" y="5092574"/>
            <a:ext cx="1635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Integração</a:t>
            </a:r>
            <a:endParaRPr lang="pt-PT" sz="1400" dirty="0"/>
          </a:p>
        </p:txBody>
      </p:sp>
      <p:sp>
        <p:nvSpPr>
          <p:cNvPr id="37" name="Seta para a direita 36"/>
          <p:cNvSpPr/>
          <p:nvPr/>
        </p:nvSpPr>
        <p:spPr>
          <a:xfrm>
            <a:off x="5863744" y="5097641"/>
            <a:ext cx="614329" cy="3027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4" name="CaixaDeTexto 23"/>
          <p:cNvSpPr txBox="1"/>
          <p:nvPr/>
        </p:nvSpPr>
        <p:spPr>
          <a:xfrm>
            <a:off x="6697011" y="5065553"/>
            <a:ext cx="21121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Bem-estar psicológico e  normalidade</a:t>
            </a:r>
            <a:endParaRPr lang="pt-PT" sz="1400" dirty="0"/>
          </a:p>
        </p:txBody>
      </p:sp>
      <p:sp>
        <p:nvSpPr>
          <p:cNvPr id="38" name="Chaveta à esquerda 37"/>
          <p:cNvSpPr/>
          <p:nvPr/>
        </p:nvSpPr>
        <p:spPr>
          <a:xfrm>
            <a:off x="3242459" y="3555131"/>
            <a:ext cx="468312" cy="13903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CaixaDeTexto 38"/>
          <p:cNvSpPr txBox="1"/>
          <p:nvPr/>
        </p:nvSpPr>
        <p:spPr>
          <a:xfrm>
            <a:off x="51508" y="3415510"/>
            <a:ext cx="31666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Dentro dos limites da normalidade, os indivíduos poderão colocar maior ênfase num destes processos de desenvolvimento</a:t>
            </a:r>
            <a:endParaRPr lang="pt-PT" sz="1400" dirty="0"/>
          </a:p>
        </p:txBody>
      </p:sp>
      <p:sp>
        <p:nvSpPr>
          <p:cNvPr id="40" name="Seta para baixo 39"/>
          <p:cNvSpPr/>
          <p:nvPr/>
        </p:nvSpPr>
        <p:spPr>
          <a:xfrm>
            <a:off x="1524783" y="4643734"/>
            <a:ext cx="431441" cy="58154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CaixaDeTexto 40"/>
          <p:cNvSpPr txBox="1"/>
          <p:nvPr/>
        </p:nvSpPr>
        <p:spPr>
          <a:xfrm>
            <a:off x="51508" y="5280996"/>
            <a:ext cx="4127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 smtClean="0"/>
              <a:t>Configurações básicas da personalidade:  </a:t>
            </a:r>
            <a:endParaRPr lang="pt-PT" sz="1400" b="1" dirty="0"/>
          </a:p>
        </p:txBody>
      </p:sp>
      <p:sp>
        <p:nvSpPr>
          <p:cNvPr id="42" name="Retângulo arredondado 41"/>
          <p:cNvSpPr/>
          <p:nvPr/>
        </p:nvSpPr>
        <p:spPr>
          <a:xfrm>
            <a:off x="168930" y="5795493"/>
            <a:ext cx="1787294" cy="8113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Introjetiva</a:t>
            </a:r>
            <a:endParaRPr lang="pt-PT" dirty="0"/>
          </a:p>
        </p:txBody>
      </p:sp>
      <p:sp>
        <p:nvSpPr>
          <p:cNvPr id="43" name="Retângulo arredondado 42"/>
          <p:cNvSpPr/>
          <p:nvPr/>
        </p:nvSpPr>
        <p:spPr>
          <a:xfrm>
            <a:off x="2127276" y="5783176"/>
            <a:ext cx="1787294" cy="81136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Anaclítica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0315978" y="6594545"/>
            <a:ext cx="1815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smtClean="0"/>
              <a:t>(</a:t>
            </a:r>
            <a:r>
              <a:rPr lang="pt-PT" sz="1050" dirty="0" err="1" smtClean="0"/>
              <a:t>Blatt</a:t>
            </a:r>
            <a:r>
              <a:rPr lang="pt-PT" sz="1050" dirty="0" smtClean="0"/>
              <a:t>, 1990, 2008)</a:t>
            </a:r>
            <a:endParaRPr lang="pt-PT" sz="105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91473" y="5831844"/>
            <a:ext cx="1968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Exagero na enfase atribuída  a uma das linhas </a:t>
            </a:r>
            <a:endParaRPr lang="pt-PT" sz="1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825801" y="5880764"/>
            <a:ext cx="18545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Vulnerabilidade à psicopatologia</a:t>
            </a:r>
            <a:endParaRPr lang="pt-PT" sz="1400" dirty="0"/>
          </a:p>
        </p:txBody>
      </p:sp>
      <p:sp>
        <p:nvSpPr>
          <p:cNvPr id="3" name="Não É Igual A 2"/>
          <p:cNvSpPr/>
          <p:nvPr/>
        </p:nvSpPr>
        <p:spPr>
          <a:xfrm>
            <a:off x="4946315" y="5490593"/>
            <a:ext cx="538028" cy="332939"/>
          </a:xfrm>
          <a:prstGeom prst="mathNotEqua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9118242" y="1236372"/>
            <a:ext cx="3013656" cy="437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1. PARTE TEÓRICA</a:t>
            </a:r>
            <a:endParaRPr lang="pt-PT" sz="1400" dirty="0"/>
          </a:p>
        </p:txBody>
      </p:sp>
      <p:sp>
        <p:nvSpPr>
          <p:cNvPr id="32" name="Retângulo arredondado 31"/>
          <p:cNvSpPr/>
          <p:nvPr/>
        </p:nvSpPr>
        <p:spPr>
          <a:xfrm>
            <a:off x="9478850" y="1790536"/>
            <a:ext cx="2653047" cy="4378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I</a:t>
            </a:r>
            <a:endParaRPr lang="pt-PT" sz="1400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9478849" y="2298621"/>
            <a:ext cx="2653047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II</a:t>
            </a:r>
            <a:endParaRPr lang="pt-PT" sz="1400" dirty="0"/>
          </a:p>
        </p:txBody>
      </p:sp>
      <p:sp>
        <p:nvSpPr>
          <p:cNvPr id="45" name="Retângulo arredondado 44"/>
          <p:cNvSpPr/>
          <p:nvPr/>
        </p:nvSpPr>
        <p:spPr>
          <a:xfrm>
            <a:off x="9118240" y="2815915"/>
            <a:ext cx="3013656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2. PARTE EMPÍRICA</a:t>
            </a:r>
            <a:endParaRPr lang="pt-PT" sz="1400" dirty="0"/>
          </a:p>
        </p:txBody>
      </p:sp>
      <p:sp>
        <p:nvSpPr>
          <p:cNvPr id="46" name="Retângulo arredondado 45"/>
          <p:cNvSpPr/>
          <p:nvPr/>
        </p:nvSpPr>
        <p:spPr>
          <a:xfrm>
            <a:off x="9478848" y="3328138"/>
            <a:ext cx="2653047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III</a:t>
            </a:r>
            <a:endParaRPr lang="pt-PT" sz="1400" dirty="0"/>
          </a:p>
        </p:txBody>
      </p:sp>
      <p:sp>
        <p:nvSpPr>
          <p:cNvPr id="47" name="Retângulo arredondado 46"/>
          <p:cNvSpPr/>
          <p:nvPr/>
        </p:nvSpPr>
        <p:spPr>
          <a:xfrm>
            <a:off x="9478847" y="3806926"/>
            <a:ext cx="2653047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IV</a:t>
            </a:r>
            <a:endParaRPr lang="pt-PT" sz="1400" dirty="0"/>
          </a:p>
        </p:txBody>
      </p:sp>
      <p:sp>
        <p:nvSpPr>
          <p:cNvPr id="48" name="Retângulo arredondado 47"/>
          <p:cNvSpPr/>
          <p:nvPr/>
        </p:nvSpPr>
        <p:spPr>
          <a:xfrm>
            <a:off x="9478847" y="4283838"/>
            <a:ext cx="2653047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V</a:t>
            </a:r>
            <a:endParaRPr lang="pt-PT" sz="1400" dirty="0"/>
          </a:p>
        </p:txBody>
      </p:sp>
      <p:sp>
        <p:nvSpPr>
          <p:cNvPr id="49" name="Seta para a direita 48"/>
          <p:cNvSpPr/>
          <p:nvPr/>
        </p:nvSpPr>
        <p:spPr>
          <a:xfrm>
            <a:off x="6170908" y="6003057"/>
            <a:ext cx="614329" cy="3027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>
            <a:off x="9478847" y="4787401"/>
            <a:ext cx="2653047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VI</a:t>
            </a:r>
            <a:endParaRPr lang="pt-PT" sz="1400" dirty="0"/>
          </a:p>
        </p:txBody>
      </p:sp>
      <p:sp>
        <p:nvSpPr>
          <p:cNvPr id="51" name="Retângulo arredondado 50"/>
          <p:cNvSpPr/>
          <p:nvPr/>
        </p:nvSpPr>
        <p:spPr>
          <a:xfrm>
            <a:off x="9118240" y="5290964"/>
            <a:ext cx="3013656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3. CONCLUSÕES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1312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101579"/>
            <a:ext cx="8757639" cy="1379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 smtClean="0"/>
              <a:t>2.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</a:t>
            </a:r>
            <a:r>
              <a:rPr lang="pt-PT" sz="1600" dirty="0"/>
              <a:t>V</a:t>
            </a:r>
            <a:r>
              <a:rPr lang="pt-PT" sz="1600" dirty="0" smtClean="0"/>
              <a:t>I – Discussão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4" name="Retângulo arredondado 3"/>
          <p:cNvSpPr/>
          <p:nvPr/>
        </p:nvSpPr>
        <p:spPr>
          <a:xfrm>
            <a:off x="496504" y="1004121"/>
            <a:ext cx="8434317" cy="106882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chemeClr val="tx1"/>
                </a:solidFill>
              </a:rPr>
              <a:t>A vergonha, tal como a depressão, assumiu um papel mediador na relação entre o auto-criticismo e a suicidalidade, contudo bastante mais fraco que o papel que a depressão assumiu nessa relação.  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9" name="Seta para baixo 18"/>
          <p:cNvSpPr/>
          <p:nvPr/>
        </p:nvSpPr>
        <p:spPr>
          <a:xfrm>
            <a:off x="846161" y="2028816"/>
            <a:ext cx="696036" cy="82281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18599" y="2917782"/>
            <a:ext cx="2256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Indivíduos predispostos a </a:t>
            </a:r>
            <a:r>
              <a:rPr lang="pt-PT" sz="1600" u="sng" dirty="0" smtClean="0"/>
              <a:t>experienciar vergonha</a:t>
            </a:r>
            <a:endParaRPr lang="pt-PT" sz="1600" u="sng" dirty="0"/>
          </a:p>
        </p:txBody>
      </p:sp>
      <p:sp>
        <p:nvSpPr>
          <p:cNvPr id="5" name="Seta para a direita 4"/>
          <p:cNvSpPr/>
          <p:nvPr/>
        </p:nvSpPr>
        <p:spPr>
          <a:xfrm>
            <a:off x="2074460" y="3141788"/>
            <a:ext cx="600502" cy="5982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/>
          <p:cNvSpPr txBox="1"/>
          <p:nvPr/>
        </p:nvSpPr>
        <p:spPr>
          <a:xfrm>
            <a:off x="2784143" y="3040890"/>
            <a:ext cx="2426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/>
              <a:t>P</a:t>
            </a:r>
            <a:r>
              <a:rPr lang="pt-PT" sz="1600" dirty="0" smtClean="0"/>
              <a:t>rocuram a perfeição e o sucesso</a:t>
            </a:r>
            <a:endParaRPr lang="pt-PT" sz="1600" u="sng" dirty="0"/>
          </a:p>
        </p:txBody>
      </p:sp>
      <p:sp>
        <p:nvSpPr>
          <p:cNvPr id="24" name="Seta para a direita 23"/>
          <p:cNvSpPr/>
          <p:nvPr/>
        </p:nvSpPr>
        <p:spPr>
          <a:xfrm>
            <a:off x="5319836" y="3157289"/>
            <a:ext cx="600502" cy="5982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>
            <a:off x="6172779" y="3157289"/>
            <a:ext cx="230223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Resposta ao fracasso</a:t>
            </a:r>
          </a:p>
          <a:p>
            <a:pPr algn="just"/>
            <a:r>
              <a:rPr lang="pt-PT" sz="1050" dirty="0" smtClean="0"/>
              <a:t>(</a:t>
            </a:r>
            <a:r>
              <a:rPr lang="pt-PT" sz="1050" dirty="0" err="1" smtClean="0"/>
              <a:t>Kohut</a:t>
            </a:r>
            <a:r>
              <a:rPr lang="pt-PT" sz="1050" dirty="0" smtClean="0"/>
              <a:t>, 1971; </a:t>
            </a:r>
            <a:r>
              <a:rPr lang="pt-PT" sz="1050" dirty="0" err="1" smtClean="0"/>
              <a:t>Morrison</a:t>
            </a:r>
            <a:r>
              <a:rPr lang="pt-PT" sz="1050" dirty="0" smtClean="0"/>
              <a:t>, 1989)</a:t>
            </a:r>
            <a:endParaRPr lang="pt-PT" sz="1050" dirty="0"/>
          </a:p>
        </p:txBody>
      </p:sp>
      <p:cxnSp>
        <p:nvCxnSpPr>
          <p:cNvPr id="17" name="Conexão reta unidirecional 16"/>
          <p:cNvCxnSpPr>
            <a:stCxn id="2" idx="2"/>
          </p:cNvCxnSpPr>
          <p:nvPr/>
        </p:nvCxnSpPr>
        <p:spPr>
          <a:xfrm>
            <a:off x="1246655" y="3995000"/>
            <a:ext cx="0" cy="682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28265" y="4823446"/>
            <a:ext cx="1624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Quando se sentem inferiores e/ou falhados</a:t>
            </a:r>
            <a:endParaRPr lang="pt-PT" sz="16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893325" y="5069667"/>
            <a:ext cx="13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Avaliação negativa</a:t>
            </a:r>
            <a:endParaRPr lang="pt-PT" sz="1600" dirty="0"/>
          </a:p>
        </p:txBody>
      </p:sp>
      <p:cxnSp>
        <p:nvCxnSpPr>
          <p:cNvPr id="21" name="Conexão reta unidirecional 20"/>
          <p:cNvCxnSpPr>
            <a:stCxn id="18" idx="3"/>
            <a:endCxn id="29" idx="1"/>
          </p:cNvCxnSpPr>
          <p:nvPr/>
        </p:nvCxnSpPr>
        <p:spPr>
          <a:xfrm>
            <a:off x="2052348" y="5362055"/>
            <a:ext cx="8409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4854246" y="5075397"/>
            <a:ext cx="153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Afeto depressivo</a:t>
            </a:r>
            <a:endParaRPr lang="pt-PT" sz="1600" dirty="0"/>
          </a:p>
        </p:txBody>
      </p:sp>
      <p:cxnSp>
        <p:nvCxnSpPr>
          <p:cNvPr id="28" name="Conexão reta unidirecional 27"/>
          <p:cNvCxnSpPr>
            <a:stCxn id="29" idx="3"/>
          </p:cNvCxnSpPr>
          <p:nvPr/>
        </p:nvCxnSpPr>
        <p:spPr>
          <a:xfrm flipV="1">
            <a:off x="4226297" y="5362054"/>
            <a:ext cx="75328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ta para a direita 29"/>
          <p:cNvSpPr/>
          <p:nvPr/>
        </p:nvSpPr>
        <p:spPr>
          <a:xfrm>
            <a:off x="6385928" y="5199797"/>
            <a:ext cx="738203" cy="3007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30"/>
          <p:cNvSpPr/>
          <p:nvPr/>
        </p:nvSpPr>
        <p:spPr>
          <a:xfrm>
            <a:off x="7326239" y="4976001"/>
            <a:ext cx="1766244" cy="104910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/>
              <a:t>Risco suicidário</a:t>
            </a:r>
            <a:endParaRPr lang="pt-PT" sz="1600" b="1" dirty="0"/>
          </a:p>
        </p:txBody>
      </p:sp>
      <p:cxnSp>
        <p:nvCxnSpPr>
          <p:cNvPr id="34" name="Conexão reta unidirecional 33"/>
          <p:cNvCxnSpPr>
            <a:stCxn id="27" idx="2"/>
          </p:cNvCxnSpPr>
          <p:nvPr/>
        </p:nvCxnSpPr>
        <p:spPr>
          <a:xfrm>
            <a:off x="7323899" y="3657426"/>
            <a:ext cx="593711" cy="1166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7056701" y="6566457"/>
            <a:ext cx="23053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50" dirty="0" smtClean="0"/>
              <a:t>(Gilbert, </a:t>
            </a:r>
            <a:r>
              <a:rPr lang="pt-PT" sz="1050" dirty="0" err="1" smtClean="0"/>
              <a:t>Pehl</a:t>
            </a:r>
            <a:r>
              <a:rPr lang="pt-PT" sz="1050" dirty="0" smtClean="0"/>
              <a:t> &amp; </a:t>
            </a:r>
            <a:r>
              <a:rPr lang="pt-PT" sz="1050" dirty="0" err="1" smtClean="0"/>
              <a:t>Allan</a:t>
            </a:r>
            <a:r>
              <a:rPr lang="pt-PT" sz="1050" dirty="0" smtClean="0"/>
              <a:t>, 1994)</a:t>
            </a:r>
            <a:endParaRPr lang="pt-PT" sz="1050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3"/>
          <a:srcRect l="76048" t="27379" r="2239" b="15345"/>
          <a:stretch/>
        </p:blipFill>
        <p:spPr>
          <a:xfrm>
            <a:off x="9090727" y="1166870"/>
            <a:ext cx="3101274" cy="47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101579"/>
            <a:ext cx="8757639" cy="1379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</a:t>
            </a:r>
            <a:r>
              <a:rPr lang="pt-PT" sz="1600" dirty="0"/>
              <a:t>V</a:t>
            </a:r>
            <a:r>
              <a:rPr lang="pt-PT" sz="1600" dirty="0" smtClean="0"/>
              <a:t>I – Discussão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4" name="Retângulo arredondado 3"/>
          <p:cNvSpPr/>
          <p:nvPr/>
        </p:nvSpPr>
        <p:spPr>
          <a:xfrm>
            <a:off x="496504" y="1004121"/>
            <a:ext cx="8434317" cy="127544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sz="2000" dirty="0" smtClean="0">
                <a:solidFill>
                  <a:schemeClr val="tx1"/>
                </a:solidFill>
              </a:rPr>
              <a:t>A culpa não se relacionou com a suicidalidade nem com os estilos de personalidade (introjetivo e anaclítico).  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19" name="Seta para baixo 18"/>
          <p:cNvSpPr/>
          <p:nvPr/>
        </p:nvSpPr>
        <p:spPr>
          <a:xfrm>
            <a:off x="852986" y="2187264"/>
            <a:ext cx="696036" cy="82281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18598" y="3305351"/>
            <a:ext cx="225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Sugere</a:t>
            </a:r>
            <a:endParaRPr lang="pt-PT" sz="2000" u="sng" dirty="0"/>
          </a:p>
        </p:txBody>
      </p:sp>
      <p:sp>
        <p:nvSpPr>
          <p:cNvPr id="3" name="Seta para a direita 2"/>
          <p:cNvSpPr/>
          <p:nvPr/>
        </p:nvSpPr>
        <p:spPr>
          <a:xfrm>
            <a:off x="1890888" y="3393289"/>
            <a:ext cx="1173707" cy="2242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3296324" y="3151462"/>
            <a:ext cx="533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Constructo avaliado pelo</a:t>
            </a:r>
          </a:p>
          <a:p>
            <a:pPr algn="ctr"/>
            <a:r>
              <a:rPr lang="pt-PT" sz="2000" dirty="0" smtClean="0"/>
              <a:t> TOSCA pode ter um carácter adaptativo. </a:t>
            </a:r>
            <a:endParaRPr lang="pt-PT" sz="20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/>
          <a:srcRect l="76048" t="27379" r="2239" b="15345"/>
          <a:stretch/>
        </p:blipFill>
        <p:spPr>
          <a:xfrm>
            <a:off x="9090727" y="1166870"/>
            <a:ext cx="3101274" cy="47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101579"/>
            <a:ext cx="8757639" cy="1379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</a:t>
            </a:r>
            <a:r>
              <a:rPr lang="pt-PT" sz="1600" dirty="0"/>
              <a:t>V</a:t>
            </a:r>
            <a:r>
              <a:rPr lang="pt-PT" sz="1600" dirty="0" smtClean="0"/>
              <a:t>I – Discussão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532263" y="1386471"/>
            <a:ext cx="2893325" cy="4559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Limitações aos Estudo</a:t>
            </a:r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32263" y="2209287"/>
            <a:ext cx="8560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1ª - Amostra 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2ª - Tempo decorrido entre aplicações</a:t>
            </a:r>
          </a:p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3ª - Utilização exclusiva de medidas de autorrelato</a:t>
            </a:r>
          </a:p>
          <a:p>
            <a:r>
              <a:rPr lang="pt-PT" dirty="0" smtClean="0"/>
              <a:t> </a:t>
            </a:r>
          </a:p>
          <a:p>
            <a:endParaRPr lang="pt-PT" dirty="0"/>
          </a:p>
          <a:p>
            <a:r>
              <a:rPr lang="pt-PT" dirty="0" smtClean="0"/>
              <a:t>4ª - TOSCA na avaliação da culpa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794078" y="1951630"/>
            <a:ext cx="193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Conveniência</a:t>
            </a:r>
            <a:endParaRPr lang="pt-PT" sz="1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794078" y="2290184"/>
            <a:ext cx="193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Não clínica</a:t>
            </a:r>
            <a:endParaRPr lang="pt-PT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794077" y="2628738"/>
            <a:ext cx="3548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Não representativa da população</a:t>
            </a:r>
            <a:endParaRPr lang="pt-PT" sz="1600" dirty="0"/>
          </a:p>
        </p:txBody>
      </p:sp>
      <p:cxnSp>
        <p:nvCxnSpPr>
          <p:cNvPr id="23" name="Conexão reta unidirecional 22"/>
          <p:cNvCxnSpPr/>
          <p:nvPr/>
        </p:nvCxnSpPr>
        <p:spPr>
          <a:xfrm flipV="1">
            <a:off x="2033516" y="2094357"/>
            <a:ext cx="1760561" cy="307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onexão reta unidirecional 24"/>
          <p:cNvCxnSpPr/>
          <p:nvPr/>
        </p:nvCxnSpPr>
        <p:spPr>
          <a:xfrm>
            <a:off x="2019869" y="2388358"/>
            <a:ext cx="1678674" cy="682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exão reta unidirecional 26"/>
          <p:cNvCxnSpPr/>
          <p:nvPr/>
        </p:nvCxnSpPr>
        <p:spPr>
          <a:xfrm>
            <a:off x="2033515" y="2402006"/>
            <a:ext cx="1665028" cy="395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exão reta unidirecional 28"/>
          <p:cNvCxnSpPr/>
          <p:nvPr/>
        </p:nvCxnSpPr>
        <p:spPr>
          <a:xfrm>
            <a:off x="5004308" y="3471780"/>
            <a:ext cx="727752" cy="34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5882185" y="3319996"/>
            <a:ext cx="1760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I</a:t>
            </a:r>
            <a:r>
              <a:rPr lang="pt-PT" sz="1600" dirty="0" smtClean="0"/>
              <a:t>nsuficiente</a:t>
            </a:r>
            <a:endParaRPr lang="pt-PT" sz="1600" dirty="0"/>
          </a:p>
        </p:txBody>
      </p:sp>
      <p:cxnSp>
        <p:nvCxnSpPr>
          <p:cNvPr id="31" name="Conexão reta unidirecional 30"/>
          <p:cNvCxnSpPr/>
          <p:nvPr/>
        </p:nvCxnSpPr>
        <p:spPr>
          <a:xfrm>
            <a:off x="6415584" y="4328390"/>
            <a:ext cx="6937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7184808" y="4145690"/>
            <a:ext cx="1760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Desvantagem</a:t>
            </a:r>
            <a:endParaRPr lang="pt-PT" sz="1600" dirty="0"/>
          </a:p>
        </p:txBody>
      </p:sp>
      <p:cxnSp>
        <p:nvCxnSpPr>
          <p:cNvPr id="33" name="Conexão reta unidirecional 32"/>
          <p:cNvCxnSpPr/>
          <p:nvPr/>
        </p:nvCxnSpPr>
        <p:spPr>
          <a:xfrm flipV="1">
            <a:off x="4609842" y="5151549"/>
            <a:ext cx="633248" cy="110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5277134" y="4980478"/>
            <a:ext cx="3252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Baseia-se numa visão adaptativa desta emoção </a:t>
            </a:r>
            <a:endParaRPr lang="pt-PT" sz="16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7056701" y="6566457"/>
            <a:ext cx="23053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50" dirty="0" smtClean="0"/>
              <a:t>(</a:t>
            </a:r>
            <a:r>
              <a:rPr lang="pt-PT" sz="1050" dirty="0" err="1" smtClean="0"/>
              <a:t>Woien</a:t>
            </a:r>
            <a:r>
              <a:rPr lang="pt-PT" sz="1050" dirty="0" smtClean="0"/>
              <a:t> </a:t>
            </a:r>
            <a:r>
              <a:rPr lang="pt-PT" sz="1050" dirty="0" err="1" smtClean="0"/>
              <a:t>et</a:t>
            </a:r>
            <a:r>
              <a:rPr lang="pt-PT" sz="1050" dirty="0" smtClean="0"/>
              <a:t> al., 2008)</a:t>
            </a:r>
            <a:endParaRPr lang="pt-PT" sz="1050" dirty="0"/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3"/>
          <a:srcRect l="76048" t="27379" r="2239" b="15345"/>
          <a:stretch/>
        </p:blipFill>
        <p:spPr>
          <a:xfrm>
            <a:off x="9090727" y="1180518"/>
            <a:ext cx="3101274" cy="47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101579"/>
            <a:ext cx="8757639" cy="1379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</a:t>
            </a:r>
            <a:r>
              <a:rPr lang="pt-PT" sz="1600" dirty="0"/>
              <a:t>V</a:t>
            </a:r>
            <a:r>
              <a:rPr lang="pt-PT" sz="1600" dirty="0" smtClean="0"/>
              <a:t>I – Discussão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218364" y="1002860"/>
            <a:ext cx="2893325" cy="4559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Aspetos Positivos </a:t>
            </a:r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18364" y="1365672"/>
            <a:ext cx="85602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600" dirty="0" smtClean="0"/>
          </a:p>
          <a:p>
            <a:endParaRPr lang="pt-PT" sz="1600" dirty="0"/>
          </a:p>
          <a:p>
            <a:r>
              <a:rPr lang="pt-PT" sz="1600" dirty="0" smtClean="0"/>
              <a:t>1ª - Amostra </a:t>
            </a:r>
          </a:p>
          <a:p>
            <a:endParaRPr lang="pt-PT" sz="1600" dirty="0"/>
          </a:p>
          <a:p>
            <a:endParaRPr lang="pt-PT" sz="1600" dirty="0" smtClean="0"/>
          </a:p>
          <a:p>
            <a:endParaRPr lang="pt-PT" sz="1600" dirty="0" smtClean="0"/>
          </a:p>
          <a:p>
            <a:r>
              <a:rPr lang="pt-PT" sz="1600" dirty="0" smtClean="0"/>
              <a:t>2ª - Utilização de um </a:t>
            </a:r>
            <a:r>
              <a:rPr lang="pt-PT" sz="1600" i="1" dirty="0" smtClean="0"/>
              <a:t>design </a:t>
            </a:r>
            <a:r>
              <a:rPr lang="pt-PT" sz="1600" dirty="0" smtClean="0"/>
              <a:t>longitudinal </a:t>
            </a:r>
          </a:p>
          <a:p>
            <a:endParaRPr lang="pt-PT" sz="1600" dirty="0" smtClean="0"/>
          </a:p>
          <a:p>
            <a:endParaRPr lang="pt-PT" sz="1600" dirty="0"/>
          </a:p>
          <a:p>
            <a:endParaRPr lang="pt-PT" sz="1600" dirty="0" smtClean="0"/>
          </a:p>
          <a:p>
            <a:r>
              <a:rPr lang="pt-PT" sz="1600" dirty="0" smtClean="0"/>
              <a:t> </a:t>
            </a:r>
          </a:p>
          <a:p>
            <a:endParaRPr lang="pt-PT" sz="1600" dirty="0"/>
          </a:p>
          <a:p>
            <a:endParaRPr lang="pt-PT" sz="1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452883" y="1481070"/>
            <a:ext cx="563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Apresenta número equivalente de participantes de ambos os sexos </a:t>
            </a:r>
            <a:endParaRPr lang="pt-PT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452883" y="2393953"/>
            <a:ext cx="3548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Fraca mortalidade experimental</a:t>
            </a:r>
            <a:endParaRPr lang="pt-PT" sz="1600" dirty="0"/>
          </a:p>
        </p:txBody>
      </p:sp>
      <p:cxnSp>
        <p:nvCxnSpPr>
          <p:cNvPr id="23" name="Conexão reta unidirecional 22"/>
          <p:cNvCxnSpPr/>
          <p:nvPr/>
        </p:nvCxnSpPr>
        <p:spPr>
          <a:xfrm flipV="1">
            <a:off x="1555844" y="1717208"/>
            <a:ext cx="1760561" cy="307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exão reta unidirecional 26"/>
          <p:cNvCxnSpPr/>
          <p:nvPr/>
        </p:nvCxnSpPr>
        <p:spPr>
          <a:xfrm>
            <a:off x="1555844" y="2085623"/>
            <a:ext cx="1665028" cy="395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tângulo arredondado 18"/>
          <p:cNvSpPr/>
          <p:nvPr/>
        </p:nvSpPr>
        <p:spPr>
          <a:xfrm>
            <a:off x="218363" y="3626934"/>
            <a:ext cx="2893325" cy="4559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Sugestões Futuras 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18363" y="4192954"/>
            <a:ext cx="8874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1ª - Utilização de outros métodos de recolha de dados (e.g. entrevistas);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2ª - Necessidade de espaçar, em termos temporais, os dois momentos da recolha de dados;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 smtClean="0"/>
              <a:t>3ª - Utilização de uma amostra clínica;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 smtClean="0"/>
              <a:t>4ª - Adaptar e utilizar um instrumento capaz de avaliar uma vertente mais desadaptativa da culpa (</a:t>
            </a:r>
            <a:r>
              <a:rPr lang="pt-PT" sz="1600" dirty="0" err="1" smtClean="0"/>
              <a:t>Freguson</a:t>
            </a:r>
            <a:r>
              <a:rPr lang="pt-PT" sz="1600" dirty="0" smtClean="0"/>
              <a:t> &amp; </a:t>
            </a:r>
            <a:r>
              <a:rPr lang="pt-PT" sz="1600" dirty="0" err="1" smtClean="0"/>
              <a:t>Crowley</a:t>
            </a:r>
            <a:r>
              <a:rPr lang="pt-PT" sz="1600" dirty="0" smtClean="0"/>
              <a:t>, 1997; </a:t>
            </a:r>
            <a:r>
              <a:rPr lang="pt-PT" sz="1600" dirty="0" err="1" smtClean="0"/>
              <a:t>Tangney</a:t>
            </a:r>
            <a:r>
              <a:rPr lang="pt-PT" sz="1600" dirty="0" smtClean="0"/>
              <a:t> &amp; </a:t>
            </a:r>
            <a:r>
              <a:rPr lang="pt-PT" sz="1600" dirty="0" err="1" smtClean="0"/>
              <a:t>Dearing</a:t>
            </a:r>
            <a:r>
              <a:rPr lang="pt-PT" sz="1600" dirty="0" smtClean="0"/>
              <a:t>, 2002). 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/>
          <a:srcRect l="76048" t="27379" r="2239" b="15345"/>
          <a:stretch/>
        </p:blipFill>
        <p:spPr>
          <a:xfrm>
            <a:off x="9090727" y="1166870"/>
            <a:ext cx="3101274" cy="47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101579"/>
            <a:ext cx="8757639" cy="1379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3</a:t>
            </a:r>
            <a:r>
              <a:rPr lang="pt-PT" sz="2400" dirty="0" smtClean="0"/>
              <a:t>. Conclusões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2" name="Retângulo 1"/>
          <p:cNvSpPr/>
          <p:nvPr/>
        </p:nvSpPr>
        <p:spPr>
          <a:xfrm>
            <a:off x="171654" y="700633"/>
            <a:ext cx="5281683" cy="1355431"/>
          </a:xfrm>
          <a:prstGeom prst="rect">
            <a:avLst/>
          </a:prstGeom>
          <a:scene3d>
            <a:camera prst="perspectiveRight"/>
            <a:lightRig rig="threePt" dir="tl"/>
          </a:scene3d>
          <a:sp3d prstMaterial="plastic"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dirty="0" smtClean="0"/>
              <a:t>Suicídio – Fenómeno multifatorial, dependente de diversas variáveis psicológicas:</a:t>
            </a:r>
          </a:p>
          <a:p>
            <a:pPr marL="285750" indent="-285750" algn="just">
              <a:buFontTx/>
              <a:buChar char="-"/>
            </a:pPr>
            <a:r>
              <a:rPr lang="pt-PT" sz="1600" dirty="0" smtClean="0"/>
              <a:t>Personalidade;</a:t>
            </a:r>
          </a:p>
          <a:p>
            <a:pPr marL="285750" indent="-285750" algn="just">
              <a:buFontTx/>
              <a:buChar char="-"/>
            </a:pPr>
            <a:r>
              <a:rPr lang="pt-PT" sz="1600" dirty="0" smtClean="0"/>
              <a:t>Depressão;</a:t>
            </a:r>
          </a:p>
          <a:p>
            <a:pPr marL="285750" indent="-285750" algn="just">
              <a:buFontTx/>
              <a:buChar char="-"/>
            </a:pPr>
            <a:r>
              <a:rPr lang="pt-PT" sz="1600" dirty="0" smtClean="0"/>
              <a:t>Emoções desadaptativas. </a:t>
            </a:r>
            <a:endParaRPr lang="pt-PT" sz="1600" dirty="0"/>
          </a:p>
        </p:txBody>
      </p:sp>
      <p:sp>
        <p:nvSpPr>
          <p:cNvPr id="18" name="Retângulo 17"/>
          <p:cNvSpPr/>
          <p:nvPr/>
        </p:nvSpPr>
        <p:spPr>
          <a:xfrm>
            <a:off x="3810800" y="1205787"/>
            <a:ext cx="5281683" cy="933742"/>
          </a:xfrm>
          <a:prstGeom prst="rect">
            <a:avLst/>
          </a:prstGeom>
          <a:scene3d>
            <a:camera prst="perspectiveRight"/>
            <a:lightRig rig="balanced" dir="t"/>
          </a:scene3d>
          <a:sp3d prstMaterial="matte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dirty="0" smtClean="0"/>
              <a:t>Estilo de personalidade introjetivo relaciona-se com a suicidalidade, sendo essa relação mediada pela depressão e pela vergonha.  </a:t>
            </a:r>
            <a:endParaRPr lang="pt-PT" sz="1600" dirty="0"/>
          </a:p>
        </p:txBody>
      </p:sp>
      <p:sp>
        <p:nvSpPr>
          <p:cNvPr id="19" name="Retângulo 18"/>
          <p:cNvSpPr/>
          <p:nvPr/>
        </p:nvSpPr>
        <p:spPr>
          <a:xfrm>
            <a:off x="2959254" y="2143040"/>
            <a:ext cx="5281683" cy="933742"/>
          </a:xfrm>
          <a:prstGeom prst="rect">
            <a:avLst/>
          </a:prstGeom>
          <a:scene3d>
            <a:camera prst="perspectiveRight"/>
            <a:lightRig rig="threePt" dir="tl"/>
          </a:scene3d>
          <a:sp3d prstMaterial="plastic"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dirty="0" smtClean="0"/>
              <a:t>Estilo de personalidade anaclítico, de acordo com alguns estudos, contrariamente a outros, não se relacionou com a suicidalidade. </a:t>
            </a:r>
            <a:endParaRPr lang="pt-PT" sz="1600" dirty="0"/>
          </a:p>
        </p:txBody>
      </p:sp>
      <p:sp>
        <p:nvSpPr>
          <p:cNvPr id="20" name="Retângulo 19"/>
          <p:cNvSpPr/>
          <p:nvPr/>
        </p:nvSpPr>
        <p:spPr>
          <a:xfrm>
            <a:off x="334844" y="3072002"/>
            <a:ext cx="5745709" cy="1452431"/>
          </a:xfrm>
          <a:prstGeom prst="rect">
            <a:avLst/>
          </a:prstGeom>
          <a:scene3d>
            <a:camera prst="perspectiveRight"/>
            <a:lightRig rig="balanced" dir="t"/>
          </a:scene3d>
          <a:sp3d prstMaterial="matte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dirty="0" smtClean="0"/>
              <a:t>Apesar da vergonha assumir um papel mediador na relação auto-criticismo              suicidalidade, a depressão assume um papel mais forte e preponderante, enfraquecendo o efeito da vergonha. </a:t>
            </a:r>
            <a:endParaRPr lang="pt-PT" sz="1600" dirty="0"/>
          </a:p>
        </p:txBody>
      </p:sp>
      <p:sp>
        <p:nvSpPr>
          <p:cNvPr id="3" name="Seta para a direita 2"/>
          <p:cNvSpPr/>
          <p:nvPr/>
        </p:nvSpPr>
        <p:spPr>
          <a:xfrm>
            <a:off x="2893513" y="3634345"/>
            <a:ext cx="1213501" cy="16387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arredondado 16"/>
          <p:cNvSpPr/>
          <p:nvPr/>
        </p:nvSpPr>
        <p:spPr>
          <a:xfrm>
            <a:off x="285442" y="4918827"/>
            <a:ext cx="3145335" cy="6687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Implicações Clínicas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210311" y="5830942"/>
            <a:ext cx="764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Importância da avaliação da vergonha e da depressão em indivíduos potencialmente em risco. </a:t>
            </a:r>
            <a:endParaRPr lang="pt-PT" dirty="0"/>
          </a:p>
        </p:txBody>
      </p:sp>
      <p:sp>
        <p:nvSpPr>
          <p:cNvPr id="4" name="Seta para a direita 3"/>
          <p:cNvSpPr/>
          <p:nvPr/>
        </p:nvSpPr>
        <p:spPr>
          <a:xfrm>
            <a:off x="334844" y="5922155"/>
            <a:ext cx="81395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76048" t="27192" r="2239" b="14785"/>
          <a:stretch/>
        </p:blipFill>
        <p:spPr>
          <a:xfrm>
            <a:off x="9092482" y="1165658"/>
            <a:ext cx="3099517" cy="49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arredondado 10"/>
          <p:cNvSpPr/>
          <p:nvPr/>
        </p:nvSpPr>
        <p:spPr>
          <a:xfrm>
            <a:off x="9118242" y="1236372"/>
            <a:ext cx="3013656" cy="437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1. PARTE TEÓRICA</a:t>
            </a:r>
            <a:endParaRPr lang="pt-PT" sz="1400" dirty="0"/>
          </a:p>
        </p:txBody>
      </p:sp>
      <p:sp>
        <p:nvSpPr>
          <p:cNvPr id="32" name="Retângulo arredondado 31"/>
          <p:cNvSpPr/>
          <p:nvPr/>
        </p:nvSpPr>
        <p:spPr>
          <a:xfrm>
            <a:off x="9478850" y="1790536"/>
            <a:ext cx="2653047" cy="4378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I</a:t>
            </a:r>
            <a:endParaRPr lang="pt-PT" sz="1400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9478849" y="2298621"/>
            <a:ext cx="2653047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II</a:t>
            </a:r>
            <a:endParaRPr lang="pt-PT" sz="1400" dirty="0"/>
          </a:p>
        </p:txBody>
      </p:sp>
      <p:sp>
        <p:nvSpPr>
          <p:cNvPr id="45" name="Retângulo arredondado 44"/>
          <p:cNvSpPr/>
          <p:nvPr/>
        </p:nvSpPr>
        <p:spPr>
          <a:xfrm>
            <a:off x="9118240" y="2815915"/>
            <a:ext cx="3013656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2. PARTE EMPÍRICA</a:t>
            </a:r>
            <a:endParaRPr lang="pt-PT" sz="1400" dirty="0"/>
          </a:p>
        </p:txBody>
      </p:sp>
      <p:sp>
        <p:nvSpPr>
          <p:cNvPr id="46" name="Retângulo arredondado 45"/>
          <p:cNvSpPr/>
          <p:nvPr/>
        </p:nvSpPr>
        <p:spPr>
          <a:xfrm>
            <a:off x="9478848" y="3328138"/>
            <a:ext cx="2653047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III</a:t>
            </a:r>
            <a:endParaRPr lang="pt-PT" sz="1400" dirty="0"/>
          </a:p>
        </p:txBody>
      </p:sp>
      <p:sp>
        <p:nvSpPr>
          <p:cNvPr id="47" name="Retângulo arredondado 46"/>
          <p:cNvSpPr/>
          <p:nvPr/>
        </p:nvSpPr>
        <p:spPr>
          <a:xfrm>
            <a:off x="9478847" y="3806926"/>
            <a:ext cx="2653047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IV</a:t>
            </a:r>
            <a:endParaRPr lang="pt-PT" sz="1400" dirty="0"/>
          </a:p>
        </p:txBody>
      </p:sp>
      <p:sp>
        <p:nvSpPr>
          <p:cNvPr id="48" name="Retângulo arredondado 47"/>
          <p:cNvSpPr/>
          <p:nvPr/>
        </p:nvSpPr>
        <p:spPr>
          <a:xfrm>
            <a:off x="9478847" y="4283838"/>
            <a:ext cx="2653047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V</a:t>
            </a:r>
            <a:endParaRPr lang="pt-PT" sz="1400" dirty="0"/>
          </a:p>
        </p:txBody>
      </p:sp>
      <p:sp>
        <p:nvSpPr>
          <p:cNvPr id="50" name="Retângulo arredondado 49"/>
          <p:cNvSpPr/>
          <p:nvPr/>
        </p:nvSpPr>
        <p:spPr>
          <a:xfrm>
            <a:off x="9478847" y="4787401"/>
            <a:ext cx="2653047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Capítulo VI</a:t>
            </a:r>
            <a:endParaRPr lang="pt-PT" sz="1400" dirty="0"/>
          </a:p>
        </p:txBody>
      </p:sp>
      <p:sp>
        <p:nvSpPr>
          <p:cNvPr id="51" name="Retângulo arredondado 50"/>
          <p:cNvSpPr/>
          <p:nvPr/>
        </p:nvSpPr>
        <p:spPr>
          <a:xfrm>
            <a:off x="9118240" y="5290964"/>
            <a:ext cx="3013656" cy="43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3. CONCLUSÕES</a:t>
            </a:r>
            <a:endParaRPr lang="pt-PT" sz="14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2434107" y="1731556"/>
            <a:ext cx="4404575" cy="80791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Depressão organiza-se em torno de duas grande temáticas</a:t>
            </a:r>
          </a:p>
          <a:p>
            <a:pPr algn="r"/>
            <a:r>
              <a:rPr lang="pt-PT" sz="1050" dirty="0" smtClean="0">
                <a:solidFill>
                  <a:schemeClr val="bg1"/>
                </a:solidFill>
              </a:rPr>
              <a:t>(</a:t>
            </a:r>
            <a:r>
              <a:rPr lang="pt-PT" sz="1050" dirty="0" err="1" smtClean="0">
                <a:solidFill>
                  <a:schemeClr val="bg1"/>
                </a:solidFill>
              </a:rPr>
              <a:t>Blatt</a:t>
            </a:r>
            <a:r>
              <a:rPr lang="pt-PT" sz="1050" dirty="0" smtClean="0">
                <a:solidFill>
                  <a:schemeClr val="bg1"/>
                </a:solidFill>
              </a:rPr>
              <a:t>, 2004; </a:t>
            </a:r>
            <a:r>
              <a:rPr lang="pt-PT" sz="1050" dirty="0" err="1" smtClean="0">
                <a:solidFill>
                  <a:schemeClr val="bg1"/>
                </a:solidFill>
              </a:rPr>
              <a:t>Blatt</a:t>
            </a:r>
            <a:r>
              <a:rPr lang="pt-PT" sz="1050" dirty="0" smtClean="0">
                <a:solidFill>
                  <a:schemeClr val="bg1"/>
                </a:solidFill>
              </a:rPr>
              <a:t> &amp; </a:t>
            </a:r>
            <a:r>
              <a:rPr lang="pt-PT" sz="1050" dirty="0" err="1" smtClean="0">
                <a:solidFill>
                  <a:schemeClr val="bg1"/>
                </a:solidFill>
              </a:rPr>
              <a:t>Zuroff</a:t>
            </a:r>
            <a:r>
              <a:rPr lang="pt-PT" sz="1050" dirty="0" smtClean="0">
                <a:solidFill>
                  <a:schemeClr val="bg1"/>
                </a:solidFill>
              </a:rPr>
              <a:t>, 1992)</a:t>
            </a:r>
            <a:endParaRPr lang="pt-PT" sz="1050" dirty="0">
              <a:solidFill>
                <a:schemeClr val="bg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15156" y="3034421"/>
            <a:ext cx="3142445" cy="3693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Problemas interpessoais 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4842456" y="3033790"/>
            <a:ext cx="4041825" cy="3693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Sentido comprometido do </a:t>
            </a:r>
            <a:r>
              <a:rPr lang="pt-PT" i="1" dirty="0" smtClean="0">
                <a:solidFill>
                  <a:schemeClr val="tx1"/>
                </a:solidFill>
              </a:rPr>
              <a:t>Self</a:t>
            </a:r>
            <a:endParaRPr lang="pt-PT" i="1" dirty="0">
              <a:solidFill>
                <a:schemeClr val="tx1"/>
              </a:solidFill>
            </a:endParaRPr>
          </a:p>
        </p:txBody>
      </p:sp>
      <p:sp>
        <p:nvSpPr>
          <p:cNvPr id="55" name="Seta para baixo 54"/>
          <p:cNvSpPr/>
          <p:nvPr/>
        </p:nvSpPr>
        <p:spPr>
          <a:xfrm>
            <a:off x="1798246" y="3555132"/>
            <a:ext cx="576263" cy="79216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56" name="Seta para baixo 55"/>
          <p:cNvSpPr/>
          <p:nvPr/>
        </p:nvSpPr>
        <p:spPr>
          <a:xfrm>
            <a:off x="6550550" y="3553672"/>
            <a:ext cx="576263" cy="79216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57" name="CaixaDeTexto 56"/>
          <p:cNvSpPr txBox="1"/>
          <p:nvPr/>
        </p:nvSpPr>
        <p:spPr>
          <a:xfrm>
            <a:off x="695459" y="4498673"/>
            <a:ext cx="27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Depressão anaclítica</a:t>
            </a:r>
            <a:endParaRPr lang="pt-PT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5447763" y="4498673"/>
            <a:ext cx="27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Depressão Introjetiva</a:t>
            </a:r>
            <a:endParaRPr lang="pt-PT" dirty="0"/>
          </a:p>
        </p:txBody>
      </p:sp>
      <p:sp>
        <p:nvSpPr>
          <p:cNvPr id="59" name="Título 1"/>
          <p:cNvSpPr>
            <a:spLocks noGrp="1"/>
          </p:cNvSpPr>
          <p:nvPr>
            <p:ph type="title"/>
          </p:nvPr>
        </p:nvSpPr>
        <p:spPr>
          <a:xfrm>
            <a:off x="51509" y="101579"/>
            <a:ext cx="8757639" cy="15726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1</a:t>
            </a:r>
            <a:r>
              <a:rPr lang="pt-PT" sz="2400" dirty="0" smtClean="0"/>
              <a:t>. Parte Teórica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 -</a:t>
            </a:r>
            <a:r>
              <a:rPr lang="pt-PT" sz="1600" dirty="0"/>
              <a:t> </a:t>
            </a:r>
            <a:r>
              <a:rPr lang="pt-PT" sz="1600" dirty="0" smtClean="0"/>
              <a:t>Estilos de Personalidade, depressão e suicidalidade 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/>
              <a:t>1</a:t>
            </a:r>
            <a:r>
              <a:rPr lang="pt-PT" sz="1600" dirty="0" smtClean="0"/>
              <a:t>.2. Estilos de personalidade e depressão</a:t>
            </a:r>
            <a:endParaRPr lang="pt-PT" sz="18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218942" y="5360038"/>
            <a:ext cx="8665340" cy="116955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solidFill>
                  <a:schemeClr val="bg1"/>
                </a:solidFill>
              </a:rPr>
              <a:t>Diversos  estudos  </a:t>
            </a:r>
            <a:r>
              <a:rPr lang="pt-PT" sz="1400" b="1" dirty="0">
                <a:solidFill>
                  <a:schemeClr val="bg1"/>
                </a:solidFill>
              </a:rPr>
              <a:t>transversais 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050" dirty="0">
                <a:solidFill>
                  <a:schemeClr val="bg1"/>
                </a:solidFill>
              </a:rPr>
              <a:t>(e.g.,  </a:t>
            </a:r>
            <a:r>
              <a:rPr lang="pt-PT" sz="1050" dirty="0" err="1">
                <a:solidFill>
                  <a:schemeClr val="bg1"/>
                </a:solidFill>
              </a:rPr>
              <a:t>Besser</a:t>
            </a:r>
            <a:r>
              <a:rPr lang="pt-PT" sz="1050" dirty="0">
                <a:solidFill>
                  <a:schemeClr val="bg1"/>
                </a:solidFill>
              </a:rPr>
              <a:t>  &amp;  </a:t>
            </a:r>
            <a:r>
              <a:rPr lang="pt-PT" sz="1050" dirty="0" err="1">
                <a:solidFill>
                  <a:schemeClr val="bg1"/>
                </a:solidFill>
              </a:rPr>
              <a:t>Priel</a:t>
            </a:r>
            <a:r>
              <a:rPr lang="pt-PT" sz="1050" dirty="0">
                <a:solidFill>
                  <a:schemeClr val="bg1"/>
                </a:solidFill>
              </a:rPr>
              <a:t>,  2003,  2005;  Campos, </a:t>
            </a:r>
            <a:r>
              <a:rPr lang="pt-PT" sz="1050" dirty="0" err="1" smtClean="0">
                <a:solidFill>
                  <a:schemeClr val="bg1"/>
                </a:solidFill>
              </a:rPr>
              <a:t>Besser</a:t>
            </a:r>
            <a:r>
              <a:rPr lang="pt-PT" sz="1050" dirty="0">
                <a:solidFill>
                  <a:schemeClr val="bg1"/>
                </a:solidFill>
              </a:rPr>
              <a:t>,  &amp;  </a:t>
            </a:r>
            <a:r>
              <a:rPr lang="pt-PT" sz="1050" dirty="0" err="1">
                <a:solidFill>
                  <a:schemeClr val="bg1"/>
                </a:solidFill>
              </a:rPr>
              <a:t>Blatt</a:t>
            </a:r>
            <a:r>
              <a:rPr lang="pt-PT" sz="1050" dirty="0">
                <a:solidFill>
                  <a:schemeClr val="bg1"/>
                </a:solidFill>
              </a:rPr>
              <a:t>,  2010),  </a:t>
            </a:r>
            <a:r>
              <a:rPr lang="pt-PT" sz="1400" b="1" dirty="0">
                <a:solidFill>
                  <a:schemeClr val="bg1"/>
                </a:solidFill>
              </a:rPr>
              <a:t>longitudinais</a:t>
            </a:r>
            <a:r>
              <a:rPr lang="pt-PT" sz="1400" dirty="0">
                <a:solidFill>
                  <a:schemeClr val="bg1"/>
                </a:solidFill>
              </a:rPr>
              <a:t>  </a:t>
            </a:r>
            <a:r>
              <a:rPr lang="pt-PT" sz="1050" dirty="0">
                <a:solidFill>
                  <a:schemeClr val="bg1"/>
                </a:solidFill>
              </a:rPr>
              <a:t>(e.g.,  </a:t>
            </a:r>
            <a:r>
              <a:rPr lang="pt-PT" sz="1050" dirty="0" err="1">
                <a:solidFill>
                  <a:schemeClr val="bg1"/>
                </a:solidFill>
              </a:rPr>
              <a:t>Besser</a:t>
            </a:r>
            <a:r>
              <a:rPr lang="pt-PT" sz="1050" dirty="0">
                <a:solidFill>
                  <a:schemeClr val="bg1"/>
                </a:solidFill>
              </a:rPr>
              <a:t>,  </a:t>
            </a:r>
            <a:r>
              <a:rPr lang="pt-PT" sz="1050" dirty="0" err="1">
                <a:solidFill>
                  <a:schemeClr val="bg1"/>
                </a:solidFill>
              </a:rPr>
              <a:t>Priel</a:t>
            </a:r>
            <a:r>
              <a:rPr lang="pt-PT" sz="1050" dirty="0">
                <a:solidFill>
                  <a:schemeClr val="bg1"/>
                </a:solidFill>
              </a:rPr>
              <a:t>,  </a:t>
            </a:r>
            <a:r>
              <a:rPr lang="pt-PT" sz="1050" dirty="0" err="1">
                <a:solidFill>
                  <a:schemeClr val="bg1"/>
                </a:solidFill>
              </a:rPr>
              <a:t>Flett</a:t>
            </a:r>
            <a:r>
              <a:rPr lang="pt-PT" sz="1050" dirty="0">
                <a:solidFill>
                  <a:schemeClr val="bg1"/>
                </a:solidFill>
              </a:rPr>
              <a:t>,  &amp;  </a:t>
            </a:r>
            <a:r>
              <a:rPr lang="pt-PT" sz="1050" dirty="0" err="1">
                <a:solidFill>
                  <a:schemeClr val="bg1"/>
                </a:solidFill>
              </a:rPr>
              <a:t>Wiznitzer</a:t>
            </a:r>
            <a:r>
              <a:rPr lang="pt-PT" sz="1050" dirty="0">
                <a:solidFill>
                  <a:schemeClr val="bg1"/>
                </a:solidFill>
              </a:rPr>
              <a:t>,  2007; </a:t>
            </a:r>
            <a:r>
              <a:rPr lang="pt-PT" sz="1050" dirty="0" err="1" smtClean="0">
                <a:solidFill>
                  <a:schemeClr val="bg1"/>
                </a:solidFill>
              </a:rPr>
              <a:t>Besser</a:t>
            </a:r>
            <a:r>
              <a:rPr lang="pt-PT" sz="1050" dirty="0">
                <a:solidFill>
                  <a:schemeClr val="bg1"/>
                </a:solidFill>
              </a:rPr>
              <a:t>,  </a:t>
            </a:r>
            <a:r>
              <a:rPr lang="pt-PT" sz="1050" dirty="0" err="1">
                <a:solidFill>
                  <a:schemeClr val="bg1"/>
                </a:solidFill>
              </a:rPr>
              <a:t>Vliegen</a:t>
            </a:r>
            <a:r>
              <a:rPr lang="pt-PT" sz="1050" dirty="0">
                <a:solidFill>
                  <a:schemeClr val="bg1"/>
                </a:solidFill>
              </a:rPr>
              <a:t>,  </a:t>
            </a:r>
            <a:r>
              <a:rPr lang="pt-PT" sz="1050" dirty="0" err="1">
                <a:solidFill>
                  <a:schemeClr val="bg1"/>
                </a:solidFill>
              </a:rPr>
              <a:t>Luyten</a:t>
            </a:r>
            <a:r>
              <a:rPr lang="pt-PT" sz="1050" dirty="0">
                <a:solidFill>
                  <a:schemeClr val="bg1"/>
                </a:solidFill>
              </a:rPr>
              <a:t>,  &amp;  </a:t>
            </a:r>
            <a:r>
              <a:rPr lang="pt-PT" sz="1050" dirty="0" err="1">
                <a:solidFill>
                  <a:schemeClr val="bg1"/>
                </a:solidFill>
              </a:rPr>
              <a:t>Blatt</a:t>
            </a:r>
            <a:r>
              <a:rPr lang="pt-PT" sz="1050" dirty="0">
                <a:solidFill>
                  <a:schemeClr val="bg1"/>
                </a:solidFill>
              </a:rPr>
              <a:t>,  2008;  </a:t>
            </a:r>
            <a:r>
              <a:rPr lang="pt-PT" sz="1050" dirty="0" err="1">
                <a:solidFill>
                  <a:schemeClr val="bg1"/>
                </a:solidFill>
              </a:rPr>
              <a:t>Yao</a:t>
            </a:r>
            <a:r>
              <a:rPr lang="pt-PT" sz="1050" dirty="0">
                <a:solidFill>
                  <a:schemeClr val="bg1"/>
                </a:solidFill>
              </a:rPr>
              <a:t>,  </a:t>
            </a:r>
            <a:r>
              <a:rPr lang="pt-PT" sz="1050" dirty="0" err="1">
                <a:solidFill>
                  <a:schemeClr val="bg1"/>
                </a:solidFill>
              </a:rPr>
              <a:t>Fang</a:t>
            </a:r>
            <a:r>
              <a:rPr lang="pt-PT" sz="1050" dirty="0">
                <a:solidFill>
                  <a:schemeClr val="bg1"/>
                </a:solidFill>
              </a:rPr>
              <a:t>,  </a:t>
            </a:r>
            <a:r>
              <a:rPr lang="pt-PT" sz="1050" dirty="0" err="1">
                <a:solidFill>
                  <a:schemeClr val="bg1"/>
                </a:solidFill>
              </a:rPr>
              <a:t>Zhu</a:t>
            </a:r>
            <a:r>
              <a:rPr lang="pt-PT" sz="1050" dirty="0">
                <a:solidFill>
                  <a:schemeClr val="bg1"/>
                </a:solidFill>
              </a:rPr>
              <a:t>,  &amp;  </a:t>
            </a:r>
            <a:r>
              <a:rPr lang="pt-PT" sz="1050" dirty="0" err="1">
                <a:solidFill>
                  <a:schemeClr val="bg1"/>
                </a:solidFill>
              </a:rPr>
              <a:t>Zuroff</a:t>
            </a:r>
            <a:r>
              <a:rPr lang="pt-PT" sz="1050" dirty="0">
                <a:solidFill>
                  <a:schemeClr val="bg1"/>
                </a:solidFill>
              </a:rPr>
              <a:t>,  2009)</a:t>
            </a:r>
            <a:r>
              <a:rPr lang="pt-PT" sz="1400" dirty="0">
                <a:solidFill>
                  <a:schemeClr val="bg1"/>
                </a:solidFill>
              </a:rPr>
              <a:t>  e </a:t>
            </a:r>
            <a:r>
              <a:rPr lang="pt-PT" sz="1400" b="1" dirty="0" smtClean="0">
                <a:solidFill>
                  <a:schemeClr val="bg1"/>
                </a:solidFill>
              </a:rPr>
              <a:t>experimentais</a:t>
            </a:r>
            <a:r>
              <a:rPr lang="pt-PT" sz="1400" dirty="0" smtClean="0">
                <a:solidFill>
                  <a:schemeClr val="bg1"/>
                </a:solidFill>
              </a:rPr>
              <a:t>  </a:t>
            </a:r>
            <a:r>
              <a:rPr lang="pt-PT" sz="1050" dirty="0">
                <a:solidFill>
                  <a:schemeClr val="bg1"/>
                </a:solidFill>
              </a:rPr>
              <a:t>(e.g.,  </a:t>
            </a:r>
            <a:r>
              <a:rPr lang="pt-PT" sz="1050" dirty="0" err="1">
                <a:solidFill>
                  <a:schemeClr val="bg1"/>
                </a:solidFill>
              </a:rPr>
              <a:t>Besser</a:t>
            </a:r>
            <a:r>
              <a:rPr lang="pt-PT" sz="1050" dirty="0">
                <a:solidFill>
                  <a:schemeClr val="bg1"/>
                </a:solidFill>
              </a:rPr>
              <a:t>, </a:t>
            </a:r>
            <a:r>
              <a:rPr lang="pt-PT" sz="1050" dirty="0" err="1">
                <a:solidFill>
                  <a:schemeClr val="bg1"/>
                </a:solidFill>
              </a:rPr>
              <a:t>Guez</a:t>
            </a:r>
            <a:r>
              <a:rPr lang="pt-PT" sz="1050" dirty="0">
                <a:solidFill>
                  <a:schemeClr val="bg1"/>
                </a:solidFill>
              </a:rPr>
              <a:t>  &amp;  </a:t>
            </a:r>
            <a:r>
              <a:rPr lang="pt-PT" sz="1050" dirty="0" err="1">
                <a:solidFill>
                  <a:schemeClr val="bg1"/>
                </a:solidFill>
              </a:rPr>
              <a:t>Priel</a:t>
            </a:r>
            <a:r>
              <a:rPr lang="pt-PT" sz="1050" dirty="0">
                <a:solidFill>
                  <a:schemeClr val="bg1"/>
                </a:solidFill>
              </a:rPr>
              <a:t>,  2008;  </a:t>
            </a:r>
            <a:r>
              <a:rPr lang="pt-PT" sz="1050" dirty="0" err="1">
                <a:solidFill>
                  <a:schemeClr val="bg1"/>
                </a:solidFill>
              </a:rPr>
              <a:t>Franche</a:t>
            </a:r>
            <a:r>
              <a:rPr lang="pt-PT" sz="1050" dirty="0">
                <a:solidFill>
                  <a:schemeClr val="bg1"/>
                </a:solidFill>
              </a:rPr>
              <a:t>  &amp;  </a:t>
            </a:r>
            <a:r>
              <a:rPr lang="pt-PT" sz="1050" dirty="0" err="1">
                <a:solidFill>
                  <a:schemeClr val="bg1"/>
                </a:solidFill>
              </a:rPr>
              <a:t>Dobson</a:t>
            </a:r>
            <a:r>
              <a:rPr lang="pt-PT" sz="1050" dirty="0">
                <a:solidFill>
                  <a:schemeClr val="bg1"/>
                </a:solidFill>
              </a:rPr>
              <a:t>,  1992;  </a:t>
            </a:r>
            <a:r>
              <a:rPr lang="pt-PT" sz="1050" dirty="0" err="1">
                <a:solidFill>
                  <a:schemeClr val="bg1"/>
                </a:solidFill>
              </a:rPr>
              <a:t>Zuroff</a:t>
            </a:r>
            <a:r>
              <a:rPr lang="pt-PT" sz="1050" dirty="0">
                <a:solidFill>
                  <a:schemeClr val="bg1"/>
                </a:solidFill>
              </a:rPr>
              <a:t> &amp; </a:t>
            </a:r>
            <a:r>
              <a:rPr lang="pt-PT" sz="1050" dirty="0" err="1" smtClean="0">
                <a:solidFill>
                  <a:schemeClr val="bg1"/>
                </a:solidFill>
              </a:rPr>
              <a:t>Mongrain</a:t>
            </a:r>
            <a:r>
              <a:rPr lang="pt-PT" sz="1050" dirty="0">
                <a:solidFill>
                  <a:schemeClr val="bg1"/>
                </a:solidFill>
              </a:rPr>
              <a:t>,  1987)</a:t>
            </a:r>
            <a:r>
              <a:rPr lang="pt-PT" sz="1400" dirty="0">
                <a:solidFill>
                  <a:schemeClr val="bg1"/>
                </a:solidFill>
              </a:rPr>
              <a:t>,  bem  como  algumas  </a:t>
            </a:r>
            <a:r>
              <a:rPr lang="pt-PT" sz="1400" b="1" dirty="0">
                <a:solidFill>
                  <a:schemeClr val="bg1"/>
                </a:solidFill>
              </a:rPr>
              <a:t>meta-análises</a:t>
            </a:r>
            <a:r>
              <a:rPr lang="pt-PT" sz="1400" dirty="0">
                <a:solidFill>
                  <a:schemeClr val="bg1"/>
                </a:solidFill>
              </a:rPr>
              <a:t>  </a:t>
            </a:r>
            <a:r>
              <a:rPr lang="pt-PT" sz="1050" dirty="0">
                <a:solidFill>
                  <a:schemeClr val="bg1"/>
                </a:solidFill>
              </a:rPr>
              <a:t>(e.g.,  </a:t>
            </a:r>
            <a:r>
              <a:rPr lang="pt-PT" sz="1050" dirty="0" err="1">
                <a:solidFill>
                  <a:schemeClr val="bg1"/>
                </a:solidFill>
              </a:rPr>
              <a:t>Nietzel</a:t>
            </a:r>
            <a:r>
              <a:rPr lang="pt-PT" sz="1050" dirty="0">
                <a:solidFill>
                  <a:schemeClr val="bg1"/>
                </a:solidFill>
              </a:rPr>
              <a:t>  &amp;  </a:t>
            </a:r>
            <a:r>
              <a:rPr lang="pt-PT" sz="1050" dirty="0" err="1">
                <a:solidFill>
                  <a:schemeClr val="bg1"/>
                </a:solidFill>
              </a:rPr>
              <a:t>Harris</a:t>
            </a:r>
            <a:r>
              <a:rPr lang="pt-PT" sz="1050" dirty="0">
                <a:solidFill>
                  <a:schemeClr val="bg1"/>
                </a:solidFill>
              </a:rPr>
              <a:t>,  1990; </a:t>
            </a:r>
            <a:r>
              <a:rPr lang="pt-PT" sz="1050" dirty="0" err="1" smtClean="0">
                <a:solidFill>
                  <a:schemeClr val="bg1"/>
                </a:solidFill>
              </a:rPr>
              <a:t>Ouimette</a:t>
            </a:r>
            <a:r>
              <a:rPr lang="pt-PT" sz="1050" dirty="0" smtClean="0">
                <a:solidFill>
                  <a:schemeClr val="bg1"/>
                </a:solidFill>
              </a:rPr>
              <a:t> </a:t>
            </a:r>
            <a:r>
              <a:rPr lang="pt-PT" sz="1050" dirty="0">
                <a:solidFill>
                  <a:schemeClr val="bg1"/>
                </a:solidFill>
              </a:rPr>
              <a:t>&amp; Klein, 1993)</a:t>
            </a:r>
            <a:r>
              <a:rPr lang="pt-PT" sz="1400" dirty="0">
                <a:solidFill>
                  <a:schemeClr val="bg1"/>
                </a:solidFill>
              </a:rPr>
              <a:t> demonstram que níveis elevados de dependência e/ou </a:t>
            </a:r>
            <a:r>
              <a:rPr lang="pt-PT" sz="1400" dirty="0" smtClean="0">
                <a:solidFill>
                  <a:schemeClr val="bg1"/>
                </a:solidFill>
              </a:rPr>
              <a:t>auto-criticismo </a:t>
            </a:r>
            <a:r>
              <a:rPr lang="pt-PT" sz="1400" dirty="0">
                <a:solidFill>
                  <a:schemeClr val="bg1"/>
                </a:solidFill>
              </a:rPr>
              <a:t>criam vulnerabilidade à depressão.</a:t>
            </a:r>
          </a:p>
        </p:txBody>
      </p:sp>
    </p:spTree>
    <p:extLst>
      <p:ext uri="{BB962C8B-B14F-4D97-AF65-F5344CB8AC3E}">
        <p14:creationId xmlns:p14="http://schemas.microsoft.com/office/powerpoint/2010/main" val="13612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09" y="101579"/>
            <a:ext cx="8757639" cy="15726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1</a:t>
            </a:r>
            <a:r>
              <a:rPr lang="pt-PT" sz="2400" dirty="0" smtClean="0"/>
              <a:t>. Parte Teórica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 -</a:t>
            </a:r>
            <a:r>
              <a:rPr lang="pt-PT" sz="1600" dirty="0"/>
              <a:t> </a:t>
            </a:r>
            <a:r>
              <a:rPr lang="pt-PT" sz="1600" dirty="0" smtClean="0"/>
              <a:t>Estilos de Personalidade, depressão e suicidalidade 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r>
              <a:rPr lang="pt-PT" sz="1600" dirty="0"/>
              <a:t>1</a:t>
            </a:r>
            <a:r>
              <a:rPr lang="pt-PT" sz="1600" dirty="0" smtClean="0"/>
              <a:t>.3. Estilos de personalidade suicidalidade</a:t>
            </a:r>
            <a:endParaRPr lang="pt-PT" sz="1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3487" y="1880315"/>
            <a:ext cx="22409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Alguns estudos</a:t>
            </a:r>
            <a:endParaRPr lang="pt-PT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55455367"/>
              </p:ext>
            </p:extLst>
          </p:nvPr>
        </p:nvGraphicFramePr>
        <p:xfrm>
          <a:off x="373487" y="2402135"/>
          <a:ext cx="8564452" cy="425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/>
          <a:srcRect l="75943" t="27565" r="2344" b="14413"/>
          <a:stretch/>
        </p:blipFill>
        <p:spPr>
          <a:xfrm>
            <a:off x="9034818" y="1228298"/>
            <a:ext cx="3157182" cy="49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0774" y="2092849"/>
            <a:ext cx="19447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Vergonha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78826" y="2094357"/>
            <a:ext cx="20992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Culpa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11102" y="1968960"/>
            <a:ext cx="22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Helen </a:t>
            </a:r>
            <a:r>
              <a:rPr lang="pt-PT" dirty="0" err="1" smtClean="0"/>
              <a:t>Block</a:t>
            </a:r>
            <a:r>
              <a:rPr lang="pt-PT" dirty="0" smtClean="0"/>
              <a:t> Lewis</a:t>
            </a:r>
          </a:p>
          <a:p>
            <a:pPr algn="ctr"/>
            <a:r>
              <a:rPr lang="pt-PT" dirty="0" smtClean="0"/>
              <a:t>(1971)</a:t>
            </a:r>
            <a:endParaRPr lang="pt-PT" dirty="0"/>
          </a:p>
        </p:txBody>
      </p:sp>
      <p:sp>
        <p:nvSpPr>
          <p:cNvPr id="6" name="Seta para baixo 5"/>
          <p:cNvSpPr/>
          <p:nvPr/>
        </p:nvSpPr>
        <p:spPr>
          <a:xfrm>
            <a:off x="4391695" y="2842523"/>
            <a:ext cx="425003" cy="70035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3631841" y="3676523"/>
            <a:ext cx="19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Diferença</a:t>
            </a:r>
            <a:endParaRPr lang="pt-PT" dirty="0"/>
          </a:p>
        </p:txBody>
      </p:sp>
      <p:sp>
        <p:nvSpPr>
          <p:cNvPr id="15" name="Seta para baixo 14"/>
          <p:cNvSpPr/>
          <p:nvPr/>
        </p:nvSpPr>
        <p:spPr>
          <a:xfrm>
            <a:off x="4391695" y="4313140"/>
            <a:ext cx="425003" cy="70035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3073538" y="5296996"/>
            <a:ext cx="3007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Papel que o self desempenha ao experienciá-las</a:t>
            </a:r>
            <a:endParaRPr lang="pt-PT" dirty="0"/>
          </a:p>
        </p:txBody>
      </p:sp>
      <p:sp>
        <p:nvSpPr>
          <p:cNvPr id="16" name="Seta para baixo 15"/>
          <p:cNvSpPr/>
          <p:nvPr/>
        </p:nvSpPr>
        <p:spPr>
          <a:xfrm>
            <a:off x="6848558" y="2936316"/>
            <a:ext cx="579549" cy="166013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/>
          <p:cNvSpPr/>
          <p:nvPr/>
        </p:nvSpPr>
        <p:spPr>
          <a:xfrm>
            <a:off x="6385990" y="5013498"/>
            <a:ext cx="2537139" cy="12529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“Eu </a:t>
            </a:r>
            <a:r>
              <a:rPr lang="pt-PT" b="1" u="sng" dirty="0" smtClean="0"/>
              <a:t>FIZ ALGO HORRÍVEL</a:t>
            </a:r>
            <a:r>
              <a:rPr lang="pt-PT" dirty="0" smtClean="0"/>
              <a:t>”</a:t>
            </a:r>
            <a:endParaRPr lang="pt-PT" dirty="0"/>
          </a:p>
        </p:txBody>
      </p:sp>
      <p:sp>
        <p:nvSpPr>
          <p:cNvPr id="18" name="Seta para a direita 17"/>
          <p:cNvSpPr/>
          <p:nvPr/>
        </p:nvSpPr>
        <p:spPr>
          <a:xfrm>
            <a:off x="5726268" y="5571918"/>
            <a:ext cx="531253" cy="3734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18"/>
          <p:cNvSpPr/>
          <p:nvPr/>
        </p:nvSpPr>
        <p:spPr>
          <a:xfrm>
            <a:off x="292774" y="5013498"/>
            <a:ext cx="2537139" cy="12529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“</a:t>
            </a:r>
            <a:r>
              <a:rPr lang="pt-PT" b="1" u="sng" dirty="0" smtClean="0"/>
              <a:t>EU</a:t>
            </a:r>
            <a:r>
              <a:rPr lang="pt-PT" dirty="0" smtClean="0"/>
              <a:t> fiz algo horrível”</a:t>
            </a:r>
            <a:endParaRPr lang="pt-PT" dirty="0"/>
          </a:p>
        </p:txBody>
      </p:sp>
      <p:sp>
        <p:nvSpPr>
          <p:cNvPr id="20" name="Seta para a direita 19"/>
          <p:cNvSpPr/>
          <p:nvPr/>
        </p:nvSpPr>
        <p:spPr>
          <a:xfrm rot="10800000">
            <a:off x="2948295" y="5611292"/>
            <a:ext cx="531253" cy="3734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para baixo 20"/>
          <p:cNvSpPr/>
          <p:nvPr/>
        </p:nvSpPr>
        <p:spPr>
          <a:xfrm>
            <a:off x="1494377" y="2936317"/>
            <a:ext cx="579549" cy="166013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51509" y="101579"/>
            <a:ext cx="8757639" cy="157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400" b="0" cap="none" dirty="0">
                <a:effectLst/>
              </a:rPr>
              <a:t>1</a:t>
            </a:r>
            <a:r>
              <a:rPr lang="pt-PT" sz="2400" b="0" cap="none" dirty="0" smtClean="0">
                <a:effectLst/>
              </a:rPr>
              <a:t>. Parte </a:t>
            </a:r>
            <a:r>
              <a:rPr lang="pt-PT" sz="2400" b="0" cap="none" dirty="0">
                <a:effectLst/>
              </a:rPr>
              <a:t>T</a:t>
            </a:r>
            <a:r>
              <a:rPr lang="pt-PT" sz="2400" b="0" cap="none" dirty="0" smtClean="0">
                <a:effectLst/>
              </a:rPr>
              <a:t>eórica</a:t>
            </a:r>
            <a:r>
              <a:rPr lang="pt-PT" sz="1600" b="0" cap="none" dirty="0" smtClean="0">
                <a:effectLst/>
              </a:rPr>
              <a:t/>
            </a:r>
            <a:br>
              <a:rPr lang="pt-PT" sz="1600" b="0" cap="none" dirty="0" smtClean="0">
                <a:effectLst/>
              </a:rPr>
            </a:br>
            <a:r>
              <a:rPr lang="pt-PT" sz="1600" b="0" cap="none" dirty="0" smtClean="0">
                <a:effectLst/>
              </a:rPr>
              <a:t>Capítulo II – Culpa e Vergonha, Personalidade e Suicidalidade</a:t>
            </a:r>
            <a:br>
              <a:rPr lang="pt-PT" sz="1600" b="0" cap="none" dirty="0" smtClean="0">
                <a:effectLst/>
              </a:rPr>
            </a:br>
            <a:r>
              <a:rPr lang="pt-PT" sz="1600" b="0" cap="none" dirty="0" smtClean="0">
                <a:effectLst/>
              </a:rPr>
              <a:t/>
            </a:r>
            <a:br>
              <a:rPr lang="pt-PT" sz="1600" b="0" cap="none" dirty="0" smtClean="0">
                <a:effectLst/>
              </a:rPr>
            </a:br>
            <a:r>
              <a:rPr lang="pt-PT" sz="1600" b="0" cap="none" dirty="0" smtClean="0">
                <a:effectLst/>
              </a:rPr>
              <a:t>1.1. Culpa, Vergonha e Psicopatologia</a:t>
            </a:r>
            <a:endParaRPr lang="pt-PT" sz="1600" b="0" cap="none" dirty="0">
              <a:effectLst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77324" y="6399219"/>
            <a:ext cx="3013656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EMOÇÃO DESADAPTATIVA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176233" y="6419776"/>
            <a:ext cx="4483994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EMOÇÃO ADAPTATIVA OU  DESADAPTATIVA?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5839" t="27192" r="2343" b="14413"/>
          <a:stretch/>
        </p:blipFill>
        <p:spPr>
          <a:xfrm>
            <a:off x="9051598" y="1056827"/>
            <a:ext cx="3140402" cy="50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54569" y="1815921"/>
            <a:ext cx="17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Lewis (2003)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72732" y="2421228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2 estilos cognitivos</a:t>
            </a:r>
            <a:endParaRPr lang="pt-PT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935013" y="2421228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2 estilos afetivos</a:t>
            </a:r>
            <a:endParaRPr lang="pt-PT" dirty="0"/>
          </a:p>
        </p:txBody>
      </p:sp>
      <p:cxnSp>
        <p:nvCxnSpPr>
          <p:cNvPr id="23" name="Conexão em ângulos retos 22"/>
          <p:cNvCxnSpPr>
            <a:stCxn id="2" idx="2"/>
            <a:endCxn id="20" idx="0"/>
          </p:cNvCxnSpPr>
          <p:nvPr/>
        </p:nvCxnSpPr>
        <p:spPr>
          <a:xfrm rot="5400000">
            <a:off x="3056656" y="1028232"/>
            <a:ext cx="235975" cy="255001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em ângulos retos 24"/>
          <p:cNvCxnSpPr>
            <a:stCxn id="2" idx="2"/>
            <a:endCxn id="21" idx="0"/>
          </p:cNvCxnSpPr>
          <p:nvPr/>
        </p:nvCxnSpPr>
        <p:spPr>
          <a:xfrm rot="16200000" flipH="1">
            <a:off x="5637796" y="997108"/>
            <a:ext cx="235975" cy="261226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80304" y="3032103"/>
            <a:ext cx="193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smtClean="0"/>
              <a:t>“Field-</a:t>
            </a:r>
            <a:r>
              <a:rPr lang="pt-PT" sz="1400" i="1" dirty="0" err="1" smtClean="0"/>
              <a:t>dependence</a:t>
            </a:r>
            <a:r>
              <a:rPr lang="pt-PT" sz="1400" i="1" dirty="0" smtClean="0"/>
              <a:t>”</a:t>
            </a:r>
            <a:endParaRPr lang="pt-PT" sz="14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328929" y="3032103"/>
            <a:ext cx="2120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smtClean="0"/>
              <a:t>“Field-</a:t>
            </a:r>
            <a:r>
              <a:rPr lang="pt-PT" sz="1400" i="1" dirty="0" err="1" smtClean="0"/>
              <a:t>independence</a:t>
            </a:r>
            <a:r>
              <a:rPr lang="pt-PT" sz="1400" i="1" dirty="0" smtClean="0"/>
              <a:t>”</a:t>
            </a:r>
            <a:endParaRPr lang="pt-PT" sz="1400" i="1" dirty="0"/>
          </a:p>
        </p:txBody>
      </p:sp>
      <p:cxnSp>
        <p:nvCxnSpPr>
          <p:cNvPr id="29" name="Conexão em ângulos retos 28"/>
          <p:cNvCxnSpPr>
            <a:stCxn id="20" idx="2"/>
            <a:endCxn id="26" idx="0"/>
          </p:cNvCxnSpPr>
          <p:nvPr/>
        </p:nvCxnSpPr>
        <p:spPr>
          <a:xfrm rot="5400000">
            <a:off x="1402156" y="2534624"/>
            <a:ext cx="241543" cy="75341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em ângulos retos 30"/>
          <p:cNvCxnSpPr>
            <a:stCxn id="20" idx="2"/>
            <a:endCxn id="27" idx="0"/>
          </p:cNvCxnSpPr>
          <p:nvPr/>
        </p:nvCxnSpPr>
        <p:spPr>
          <a:xfrm rot="16200000" flipH="1">
            <a:off x="2523691" y="2166503"/>
            <a:ext cx="241543" cy="148965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4898909" y="3032102"/>
            <a:ext cx="193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smtClean="0"/>
              <a:t>“</a:t>
            </a:r>
            <a:r>
              <a:rPr lang="pt-PT" sz="1400" i="1" dirty="0" err="1" smtClean="0"/>
              <a:t>Shame-proneness</a:t>
            </a:r>
            <a:r>
              <a:rPr lang="pt-PT" sz="1400" i="1" dirty="0" smtClean="0"/>
              <a:t>”</a:t>
            </a:r>
            <a:endParaRPr lang="pt-PT" sz="1400" i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425958" y="3032101"/>
            <a:ext cx="193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smtClean="0"/>
              <a:t>“</a:t>
            </a:r>
            <a:r>
              <a:rPr lang="pt-PT" sz="1400" i="1" dirty="0" err="1" smtClean="0"/>
              <a:t>Guilt-proneness</a:t>
            </a:r>
            <a:r>
              <a:rPr lang="pt-PT" sz="1400" i="1" dirty="0" smtClean="0"/>
              <a:t>”</a:t>
            </a:r>
            <a:endParaRPr lang="pt-PT" sz="1400" i="1" dirty="0"/>
          </a:p>
        </p:txBody>
      </p:sp>
      <p:cxnSp>
        <p:nvCxnSpPr>
          <p:cNvPr id="35" name="Conexão em ângulos retos 34"/>
          <p:cNvCxnSpPr>
            <a:stCxn id="21" idx="2"/>
            <a:endCxn id="32" idx="0"/>
          </p:cNvCxnSpPr>
          <p:nvPr/>
        </p:nvCxnSpPr>
        <p:spPr>
          <a:xfrm rot="5400000">
            <a:off x="6342599" y="2312786"/>
            <a:ext cx="241542" cy="119709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em ângulos retos 36"/>
          <p:cNvCxnSpPr>
            <a:stCxn id="21" idx="2"/>
            <a:endCxn id="33" idx="0"/>
          </p:cNvCxnSpPr>
          <p:nvPr/>
        </p:nvCxnSpPr>
        <p:spPr>
          <a:xfrm rot="16200000" flipH="1">
            <a:off x="7606124" y="2246350"/>
            <a:ext cx="241541" cy="132995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em ângulos retos 38"/>
          <p:cNvCxnSpPr>
            <a:stCxn id="26" idx="2"/>
            <a:endCxn id="32" idx="2"/>
          </p:cNvCxnSpPr>
          <p:nvPr/>
        </p:nvCxnSpPr>
        <p:spPr>
          <a:xfrm rot="5400000" flipH="1" flipV="1">
            <a:off x="3505521" y="980577"/>
            <a:ext cx="1" cy="4718605"/>
          </a:xfrm>
          <a:prstGeom prst="bentConnector3">
            <a:avLst>
              <a:gd name="adj1" fmla="val -2286000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Conexão em ângulos retos 40"/>
          <p:cNvCxnSpPr>
            <a:stCxn id="27" idx="2"/>
            <a:endCxn id="33" idx="2"/>
          </p:cNvCxnSpPr>
          <p:nvPr/>
        </p:nvCxnSpPr>
        <p:spPr>
          <a:xfrm rot="5400000" flipH="1" flipV="1">
            <a:off x="5890581" y="838587"/>
            <a:ext cx="2" cy="5002584"/>
          </a:xfrm>
          <a:prstGeom prst="bentConnector3">
            <a:avLst>
              <a:gd name="adj1" fmla="val -2147483647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Seta para baixo 43"/>
          <p:cNvSpPr/>
          <p:nvPr/>
        </p:nvSpPr>
        <p:spPr>
          <a:xfrm>
            <a:off x="2112135" y="2790558"/>
            <a:ext cx="373488" cy="198769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CaixaDeTexto 44"/>
          <p:cNvSpPr txBox="1"/>
          <p:nvPr/>
        </p:nvSpPr>
        <p:spPr>
          <a:xfrm>
            <a:off x="549498" y="4947526"/>
            <a:ext cx="5679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Esta descrição apresenta semelhanças com a descrição que </a:t>
            </a:r>
            <a:r>
              <a:rPr lang="pt-PT" sz="1600" dirty="0" err="1" smtClean="0"/>
              <a:t>Blatt</a:t>
            </a:r>
            <a:r>
              <a:rPr lang="pt-PT" sz="1600" dirty="0" smtClean="0"/>
              <a:t> (1990, 2008) faz dos tipos de funcionamento cognitivo característicos de cada estilo de personalidade (introjetivo e anaclítico)</a:t>
            </a:r>
            <a:endParaRPr lang="pt-PT" sz="16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9607639" y="6400800"/>
            <a:ext cx="23053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50" dirty="0" smtClean="0"/>
              <a:t>(Lewis, 2003; </a:t>
            </a:r>
            <a:r>
              <a:rPr lang="pt-PT" sz="1050" dirty="0" err="1" smtClean="0"/>
              <a:t>Tangney</a:t>
            </a:r>
            <a:r>
              <a:rPr lang="pt-PT" sz="1050" dirty="0" smtClean="0"/>
              <a:t>, 1998)</a:t>
            </a:r>
            <a:endParaRPr lang="pt-PT" sz="1050" dirty="0"/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51509" y="101579"/>
            <a:ext cx="8757639" cy="157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4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PT" sz="24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Parte </a:t>
            </a:r>
            <a:r>
              <a:rPr lang="pt-PT" sz="24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PT" sz="24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eórica</a:t>
            </a:r>
            <a:r>
              <a:rPr lang="pt-PT" sz="16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sz="16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16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II – Culpa e Vergonha, Personalidade e Suicidalidade</a:t>
            </a:r>
            <a:br>
              <a:rPr lang="pt-PT" sz="16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16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sz="16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1800" b="0" dirty="0" smtClean="0"/>
              <a:t>1.2</a:t>
            </a:r>
            <a:r>
              <a:rPr lang="pt-PT" sz="1800" b="0" dirty="0"/>
              <a:t>. </a:t>
            </a:r>
            <a:r>
              <a:rPr lang="pt-PT" sz="1800" b="0" dirty="0" smtClean="0"/>
              <a:t>E</a:t>
            </a:r>
            <a:r>
              <a:rPr lang="pt-PT" sz="1800" b="0" cap="none" dirty="0" smtClean="0"/>
              <a:t>stilos de personalidade introjetivo e anaclítico, culpa e vergonha </a:t>
            </a:r>
          </a:p>
          <a:p>
            <a:pPr>
              <a:lnSpc>
                <a:spcPct val="100000"/>
              </a:lnSpc>
            </a:pPr>
            <a:endParaRPr lang="pt-PT" sz="1800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2"/>
          <a:srcRect l="75839" t="27192" r="2343" b="14413"/>
          <a:stretch/>
        </p:blipFill>
        <p:spPr>
          <a:xfrm>
            <a:off x="9051598" y="1056827"/>
            <a:ext cx="3140402" cy="50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51509" y="101579"/>
            <a:ext cx="8757639" cy="157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400" b="0" cap="none" dirty="0">
                <a:effectLst/>
              </a:rPr>
              <a:t>1</a:t>
            </a:r>
            <a:r>
              <a:rPr lang="pt-PT" sz="2400" b="0" cap="none" dirty="0" smtClean="0">
                <a:effectLst/>
              </a:rPr>
              <a:t>. Parte </a:t>
            </a:r>
            <a:r>
              <a:rPr lang="pt-PT" sz="2400" b="0" cap="none" dirty="0">
                <a:effectLst/>
              </a:rPr>
              <a:t>T</a:t>
            </a:r>
            <a:r>
              <a:rPr lang="pt-PT" sz="2400" b="0" cap="none" dirty="0" smtClean="0">
                <a:effectLst/>
              </a:rPr>
              <a:t>eórica</a:t>
            </a:r>
            <a:r>
              <a:rPr lang="pt-PT" sz="1600" b="0" cap="none" dirty="0" smtClean="0">
                <a:effectLst/>
              </a:rPr>
              <a:t/>
            </a:r>
            <a:br>
              <a:rPr lang="pt-PT" sz="1600" b="0" cap="none" dirty="0" smtClean="0">
                <a:effectLst/>
              </a:rPr>
            </a:br>
            <a:r>
              <a:rPr lang="pt-PT" sz="1600" b="0" cap="none" dirty="0" smtClean="0">
                <a:effectLst/>
              </a:rPr>
              <a:t>Capítulo II – Culpa e Vergonha, Personalidade e Suicidalidade</a:t>
            </a:r>
            <a:br>
              <a:rPr lang="pt-PT" sz="1600" b="0" cap="none" dirty="0" smtClean="0">
                <a:effectLst/>
              </a:rPr>
            </a:br>
            <a:r>
              <a:rPr lang="pt-PT" sz="1600" b="0" cap="none" dirty="0" smtClean="0">
                <a:effectLst/>
              </a:rPr>
              <a:t/>
            </a:r>
            <a:br>
              <a:rPr lang="pt-PT" sz="1600" b="0" cap="none" dirty="0" smtClean="0">
                <a:effectLst/>
              </a:rPr>
            </a:br>
            <a:r>
              <a:rPr lang="pt-PT" sz="1800" b="0" cap="none" dirty="0">
                <a:effectLst/>
              </a:rPr>
              <a:t>1</a:t>
            </a:r>
            <a:r>
              <a:rPr lang="pt-PT" sz="1800" b="0" cap="none" dirty="0" smtClean="0">
                <a:effectLst/>
              </a:rPr>
              <a:t>.3. Culpa, Vergonha e Suicidalidade</a:t>
            </a:r>
            <a:endParaRPr lang="pt-PT" sz="1800" b="0" cap="none" dirty="0">
              <a:effectLst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373487" y="1777285"/>
            <a:ext cx="1751527" cy="3387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Vergonha </a:t>
            </a:r>
            <a:endParaRPr lang="pt-PT" sz="1400" b="1" dirty="0"/>
          </a:p>
        </p:txBody>
      </p:sp>
      <p:sp>
        <p:nvSpPr>
          <p:cNvPr id="6" name="Seta para a direita 5"/>
          <p:cNvSpPr/>
          <p:nvPr/>
        </p:nvSpPr>
        <p:spPr>
          <a:xfrm>
            <a:off x="2479183" y="1759914"/>
            <a:ext cx="502276" cy="3734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3181079" y="1674254"/>
            <a:ext cx="562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Fortemente associada à suicidalidade devido ao seu carácter desadaptativo</a:t>
            </a:r>
            <a:endParaRPr lang="pt-PT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1508" y="2283134"/>
            <a:ext cx="8757640" cy="1892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PT" sz="1600" dirty="0" smtClean="0"/>
              <a:t>Vergonha </a:t>
            </a:r>
            <a:r>
              <a:rPr lang="pt-PT" sz="1600" dirty="0" smtClean="0"/>
              <a:t>como fator precipitante do suicídio mais saliente e descrito com mais frequência nas prisões e centros </a:t>
            </a:r>
            <a:r>
              <a:rPr lang="pt-PT" sz="1600" dirty="0"/>
              <a:t>de detenção </a:t>
            </a:r>
            <a:r>
              <a:rPr lang="pt-PT" sz="1050" dirty="0"/>
              <a:t>(</a:t>
            </a:r>
            <a:r>
              <a:rPr lang="pt-PT" sz="1050" dirty="0" err="1"/>
              <a:t>Ivanoff</a:t>
            </a:r>
            <a:r>
              <a:rPr lang="pt-PT" sz="1050" dirty="0"/>
              <a:t>, 1989; </a:t>
            </a:r>
            <a:r>
              <a:rPr lang="pt-PT" sz="1050" dirty="0" err="1"/>
              <a:t>Lester</a:t>
            </a:r>
            <a:r>
              <a:rPr lang="pt-PT" sz="1050" dirty="0"/>
              <a:t>, 1997</a:t>
            </a:r>
            <a:r>
              <a:rPr lang="pt-PT" sz="1050" dirty="0" smtClean="0"/>
              <a:t>).</a:t>
            </a:r>
          </a:p>
          <a:p>
            <a:pPr algn="just"/>
            <a:endParaRPr lang="pt-PT" sz="1050" dirty="0"/>
          </a:p>
          <a:p>
            <a:pPr algn="just"/>
            <a:r>
              <a:rPr lang="pt-PT" sz="1600" dirty="0" smtClean="0"/>
              <a:t>2. É comum </a:t>
            </a:r>
            <a:r>
              <a:rPr lang="pt-PT" sz="1600" dirty="0" smtClean="0"/>
              <a:t>experienciar vergonha após tentativas de suicídio falhadas, o que constitui um fator de risco para </a:t>
            </a:r>
            <a:r>
              <a:rPr lang="pt-PT" sz="1600" dirty="0"/>
              <a:t>novas tentativas </a:t>
            </a:r>
            <a:r>
              <a:rPr lang="pt-PT" sz="1050" dirty="0"/>
              <a:t>(</a:t>
            </a:r>
            <a:r>
              <a:rPr lang="pt-PT" sz="1050" dirty="0" err="1"/>
              <a:t>Harris</a:t>
            </a:r>
            <a:r>
              <a:rPr lang="pt-PT" sz="1050" dirty="0"/>
              <a:t> </a:t>
            </a:r>
            <a:r>
              <a:rPr lang="pt-PT" sz="1050" dirty="0" smtClean="0"/>
              <a:t>&amp; </a:t>
            </a:r>
            <a:r>
              <a:rPr lang="pt-PT" sz="1050" dirty="0" err="1"/>
              <a:t>Barraclough</a:t>
            </a:r>
            <a:r>
              <a:rPr lang="pt-PT" sz="1050" dirty="0"/>
              <a:t>, 1997; </a:t>
            </a:r>
            <a:r>
              <a:rPr lang="pt-PT" sz="1050" dirty="0" err="1"/>
              <a:t>Samuelsson</a:t>
            </a:r>
            <a:r>
              <a:rPr lang="pt-PT" sz="1050" dirty="0"/>
              <a:t>, </a:t>
            </a:r>
            <a:r>
              <a:rPr lang="pt-PT" sz="1050" dirty="0" err="1"/>
              <a:t>Wiklander</a:t>
            </a:r>
            <a:r>
              <a:rPr lang="pt-PT" sz="1050" dirty="0"/>
              <a:t>, </a:t>
            </a:r>
            <a:r>
              <a:rPr lang="pt-PT" sz="1050" dirty="0" err="1"/>
              <a:t>Asberg</a:t>
            </a:r>
            <a:r>
              <a:rPr lang="pt-PT" sz="1050" dirty="0"/>
              <a:t>, &amp; </a:t>
            </a:r>
            <a:r>
              <a:rPr lang="pt-PT" sz="1050" dirty="0" err="1"/>
              <a:t>Saveman</a:t>
            </a:r>
            <a:r>
              <a:rPr lang="pt-PT" sz="1050" dirty="0"/>
              <a:t>, 2000; </a:t>
            </a:r>
            <a:r>
              <a:rPr lang="pt-PT" sz="1050" dirty="0" err="1"/>
              <a:t>Suorninen</a:t>
            </a:r>
            <a:r>
              <a:rPr lang="pt-PT" sz="1050" dirty="0"/>
              <a:t>, </a:t>
            </a:r>
            <a:r>
              <a:rPr lang="pt-PT" sz="1050" dirty="0" err="1" smtClean="0"/>
              <a:t>Isometsã</a:t>
            </a:r>
            <a:r>
              <a:rPr lang="pt-PT" sz="1050" dirty="0"/>
              <a:t>, </a:t>
            </a:r>
            <a:r>
              <a:rPr lang="pt-PT" sz="1050" dirty="0" err="1"/>
              <a:t>Suokas</a:t>
            </a:r>
            <a:r>
              <a:rPr lang="pt-PT" sz="1050" dirty="0"/>
              <a:t>, </a:t>
            </a:r>
            <a:r>
              <a:rPr lang="pt-PT" sz="1050" dirty="0" err="1"/>
              <a:t>Haukka</a:t>
            </a:r>
            <a:r>
              <a:rPr lang="pt-PT" sz="1050" dirty="0"/>
              <a:t>, &amp; </a:t>
            </a:r>
            <a:r>
              <a:rPr lang="pt-PT" sz="1050" dirty="0" err="1"/>
              <a:t>Achte</a:t>
            </a:r>
            <a:r>
              <a:rPr lang="pt-PT" sz="1050" dirty="0"/>
              <a:t> </a:t>
            </a:r>
            <a:r>
              <a:rPr lang="pt-PT" sz="1050" dirty="0" err="1"/>
              <a:t>Lonnqvist</a:t>
            </a:r>
            <a:r>
              <a:rPr lang="pt-PT" sz="1050" dirty="0"/>
              <a:t>, 2004</a:t>
            </a:r>
            <a:r>
              <a:rPr lang="pt-PT" sz="1050" dirty="0" smtClean="0"/>
              <a:t>).</a:t>
            </a:r>
          </a:p>
          <a:p>
            <a:pPr algn="just"/>
            <a:endParaRPr lang="pt-PT" sz="1600" dirty="0"/>
          </a:p>
          <a:p>
            <a:pPr algn="just"/>
            <a:endParaRPr lang="pt-PT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1508" y="5264410"/>
            <a:ext cx="875764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PT" sz="1600" dirty="0" smtClean="0"/>
              <a:t>Preditor da presença de ideação suicida e tentativa de suicídio entre os veteranos do exército combatentes no Vietnam </a:t>
            </a:r>
            <a:r>
              <a:rPr lang="pt-PT" sz="1050" dirty="0" smtClean="0"/>
              <a:t>(</a:t>
            </a:r>
            <a:r>
              <a:rPr lang="pt-PT" sz="1050" dirty="0" err="1" smtClean="0"/>
              <a:t>Hendin</a:t>
            </a:r>
            <a:r>
              <a:rPr lang="pt-PT" sz="1050" dirty="0" smtClean="0"/>
              <a:t> &amp; </a:t>
            </a:r>
            <a:r>
              <a:rPr lang="pt-PT" sz="1050" dirty="0" err="1" smtClean="0"/>
              <a:t>Haas</a:t>
            </a:r>
            <a:r>
              <a:rPr lang="pt-PT" sz="1050" dirty="0" smtClean="0"/>
              <a:t>, 1991)</a:t>
            </a:r>
          </a:p>
          <a:p>
            <a:pPr algn="just"/>
            <a:endParaRPr lang="pt-PT" sz="1600" dirty="0" smtClean="0"/>
          </a:p>
          <a:p>
            <a:pPr marL="342900" indent="-342900" algn="just">
              <a:buAutoNum type="arabicPeriod" startAt="2"/>
            </a:pPr>
            <a:r>
              <a:rPr lang="pt-PT" sz="1600" dirty="0" smtClean="0"/>
              <a:t>Culpa demonstrou uma relação mais forte com a ideação suicida do que a vergonha </a:t>
            </a:r>
            <a:r>
              <a:rPr lang="pt-PT" sz="1050" dirty="0" smtClean="0"/>
              <a:t>(</a:t>
            </a:r>
            <a:r>
              <a:rPr lang="pt-PT" sz="1050" dirty="0" err="1" smtClean="0"/>
              <a:t>Bryan</a:t>
            </a:r>
            <a:r>
              <a:rPr lang="pt-PT" sz="1050" dirty="0" smtClean="0"/>
              <a:t>, </a:t>
            </a:r>
            <a:r>
              <a:rPr lang="pt-PT" sz="1050" dirty="0" err="1" smtClean="0"/>
              <a:t>Morrow</a:t>
            </a:r>
            <a:r>
              <a:rPr lang="pt-PT" sz="1050" dirty="0" smtClean="0"/>
              <a:t>, </a:t>
            </a:r>
            <a:r>
              <a:rPr lang="pt-PT" sz="1050" dirty="0" err="1" smtClean="0"/>
              <a:t>Etienne</a:t>
            </a:r>
            <a:r>
              <a:rPr lang="pt-PT" sz="1050" dirty="0" smtClean="0"/>
              <a:t> &amp; </a:t>
            </a:r>
            <a:r>
              <a:rPr lang="pt-PT" sz="1050" dirty="0" err="1" smtClean="0"/>
              <a:t>Ray-Sannerud</a:t>
            </a:r>
            <a:r>
              <a:rPr lang="pt-PT" sz="1050" dirty="0" smtClean="0"/>
              <a:t>, 2012)</a:t>
            </a:r>
            <a:endParaRPr lang="pt-PT" sz="1050" dirty="0"/>
          </a:p>
        </p:txBody>
      </p:sp>
      <p:sp>
        <p:nvSpPr>
          <p:cNvPr id="15" name="Retângulo arredondado 14"/>
          <p:cNvSpPr/>
          <p:nvPr/>
        </p:nvSpPr>
        <p:spPr>
          <a:xfrm>
            <a:off x="257577" y="4721689"/>
            <a:ext cx="1751527" cy="3387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Culpa </a:t>
            </a:r>
            <a:endParaRPr lang="pt-PT" sz="1400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/>
          <a:srcRect l="75839" t="27192" r="2343" b="14413"/>
          <a:stretch/>
        </p:blipFill>
        <p:spPr>
          <a:xfrm>
            <a:off x="9051598" y="1056827"/>
            <a:ext cx="3140402" cy="50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153095"/>
            <a:ext cx="8757639" cy="1379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III – Objetivos da investigação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-344761" y="1532586"/>
            <a:ext cx="8899311" cy="1631216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Com base nos pressupostos anteriores, o presente estudo foca-se no impacto dos dois estilos centrais da personalidade (introjetivo e anaclítico) de acordo com a perspetiva de Sidney </a:t>
            </a:r>
            <a:r>
              <a:rPr lang="pt-PT" sz="2000" dirty="0" err="1" smtClean="0"/>
              <a:t>Blatt</a:t>
            </a:r>
            <a:r>
              <a:rPr lang="pt-PT" sz="2000" dirty="0" smtClean="0"/>
              <a:t> (1990, 2008) na suicidalidade e o efeito mediador das emoções vergonha e culpa na relação entre os dois estilos da personalidade e a suicidalidade. </a:t>
            </a:r>
            <a:endParaRPr lang="pt-PT" sz="2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82569" y="3992135"/>
            <a:ext cx="8853756" cy="25545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</a:rPr>
              <a:t>Neste  estudo  de  cariz  longitudinal,  testar-se-á  um  modelo  de  previsão  da </a:t>
            </a:r>
            <a:r>
              <a:rPr lang="pt-PT" sz="2000" dirty="0" smtClean="0">
                <a:solidFill>
                  <a:schemeClr val="tx1"/>
                </a:solidFill>
              </a:rPr>
              <a:t>Suicidalidade, através </a:t>
            </a:r>
            <a:r>
              <a:rPr lang="pt-PT" sz="2000" dirty="0">
                <a:solidFill>
                  <a:schemeClr val="tx1"/>
                </a:solidFill>
              </a:rPr>
              <a:t>da Modelação de Equações Estruturais (</a:t>
            </a:r>
            <a:r>
              <a:rPr lang="pt-PT" sz="2000" dirty="0" smtClean="0">
                <a:solidFill>
                  <a:schemeClr val="tx1"/>
                </a:solidFill>
              </a:rPr>
              <a:t>SEM) (</a:t>
            </a:r>
            <a:r>
              <a:rPr lang="pt-PT" sz="2000" dirty="0" err="1">
                <a:solidFill>
                  <a:schemeClr val="tx1"/>
                </a:solidFill>
              </a:rPr>
              <a:t>Hoyle</a:t>
            </a:r>
            <a:r>
              <a:rPr lang="pt-PT" sz="2000" dirty="0">
                <a:solidFill>
                  <a:schemeClr val="tx1"/>
                </a:solidFill>
              </a:rPr>
              <a:t>  &amp;  Smith,  1994)  em  que  se  postula  que  a  culpa,  a  vergonha  e  a  depressão </a:t>
            </a:r>
            <a:r>
              <a:rPr lang="pt-PT" sz="2000" dirty="0" smtClean="0">
                <a:solidFill>
                  <a:schemeClr val="tx1"/>
                </a:solidFill>
              </a:rPr>
              <a:t>desempenham </a:t>
            </a:r>
            <a:r>
              <a:rPr lang="pt-PT" sz="2000" dirty="0">
                <a:solidFill>
                  <a:schemeClr val="tx1"/>
                </a:solidFill>
              </a:rPr>
              <a:t>um papel mediador na relação entre necessidade e auto-criticismo e a </a:t>
            </a:r>
            <a:r>
              <a:rPr lang="pt-PT" sz="2000" dirty="0" smtClean="0">
                <a:solidFill>
                  <a:schemeClr val="tx1"/>
                </a:solidFill>
              </a:rPr>
              <a:t>suicidalidade </a:t>
            </a:r>
            <a:r>
              <a:rPr lang="pt-PT" sz="2000" dirty="0">
                <a:solidFill>
                  <a:schemeClr val="tx1"/>
                </a:solidFill>
              </a:rPr>
              <a:t>numa amostra de  adultos da comunidade residentes em Portugal, com </a:t>
            </a:r>
            <a:r>
              <a:rPr lang="pt-PT" sz="2000" dirty="0" smtClean="0">
                <a:solidFill>
                  <a:schemeClr val="tx1"/>
                </a:solidFill>
              </a:rPr>
              <a:t>idades </a:t>
            </a:r>
            <a:r>
              <a:rPr lang="pt-PT" sz="2000" dirty="0">
                <a:solidFill>
                  <a:schemeClr val="tx1"/>
                </a:solidFill>
              </a:rPr>
              <a:t>compreendidas entre os 18 e os 65 anos de idade. </a:t>
            </a:r>
            <a:endParaRPr lang="pt-PT" sz="2000" dirty="0" smtClean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5419" t="27379" r="2239" b="15345"/>
          <a:stretch/>
        </p:blipFill>
        <p:spPr>
          <a:xfrm>
            <a:off x="8993876" y="1201002"/>
            <a:ext cx="3198124" cy="50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34844" y="101579"/>
            <a:ext cx="8757639" cy="1379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PT" sz="2400" dirty="0"/>
              <a:t>2</a:t>
            </a:r>
            <a:r>
              <a:rPr lang="pt-PT" sz="2400" dirty="0" smtClean="0"/>
              <a:t>. Parte Empírica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Capítulo III – objetivos da investigação</a:t>
            </a:r>
            <a:br>
              <a:rPr lang="pt-PT" sz="1600" dirty="0" smtClean="0"/>
            </a:br>
            <a:r>
              <a:rPr lang="pt-PT" sz="1600" dirty="0"/>
              <a:t/>
            </a:r>
            <a:br>
              <a:rPr lang="pt-PT" sz="1600" dirty="0"/>
            </a:br>
            <a:endParaRPr lang="pt-PT" sz="1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01898" y="1150547"/>
            <a:ext cx="3902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Personalidade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Depressão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Culpa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Vergonha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3" name="Chaveta à direita 2"/>
          <p:cNvSpPr/>
          <p:nvPr/>
        </p:nvSpPr>
        <p:spPr>
          <a:xfrm>
            <a:off x="4275787" y="1305882"/>
            <a:ext cx="656818" cy="1514591"/>
          </a:xfrm>
          <a:prstGeom prst="rightBrace">
            <a:avLst>
              <a:gd name="adj1" fmla="val 8333"/>
              <a:gd name="adj2" fmla="val 5510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5203063" y="1948327"/>
            <a:ext cx="3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Avaliados no momento 1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6141" y="3739989"/>
            <a:ext cx="390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Suicidalidade</a:t>
            </a:r>
            <a:endParaRPr lang="pt-PT" dirty="0"/>
          </a:p>
        </p:txBody>
      </p:sp>
      <p:sp>
        <p:nvSpPr>
          <p:cNvPr id="22" name="Seta para a direita 21"/>
          <p:cNvSpPr/>
          <p:nvPr/>
        </p:nvSpPr>
        <p:spPr>
          <a:xfrm>
            <a:off x="2803306" y="3854923"/>
            <a:ext cx="2240920" cy="19609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/>
          <p:cNvSpPr txBox="1"/>
          <p:nvPr/>
        </p:nvSpPr>
        <p:spPr>
          <a:xfrm>
            <a:off x="5072128" y="3739989"/>
            <a:ext cx="3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Avaliados no momento 2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34845" y="4646962"/>
            <a:ext cx="8332638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1600" dirty="0"/>
              <a:t>Espera-se que o modelo proposto se ajuste aos dados de forma satisfatória e </a:t>
            </a:r>
            <a:r>
              <a:rPr lang="pt-PT" sz="1600" dirty="0" smtClean="0"/>
              <a:t>que </a:t>
            </a:r>
            <a:r>
              <a:rPr lang="pt-PT" sz="1600" dirty="0"/>
              <a:t>se verifique uma relação indireta </a:t>
            </a:r>
            <a:r>
              <a:rPr lang="pt-PT" sz="1600" dirty="0" smtClean="0"/>
              <a:t>entre: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 Necessidade </a:t>
            </a:r>
            <a:r>
              <a:rPr lang="pt-PT" sz="1600" dirty="0"/>
              <a:t> </a:t>
            </a:r>
            <a:r>
              <a:rPr lang="pt-PT" sz="1600" dirty="0" smtClean="0"/>
              <a:t>                      suicidalidade</a:t>
            </a:r>
            <a:r>
              <a:rPr lang="pt-PT" sz="1600" dirty="0"/>
              <a:t>, através da </a:t>
            </a:r>
            <a:r>
              <a:rPr lang="pt-PT" sz="1600" dirty="0" smtClean="0"/>
              <a:t>depressão  </a:t>
            </a:r>
            <a:r>
              <a:rPr lang="pt-PT" sz="1600" dirty="0"/>
              <a:t>e  da  vergonha</a:t>
            </a:r>
            <a:r>
              <a:rPr lang="pt-PT" sz="1600" dirty="0" smtClean="0"/>
              <a:t>.</a:t>
            </a:r>
          </a:p>
          <a:p>
            <a:pPr algn="just"/>
            <a:r>
              <a:rPr lang="pt-PT" sz="1600" dirty="0" smtClean="0"/>
              <a:t> </a:t>
            </a:r>
          </a:p>
          <a:p>
            <a:pPr algn="just"/>
            <a:r>
              <a:rPr lang="pt-PT" sz="1600" dirty="0" smtClean="0"/>
              <a:t>Auto-criticismo                        suicidalidade</a:t>
            </a:r>
            <a:r>
              <a:rPr lang="pt-PT" sz="1600" dirty="0"/>
              <a:t>, através  da depressão, da vergonha e </a:t>
            </a:r>
          </a:p>
          <a:p>
            <a:pPr algn="just"/>
            <a:r>
              <a:rPr lang="pt-PT" sz="1600" dirty="0"/>
              <a:t>da culpa. </a:t>
            </a:r>
          </a:p>
        </p:txBody>
      </p:sp>
      <p:sp>
        <p:nvSpPr>
          <p:cNvPr id="25" name="Seta para a direita 24"/>
          <p:cNvSpPr/>
          <p:nvPr/>
        </p:nvSpPr>
        <p:spPr>
          <a:xfrm>
            <a:off x="1893194" y="5460303"/>
            <a:ext cx="1120462" cy="167425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Seta para a direita 25"/>
          <p:cNvSpPr/>
          <p:nvPr/>
        </p:nvSpPr>
        <p:spPr>
          <a:xfrm>
            <a:off x="1918952" y="5968012"/>
            <a:ext cx="1236372" cy="154547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/>
          <a:srcRect l="75419" t="27379" r="2239" b="15345"/>
          <a:stretch/>
        </p:blipFill>
        <p:spPr>
          <a:xfrm>
            <a:off x="8993876" y="1201002"/>
            <a:ext cx="3198124" cy="50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1777</Words>
  <Application>Microsoft Office PowerPoint</Application>
  <PresentationFormat>Ecrã Panorâmico</PresentationFormat>
  <Paragraphs>259</Paragraphs>
  <Slides>24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Ião</vt:lpstr>
      <vt:lpstr>Apresentação do PowerPoint</vt:lpstr>
      <vt:lpstr>1. Parte Teórica Capítulo I - Estilos de Personalidade, depressão e suicidalidade   1.1. Estilos de personalidade introjetivo e anaclítico</vt:lpstr>
      <vt:lpstr>1. Parte Teórica Capítulo I - Estilos de Personalidade, depressão e suicidalidade   1.2. Estilos de personalidade e depressão</vt:lpstr>
      <vt:lpstr>1. Parte Teórica Capítulo I - Estilos de Personalidade, depressão e suicidalidade   1.3. Estilos de personalidade suicidalidade</vt:lpstr>
      <vt:lpstr>Apresentação do PowerPoint</vt:lpstr>
      <vt:lpstr>Apresentação do PowerPoint</vt:lpstr>
      <vt:lpstr>Apresentação do PowerPoint</vt:lpstr>
      <vt:lpstr>2. Parte Empírica Capítulo III – Objetivos da investigação  </vt:lpstr>
      <vt:lpstr>2. Parte Empírica Capítulo III – objetivos da investigação  </vt:lpstr>
      <vt:lpstr>2. Parte Empírica Capítulo III – Objetivos da investigação  </vt:lpstr>
      <vt:lpstr>2. Parte Empírica Capítulo IV – Metodologia 2.1. participantes e procedimentos  </vt:lpstr>
      <vt:lpstr>2. Parte Empírica Capítulo IV – Metodologia 2.1. Participantes e procedimentos  </vt:lpstr>
      <vt:lpstr>2. Parte Empírica Capítulo IV – metodologia 2.1. Participantes e procedimentos  </vt:lpstr>
      <vt:lpstr>2. Parte Empírica Capítulo IV – metodologia 2.2. Instrumentos de medida  </vt:lpstr>
      <vt:lpstr>2. Parte Empírica Capítulo IV – Metodologia 2.3. Estratégia de análise de dados  </vt:lpstr>
      <vt:lpstr>2. Parte Empírica Capítulo V – Resultados  2.1. Análise preliminar  </vt:lpstr>
      <vt:lpstr>2. Parte Empírica Capítulo V – Resultados  2.2. teste do modelo através de modelação de equações estruturais   </vt:lpstr>
      <vt:lpstr>2. Parte Empírica Capítulo VI – Discussão  </vt:lpstr>
      <vt:lpstr>2. Parte Empírica Capítulo VI – Discussão  </vt:lpstr>
      <vt:lpstr>2. Parte Empírica Capítulo VI – Discussão  </vt:lpstr>
      <vt:lpstr>2. Parte Empírica Capítulo VI – Discussão  </vt:lpstr>
      <vt:lpstr>2. Parte Empírica Capítulo VI – Discussão  </vt:lpstr>
      <vt:lpstr>2. Parte Empírica Capítulo VI – Discussão  </vt:lpstr>
      <vt:lpstr>3. Conclusões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Marta</dc:creator>
  <cp:lastModifiedBy>Marta</cp:lastModifiedBy>
  <cp:revision>15</cp:revision>
  <dcterms:created xsi:type="dcterms:W3CDTF">2014-11-26T22:37:40Z</dcterms:created>
  <dcterms:modified xsi:type="dcterms:W3CDTF">2014-11-29T14:27:55Z</dcterms:modified>
</cp:coreProperties>
</file>