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2"/>
  </p:notesMasterIdLst>
  <p:sldIdLst>
    <p:sldId id="279" r:id="rId2"/>
    <p:sldId id="257" r:id="rId3"/>
    <p:sldId id="265" r:id="rId4"/>
    <p:sldId id="258" r:id="rId5"/>
    <p:sldId id="260" r:id="rId6"/>
    <p:sldId id="280" r:id="rId7"/>
    <p:sldId id="262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1A9620"/>
    <a:srgbClr val="AF7827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v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v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Género</a:t>
            </a:r>
            <a:endParaRPr lang="en-US" dirty="0"/>
          </a:p>
        </c:rich>
      </c:tx>
      <c:layout>
        <c:manualLayout>
          <c:xMode val="edge"/>
          <c:yMode val="edge"/>
          <c:x val="0.43898818210406015"/>
          <c:y val="2.083333333333333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Sexo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223265072103872"/>
                  <c:y val="-4.152371814931243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1844637082992554E-2"/>
                  <c:y val="-2.044988475694119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Folha1!$A$2:$A$3</c:f>
              <c:strCache>
                <c:ptCount val="2"/>
                <c:pt idx="0">
                  <c:v>Masculino</c:v>
                </c:pt>
                <c:pt idx="1">
                  <c:v>Feminino</c:v>
                </c:pt>
              </c:strCache>
            </c:strRef>
          </c:cat>
          <c:val>
            <c:numRef>
              <c:f>Folha1!$B$2:$B$3</c:f>
              <c:numCache>
                <c:formatCode>0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P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Habilitações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831423470937253E-2"/>
                  <c:y val="-3.17919139365800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2124465744698178E-2"/>
                  <c:y val="1.742092256609427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3181791245990772E-2"/>
                  <c:y val="-7.17254427050678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Folha1!$A$2:$A$4</c:f>
              <c:strCache>
                <c:ptCount val="3"/>
                <c:pt idx="0">
                  <c:v>Ensino Secundário</c:v>
                </c:pt>
                <c:pt idx="1">
                  <c:v>Frequência do Ensino Superior</c:v>
                </c:pt>
                <c:pt idx="2">
                  <c:v>Licenciado</c:v>
                </c:pt>
              </c:strCache>
            </c:strRef>
          </c:cat>
          <c:val>
            <c:numRef>
              <c:f>Folha1!$B$2:$B$4</c:f>
              <c:numCache>
                <c:formatCode>0%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P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'área de formação'!$A$3</c:f>
              <c:strCache>
                <c:ptCount val="1"/>
                <c:pt idx="0">
                  <c:v>Area de Formação</c:v>
                </c:pt>
              </c:strCache>
            </c:strRef>
          </c:tx>
          <c:invertIfNegative val="0"/>
          <c:cat>
            <c:strRef>
              <c:f>'área de formação'!$B$2:$E$2</c:f>
              <c:strCache>
                <c:ptCount val="4"/>
                <c:pt idx="0">
                  <c:v>Psicologia Educacional</c:v>
                </c:pt>
                <c:pt idx="1">
                  <c:v>Economia</c:v>
                </c:pt>
                <c:pt idx="2">
                  <c:v>Contabilidade e Finanças</c:v>
                </c:pt>
                <c:pt idx="3">
                  <c:v>Informática</c:v>
                </c:pt>
              </c:strCache>
            </c:strRef>
          </c:cat>
          <c:val>
            <c:numRef>
              <c:f>'área de formação'!$B$3:$E$3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101824"/>
        <c:axId val="25103360"/>
        <c:axId val="0"/>
      </c:bar3DChart>
      <c:catAx>
        <c:axId val="25101824"/>
        <c:scaling>
          <c:orientation val="minMax"/>
        </c:scaling>
        <c:delete val="0"/>
        <c:axPos val="b"/>
        <c:majorTickMark val="out"/>
        <c:minorTickMark val="none"/>
        <c:tickLblPos val="nextTo"/>
        <c:crossAx val="25103360"/>
        <c:crosses val="autoZero"/>
        <c:auto val="1"/>
        <c:lblAlgn val="ctr"/>
        <c:lblOffset val="100"/>
        <c:noMultiLvlLbl val="0"/>
      </c:catAx>
      <c:valAx>
        <c:axId val="2510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01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P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'Anos de Serviço'!$B$2</c:f>
              <c:strCache>
                <c:ptCount val="1"/>
                <c:pt idx="0">
                  <c:v>EA1</c:v>
                </c:pt>
              </c:strCache>
            </c:strRef>
          </c:tx>
          <c:invertIfNegative val="0"/>
          <c:val>
            <c:numRef>
              <c:f>'Anos de Serviço'!$B$3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'Anos de Serviço'!$C$2</c:f>
              <c:strCache>
                <c:ptCount val="1"/>
                <c:pt idx="0">
                  <c:v>EB1</c:v>
                </c:pt>
              </c:strCache>
            </c:strRef>
          </c:tx>
          <c:invertIfNegative val="0"/>
          <c:val>
            <c:numRef>
              <c:f>'Anos de Serviço'!$C$3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'Anos de Serviço'!$D$2</c:f>
              <c:strCache>
                <c:ptCount val="1"/>
                <c:pt idx="0">
                  <c:v>EC1</c:v>
                </c:pt>
              </c:strCache>
            </c:strRef>
          </c:tx>
          <c:invertIfNegative val="0"/>
          <c:val>
            <c:numRef>
              <c:f>'Anos de Serviço'!$D$3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3"/>
          <c:order val="3"/>
          <c:tx>
            <c:strRef>
              <c:f>'Anos de Serviço'!$E$2</c:f>
              <c:strCache>
                <c:ptCount val="1"/>
                <c:pt idx="0">
                  <c:v>ED1</c:v>
                </c:pt>
              </c:strCache>
            </c:strRef>
          </c:tx>
          <c:invertIfNegative val="0"/>
          <c:val>
            <c:numRef>
              <c:f>'Anos de Serviço'!$E$3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4"/>
          <c:order val="4"/>
          <c:tx>
            <c:strRef>
              <c:f>'Anos de Serviço'!$F$2</c:f>
              <c:strCache>
                <c:ptCount val="1"/>
                <c:pt idx="0">
                  <c:v>EA2</c:v>
                </c:pt>
              </c:strCache>
            </c:strRef>
          </c:tx>
          <c:invertIfNegative val="0"/>
          <c:val>
            <c:numRef>
              <c:f>'Anos de Serviço'!$F$3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5"/>
          <c:order val="5"/>
          <c:tx>
            <c:strRef>
              <c:f>'Anos de Serviço'!$G$2</c:f>
              <c:strCache>
                <c:ptCount val="1"/>
                <c:pt idx="0">
                  <c:v>EB2</c:v>
                </c:pt>
              </c:strCache>
            </c:strRef>
          </c:tx>
          <c:invertIfNegative val="0"/>
          <c:val>
            <c:numRef>
              <c:f>'Anos de Serviço'!$G$3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6"/>
          <c:order val="6"/>
          <c:tx>
            <c:strRef>
              <c:f>'Anos de Serviço'!$H$2</c:f>
              <c:strCache>
                <c:ptCount val="1"/>
                <c:pt idx="0">
                  <c:v>EC2</c:v>
                </c:pt>
              </c:strCache>
            </c:strRef>
          </c:tx>
          <c:invertIfNegative val="0"/>
          <c:val>
            <c:numRef>
              <c:f>'Anos de Serviço'!$H$3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7"/>
          <c:order val="7"/>
          <c:tx>
            <c:strRef>
              <c:f>'Anos de Serviço'!$I$2</c:f>
              <c:strCache>
                <c:ptCount val="1"/>
                <c:pt idx="0">
                  <c:v>ED2</c:v>
                </c:pt>
              </c:strCache>
            </c:strRef>
          </c:tx>
          <c:invertIfNegative val="0"/>
          <c:val>
            <c:numRef>
              <c:f>'Anos de Serviço'!$I$3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82912"/>
        <c:axId val="25384448"/>
      </c:barChart>
      <c:catAx>
        <c:axId val="25382912"/>
        <c:scaling>
          <c:orientation val="minMax"/>
        </c:scaling>
        <c:delete val="1"/>
        <c:axPos val="b"/>
        <c:majorTickMark val="out"/>
        <c:minorTickMark val="none"/>
        <c:tickLblPos val="none"/>
        <c:crossAx val="25384448"/>
        <c:crosses val="autoZero"/>
        <c:auto val="1"/>
        <c:lblAlgn val="ctr"/>
        <c:lblOffset val="100"/>
        <c:noMultiLvlLbl val="0"/>
      </c:catAx>
      <c:valAx>
        <c:axId val="25384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82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PT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DA558-F769-485B-BA81-160239FB819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F5046FB-990D-48E8-84B0-16B3DC2BE81D}">
      <dgm:prSet phldrT="[Texto]" custT="1"/>
      <dgm:spPr/>
      <dgm:t>
        <a:bodyPr/>
        <a:lstStyle/>
        <a:p>
          <a:r>
            <a:rPr lang="pt-BR" sz="1200" b="1">
              <a:latin typeface="Arial" pitchFamily="34" charset="0"/>
              <a:cs typeface="Arial" pitchFamily="34" charset="0"/>
            </a:rPr>
            <a:t>Gabinetes </a:t>
          </a:r>
          <a:endParaRPr lang="pt-PT" sz="1200" b="1">
            <a:latin typeface="Arial" pitchFamily="34" charset="0"/>
            <a:cs typeface="Arial" pitchFamily="34" charset="0"/>
          </a:endParaRPr>
        </a:p>
      </dgm:t>
    </dgm:pt>
    <dgm:pt modelId="{EA8E1EEE-3E64-4BB1-972A-8E8F982D18B7}" type="parTrans" cxnId="{1D9760F5-68EA-4F14-9710-A380639A03E9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CDBC5931-56F7-44E6-B05D-603B4254032B}" type="sibTrans" cxnId="{1D9760F5-68EA-4F14-9710-A380639A03E9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68B2652A-7940-485F-80AC-D1A2EF555C91}">
      <dgm:prSet phldrT="[Texto]"/>
      <dgm:spPr/>
      <dgm:t>
        <a:bodyPr/>
        <a:lstStyle/>
        <a:p>
          <a:r>
            <a:rPr lang="pt-BR">
              <a:latin typeface="Arial" pitchFamily="34" charset="0"/>
              <a:cs typeface="Arial" pitchFamily="34" charset="0"/>
            </a:rPr>
            <a:t>Gabinete Internacional de Intercambio;</a:t>
          </a:r>
          <a:endParaRPr lang="pt-PT">
            <a:latin typeface="Arial" pitchFamily="34" charset="0"/>
            <a:cs typeface="Arial" pitchFamily="34" charset="0"/>
          </a:endParaRPr>
        </a:p>
      </dgm:t>
    </dgm:pt>
    <dgm:pt modelId="{55BFFCE6-CDEC-452E-94E1-7FE9D7737591}" type="parTrans" cxnId="{9D272043-3A0D-4DA6-B342-E05DA4DF9C5A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5606EC4D-FF72-4616-8BC8-D03C8FDEA3C8}" type="sibTrans" cxnId="{9D272043-3A0D-4DA6-B342-E05DA4DF9C5A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E4B37BD1-1F2E-4B6A-97DB-B6C74450C423}">
      <dgm:prSet phldrT="[Texto]" custT="1"/>
      <dgm:spPr/>
      <dgm:t>
        <a:bodyPr/>
        <a:lstStyle/>
        <a:p>
          <a:r>
            <a:rPr lang="pt-BR" sz="1200" b="1">
              <a:latin typeface="Arial" pitchFamily="34" charset="0"/>
              <a:cs typeface="Arial" pitchFamily="34" charset="0"/>
            </a:rPr>
            <a:t>Direções Nacionais</a:t>
          </a:r>
          <a:endParaRPr lang="pt-PT" sz="1200" b="1">
            <a:latin typeface="Arial" pitchFamily="34" charset="0"/>
            <a:cs typeface="Arial" pitchFamily="34" charset="0"/>
          </a:endParaRPr>
        </a:p>
      </dgm:t>
    </dgm:pt>
    <dgm:pt modelId="{984BCE3D-7C7E-4F71-8B70-96B36B3E1180}" type="parTrans" cxnId="{378FD5CA-8A10-4CD1-B8F4-46727B008485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067CB3B6-3188-400F-89ED-3055F0F27448}" type="sibTrans" cxnId="{378FD5CA-8A10-4CD1-B8F4-46727B008485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D2886743-05C8-4025-8195-09DF3B5CFEFD}">
      <dgm:prSet phldrT="[Texto]"/>
      <dgm:spPr/>
      <dgm:t>
        <a:bodyPr/>
        <a:lstStyle/>
        <a:p>
          <a:r>
            <a:rPr lang="pt-BR">
              <a:latin typeface="Arial" pitchFamily="34" charset="0"/>
              <a:cs typeface="Arial" pitchFamily="34" charset="0"/>
            </a:rPr>
            <a:t>Direção Nacional do Ensino Geral</a:t>
          </a:r>
          <a:endParaRPr lang="pt-PT">
            <a:latin typeface="Arial" pitchFamily="34" charset="0"/>
            <a:cs typeface="Arial" pitchFamily="34" charset="0"/>
          </a:endParaRPr>
        </a:p>
      </dgm:t>
    </dgm:pt>
    <dgm:pt modelId="{668CC1A6-284F-4CD9-9BF1-D7B7E84B1F98}" type="parTrans" cxnId="{D27AD7CD-A305-430B-A1F2-98216DC19478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A5FD7E07-9537-4548-BAA4-E79F9E7484F5}" type="sibTrans" cxnId="{D27AD7CD-A305-430B-A1F2-98216DC19478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99FE97B6-E205-4741-BC7E-38FBCE659485}">
      <dgm:prSet custT="1"/>
      <dgm:spPr/>
      <dgm:t>
        <a:bodyPr/>
        <a:lstStyle/>
        <a:p>
          <a:r>
            <a:rPr lang="pt-BR" sz="1200" b="1">
              <a:latin typeface="Arial" pitchFamily="34" charset="0"/>
              <a:cs typeface="Arial" pitchFamily="34" charset="0"/>
            </a:rPr>
            <a:t>Institutos Nacionais</a:t>
          </a:r>
          <a:endParaRPr lang="pt-PT" sz="1200" b="1">
            <a:latin typeface="Arial" pitchFamily="34" charset="0"/>
            <a:cs typeface="Arial" pitchFamily="34" charset="0"/>
          </a:endParaRPr>
        </a:p>
      </dgm:t>
    </dgm:pt>
    <dgm:pt modelId="{3E2C022D-A43F-4069-808E-A9F5022D144C}" type="parTrans" cxnId="{801FE821-5B08-4CA7-A0A7-4E4D53441E22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1360C497-5489-4431-8D99-10660F124E84}" type="sibTrans" cxnId="{801FE821-5B08-4CA7-A0A7-4E4D53441E22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65DF3CFA-93E8-4F0A-B23C-7B5110A989B8}">
      <dgm:prSet/>
      <dgm:spPr/>
      <dgm:t>
        <a:bodyPr/>
        <a:lstStyle/>
        <a:p>
          <a:r>
            <a:rPr lang="pt-BR">
              <a:latin typeface="Arial" pitchFamily="34" charset="0"/>
              <a:cs typeface="Arial" pitchFamily="34" charset="0"/>
            </a:rPr>
            <a:t>Gabinete de Estudos Planeamento e Estatística;</a:t>
          </a:r>
          <a:endParaRPr lang="pt-PT">
            <a:latin typeface="Arial" pitchFamily="34" charset="0"/>
            <a:cs typeface="Arial" pitchFamily="34" charset="0"/>
          </a:endParaRPr>
        </a:p>
      </dgm:t>
    </dgm:pt>
    <dgm:pt modelId="{390128CC-1EA6-4FB4-A900-34EA1B60F4F7}" type="parTrans" cxnId="{725EBDD2-70DC-46F1-839C-2BE19B2DB03C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315BDE0B-A473-4588-9BC0-CA3B65405564}" type="sibTrans" cxnId="{725EBDD2-70DC-46F1-839C-2BE19B2DB03C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E904D4E5-FCA6-431C-AC20-8FED215D90CA}">
      <dgm:prSet/>
      <dgm:spPr/>
      <dgm:t>
        <a:bodyPr/>
        <a:lstStyle/>
        <a:p>
          <a:r>
            <a:rPr lang="pt-BR">
              <a:latin typeface="Arial" pitchFamily="34" charset="0"/>
              <a:cs typeface="Arial" pitchFamily="34" charset="0"/>
            </a:rPr>
            <a:t>Gabinete  Jurídico;</a:t>
          </a:r>
          <a:endParaRPr lang="pt-PT">
            <a:latin typeface="Arial" pitchFamily="34" charset="0"/>
            <a:cs typeface="Arial" pitchFamily="34" charset="0"/>
          </a:endParaRPr>
        </a:p>
      </dgm:t>
    </dgm:pt>
    <dgm:pt modelId="{9291070F-5CEC-48E0-916B-B225D8C59B99}" type="parTrans" cxnId="{49E5FBC3-F754-4E6B-B6D9-9B5AFCA7FEC3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FC6E706B-AAB2-48E3-BE4E-143469C5C92F}" type="sibTrans" cxnId="{49E5FBC3-F754-4E6B-B6D9-9B5AFCA7FEC3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BBA47C14-AEE8-48E2-938A-DC4F0D961DCB}">
      <dgm:prSet/>
      <dgm:spPr/>
      <dgm:t>
        <a:bodyPr/>
        <a:lstStyle/>
        <a:p>
          <a:r>
            <a:rPr lang="pt-BR">
              <a:latin typeface="Arial" pitchFamily="34" charset="0"/>
              <a:cs typeface="Arial" pitchFamily="34" charset="0"/>
            </a:rPr>
            <a:t>Gabinete de Recursos Humanos;</a:t>
          </a:r>
          <a:endParaRPr lang="pt-PT">
            <a:latin typeface="Arial" pitchFamily="34" charset="0"/>
            <a:cs typeface="Arial" pitchFamily="34" charset="0"/>
          </a:endParaRPr>
        </a:p>
      </dgm:t>
    </dgm:pt>
    <dgm:pt modelId="{F2ACDDD7-6735-4634-BA67-10A68D62A1E0}" type="parTrans" cxnId="{CFC4BF64-5545-4CA1-96FD-E6695F4A473B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C7AA5C43-A209-4432-B311-ACF5756F1CA6}" type="sibTrans" cxnId="{CFC4BF64-5545-4CA1-96FD-E6695F4A473B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D0349115-835E-4E11-908B-4AF68408B529}">
      <dgm:prSet/>
      <dgm:spPr/>
      <dgm:t>
        <a:bodyPr/>
        <a:lstStyle/>
        <a:p>
          <a:r>
            <a:rPr lang="pt-BR">
              <a:latin typeface="Arial" pitchFamily="34" charset="0"/>
              <a:cs typeface="Arial" pitchFamily="34" charset="0"/>
            </a:rPr>
            <a:t>Direção Nacional do Ensino  Médio Tecnico-Profissional</a:t>
          </a:r>
          <a:endParaRPr lang="pt-PT">
            <a:latin typeface="Arial" pitchFamily="34" charset="0"/>
            <a:cs typeface="Arial" pitchFamily="34" charset="0"/>
          </a:endParaRPr>
        </a:p>
      </dgm:t>
    </dgm:pt>
    <dgm:pt modelId="{3D2648BE-9860-48B0-8F3A-39E54B9223D6}" type="parTrans" cxnId="{B4D7DB5F-B763-49CC-BEC2-7F64AF7A48F0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52090FCA-2A78-4C35-87AD-820CECDA2FCA}" type="sibTrans" cxnId="{B4D7DB5F-B763-49CC-BEC2-7F64AF7A48F0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1CE36B4F-5F0F-474C-9298-62CBDBB2A8A3}">
      <dgm:prSet/>
      <dgm:spPr/>
      <dgm:t>
        <a:bodyPr/>
        <a:lstStyle/>
        <a:p>
          <a:r>
            <a:rPr lang="pt-BR">
              <a:latin typeface="Arial" pitchFamily="34" charset="0"/>
              <a:cs typeface="Arial" pitchFamily="34" charset="0"/>
            </a:rPr>
            <a:t>Direção Nacional de Ensino de Adultos</a:t>
          </a:r>
          <a:endParaRPr lang="pt-PT">
            <a:latin typeface="Arial" pitchFamily="34" charset="0"/>
            <a:cs typeface="Arial" pitchFamily="34" charset="0"/>
          </a:endParaRPr>
        </a:p>
      </dgm:t>
    </dgm:pt>
    <dgm:pt modelId="{11076DFE-268D-4B83-8C34-D3119BB1DDC3}" type="parTrans" cxnId="{6448B1E7-EE3F-4029-BBB3-7539DDDB7D6A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4C880BE7-2B34-4130-B994-29CFC8137CB5}" type="sibTrans" cxnId="{6448B1E7-EE3F-4029-BBB3-7539DDDB7D6A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79BD6019-D8EE-4712-9D52-0A3E6B4C8895}">
      <dgm:prSet/>
      <dgm:spPr/>
      <dgm:t>
        <a:bodyPr/>
        <a:lstStyle/>
        <a:p>
          <a:r>
            <a:rPr lang="pt-BR">
              <a:latin typeface="Arial" pitchFamily="34" charset="0"/>
              <a:cs typeface="Arial" pitchFamily="34" charset="0"/>
            </a:rPr>
            <a:t>Direção Nacional da Ação Social</a:t>
          </a:r>
          <a:endParaRPr lang="pt-PT">
            <a:latin typeface="Arial" pitchFamily="34" charset="0"/>
            <a:cs typeface="Arial" pitchFamily="34" charset="0"/>
          </a:endParaRPr>
        </a:p>
      </dgm:t>
    </dgm:pt>
    <dgm:pt modelId="{3A0067FE-3C3F-4541-B24B-3D947546AC71}" type="parTrans" cxnId="{29858C7D-A0DC-49D6-B809-4BFAE3B2A32B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EEF1E0C8-CBAC-4A2B-97AB-FDCD17A424DE}" type="sibTrans" cxnId="{29858C7D-A0DC-49D6-B809-4BFAE3B2A32B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EE35A691-6995-4505-A7E7-40A95230CD2D}">
      <dgm:prSet/>
      <dgm:spPr/>
      <dgm:t>
        <a:bodyPr/>
        <a:lstStyle/>
        <a:p>
          <a:r>
            <a:rPr lang="pt-BR" dirty="0">
              <a:latin typeface="Arial" pitchFamily="34" charset="0"/>
              <a:cs typeface="Arial" pitchFamily="34" charset="0"/>
            </a:rPr>
            <a:t>Instituto Nacional para a Educação Especial;</a:t>
          </a:r>
          <a:endParaRPr lang="pt-PT" dirty="0">
            <a:latin typeface="Arial" pitchFamily="34" charset="0"/>
            <a:cs typeface="Arial" pitchFamily="34" charset="0"/>
          </a:endParaRPr>
        </a:p>
      </dgm:t>
    </dgm:pt>
    <dgm:pt modelId="{B743FD9B-3C41-40CD-ABB2-3BAF9B2F206F}" type="parTrans" cxnId="{02E29D01-DAA2-4FCE-B442-298EFB00C936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1618A4CA-29E0-44ED-A15F-E7662F59F358}" type="sibTrans" cxnId="{02E29D01-DAA2-4FCE-B442-298EFB00C936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29A2F83F-7124-4931-B27B-C6701FA8AB4D}">
      <dgm:prSet/>
      <dgm:spPr/>
      <dgm:t>
        <a:bodyPr/>
        <a:lstStyle/>
        <a:p>
          <a:r>
            <a:rPr lang="pt-BR">
              <a:latin typeface="Arial" pitchFamily="34" charset="0"/>
              <a:cs typeface="Arial" pitchFamily="34" charset="0"/>
            </a:rPr>
            <a:t>Instituto Nacional de Formação de Quadros;</a:t>
          </a:r>
          <a:endParaRPr lang="pt-PT">
            <a:latin typeface="Arial" pitchFamily="34" charset="0"/>
            <a:cs typeface="Arial" pitchFamily="34" charset="0"/>
          </a:endParaRPr>
        </a:p>
      </dgm:t>
    </dgm:pt>
    <dgm:pt modelId="{36F65EA8-6C8E-440E-BB08-9DF648EE0A88}" type="parTrans" cxnId="{18583F33-750D-46D7-AF26-E0412D265685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85B564FB-9B15-4256-8439-83516F2E24FE}" type="sibTrans" cxnId="{18583F33-750D-46D7-AF26-E0412D265685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86C5B03C-269B-4340-89B7-F0455493C530}">
      <dgm:prSet/>
      <dgm:spPr/>
      <dgm:t>
        <a:bodyPr/>
        <a:lstStyle/>
        <a:p>
          <a:r>
            <a:rPr lang="pt-BR">
              <a:latin typeface="Arial" pitchFamily="34" charset="0"/>
              <a:cs typeface="Arial" pitchFamily="34" charset="0"/>
            </a:rPr>
            <a:t>Instituto Nacional de Investigação e Desenvolvimento da Educação.</a:t>
          </a:r>
          <a:endParaRPr lang="pt-PT">
            <a:latin typeface="Arial" pitchFamily="34" charset="0"/>
            <a:cs typeface="Arial" pitchFamily="34" charset="0"/>
          </a:endParaRPr>
        </a:p>
      </dgm:t>
    </dgm:pt>
    <dgm:pt modelId="{F1C5D2B6-FAE9-4ED1-B2F9-53F501956907}" type="parTrans" cxnId="{85198925-C8F7-413F-A86C-0729CA05117E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5F4EB484-3607-49DD-B66F-9B8BF7C04381}" type="sibTrans" cxnId="{85198925-C8F7-413F-A86C-0729CA05117E}">
      <dgm:prSet/>
      <dgm:spPr/>
      <dgm:t>
        <a:bodyPr/>
        <a:lstStyle/>
        <a:p>
          <a:endParaRPr lang="pt-PT">
            <a:latin typeface="Arial" pitchFamily="34" charset="0"/>
            <a:cs typeface="Arial" pitchFamily="34" charset="0"/>
          </a:endParaRPr>
        </a:p>
      </dgm:t>
    </dgm:pt>
    <dgm:pt modelId="{424F6927-ADF1-41B8-9931-DAF4968E7B79}" type="pres">
      <dgm:prSet presAssocID="{439DA558-F769-485B-BA81-160239FB819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4856454B-428E-4342-BB42-346FD0B41EC7}" type="pres">
      <dgm:prSet presAssocID="{AF5046FB-990D-48E8-84B0-16B3DC2BE81D}" presName="root" presStyleCnt="0"/>
      <dgm:spPr/>
    </dgm:pt>
    <dgm:pt modelId="{3B44904C-8E4D-42CF-8218-4CD2988C1475}" type="pres">
      <dgm:prSet presAssocID="{AF5046FB-990D-48E8-84B0-16B3DC2BE81D}" presName="rootComposite" presStyleCnt="0"/>
      <dgm:spPr/>
    </dgm:pt>
    <dgm:pt modelId="{FC134A74-A0CC-4B9A-9445-3E8193F24786}" type="pres">
      <dgm:prSet presAssocID="{AF5046FB-990D-48E8-84B0-16B3DC2BE81D}" presName="rootText" presStyleLbl="node1" presStyleIdx="0" presStyleCnt="3"/>
      <dgm:spPr/>
      <dgm:t>
        <a:bodyPr/>
        <a:lstStyle/>
        <a:p>
          <a:endParaRPr lang="pt-PT"/>
        </a:p>
      </dgm:t>
    </dgm:pt>
    <dgm:pt modelId="{77831AA0-FCB2-4B55-A86D-5CA4B00ECC7A}" type="pres">
      <dgm:prSet presAssocID="{AF5046FB-990D-48E8-84B0-16B3DC2BE81D}" presName="rootConnector" presStyleLbl="node1" presStyleIdx="0" presStyleCnt="3"/>
      <dgm:spPr/>
      <dgm:t>
        <a:bodyPr/>
        <a:lstStyle/>
        <a:p>
          <a:endParaRPr lang="pt-PT"/>
        </a:p>
      </dgm:t>
    </dgm:pt>
    <dgm:pt modelId="{F5BAC455-657F-4E55-88C8-4A70B5B43289}" type="pres">
      <dgm:prSet presAssocID="{AF5046FB-990D-48E8-84B0-16B3DC2BE81D}" presName="childShape" presStyleCnt="0"/>
      <dgm:spPr/>
    </dgm:pt>
    <dgm:pt modelId="{D3DE3DDD-2C73-42C6-B123-D1822665321B}" type="pres">
      <dgm:prSet presAssocID="{55BFFCE6-CDEC-452E-94E1-7FE9D7737591}" presName="Name13" presStyleLbl="parChTrans1D2" presStyleIdx="0" presStyleCnt="11"/>
      <dgm:spPr/>
      <dgm:t>
        <a:bodyPr/>
        <a:lstStyle/>
        <a:p>
          <a:endParaRPr lang="pt-PT"/>
        </a:p>
      </dgm:t>
    </dgm:pt>
    <dgm:pt modelId="{AB0F372A-5F3F-4575-BC3F-EDD9CA94A200}" type="pres">
      <dgm:prSet presAssocID="{68B2652A-7940-485F-80AC-D1A2EF555C91}" presName="childText" presStyleLbl="bgAcc1" presStyleIdx="0" presStyleCnt="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6382267-8165-4F94-B654-9F3ADD44F8D2}" type="pres">
      <dgm:prSet presAssocID="{390128CC-1EA6-4FB4-A900-34EA1B60F4F7}" presName="Name13" presStyleLbl="parChTrans1D2" presStyleIdx="1" presStyleCnt="11"/>
      <dgm:spPr/>
      <dgm:t>
        <a:bodyPr/>
        <a:lstStyle/>
        <a:p>
          <a:endParaRPr lang="pt-PT"/>
        </a:p>
      </dgm:t>
    </dgm:pt>
    <dgm:pt modelId="{9C6E259B-66B9-47B1-9BB5-5B1E472B7A23}" type="pres">
      <dgm:prSet presAssocID="{65DF3CFA-93E8-4F0A-B23C-7B5110A989B8}" presName="childText" presStyleLbl="bgAcc1" presStyleIdx="1" presStyleCnt="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C40EC9E-A510-4F2B-A100-D0A68F18AE8C}" type="pres">
      <dgm:prSet presAssocID="{9291070F-5CEC-48E0-916B-B225D8C59B99}" presName="Name13" presStyleLbl="parChTrans1D2" presStyleIdx="2" presStyleCnt="11"/>
      <dgm:spPr/>
      <dgm:t>
        <a:bodyPr/>
        <a:lstStyle/>
        <a:p>
          <a:endParaRPr lang="pt-PT"/>
        </a:p>
      </dgm:t>
    </dgm:pt>
    <dgm:pt modelId="{B321937F-65A3-4DBB-A42D-C29DCBDFE1D9}" type="pres">
      <dgm:prSet presAssocID="{E904D4E5-FCA6-431C-AC20-8FED215D90CA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ED54362-684B-4767-89FA-173FADB7CD96}" type="pres">
      <dgm:prSet presAssocID="{F2ACDDD7-6735-4634-BA67-10A68D62A1E0}" presName="Name13" presStyleLbl="parChTrans1D2" presStyleIdx="3" presStyleCnt="11"/>
      <dgm:spPr/>
      <dgm:t>
        <a:bodyPr/>
        <a:lstStyle/>
        <a:p>
          <a:endParaRPr lang="pt-PT"/>
        </a:p>
      </dgm:t>
    </dgm:pt>
    <dgm:pt modelId="{0E0E8BA2-4593-4E9D-82B8-EFDC0D350B7D}" type="pres">
      <dgm:prSet presAssocID="{BBA47C14-AEE8-48E2-938A-DC4F0D961DCB}" presName="childText" presStyleLbl="bgAcc1" presStyleIdx="3" presStyleCnt="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D82A49A-7C81-4F0C-BA61-75E083D2A8E9}" type="pres">
      <dgm:prSet presAssocID="{E4B37BD1-1F2E-4B6A-97DB-B6C74450C423}" presName="root" presStyleCnt="0"/>
      <dgm:spPr/>
    </dgm:pt>
    <dgm:pt modelId="{60C3B0F4-234B-4091-BCFD-50C01C9A832A}" type="pres">
      <dgm:prSet presAssocID="{E4B37BD1-1F2E-4B6A-97DB-B6C74450C423}" presName="rootComposite" presStyleCnt="0"/>
      <dgm:spPr/>
    </dgm:pt>
    <dgm:pt modelId="{21CBD357-1667-4911-BA3F-6DF03817B2F3}" type="pres">
      <dgm:prSet presAssocID="{E4B37BD1-1F2E-4B6A-97DB-B6C74450C423}" presName="rootText" presStyleLbl="node1" presStyleIdx="1" presStyleCnt="3"/>
      <dgm:spPr/>
      <dgm:t>
        <a:bodyPr/>
        <a:lstStyle/>
        <a:p>
          <a:endParaRPr lang="pt-PT"/>
        </a:p>
      </dgm:t>
    </dgm:pt>
    <dgm:pt modelId="{0F654007-E9A3-49D5-9876-AF977B69A839}" type="pres">
      <dgm:prSet presAssocID="{E4B37BD1-1F2E-4B6A-97DB-B6C74450C423}" presName="rootConnector" presStyleLbl="node1" presStyleIdx="1" presStyleCnt="3"/>
      <dgm:spPr/>
      <dgm:t>
        <a:bodyPr/>
        <a:lstStyle/>
        <a:p>
          <a:endParaRPr lang="pt-PT"/>
        </a:p>
      </dgm:t>
    </dgm:pt>
    <dgm:pt modelId="{A1FE2D7F-0DD8-4759-88A8-39ECF85239E4}" type="pres">
      <dgm:prSet presAssocID="{E4B37BD1-1F2E-4B6A-97DB-B6C74450C423}" presName="childShape" presStyleCnt="0"/>
      <dgm:spPr/>
    </dgm:pt>
    <dgm:pt modelId="{375465CD-821A-4D28-B51F-CD33AB682686}" type="pres">
      <dgm:prSet presAssocID="{668CC1A6-284F-4CD9-9BF1-D7B7E84B1F98}" presName="Name13" presStyleLbl="parChTrans1D2" presStyleIdx="4" presStyleCnt="11"/>
      <dgm:spPr/>
      <dgm:t>
        <a:bodyPr/>
        <a:lstStyle/>
        <a:p>
          <a:endParaRPr lang="pt-PT"/>
        </a:p>
      </dgm:t>
    </dgm:pt>
    <dgm:pt modelId="{4EFCFB4A-63D7-472D-9046-7347069A0C10}" type="pres">
      <dgm:prSet presAssocID="{D2886743-05C8-4025-8195-09DF3B5CFEFD}" presName="childText" presStyleLbl="bgAcc1" presStyleIdx="4" presStyleCnt="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044763A-B72B-4F2C-9189-3F0AA193E6C9}" type="pres">
      <dgm:prSet presAssocID="{3D2648BE-9860-48B0-8F3A-39E54B9223D6}" presName="Name13" presStyleLbl="parChTrans1D2" presStyleIdx="5" presStyleCnt="11"/>
      <dgm:spPr/>
      <dgm:t>
        <a:bodyPr/>
        <a:lstStyle/>
        <a:p>
          <a:endParaRPr lang="pt-PT"/>
        </a:p>
      </dgm:t>
    </dgm:pt>
    <dgm:pt modelId="{770B25E1-A58D-4749-B42E-24C393BB2C9B}" type="pres">
      <dgm:prSet presAssocID="{D0349115-835E-4E11-908B-4AF68408B529}" presName="childText" presStyleLbl="bgAcc1" presStyleIdx="5" presStyleCnt="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CFB099F-7D2E-4DEE-B2C1-4EF4BE67783A}" type="pres">
      <dgm:prSet presAssocID="{11076DFE-268D-4B83-8C34-D3119BB1DDC3}" presName="Name13" presStyleLbl="parChTrans1D2" presStyleIdx="6" presStyleCnt="11"/>
      <dgm:spPr/>
      <dgm:t>
        <a:bodyPr/>
        <a:lstStyle/>
        <a:p>
          <a:endParaRPr lang="pt-PT"/>
        </a:p>
      </dgm:t>
    </dgm:pt>
    <dgm:pt modelId="{2566EF0B-7F26-44FA-92FF-FB7A80F5A558}" type="pres">
      <dgm:prSet presAssocID="{1CE36B4F-5F0F-474C-9298-62CBDBB2A8A3}" presName="childText" presStyleLbl="bgAcc1" presStyleIdx="6" presStyleCnt="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09E00D6-9ADC-4DA8-A6ED-563E7AC6FA9A}" type="pres">
      <dgm:prSet presAssocID="{3A0067FE-3C3F-4541-B24B-3D947546AC71}" presName="Name13" presStyleLbl="parChTrans1D2" presStyleIdx="7" presStyleCnt="11"/>
      <dgm:spPr/>
      <dgm:t>
        <a:bodyPr/>
        <a:lstStyle/>
        <a:p>
          <a:endParaRPr lang="pt-PT"/>
        </a:p>
      </dgm:t>
    </dgm:pt>
    <dgm:pt modelId="{BB8C960C-D00B-4E5B-9F83-EE0A6A8CEED6}" type="pres">
      <dgm:prSet presAssocID="{79BD6019-D8EE-4712-9D52-0A3E6B4C8895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26B2F7F-2517-403B-AA5C-F9F0A825BE1A}" type="pres">
      <dgm:prSet presAssocID="{99FE97B6-E205-4741-BC7E-38FBCE659485}" presName="root" presStyleCnt="0"/>
      <dgm:spPr/>
    </dgm:pt>
    <dgm:pt modelId="{8714A92B-59F2-482E-874B-BA5A682425F8}" type="pres">
      <dgm:prSet presAssocID="{99FE97B6-E205-4741-BC7E-38FBCE659485}" presName="rootComposite" presStyleCnt="0"/>
      <dgm:spPr/>
    </dgm:pt>
    <dgm:pt modelId="{E9E2B00E-326D-4009-8283-6E31FC2FD430}" type="pres">
      <dgm:prSet presAssocID="{99FE97B6-E205-4741-BC7E-38FBCE659485}" presName="rootText" presStyleLbl="node1" presStyleIdx="2" presStyleCnt="3"/>
      <dgm:spPr/>
      <dgm:t>
        <a:bodyPr/>
        <a:lstStyle/>
        <a:p>
          <a:endParaRPr lang="pt-PT"/>
        </a:p>
      </dgm:t>
    </dgm:pt>
    <dgm:pt modelId="{0BE117D7-E39E-43FB-8806-642F6FEEAADB}" type="pres">
      <dgm:prSet presAssocID="{99FE97B6-E205-4741-BC7E-38FBCE659485}" presName="rootConnector" presStyleLbl="node1" presStyleIdx="2" presStyleCnt="3"/>
      <dgm:spPr/>
      <dgm:t>
        <a:bodyPr/>
        <a:lstStyle/>
        <a:p>
          <a:endParaRPr lang="pt-PT"/>
        </a:p>
      </dgm:t>
    </dgm:pt>
    <dgm:pt modelId="{B9C331B5-4A5D-414A-A3B6-B1EBA49AB7CE}" type="pres">
      <dgm:prSet presAssocID="{99FE97B6-E205-4741-BC7E-38FBCE659485}" presName="childShape" presStyleCnt="0"/>
      <dgm:spPr/>
    </dgm:pt>
    <dgm:pt modelId="{DF15C449-5A91-4332-AA7F-408D2FA5ACBF}" type="pres">
      <dgm:prSet presAssocID="{B743FD9B-3C41-40CD-ABB2-3BAF9B2F206F}" presName="Name13" presStyleLbl="parChTrans1D2" presStyleIdx="8" presStyleCnt="11"/>
      <dgm:spPr/>
      <dgm:t>
        <a:bodyPr/>
        <a:lstStyle/>
        <a:p>
          <a:endParaRPr lang="pt-PT"/>
        </a:p>
      </dgm:t>
    </dgm:pt>
    <dgm:pt modelId="{C40CCD3A-A0C4-47CA-9380-485866CF2BA1}" type="pres">
      <dgm:prSet presAssocID="{EE35A691-6995-4505-A7E7-40A95230CD2D}" presName="childText" presStyleLbl="bgAcc1" presStyleIdx="8" presStyleCnt="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D63E41C-5C15-4246-9BF8-509FF8D42F1A}" type="pres">
      <dgm:prSet presAssocID="{36F65EA8-6C8E-440E-BB08-9DF648EE0A88}" presName="Name13" presStyleLbl="parChTrans1D2" presStyleIdx="9" presStyleCnt="11"/>
      <dgm:spPr/>
      <dgm:t>
        <a:bodyPr/>
        <a:lstStyle/>
        <a:p>
          <a:endParaRPr lang="pt-PT"/>
        </a:p>
      </dgm:t>
    </dgm:pt>
    <dgm:pt modelId="{B9BEB877-7632-488D-A2FB-34D26A980263}" type="pres">
      <dgm:prSet presAssocID="{29A2F83F-7124-4931-B27B-C6701FA8AB4D}" presName="childText" presStyleLbl="bgAcc1" presStyleIdx="9" presStyleCnt="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4BF3DFD-B86E-4E52-A08D-FBF4C4A6CBB9}" type="pres">
      <dgm:prSet presAssocID="{F1C5D2B6-FAE9-4ED1-B2F9-53F501956907}" presName="Name13" presStyleLbl="parChTrans1D2" presStyleIdx="10" presStyleCnt="11"/>
      <dgm:spPr/>
      <dgm:t>
        <a:bodyPr/>
        <a:lstStyle/>
        <a:p>
          <a:endParaRPr lang="pt-PT"/>
        </a:p>
      </dgm:t>
    </dgm:pt>
    <dgm:pt modelId="{04B89B9D-2F0D-410B-8069-03D7A47AA40F}" type="pres">
      <dgm:prSet presAssocID="{86C5B03C-269B-4340-89B7-F0455493C530}" presName="childText" presStyleLbl="bgAcc1" presStyleIdx="10" presStyleCnt="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D7939AB8-BDBB-4B66-B438-3881F6C22188}" type="presOf" srcId="{99FE97B6-E205-4741-BC7E-38FBCE659485}" destId="{0BE117D7-E39E-43FB-8806-642F6FEEAADB}" srcOrd="1" destOrd="0" presId="urn:microsoft.com/office/officeart/2005/8/layout/hierarchy3"/>
    <dgm:cxn modelId="{CBC52E53-61BD-4833-8A65-F4637A49D071}" type="presOf" srcId="{AF5046FB-990D-48E8-84B0-16B3DC2BE81D}" destId="{FC134A74-A0CC-4B9A-9445-3E8193F24786}" srcOrd="0" destOrd="0" presId="urn:microsoft.com/office/officeart/2005/8/layout/hierarchy3"/>
    <dgm:cxn modelId="{801FE821-5B08-4CA7-A0A7-4E4D53441E22}" srcId="{439DA558-F769-485B-BA81-160239FB8191}" destId="{99FE97B6-E205-4741-BC7E-38FBCE659485}" srcOrd="2" destOrd="0" parTransId="{3E2C022D-A43F-4069-808E-A9F5022D144C}" sibTransId="{1360C497-5489-4431-8D99-10660F124E84}"/>
    <dgm:cxn modelId="{EDA3074B-B84E-4E3D-8A3C-EE7BB68EFFF1}" type="presOf" srcId="{55BFFCE6-CDEC-452E-94E1-7FE9D7737591}" destId="{D3DE3DDD-2C73-42C6-B123-D1822665321B}" srcOrd="0" destOrd="0" presId="urn:microsoft.com/office/officeart/2005/8/layout/hierarchy3"/>
    <dgm:cxn modelId="{5930ED81-BCDD-4423-BD89-DD6F96FB16F9}" type="presOf" srcId="{1CE36B4F-5F0F-474C-9298-62CBDBB2A8A3}" destId="{2566EF0B-7F26-44FA-92FF-FB7A80F5A558}" srcOrd="0" destOrd="0" presId="urn:microsoft.com/office/officeart/2005/8/layout/hierarchy3"/>
    <dgm:cxn modelId="{9BB97FB2-CC66-4371-B2C5-591B19A63DA5}" type="presOf" srcId="{E4B37BD1-1F2E-4B6A-97DB-B6C74450C423}" destId="{0F654007-E9A3-49D5-9876-AF977B69A839}" srcOrd="1" destOrd="0" presId="urn:microsoft.com/office/officeart/2005/8/layout/hierarchy3"/>
    <dgm:cxn modelId="{CCE36739-2457-4BFB-AACA-91A37632AF34}" type="presOf" srcId="{E4B37BD1-1F2E-4B6A-97DB-B6C74450C423}" destId="{21CBD357-1667-4911-BA3F-6DF03817B2F3}" srcOrd="0" destOrd="0" presId="urn:microsoft.com/office/officeart/2005/8/layout/hierarchy3"/>
    <dgm:cxn modelId="{289977B1-5ED2-42DB-967B-F592671F00DD}" type="presOf" srcId="{AF5046FB-990D-48E8-84B0-16B3DC2BE81D}" destId="{77831AA0-FCB2-4B55-A86D-5CA4B00ECC7A}" srcOrd="1" destOrd="0" presId="urn:microsoft.com/office/officeart/2005/8/layout/hierarchy3"/>
    <dgm:cxn modelId="{E0B43C04-DB2C-4138-85A4-7AC53BD3BFBA}" type="presOf" srcId="{86C5B03C-269B-4340-89B7-F0455493C530}" destId="{04B89B9D-2F0D-410B-8069-03D7A47AA40F}" srcOrd="0" destOrd="0" presId="urn:microsoft.com/office/officeart/2005/8/layout/hierarchy3"/>
    <dgm:cxn modelId="{7AF8FCAC-E21A-49D7-BF90-DED50743AD8F}" type="presOf" srcId="{BBA47C14-AEE8-48E2-938A-DC4F0D961DCB}" destId="{0E0E8BA2-4593-4E9D-82B8-EFDC0D350B7D}" srcOrd="0" destOrd="0" presId="urn:microsoft.com/office/officeart/2005/8/layout/hierarchy3"/>
    <dgm:cxn modelId="{42A92ECA-A3B0-4F8C-B79F-2B37C05201AF}" type="presOf" srcId="{99FE97B6-E205-4741-BC7E-38FBCE659485}" destId="{E9E2B00E-326D-4009-8283-6E31FC2FD430}" srcOrd="0" destOrd="0" presId="urn:microsoft.com/office/officeart/2005/8/layout/hierarchy3"/>
    <dgm:cxn modelId="{38D68BAE-3AE2-4892-9AB4-301B97DFC999}" type="presOf" srcId="{F1C5D2B6-FAE9-4ED1-B2F9-53F501956907}" destId="{24BF3DFD-B86E-4E52-A08D-FBF4C4A6CBB9}" srcOrd="0" destOrd="0" presId="urn:microsoft.com/office/officeart/2005/8/layout/hierarchy3"/>
    <dgm:cxn modelId="{CFC4BF64-5545-4CA1-96FD-E6695F4A473B}" srcId="{AF5046FB-990D-48E8-84B0-16B3DC2BE81D}" destId="{BBA47C14-AEE8-48E2-938A-DC4F0D961DCB}" srcOrd="3" destOrd="0" parTransId="{F2ACDDD7-6735-4634-BA67-10A68D62A1E0}" sibTransId="{C7AA5C43-A209-4432-B311-ACF5756F1CA6}"/>
    <dgm:cxn modelId="{1D9760F5-68EA-4F14-9710-A380639A03E9}" srcId="{439DA558-F769-485B-BA81-160239FB8191}" destId="{AF5046FB-990D-48E8-84B0-16B3DC2BE81D}" srcOrd="0" destOrd="0" parTransId="{EA8E1EEE-3E64-4BB1-972A-8E8F982D18B7}" sibTransId="{CDBC5931-56F7-44E6-B05D-603B4254032B}"/>
    <dgm:cxn modelId="{02E29D01-DAA2-4FCE-B442-298EFB00C936}" srcId="{99FE97B6-E205-4741-BC7E-38FBCE659485}" destId="{EE35A691-6995-4505-A7E7-40A95230CD2D}" srcOrd="0" destOrd="0" parTransId="{B743FD9B-3C41-40CD-ABB2-3BAF9B2F206F}" sibTransId="{1618A4CA-29E0-44ED-A15F-E7662F59F358}"/>
    <dgm:cxn modelId="{6C259DF3-453F-4B2E-A0AE-11923100D45A}" type="presOf" srcId="{B743FD9B-3C41-40CD-ABB2-3BAF9B2F206F}" destId="{DF15C449-5A91-4332-AA7F-408D2FA5ACBF}" srcOrd="0" destOrd="0" presId="urn:microsoft.com/office/officeart/2005/8/layout/hierarchy3"/>
    <dgm:cxn modelId="{5A6FC503-52A5-4D68-A86E-6856825B4E21}" type="presOf" srcId="{29A2F83F-7124-4931-B27B-C6701FA8AB4D}" destId="{B9BEB877-7632-488D-A2FB-34D26A980263}" srcOrd="0" destOrd="0" presId="urn:microsoft.com/office/officeart/2005/8/layout/hierarchy3"/>
    <dgm:cxn modelId="{B4D7DB5F-B763-49CC-BEC2-7F64AF7A48F0}" srcId="{E4B37BD1-1F2E-4B6A-97DB-B6C74450C423}" destId="{D0349115-835E-4E11-908B-4AF68408B529}" srcOrd="1" destOrd="0" parTransId="{3D2648BE-9860-48B0-8F3A-39E54B9223D6}" sibTransId="{52090FCA-2A78-4C35-87AD-820CECDA2FCA}"/>
    <dgm:cxn modelId="{6894F5A2-5F60-4B73-886A-743E37B5A1BF}" type="presOf" srcId="{E904D4E5-FCA6-431C-AC20-8FED215D90CA}" destId="{B321937F-65A3-4DBB-A42D-C29DCBDFE1D9}" srcOrd="0" destOrd="0" presId="urn:microsoft.com/office/officeart/2005/8/layout/hierarchy3"/>
    <dgm:cxn modelId="{7D2BEF2C-40B2-4F58-B98F-D2AA33487686}" type="presOf" srcId="{3A0067FE-3C3F-4541-B24B-3D947546AC71}" destId="{C09E00D6-9ADC-4DA8-A6ED-563E7AC6FA9A}" srcOrd="0" destOrd="0" presId="urn:microsoft.com/office/officeart/2005/8/layout/hierarchy3"/>
    <dgm:cxn modelId="{AF48EAB8-BC0D-4083-A65E-4900A6B039E3}" type="presOf" srcId="{439DA558-F769-485B-BA81-160239FB8191}" destId="{424F6927-ADF1-41B8-9931-DAF4968E7B79}" srcOrd="0" destOrd="0" presId="urn:microsoft.com/office/officeart/2005/8/layout/hierarchy3"/>
    <dgm:cxn modelId="{5FF2B920-3EB7-44C7-A2CE-466E768BCDC7}" type="presOf" srcId="{390128CC-1EA6-4FB4-A900-34EA1B60F4F7}" destId="{96382267-8165-4F94-B654-9F3ADD44F8D2}" srcOrd="0" destOrd="0" presId="urn:microsoft.com/office/officeart/2005/8/layout/hierarchy3"/>
    <dgm:cxn modelId="{30DC8C6A-5D10-4261-B363-2EB7F2F32FE4}" type="presOf" srcId="{D2886743-05C8-4025-8195-09DF3B5CFEFD}" destId="{4EFCFB4A-63D7-472D-9046-7347069A0C10}" srcOrd="0" destOrd="0" presId="urn:microsoft.com/office/officeart/2005/8/layout/hierarchy3"/>
    <dgm:cxn modelId="{9B9DEBF9-1E4B-4F76-9D41-2382EA7D8FD8}" type="presOf" srcId="{EE35A691-6995-4505-A7E7-40A95230CD2D}" destId="{C40CCD3A-A0C4-47CA-9380-485866CF2BA1}" srcOrd="0" destOrd="0" presId="urn:microsoft.com/office/officeart/2005/8/layout/hierarchy3"/>
    <dgm:cxn modelId="{3ABE8F8A-8F7F-4779-9003-5FEE5D77595F}" type="presOf" srcId="{68B2652A-7940-485F-80AC-D1A2EF555C91}" destId="{AB0F372A-5F3F-4575-BC3F-EDD9CA94A200}" srcOrd="0" destOrd="0" presId="urn:microsoft.com/office/officeart/2005/8/layout/hierarchy3"/>
    <dgm:cxn modelId="{378FD5CA-8A10-4CD1-B8F4-46727B008485}" srcId="{439DA558-F769-485B-BA81-160239FB8191}" destId="{E4B37BD1-1F2E-4B6A-97DB-B6C74450C423}" srcOrd="1" destOrd="0" parTransId="{984BCE3D-7C7E-4F71-8B70-96B36B3E1180}" sibTransId="{067CB3B6-3188-400F-89ED-3055F0F27448}"/>
    <dgm:cxn modelId="{29858C7D-A0DC-49D6-B809-4BFAE3B2A32B}" srcId="{E4B37BD1-1F2E-4B6A-97DB-B6C74450C423}" destId="{79BD6019-D8EE-4712-9D52-0A3E6B4C8895}" srcOrd="3" destOrd="0" parTransId="{3A0067FE-3C3F-4541-B24B-3D947546AC71}" sibTransId="{EEF1E0C8-CBAC-4A2B-97AB-FDCD17A424DE}"/>
    <dgm:cxn modelId="{49E5FBC3-F754-4E6B-B6D9-9B5AFCA7FEC3}" srcId="{AF5046FB-990D-48E8-84B0-16B3DC2BE81D}" destId="{E904D4E5-FCA6-431C-AC20-8FED215D90CA}" srcOrd="2" destOrd="0" parTransId="{9291070F-5CEC-48E0-916B-B225D8C59B99}" sibTransId="{FC6E706B-AAB2-48E3-BE4E-143469C5C92F}"/>
    <dgm:cxn modelId="{9D272043-3A0D-4DA6-B342-E05DA4DF9C5A}" srcId="{AF5046FB-990D-48E8-84B0-16B3DC2BE81D}" destId="{68B2652A-7940-485F-80AC-D1A2EF555C91}" srcOrd="0" destOrd="0" parTransId="{55BFFCE6-CDEC-452E-94E1-7FE9D7737591}" sibTransId="{5606EC4D-FF72-4616-8BC8-D03C8FDEA3C8}"/>
    <dgm:cxn modelId="{725EBDD2-70DC-46F1-839C-2BE19B2DB03C}" srcId="{AF5046FB-990D-48E8-84B0-16B3DC2BE81D}" destId="{65DF3CFA-93E8-4F0A-B23C-7B5110A989B8}" srcOrd="1" destOrd="0" parTransId="{390128CC-1EA6-4FB4-A900-34EA1B60F4F7}" sibTransId="{315BDE0B-A473-4588-9BC0-CA3B65405564}"/>
    <dgm:cxn modelId="{2F84FC90-55E2-4FD0-864C-74D813E971FE}" type="presOf" srcId="{668CC1A6-284F-4CD9-9BF1-D7B7E84B1F98}" destId="{375465CD-821A-4D28-B51F-CD33AB682686}" srcOrd="0" destOrd="0" presId="urn:microsoft.com/office/officeart/2005/8/layout/hierarchy3"/>
    <dgm:cxn modelId="{6448B1E7-EE3F-4029-BBB3-7539DDDB7D6A}" srcId="{E4B37BD1-1F2E-4B6A-97DB-B6C74450C423}" destId="{1CE36B4F-5F0F-474C-9298-62CBDBB2A8A3}" srcOrd="2" destOrd="0" parTransId="{11076DFE-268D-4B83-8C34-D3119BB1DDC3}" sibTransId="{4C880BE7-2B34-4130-B994-29CFC8137CB5}"/>
    <dgm:cxn modelId="{7D322827-78BA-4463-A8BF-B704C3547CC0}" type="presOf" srcId="{11076DFE-268D-4B83-8C34-D3119BB1DDC3}" destId="{BCFB099F-7D2E-4DEE-B2C1-4EF4BE67783A}" srcOrd="0" destOrd="0" presId="urn:microsoft.com/office/officeart/2005/8/layout/hierarchy3"/>
    <dgm:cxn modelId="{18583F33-750D-46D7-AF26-E0412D265685}" srcId="{99FE97B6-E205-4741-BC7E-38FBCE659485}" destId="{29A2F83F-7124-4931-B27B-C6701FA8AB4D}" srcOrd="1" destOrd="0" parTransId="{36F65EA8-6C8E-440E-BB08-9DF648EE0A88}" sibTransId="{85B564FB-9B15-4256-8439-83516F2E24FE}"/>
    <dgm:cxn modelId="{60ACCE62-69F2-4258-A761-BA7D8369E6D0}" type="presOf" srcId="{36F65EA8-6C8E-440E-BB08-9DF648EE0A88}" destId="{1D63E41C-5C15-4246-9BF8-509FF8D42F1A}" srcOrd="0" destOrd="0" presId="urn:microsoft.com/office/officeart/2005/8/layout/hierarchy3"/>
    <dgm:cxn modelId="{24D275DE-D694-4C13-AA3D-0871890F4CF7}" type="presOf" srcId="{F2ACDDD7-6735-4634-BA67-10A68D62A1E0}" destId="{6ED54362-684B-4767-89FA-173FADB7CD96}" srcOrd="0" destOrd="0" presId="urn:microsoft.com/office/officeart/2005/8/layout/hierarchy3"/>
    <dgm:cxn modelId="{D0E94F09-C77A-4CFF-BE61-7B8B4B12AEDC}" type="presOf" srcId="{3D2648BE-9860-48B0-8F3A-39E54B9223D6}" destId="{8044763A-B72B-4F2C-9189-3F0AA193E6C9}" srcOrd="0" destOrd="0" presId="urn:microsoft.com/office/officeart/2005/8/layout/hierarchy3"/>
    <dgm:cxn modelId="{4FAA7E20-BA10-4AB7-8F2E-D422402CE46C}" type="presOf" srcId="{9291070F-5CEC-48E0-916B-B225D8C59B99}" destId="{7C40EC9E-A510-4F2B-A100-D0A68F18AE8C}" srcOrd="0" destOrd="0" presId="urn:microsoft.com/office/officeart/2005/8/layout/hierarchy3"/>
    <dgm:cxn modelId="{9EC9C4F5-FDDE-40F0-AA8B-D960AAE733A0}" type="presOf" srcId="{65DF3CFA-93E8-4F0A-B23C-7B5110A989B8}" destId="{9C6E259B-66B9-47B1-9BB5-5B1E472B7A23}" srcOrd="0" destOrd="0" presId="urn:microsoft.com/office/officeart/2005/8/layout/hierarchy3"/>
    <dgm:cxn modelId="{245FFE17-FB90-498E-8107-14ABF393462C}" type="presOf" srcId="{79BD6019-D8EE-4712-9D52-0A3E6B4C8895}" destId="{BB8C960C-D00B-4E5B-9F83-EE0A6A8CEED6}" srcOrd="0" destOrd="0" presId="urn:microsoft.com/office/officeart/2005/8/layout/hierarchy3"/>
    <dgm:cxn modelId="{71025F18-DC3D-401E-A5D9-2D1657AE89BE}" type="presOf" srcId="{D0349115-835E-4E11-908B-4AF68408B529}" destId="{770B25E1-A58D-4749-B42E-24C393BB2C9B}" srcOrd="0" destOrd="0" presId="urn:microsoft.com/office/officeart/2005/8/layout/hierarchy3"/>
    <dgm:cxn modelId="{D27AD7CD-A305-430B-A1F2-98216DC19478}" srcId="{E4B37BD1-1F2E-4B6A-97DB-B6C74450C423}" destId="{D2886743-05C8-4025-8195-09DF3B5CFEFD}" srcOrd="0" destOrd="0" parTransId="{668CC1A6-284F-4CD9-9BF1-D7B7E84B1F98}" sibTransId="{A5FD7E07-9537-4548-BAA4-E79F9E7484F5}"/>
    <dgm:cxn modelId="{85198925-C8F7-413F-A86C-0729CA05117E}" srcId="{99FE97B6-E205-4741-BC7E-38FBCE659485}" destId="{86C5B03C-269B-4340-89B7-F0455493C530}" srcOrd="2" destOrd="0" parTransId="{F1C5D2B6-FAE9-4ED1-B2F9-53F501956907}" sibTransId="{5F4EB484-3607-49DD-B66F-9B8BF7C04381}"/>
    <dgm:cxn modelId="{D7AA3CD4-A09B-422B-8ECA-DCA4A71886AA}" type="presParOf" srcId="{424F6927-ADF1-41B8-9931-DAF4968E7B79}" destId="{4856454B-428E-4342-BB42-346FD0B41EC7}" srcOrd="0" destOrd="0" presId="urn:microsoft.com/office/officeart/2005/8/layout/hierarchy3"/>
    <dgm:cxn modelId="{A2DD5340-BFC6-467E-BA7C-15519D9730B2}" type="presParOf" srcId="{4856454B-428E-4342-BB42-346FD0B41EC7}" destId="{3B44904C-8E4D-42CF-8218-4CD2988C1475}" srcOrd="0" destOrd="0" presId="urn:microsoft.com/office/officeart/2005/8/layout/hierarchy3"/>
    <dgm:cxn modelId="{BD40E274-3D09-448C-B231-ADA600F3B174}" type="presParOf" srcId="{3B44904C-8E4D-42CF-8218-4CD2988C1475}" destId="{FC134A74-A0CC-4B9A-9445-3E8193F24786}" srcOrd="0" destOrd="0" presId="urn:microsoft.com/office/officeart/2005/8/layout/hierarchy3"/>
    <dgm:cxn modelId="{C8C3AF53-88C8-4C93-9EDE-E55654A3D5FC}" type="presParOf" srcId="{3B44904C-8E4D-42CF-8218-4CD2988C1475}" destId="{77831AA0-FCB2-4B55-A86D-5CA4B00ECC7A}" srcOrd="1" destOrd="0" presId="urn:microsoft.com/office/officeart/2005/8/layout/hierarchy3"/>
    <dgm:cxn modelId="{8FDDA41B-ACF1-4B13-9CFD-32613EC788D3}" type="presParOf" srcId="{4856454B-428E-4342-BB42-346FD0B41EC7}" destId="{F5BAC455-657F-4E55-88C8-4A70B5B43289}" srcOrd="1" destOrd="0" presId="urn:microsoft.com/office/officeart/2005/8/layout/hierarchy3"/>
    <dgm:cxn modelId="{7F585EB0-7F8E-44CC-ADA8-4D0064C0E2A6}" type="presParOf" srcId="{F5BAC455-657F-4E55-88C8-4A70B5B43289}" destId="{D3DE3DDD-2C73-42C6-B123-D1822665321B}" srcOrd="0" destOrd="0" presId="urn:microsoft.com/office/officeart/2005/8/layout/hierarchy3"/>
    <dgm:cxn modelId="{3561F958-120E-41A5-9D20-508B77065741}" type="presParOf" srcId="{F5BAC455-657F-4E55-88C8-4A70B5B43289}" destId="{AB0F372A-5F3F-4575-BC3F-EDD9CA94A200}" srcOrd="1" destOrd="0" presId="urn:microsoft.com/office/officeart/2005/8/layout/hierarchy3"/>
    <dgm:cxn modelId="{EBCD9DA4-961E-4813-BBC6-A46AA77C4412}" type="presParOf" srcId="{F5BAC455-657F-4E55-88C8-4A70B5B43289}" destId="{96382267-8165-4F94-B654-9F3ADD44F8D2}" srcOrd="2" destOrd="0" presId="urn:microsoft.com/office/officeart/2005/8/layout/hierarchy3"/>
    <dgm:cxn modelId="{F4FD4B61-ABFA-4332-993A-CC9026C45A45}" type="presParOf" srcId="{F5BAC455-657F-4E55-88C8-4A70B5B43289}" destId="{9C6E259B-66B9-47B1-9BB5-5B1E472B7A23}" srcOrd="3" destOrd="0" presId="urn:microsoft.com/office/officeart/2005/8/layout/hierarchy3"/>
    <dgm:cxn modelId="{6440DC63-0F8D-4F9E-BF26-DC23E09C8D2C}" type="presParOf" srcId="{F5BAC455-657F-4E55-88C8-4A70B5B43289}" destId="{7C40EC9E-A510-4F2B-A100-D0A68F18AE8C}" srcOrd="4" destOrd="0" presId="urn:microsoft.com/office/officeart/2005/8/layout/hierarchy3"/>
    <dgm:cxn modelId="{E3A78B72-BB67-48BA-9769-3A1817DFBC80}" type="presParOf" srcId="{F5BAC455-657F-4E55-88C8-4A70B5B43289}" destId="{B321937F-65A3-4DBB-A42D-C29DCBDFE1D9}" srcOrd="5" destOrd="0" presId="urn:microsoft.com/office/officeart/2005/8/layout/hierarchy3"/>
    <dgm:cxn modelId="{4636931A-D46F-4B97-8794-255E772F33B0}" type="presParOf" srcId="{F5BAC455-657F-4E55-88C8-4A70B5B43289}" destId="{6ED54362-684B-4767-89FA-173FADB7CD96}" srcOrd="6" destOrd="0" presId="urn:microsoft.com/office/officeart/2005/8/layout/hierarchy3"/>
    <dgm:cxn modelId="{23B7BA66-E859-40A6-A184-83F40B00C225}" type="presParOf" srcId="{F5BAC455-657F-4E55-88C8-4A70B5B43289}" destId="{0E0E8BA2-4593-4E9D-82B8-EFDC0D350B7D}" srcOrd="7" destOrd="0" presId="urn:microsoft.com/office/officeart/2005/8/layout/hierarchy3"/>
    <dgm:cxn modelId="{D0D315D0-18D5-44BA-A8D1-DBC5FACE4F86}" type="presParOf" srcId="{424F6927-ADF1-41B8-9931-DAF4968E7B79}" destId="{8D82A49A-7C81-4F0C-BA61-75E083D2A8E9}" srcOrd="1" destOrd="0" presId="urn:microsoft.com/office/officeart/2005/8/layout/hierarchy3"/>
    <dgm:cxn modelId="{644A7909-BF2A-4B28-BE27-5E39A207D6BC}" type="presParOf" srcId="{8D82A49A-7C81-4F0C-BA61-75E083D2A8E9}" destId="{60C3B0F4-234B-4091-BCFD-50C01C9A832A}" srcOrd="0" destOrd="0" presId="urn:microsoft.com/office/officeart/2005/8/layout/hierarchy3"/>
    <dgm:cxn modelId="{BBFF2034-5783-42D3-9DDC-48419D2EE1CD}" type="presParOf" srcId="{60C3B0F4-234B-4091-BCFD-50C01C9A832A}" destId="{21CBD357-1667-4911-BA3F-6DF03817B2F3}" srcOrd="0" destOrd="0" presId="urn:microsoft.com/office/officeart/2005/8/layout/hierarchy3"/>
    <dgm:cxn modelId="{2C67CFE6-49F5-4434-8F2C-8C200011AAD8}" type="presParOf" srcId="{60C3B0F4-234B-4091-BCFD-50C01C9A832A}" destId="{0F654007-E9A3-49D5-9876-AF977B69A839}" srcOrd="1" destOrd="0" presId="urn:microsoft.com/office/officeart/2005/8/layout/hierarchy3"/>
    <dgm:cxn modelId="{B090D1B9-B412-48F5-A5BB-04675FC6EA62}" type="presParOf" srcId="{8D82A49A-7C81-4F0C-BA61-75E083D2A8E9}" destId="{A1FE2D7F-0DD8-4759-88A8-39ECF85239E4}" srcOrd="1" destOrd="0" presId="urn:microsoft.com/office/officeart/2005/8/layout/hierarchy3"/>
    <dgm:cxn modelId="{335E66D1-8C17-45E5-BFCF-BEB58EFB9149}" type="presParOf" srcId="{A1FE2D7F-0DD8-4759-88A8-39ECF85239E4}" destId="{375465CD-821A-4D28-B51F-CD33AB682686}" srcOrd="0" destOrd="0" presId="urn:microsoft.com/office/officeart/2005/8/layout/hierarchy3"/>
    <dgm:cxn modelId="{B2F3504D-804A-4B0B-AD64-9AED6A30B572}" type="presParOf" srcId="{A1FE2D7F-0DD8-4759-88A8-39ECF85239E4}" destId="{4EFCFB4A-63D7-472D-9046-7347069A0C10}" srcOrd="1" destOrd="0" presId="urn:microsoft.com/office/officeart/2005/8/layout/hierarchy3"/>
    <dgm:cxn modelId="{1D1D76DC-AACF-48DE-9145-B6C8C3B78F7B}" type="presParOf" srcId="{A1FE2D7F-0DD8-4759-88A8-39ECF85239E4}" destId="{8044763A-B72B-4F2C-9189-3F0AA193E6C9}" srcOrd="2" destOrd="0" presId="urn:microsoft.com/office/officeart/2005/8/layout/hierarchy3"/>
    <dgm:cxn modelId="{300E25A1-C830-4882-95C9-DF58F78B482F}" type="presParOf" srcId="{A1FE2D7F-0DD8-4759-88A8-39ECF85239E4}" destId="{770B25E1-A58D-4749-B42E-24C393BB2C9B}" srcOrd="3" destOrd="0" presId="urn:microsoft.com/office/officeart/2005/8/layout/hierarchy3"/>
    <dgm:cxn modelId="{6C4D4100-C9E5-4D93-B38F-2D47EBE2F1AE}" type="presParOf" srcId="{A1FE2D7F-0DD8-4759-88A8-39ECF85239E4}" destId="{BCFB099F-7D2E-4DEE-B2C1-4EF4BE67783A}" srcOrd="4" destOrd="0" presId="urn:microsoft.com/office/officeart/2005/8/layout/hierarchy3"/>
    <dgm:cxn modelId="{FE796E8E-D06D-4D84-B83D-37E04300392C}" type="presParOf" srcId="{A1FE2D7F-0DD8-4759-88A8-39ECF85239E4}" destId="{2566EF0B-7F26-44FA-92FF-FB7A80F5A558}" srcOrd="5" destOrd="0" presId="urn:microsoft.com/office/officeart/2005/8/layout/hierarchy3"/>
    <dgm:cxn modelId="{82F7F9C8-D242-4F16-A045-8A6E5601CE36}" type="presParOf" srcId="{A1FE2D7F-0DD8-4759-88A8-39ECF85239E4}" destId="{C09E00D6-9ADC-4DA8-A6ED-563E7AC6FA9A}" srcOrd="6" destOrd="0" presId="urn:microsoft.com/office/officeart/2005/8/layout/hierarchy3"/>
    <dgm:cxn modelId="{1170A446-52DA-4BCA-98FC-2EC15F819D76}" type="presParOf" srcId="{A1FE2D7F-0DD8-4759-88A8-39ECF85239E4}" destId="{BB8C960C-D00B-4E5B-9F83-EE0A6A8CEED6}" srcOrd="7" destOrd="0" presId="urn:microsoft.com/office/officeart/2005/8/layout/hierarchy3"/>
    <dgm:cxn modelId="{E1C00ECF-C71C-4916-B267-17A1FD14AB3B}" type="presParOf" srcId="{424F6927-ADF1-41B8-9931-DAF4968E7B79}" destId="{526B2F7F-2517-403B-AA5C-F9F0A825BE1A}" srcOrd="2" destOrd="0" presId="urn:microsoft.com/office/officeart/2005/8/layout/hierarchy3"/>
    <dgm:cxn modelId="{B01C7656-8EBB-4A19-9F10-51DC6BFD1269}" type="presParOf" srcId="{526B2F7F-2517-403B-AA5C-F9F0A825BE1A}" destId="{8714A92B-59F2-482E-874B-BA5A682425F8}" srcOrd="0" destOrd="0" presId="urn:microsoft.com/office/officeart/2005/8/layout/hierarchy3"/>
    <dgm:cxn modelId="{2093F6BD-047B-45E8-A8A3-9A50FF6DCB48}" type="presParOf" srcId="{8714A92B-59F2-482E-874B-BA5A682425F8}" destId="{E9E2B00E-326D-4009-8283-6E31FC2FD430}" srcOrd="0" destOrd="0" presId="urn:microsoft.com/office/officeart/2005/8/layout/hierarchy3"/>
    <dgm:cxn modelId="{7CEF5C36-EE59-4741-9526-8D58AE4E08E5}" type="presParOf" srcId="{8714A92B-59F2-482E-874B-BA5A682425F8}" destId="{0BE117D7-E39E-43FB-8806-642F6FEEAADB}" srcOrd="1" destOrd="0" presId="urn:microsoft.com/office/officeart/2005/8/layout/hierarchy3"/>
    <dgm:cxn modelId="{74284936-45FD-47E0-B377-199CB9033FB4}" type="presParOf" srcId="{526B2F7F-2517-403B-AA5C-F9F0A825BE1A}" destId="{B9C331B5-4A5D-414A-A3B6-B1EBA49AB7CE}" srcOrd="1" destOrd="0" presId="urn:microsoft.com/office/officeart/2005/8/layout/hierarchy3"/>
    <dgm:cxn modelId="{FDB397B0-BD98-4C16-B9E5-A2DE2D0300BA}" type="presParOf" srcId="{B9C331B5-4A5D-414A-A3B6-B1EBA49AB7CE}" destId="{DF15C449-5A91-4332-AA7F-408D2FA5ACBF}" srcOrd="0" destOrd="0" presId="urn:microsoft.com/office/officeart/2005/8/layout/hierarchy3"/>
    <dgm:cxn modelId="{1150ACFC-DCF3-414F-A3DD-E63F235C0C8B}" type="presParOf" srcId="{B9C331B5-4A5D-414A-A3B6-B1EBA49AB7CE}" destId="{C40CCD3A-A0C4-47CA-9380-485866CF2BA1}" srcOrd="1" destOrd="0" presId="urn:microsoft.com/office/officeart/2005/8/layout/hierarchy3"/>
    <dgm:cxn modelId="{D3C9F871-5685-4042-AB19-921D63BC6CB6}" type="presParOf" srcId="{B9C331B5-4A5D-414A-A3B6-B1EBA49AB7CE}" destId="{1D63E41C-5C15-4246-9BF8-509FF8D42F1A}" srcOrd="2" destOrd="0" presId="urn:microsoft.com/office/officeart/2005/8/layout/hierarchy3"/>
    <dgm:cxn modelId="{DF4B471A-7A98-4DE0-889D-4C5219C4657E}" type="presParOf" srcId="{B9C331B5-4A5D-414A-A3B6-B1EBA49AB7CE}" destId="{B9BEB877-7632-488D-A2FB-34D26A980263}" srcOrd="3" destOrd="0" presId="urn:microsoft.com/office/officeart/2005/8/layout/hierarchy3"/>
    <dgm:cxn modelId="{402583F1-4DEA-4664-B85C-AFE5D02561B3}" type="presParOf" srcId="{B9C331B5-4A5D-414A-A3B6-B1EBA49AB7CE}" destId="{24BF3DFD-B86E-4E52-A08D-FBF4C4A6CBB9}" srcOrd="4" destOrd="0" presId="urn:microsoft.com/office/officeart/2005/8/layout/hierarchy3"/>
    <dgm:cxn modelId="{9E9F668B-D62A-4DE6-B922-656336F6DED1}" type="presParOf" srcId="{B9C331B5-4A5D-414A-A3B6-B1EBA49AB7CE}" destId="{04B89B9D-2F0D-410B-8069-03D7A47AA40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34A74-A0CC-4B9A-9445-3E8193F24786}">
      <dsp:nvSpPr>
        <dsp:cNvPr id="0" name=""/>
        <dsp:cNvSpPr/>
      </dsp:nvSpPr>
      <dsp:spPr>
        <a:xfrm>
          <a:off x="1277632" y="1505"/>
          <a:ext cx="1327295" cy="663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>
              <a:latin typeface="Arial" pitchFamily="34" charset="0"/>
              <a:cs typeface="Arial" pitchFamily="34" charset="0"/>
            </a:rPr>
            <a:t>Gabinetes </a:t>
          </a:r>
          <a:endParaRPr lang="pt-PT" sz="1200" b="1" kern="1200">
            <a:latin typeface="Arial" pitchFamily="34" charset="0"/>
            <a:cs typeface="Arial" pitchFamily="34" charset="0"/>
          </a:endParaRPr>
        </a:p>
      </dsp:txBody>
      <dsp:txXfrm>
        <a:off x="1297070" y="20943"/>
        <a:ext cx="1288419" cy="624771"/>
      </dsp:txXfrm>
    </dsp:sp>
    <dsp:sp modelId="{D3DE3DDD-2C73-42C6-B123-D1822665321B}">
      <dsp:nvSpPr>
        <dsp:cNvPr id="0" name=""/>
        <dsp:cNvSpPr/>
      </dsp:nvSpPr>
      <dsp:spPr>
        <a:xfrm>
          <a:off x="1410361" y="665153"/>
          <a:ext cx="132729" cy="497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35"/>
              </a:lnTo>
              <a:lnTo>
                <a:pt x="132729" y="4977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F372A-5F3F-4575-BC3F-EDD9CA94A200}">
      <dsp:nvSpPr>
        <dsp:cNvPr id="0" name=""/>
        <dsp:cNvSpPr/>
      </dsp:nvSpPr>
      <dsp:spPr>
        <a:xfrm>
          <a:off x="1543091" y="831065"/>
          <a:ext cx="1061836" cy="66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Arial" pitchFamily="34" charset="0"/>
              <a:cs typeface="Arial" pitchFamily="34" charset="0"/>
            </a:rPr>
            <a:t>Gabinete Internacional de Intercambio;</a:t>
          </a:r>
          <a:endParaRPr lang="pt-PT" sz="900" kern="1200">
            <a:latin typeface="Arial" pitchFamily="34" charset="0"/>
            <a:cs typeface="Arial" pitchFamily="34" charset="0"/>
          </a:endParaRPr>
        </a:p>
      </dsp:txBody>
      <dsp:txXfrm>
        <a:off x="1562529" y="850503"/>
        <a:ext cx="1022960" cy="624771"/>
      </dsp:txXfrm>
    </dsp:sp>
    <dsp:sp modelId="{96382267-8165-4F94-B654-9F3ADD44F8D2}">
      <dsp:nvSpPr>
        <dsp:cNvPr id="0" name=""/>
        <dsp:cNvSpPr/>
      </dsp:nvSpPr>
      <dsp:spPr>
        <a:xfrm>
          <a:off x="1410361" y="665153"/>
          <a:ext cx="132729" cy="1327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295"/>
              </a:lnTo>
              <a:lnTo>
                <a:pt x="132729" y="1327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E259B-66B9-47B1-9BB5-5B1E472B7A23}">
      <dsp:nvSpPr>
        <dsp:cNvPr id="0" name=""/>
        <dsp:cNvSpPr/>
      </dsp:nvSpPr>
      <dsp:spPr>
        <a:xfrm>
          <a:off x="1543091" y="1660625"/>
          <a:ext cx="1061836" cy="66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Arial" pitchFamily="34" charset="0"/>
              <a:cs typeface="Arial" pitchFamily="34" charset="0"/>
            </a:rPr>
            <a:t>Gabinete de Estudos Planeamento e Estatística;</a:t>
          </a:r>
          <a:endParaRPr lang="pt-PT" sz="900" kern="1200">
            <a:latin typeface="Arial" pitchFamily="34" charset="0"/>
            <a:cs typeface="Arial" pitchFamily="34" charset="0"/>
          </a:endParaRPr>
        </a:p>
      </dsp:txBody>
      <dsp:txXfrm>
        <a:off x="1562529" y="1680063"/>
        <a:ext cx="1022960" cy="624771"/>
      </dsp:txXfrm>
    </dsp:sp>
    <dsp:sp modelId="{7C40EC9E-A510-4F2B-A100-D0A68F18AE8C}">
      <dsp:nvSpPr>
        <dsp:cNvPr id="0" name=""/>
        <dsp:cNvSpPr/>
      </dsp:nvSpPr>
      <dsp:spPr>
        <a:xfrm>
          <a:off x="1410361" y="665153"/>
          <a:ext cx="132729" cy="2156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6855"/>
              </a:lnTo>
              <a:lnTo>
                <a:pt x="132729" y="21568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1937F-65A3-4DBB-A42D-C29DCBDFE1D9}">
      <dsp:nvSpPr>
        <dsp:cNvPr id="0" name=""/>
        <dsp:cNvSpPr/>
      </dsp:nvSpPr>
      <dsp:spPr>
        <a:xfrm>
          <a:off x="1543091" y="2490184"/>
          <a:ext cx="1061836" cy="66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Arial" pitchFamily="34" charset="0"/>
              <a:cs typeface="Arial" pitchFamily="34" charset="0"/>
            </a:rPr>
            <a:t>Gabinete  Jurídico;</a:t>
          </a:r>
          <a:endParaRPr lang="pt-PT" sz="900" kern="1200">
            <a:latin typeface="Arial" pitchFamily="34" charset="0"/>
            <a:cs typeface="Arial" pitchFamily="34" charset="0"/>
          </a:endParaRPr>
        </a:p>
      </dsp:txBody>
      <dsp:txXfrm>
        <a:off x="1562529" y="2509622"/>
        <a:ext cx="1022960" cy="624771"/>
      </dsp:txXfrm>
    </dsp:sp>
    <dsp:sp modelId="{6ED54362-684B-4767-89FA-173FADB7CD96}">
      <dsp:nvSpPr>
        <dsp:cNvPr id="0" name=""/>
        <dsp:cNvSpPr/>
      </dsp:nvSpPr>
      <dsp:spPr>
        <a:xfrm>
          <a:off x="1410361" y="665153"/>
          <a:ext cx="132729" cy="2986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6415"/>
              </a:lnTo>
              <a:lnTo>
                <a:pt x="132729" y="2986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E8BA2-4593-4E9D-82B8-EFDC0D350B7D}">
      <dsp:nvSpPr>
        <dsp:cNvPr id="0" name=""/>
        <dsp:cNvSpPr/>
      </dsp:nvSpPr>
      <dsp:spPr>
        <a:xfrm>
          <a:off x="1543091" y="3319744"/>
          <a:ext cx="1061836" cy="66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Arial" pitchFamily="34" charset="0"/>
              <a:cs typeface="Arial" pitchFamily="34" charset="0"/>
            </a:rPr>
            <a:t>Gabinete de Recursos Humanos;</a:t>
          </a:r>
          <a:endParaRPr lang="pt-PT" sz="900" kern="1200">
            <a:latin typeface="Arial" pitchFamily="34" charset="0"/>
            <a:cs typeface="Arial" pitchFamily="34" charset="0"/>
          </a:endParaRPr>
        </a:p>
      </dsp:txBody>
      <dsp:txXfrm>
        <a:off x="1562529" y="3339182"/>
        <a:ext cx="1022960" cy="624771"/>
      </dsp:txXfrm>
    </dsp:sp>
    <dsp:sp modelId="{21CBD357-1667-4911-BA3F-6DF03817B2F3}">
      <dsp:nvSpPr>
        <dsp:cNvPr id="0" name=""/>
        <dsp:cNvSpPr/>
      </dsp:nvSpPr>
      <dsp:spPr>
        <a:xfrm>
          <a:off x="2936752" y="1505"/>
          <a:ext cx="1327295" cy="663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>
              <a:latin typeface="Arial" pitchFamily="34" charset="0"/>
              <a:cs typeface="Arial" pitchFamily="34" charset="0"/>
            </a:rPr>
            <a:t>Direções Nacionais</a:t>
          </a:r>
          <a:endParaRPr lang="pt-PT" sz="1200" b="1" kern="1200">
            <a:latin typeface="Arial" pitchFamily="34" charset="0"/>
            <a:cs typeface="Arial" pitchFamily="34" charset="0"/>
          </a:endParaRPr>
        </a:p>
      </dsp:txBody>
      <dsp:txXfrm>
        <a:off x="2956190" y="20943"/>
        <a:ext cx="1288419" cy="624771"/>
      </dsp:txXfrm>
    </dsp:sp>
    <dsp:sp modelId="{375465CD-821A-4D28-B51F-CD33AB682686}">
      <dsp:nvSpPr>
        <dsp:cNvPr id="0" name=""/>
        <dsp:cNvSpPr/>
      </dsp:nvSpPr>
      <dsp:spPr>
        <a:xfrm>
          <a:off x="3069481" y="665153"/>
          <a:ext cx="132729" cy="497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35"/>
              </a:lnTo>
              <a:lnTo>
                <a:pt x="132729" y="4977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CFB4A-63D7-472D-9046-7347069A0C10}">
      <dsp:nvSpPr>
        <dsp:cNvPr id="0" name=""/>
        <dsp:cNvSpPr/>
      </dsp:nvSpPr>
      <dsp:spPr>
        <a:xfrm>
          <a:off x="3202211" y="831065"/>
          <a:ext cx="1061836" cy="66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Arial" pitchFamily="34" charset="0"/>
              <a:cs typeface="Arial" pitchFamily="34" charset="0"/>
            </a:rPr>
            <a:t>Direção Nacional do Ensino Geral</a:t>
          </a:r>
          <a:endParaRPr lang="pt-PT" sz="900" kern="1200">
            <a:latin typeface="Arial" pitchFamily="34" charset="0"/>
            <a:cs typeface="Arial" pitchFamily="34" charset="0"/>
          </a:endParaRPr>
        </a:p>
      </dsp:txBody>
      <dsp:txXfrm>
        <a:off x="3221649" y="850503"/>
        <a:ext cx="1022960" cy="624771"/>
      </dsp:txXfrm>
    </dsp:sp>
    <dsp:sp modelId="{8044763A-B72B-4F2C-9189-3F0AA193E6C9}">
      <dsp:nvSpPr>
        <dsp:cNvPr id="0" name=""/>
        <dsp:cNvSpPr/>
      </dsp:nvSpPr>
      <dsp:spPr>
        <a:xfrm>
          <a:off x="3069481" y="665153"/>
          <a:ext cx="132729" cy="1327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295"/>
              </a:lnTo>
              <a:lnTo>
                <a:pt x="132729" y="1327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B25E1-A58D-4749-B42E-24C393BB2C9B}">
      <dsp:nvSpPr>
        <dsp:cNvPr id="0" name=""/>
        <dsp:cNvSpPr/>
      </dsp:nvSpPr>
      <dsp:spPr>
        <a:xfrm>
          <a:off x="3202211" y="1660625"/>
          <a:ext cx="1061836" cy="66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Arial" pitchFamily="34" charset="0"/>
              <a:cs typeface="Arial" pitchFamily="34" charset="0"/>
            </a:rPr>
            <a:t>Direção Nacional do Ensino  Médio Tecnico-Profissional</a:t>
          </a:r>
          <a:endParaRPr lang="pt-PT" sz="900" kern="1200">
            <a:latin typeface="Arial" pitchFamily="34" charset="0"/>
            <a:cs typeface="Arial" pitchFamily="34" charset="0"/>
          </a:endParaRPr>
        </a:p>
      </dsp:txBody>
      <dsp:txXfrm>
        <a:off x="3221649" y="1680063"/>
        <a:ext cx="1022960" cy="624771"/>
      </dsp:txXfrm>
    </dsp:sp>
    <dsp:sp modelId="{BCFB099F-7D2E-4DEE-B2C1-4EF4BE67783A}">
      <dsp:nvSpPr>
        <dsp:cNvPr id="0" name=""/>
        <dsp:cNvSpPr/>
      </dsp:nvSpPr>
      <dsp:spPr>
        <a:xfrm>
          <a:off x="3069481" y="665153"/>
          <a:ext cx="132729" cy="2156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6855"/>
              </a:lnTo>
              <a:lnTo>
                <a:pt x="132729" y="21568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6EF0B-7F26-44FA-92FF-FB7A80F5A558}">
      <dsp:nvSpPr>
        <dsp:cNvPr id="0" name=""/>
        <dsp:cNvSpPr/>
      </dsp:nvSpPr>
      <dsp:spPr>
        <a:xfrm>
          <a:off x="3202211" y="2490184"/>
          <a:ext cx="1061836" cy="66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Arial" pitchFamily="34" charset="0"/>
              <a:cs typeface="Arial" pitchFamily="34" charset="0"/>
            </a:rPr>
            <a:t>Direção Nacional de Ensino de Adultos</a:t>
          </a:r>
          <a:endParaRPr lang="pt-PT" sz="900" kern="1200">
            <a:latin typeface="Arial" pitchFamily="34" charset="0"/>
            <a:cs typeface="Arial" pitchFamily="34" charset="0"/>
          </a:endParaRPr>
        </a:p>
      </dsp:txBody>
      <dsp:txXfrm>
        <a:off x="3221649" y="2509622"/>
        <a:ext cx="1022960" cy="624771"/>
      </dsp:txXfrm>
    </dsp:sp>
    <dsp:sp modelId="{C09E00D6-9ADC-4DA8-A6ED-563E7AC6FA9A}">
      <dsp:nvSpPr>
        <dsp:cNvPr id="0" name=""/>
        <dsp:cNvSpPr/>
      </dsp:nvSpPr>
      <dsp:spPr>
        <a:xfrm>
          <a:off x="3069481" y="665153"/>
          <a:ext cx="132729" cy="2986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6415"/>
              </a:lnTo>
              <a:lnTo>
                <a:pt x="132729" y="2986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8C960C-D00B-4E5B-9F83-EE0A6A8CEED6}">
      <dsp:nvSpPr>
        <dsp:cNvPr id="0" name=""/>
        <dsp:cNvSpPr/>
      </dsp:nvSpPr>
      <dsp:spPr>
        <a:xfrm>
          <a:off x="3202211" y="3319744"/>
          <a:ext cx="1061836" cy="66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Arial" pitchFamily="34" charset="0"/>
              <a:cs typeface="Arial" pitchFamily="34" charset="0"/>
            </a:rPr>
            <a:t>Direção Nacional da Ação Social</a:t>
          </a:r>
          <a:endParaRPr lang="pt-PT" sz="900" kern="1200">
            <a:latin typeface="Arial" pitchFamily="34" charset="0"/>
            <a:cs typeface="Arial" pitchFamily="34" charset="0"/>
          </a:endParaRPr>
        </a:p>
      </dsp:txBody>
      <dsp:txXfrm>
        <a:off x="3221649" y="3339182"/>
        <a:ext cx="1022960" cy="624771"/>
      </dsp:txXfrm>
    </dsp:sp>
    <dsp:sp modelId="{E9E2B00E-326D-4009-8283-6E31FC2FD430}">
      <dsp:nvSpPr>
        <dsp:cNvPr id="0" name=""/>
        <dsp:cNvSpPr/>
      </dsp:nvSpPr>
      <dsp:spPr>
        <a:xfrm>
          <a:off x="4595871" y="1505"/>
          <a:ext cx="1327295" cy="663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>
              <a:latin typeface="Arial" pitchFamily="34" charset="0"/>
              <a:cs typeface="Arial" pitchFamily="34" charset="0"/>
            </a:rPr>
            <a:t>Institutos Nacionais</a:t>
          </a:r>
          <a:endParaRPr lang="pt-PT" sz="1200" b="1" kern="1200">
            <a:latin typeface="Arial" pitchFamily="34" charset="0"/>
            <a:cs typeface="Arial" pitchFamily="34" charset="0"/>
          </a:endParaRPr>
        </a:p>
      </dsp:txBody>
      <dsp:txXfrm>
        <a:off x="4615309" y="20943"/>
        <a:ext cx="1288419" cy="624771"/>
      </dsp:txXfrm>
    </dsp:sp>
    <dsp:sp modelId="{DF15C449-5A91-4332-AA7F-408D2FA5ACBF}">
      <dsp:nvSpPr>
        <dsp:cNvPr id="0" name=""/>
        <dsp:cNvSpPr/>
      </dsp:nvSpPr>
      <dsp:spPr>
        <a:xfrm>
          <a:off x="4728601" y="665153"/>
          <a:ext cx="132729" cy="497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35"/>
              </a:lnTo>
              <a:lnTo>
                <a:pt x="132729" y="4977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CCD3A-A0C4-47CA-9380-485866CF2BA1}">
      <dsp:nvSpPr>
        <dsp:cNvPr id="0" name=""/>
        <dsp:cNvSpPr/>
      </dsp:nvSpPr>
      <dsp:spPr>
        <a:xfrm>
          <a:off x="4861331" y="831065"/>
          <a:ext cx="1061836" cy="66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>
              <a:latin typeface="Arial" pitchFamily="34" charset="0"/>
              <a:cs typeface="Arial" pitchFamily="34" charset="0"/>
            </a:rPr>
            <a:t>Instituto Nacional para a Educação Especial;</a:t>
          </a:r>
          <a:endParaRPr lang="pt-PT" sz="900" kern="1200" dirty="0">
            <a:latin typeface="Arial" pitchFamily="34" charset="0"/>
            <a:cs typeface="Arial" pitchFamily="34" charset="0"/>
          </a:endParaRPr>
        </a:p>
      </dsp:txBody>
      <dsp:txXfrm>
        <a:off x="4880769" y="850503"/>
        <a:ext cx="1022960" cy="624771"/>
      </dsp:txXfrm>
    </dsp:sp>
    <dsp:sp modelId="{1D63E41C-5C15-4246-9BF8-509FF8D42F1A}">
      <dsp:nvSpPr>
        <dsp:cNvPr id="0" name=""/>
        <dsp:cNvSpPr/>
      </dsp:nvSpPr>
      <dsp:spPr>
        <a:xfrm>
          <a:off x="4728601" y="665153"/>
          <a:ext cx="132729" cy="1327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295"/>
              </a:lnTo>
              <a:lnTo>
                <a:pt x="132729" y="1327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EB877-7632-488D-A2FB-34D26A980263}">
      <dsp:nvSpPr>
        <dsp:cNvPr id="0" name=""/>
        <dsp:cNvSpPr/>
      </dsp:nvSpPr>
      <dsp:spPr>
        <a:xfrm>
          <a:off x="4861331" y="1660625"/>
          <a:ext cx="1061836" cy="66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Arial" pitchFamily="34" charset="0"/>
              <a:cs typeface="Arial" pitchFamily="34" charset="0"/>
            </a:rPr>
            <a:t>Instituto Nacional de Formação de Quadros;</a:t>
          </a:r>
          <a:endParaRPr lang="pt-PT" sz="900" kern="1200">
            <a:latin typeface="Arial" pitchFamily="34" charset="0"/>
            <a:cs typeface="Arial" pitchFamily="34" charset="0"/>
          </a:endParaRPr>
        </a:p>
      </dsp:txBody>
      <dsp:txXfrm>
        <a:off x="4880769" y="1680063"/>
        <a:ext cx="1022960" cy="624771"/>
      </dsp:txXfrm>
    </dsp:sp>
    <dsp:sp modelId="{24BF3DFD-B86E-4E52-A08D-FBF4C4A6CBB9}">
      <dsp:nvSpPr>
        <dsp:cNvPr id="0" name=""/>
        <dsp:cNvSpPr/>
      </dsp:nvSpPr>
      <dsp:spPr>
        <a:xfrm>
          <a:off x="4728601" y="665153"/>
          <a:ext cx="132729" cy="2156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6855"/>
              </a:lnTo>
              <a:lnTo>
                <a:pt x="132729" y="21568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89B9D-2F0D-410B-8069-03D7A47AA40F}">
      <dsp:nvSpPr>
        <dsp:cNvPr id="0" name=""/>
        <dsp:cNvSpPr/>
      </dsp:nvSpPr>
      <dsp:spPr>
        <a:xfrm>
          <a:off x="4861331" y="2490184"/>
          <a:ext cx="1061836" cy="66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Arial" pitchFamily="34" charset="0"/>
              <a:cs typeface="Arial" pitchFamily="34" charset="0"/>
            </a:rPr>
            <a:t>Instituto Nacional de Investigação e Desenvolvimento da Educação.</a:t>
          </a:r>
          <a:endParaRPr lang="pt-PT" sz="900" kern="1200">
            <a:latin typeface="Arial" pitchFamily="34" charset="0"/>
            <a:cs typeface="Arial" pitchFamily="34" charset="0"/>
          </a:endParaRPr>
        </a:p>
      </dsp:txBody>
      <dsp:txXfrm>
        <a:off x="4880769" y="2509622"/>
        <a:ext cx="1022960" cy="624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75DF2-623C-42FE-9208-E056BE188969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CBE64-30A6-49BE-978E-A11378E215D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013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CBE64-30A6-49BE-978E-A11378E215D6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892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CBE64-30A6-49BE-978E-A11378E215D6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3537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CBE64-30A6-49BE-978E-A11378E215D6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04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CBE64-30A6-49BE-978E-A11378E215D6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0786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CBE64-30A6-49BE-978E-A11378E215D6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64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582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42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132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641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762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391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902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718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461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891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08BDE-E9CA-4214-8655-5ACE3E7DA955}" type="datetimeFigureOut">
              <a:rPr lang="pt-PT" smtClean="0"/>
              <a:pPr/>
              <a:t>25-02-2014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482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259633" y="411043"/>
            <a:ext cx="763284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rgbClr val="C00000"/>
                </a:solidFill>
              </a:rPr>
              <a:t>UNIVERSIDADE DE ÉVORA</a:t>
            </a:r>
            <a:endParaRPr lang="pt-PT" dirty="0">
              <a:solidFill>
                <a:srgbClr val="C00000"/>
              </a:solidFill>
            </a:endParaRPr>
          </a:p>
          <a:p>
            <a:pPr algn="ctr"/>
            <a:r>
              <a:rPr lang="pt-PT" b="1" dirty="0">
                <a:solidFill>
                  <a:schemeClr val="bg1"/>
                </a:solidFill>
              </a:rPr>
              <a:t>ESCOLA DE CIÊNCIAS SOCIAIS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>
                <a:solidFill>
                  <a:schemeClr val="bg1"/>
                </a:solidFill>
              </a:rPr>
              <a:t>DEPARTAMENTO DE PEDAGOGIA E EDUCAÇÃO</a:t>
            </a:r>
          </a:p>
          <a:p>
            <a:pPr algn="ctr"/>
            <a:r>
              <a:rPr lang="pt-PT" dirty="0">
                <a:solidFill>
                  <a:schemeClr val="bg1"/>
                </a:solidFill>
              </a:rPr>
              <a:t> </a:t>
            </a:r>
          </a:p>
          <a:p>
            <a:pPr algn="ctr"/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sz="2800" b="1" dirty="0">
                <a:solidFill>
                  <a:schemeClr val="bg1"/>
                </a:solidFill>
              </a:rPr>
              <a:t>A Monodocência nas 5.ª e 6.ª classes do Ensino Primário em Angola: a visão dos professores </a:t>
            </a:r>
          </a:p>
          <a:p>
            <a:pPr algn="ctr"/>
            <a:r>
              <a:rPr lang="pt-PT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pt-PT" b="1" dirty="0">
                <a:solidFill>
                  <a:schemeClr val="bg1"/>
                </a:solidFill>
              </a:rPr>
              <a:t> 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b="1" dirty="0">
                <a:solidFill>
                  <a:schemeClr val="bg1"/>
                </a:solidFill>
              </a:rPr>
              <a:t> 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 smtClean="0">
                <a:solidFill>
                  <a:schemeClr val="bg1"/>
                </a:solidFill>
              </a:rPr>
              <a:t>Anacleto</a:t>
            </a:r>
            <a:r>
              <a:rPr lang="pt-PT" b="1" dirty="0" smtClean="0">
                <a:solidFill>
                  <a:schemeClr val="bg1"/>
                </a:solidFill>
              </a:rPr>
              <a:t>, </a:t>
            </a:r>
            <a:r>
              <a:rPr lang="pt-PT" dirty="0">
                <a:solidFill>
                  <a:schemeClr val="bg1"/>
                </a:solidFill>
              </a:rPr>
              <a:t>N.º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dirty="0" smtClean="0">
                <a:solidFill>
                  <a:schemeClr val="bg1"/>
                </a:solidFill>
              </a:rPr>
              <a:t>10146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>
                <a:solidFill>
                  <a:schemeClr val="bg1"/>
                </a:solidFill>
              </a:rPr>
              <a:t>Orientação: Prof. Doutora Marília </a:t>
            </a:r>
            <a:r>
              <a:rPr lang="pt-PT" dirty="0" err="1">
                <a:solidFill>
                  <a:schemeClr val="bg1"/>
                </a:solidFill>
              </a:rPr>
              <a:t>Evangelina</a:t>
            </a:r>
            <a:r>
              <a:rPr lang="pt-PT" dirty="0">
                <a:solidFill>
                  <a:schemeClr val="bg1"/>
                </a:solidFill>
              </a:rPr>
              <a:t> Sota </a:t>
            </a:r>
            <a:r>
              <a:rPr lang="pt-PT" dirty="0" err="1">
                <a:solidFill>
                  <a:schemeClr val="bg1"/>
                </a:solidFill>
              </a:rPr>
              <a:t>Favinha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pt-PT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pt-PT" b="1" dirty="0">
                <a:solidFill>
                  <a:schemeClr val="bg1"/>
                </a:solidFill>
              </a:rPr>
              <a:t>Mestrado em Ciências da Educação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>
                <a:solidFill>
                  <a:schemeClr val="bg1"/>
                </a:solidFill>
              </a:rPr>
              <a:t>Área de especialização: Administração e Gestão Educacional</a:t>
            </a:r>
          </a:p>
          <a:p>
            <a:pPr algn="ctr"/>
            <a:r>
              <a:rPr lang="pt-PT" dirty="0">
                <a:solidFill>
                  <a:schemeClr val="bg1"/>
                </a:solidFill>
              </a:rPr>
              <a:t>Dissertação </a:t>
            </a:r>
          </a:p>
          <a:p>
            <a:r>
              <a:rPr lang="pt-PT" i="1" dirty="0">
                <a:solidFill>
                  <a:schemeClr val="bg1"/>
                </a:solidFill>
              </a:rPr>
              <a:t> 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>
                <a:solidFill>
                  <a:schemeClr val="bg1"/>
                </a:solidFill>
              </a:rPr>
              <a:t>Évora,2013</a:t>
            </a:r>
          </a:p>
          <a:p>
            <a:r>
              <a:rPr lang="pt-PT" dirty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9" name="Imagem 8" descr="capa mestrados.jpg"/>
          <p:cNvPicPr/>
          <p:nvPr/>
        </p:nvPicPr>
        <p:blipFill rotWithShape="1">
          <a:blip r:embed="rId2" cstate="print"/>
          <a:srcRect t="4"/>
          <a:stretch/>
        </p:blipFill>
        <p:spPr>
          <a:xfrm>
            <a:off x="-36512" y="0"/>
            <a:ext cx="10081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9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407697"/>
              </p:ext>
            </p:extLst>
          </p:nvPr>
        </p:nvGraphicFramePr>
        <p:xfrm>
          <a:off x="467544" y="476672"/>
          <a:ext cx="8352928" cy="6080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76464"/>
                <a:gridCol w="4176464"/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cap="small" dirty="0" smtClean="0"/>
                        <a:t>Monodocência</a:t>
                      </a:r>
                      <a:endParaRPr lang="pt-PT" dirty="0" smtClean="0"/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cap="small" dirty="0" smtClean="0"/>
                        <a:t>Polidocência</a:t>
                      </a:r>
                    </a:p>
                    <a:p>
                      <a:endParaRPr lang="pt-PT" dirty="0"/>
                    </a:p>
                  </a:txBody>
                  <a:tcPr/>
                </a:tc>
              </a:tr>
              <a:tr h="2245275">
                <a:tc>
                  <a:txBody>
                    <a:bodyPr/>
                    <a:lstStyle/>
                    <a:p>
                      <a:endParaRPr lang="pt-PT" dirty="0" smtClean="0"/>
                    </a:p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responsabilidade é atribuída a um </a:t>
                      </a: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só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indivíduo, o professor</a:t>
                      </a:r>
                    </a:p>
                    <a:p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Ensino Primário do subsistema do Ensino Geral;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Ensino de adultos nos primeiros anos da alfabetização.</a:t>
                      </a:r>
                      <a:endParaRPr lang="pt-PT" sz="1600" dirty="0" smtClean="0"/>
                    </a:p>
                    <a:p>
                      <a:endParaRPr lang="pt-PT" dirty="0" smtClean="0"/>
                    </a:p>
                    <a:p>
                      <a:pPr algn="just"/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professores são especializados unicamente em duas disciplinas. </a:t>
                      </a:r>
                    </a:p>
                    <a:p>
                      <a:pPr algn="just"/>
                      <a:endParaRPr lang="pt-PT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Extensão da Monodocência para a 5.ª e  6.ª classe. São anos que comportam 9 disciplinas curriculares, das quais figuram: a Educação Física, a Educação Manual Plástica e a Educação Musical</a:t>
                      </a: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Cívica.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dirty="0" smtClean="0"/>
                    </a:p>
                    <a:p>
                      <a:pPr algn="ctr"/>
                      <a:r>
                        <a:rPr lang="pt-PT" b="1" dirty="0" smtClean="0"/>
                        <a:t>Os professores </a:t>
                      </a:r>
                      <a:r>
                        <a:rPr lang="pt-PT" b="1" dirty="0" smtClean="0">
                          <a:solidFill>
                            <a:srgbClr val="C00000"/>
                          </a:solidFill>
                        </a:rPr>
                        <a:t>não se sentem </a:t>
                      </a:r>
                      <a:r>
                        <a:rPr lang="pt-PT" b="1" dirty="0" smtClean="0"/>
                        <a:t>preparados para </a:t>
                      </a:r>
                      <a:r>
                        <a:rPr lang="pt-PT" b="1" dirty="0" err="1" smtClean="0"/>
                        <a:t>lecionar</a:t>
                      </a:r>
                      <a:r>
                        <a:rPr lang="pt-PT" b="1" baseline="0" dirty="0" smtClean="0"/>
                        <a:t> todas as disciplinas</a:t>
                      </a:r>
                      <a:endParaRPr lang="pt-P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responsabilidade é atribuida a um grupo de professores</a:t>
                      </a:r>
                      <a:endParaRPr lang="pt-B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B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Ensino Secundário</a:t>
                      </a:r>
                    </a:p>
                    <a:p>
                      <a:pPr marL="0" indent="0" algn="l" defTabSz="914400" rtl="0" eaLnBrk="1" latinLnBrk="0" hangingPunct="1">
                        <a:buFont typeface="Arial" pitchFamily="34" charset="0"/>
                        <a:buNone/>
                      </a:pPr>
                      <a:endParaRPr lang="pt-B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professor é especializado,</a:t>
                      </a: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escola de formação numa área específica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que comporta 2 disciplinas.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planos de estudo concebidos preparam os professores nas seguintes áreas: Português/Educação Moral e Cívica; Inglês/Educação Moral e Cívica; Francês/Educação Moral e Cívica; Matemática/Física;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Biologia/Química; História/Geografia;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4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Singulares: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Educação Manual Plástica e Educação Física,</a:t>
                      </a: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Educação Musical</a:t>
                      </a:r>
                      <a:endParaRPr lang="pt-B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pt-B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pt-B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pt-B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professores 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sentem-se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preparados para lecionar disciplinas específicas</a:t>
                      </a:r>
                      <a:endParaRPr lang="pt-P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eta para baixo 6"/>
          <p:cNvSpPr/>
          <p:nvPr/>
        </p:nvSpPr>
        <p:spPr>
          <a:xfrm>
            <a:off x="2267744" y="5388539"/>
            <a:ext cx="288032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3006367" y="6488668"/>
            <a:ext cx="12984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(Teixeira, 2011</a:t>
            </a:r>
            <a:r>
              <a:rPr lang="pt-BR" sz="1400" dirty="0"/>
              <a:t>)</a:t>
            </a:r>
            <a:endParaRPr lang="pt-PT" sz="1400" dirty="0"/>
          </a:p>
        </p:txBody>
      </p:sp>
      <p:sp>
        <p:nvSpPr>
          <p:cNvPr id="9" name="Rectângulo 8"/>
          <p:cNvSpPr/>
          <p:nvPr/>
        </p:nvSpPr>
        <p:spPr>
          <a:xfrm>
            <a:off x="7403352" y="6505599"/>
            <a:ext cx="13451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400" dirty="0">
                <a:solidFill>
                  <a:schemeClr val="dk1"/>
                </a:solidFill>
              </a:rPr>
              <a:t>(</a:t>
            </a:r>
            <a:r>
              <a:rPr lang="pt-PT" sz="1400" dirty="0" err="1">
                <a:solidFill>
                  <a:schemeClr val="dk1"/>
                </a:solidFill>
              </a:rPr>
              <a:t>Nguluve</a:t>
            </a:r>
            <a:r>
              <a:rPr lang="pt-PT" sz="1400" dirty="0">
                <a:solidFill>
                  <a:schemeClr val="dk1"/>
                </a:solidFill>
              </a:rPr>
              <a:t>, 2010</a:t>
            </a:r>
            <a:r>
              <a:rPr lang="pt-PT" sz="1400" dirty="0" smtClean="0">
                <a:solidFill>
                  <a:schemeClr val="dk1"/>
                </a:solidFill>
              </a:rPr>
              <a:t>)</a:t>
            </a:r>
            <a:endParaRPr lang="pt-PT" sz="1400" dirty="0">
              <a:solidFill>
                <a:schemeClr val="dk1"/>
              </a:solidFill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6540121" y="5396044"/>
            <a:ext cx="288032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aixaDeTexto 1"/>
          <p:cNvSpPr txBox="1"/>
          <p:nvPr/>
        </p:nvSpPr>
        <p:spPr>
          <a:xfrm>
            <a:off x="4067944" y="-2738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/>
              <a:t>Angola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1881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veta à esquerda 1"/>
          <p:cNvSpPr/>
          <p:nvPr/>
        </p:nvSpPr>
        <p:spPr>
          <a:xfrm>
            <a:off x="3815916" y="753543"/>
            <a:ext cx="612068" cy="5277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1010221" y="1945649"/>
            <a:ext cx="263046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3600" b="1" cap="small" dirty="0" smtClean="0">
                <a:solidFill>
                  <a:schemeClr val="bg1"/>
                </a:solidFill>
              </a:rPr>
              <a:t>Parte II</a:t>
            </a:r>
          </a:p>
          <a:p>
            <a:pPr algn="ctr"/>
            <a:endParaRPr lang="pt-PT" sz="3600" b="1" cap="small" dirty="0" smtClean="0">
              <a:solidFill>
                <a:schemeClr val="bg1"/>
              </a:solidFill>
            </a:endParaRPr>
          </a:p>
          <a:p>
            <a:pPr algn="ctr"/>
            <a:r>
              <a:rPr lang="pt-PT" sz="3600" b="1" cap="small" dirty="0" smtClean="0">
                <a:solidFill>
                  <a:schemeClr val="bg1"/>
                </a:solidFill>
              </a:rPr>
              <a:t>Metodologia</a:t>
            </a:r>
          </a:p>
          <a:p>
            <a:pPr algn="ctr"/>
            <a:r>
              <a:rPr lang="pt-PT" sz="3600" b="1" cap="small" dirty="0" smtClean="0">
                <a:solidFill>
                  <a:schemeClr val="bg1"/>
                </a:solidFill>
              </a:rPr>
              <a:t> de</a:t>
            </a:r>
          </a:p>
          <a:p>
            <a:pPr algn="ctr"/>
            <a:r>
              <a:rPr lang="pt-PT" sz="3600" b="1" cap="small" dirty="0" smtClean="0">
                <a:solidFill>
                  <a:schemeClr val="bg1"/>
                </a:solidFill>
              </a:rPr>
              <a:t> </a:t>
            </a:r>
            <a:r>
              <a:rPr lang="pt-PT" sz="3600" b="1" cap="small" dirty="0">
                <a:solidFill>
                  <a:schemeClr val="bg1"/>
                </a:solidFill>
              </a:rPr>
              <a:t>Investigação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392844" y="908720"/>
            <a:ext cx="42410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cap="all" dirty="0">
                <a:solidFill>
                  <a:srgbClr val="FFC000"/>
                </a:solidFill>
              </a:rPr>
              <a:t>CAPÍTULO </a:t>
            </a:r>
            <a:r>
              <a:rPr lang="pt-PT" sz="2400" b="1" cap="all" dirty="0" err="1">
                <a:solidFill>
                  <a:srgbClr val="FFC000"/>
                </a:solidFill>
              </a:rPr>
              <a:t>Iv</a:t>
            </a:r>
            <a:r>
              <a:rPr lang="pt-PT" sz="2400" b="1" cap="all" dirty="0">
                <a:solidFill>
                  <a:srgbClr val="FFC000"/>
                </a:solidFill>
              </a:rPr>
              <a:t> </a:t>
            </a:r>
            <a:r>
              <a:rPr lang="pt-PT" sz="2400" b="1" cap="all" dirty="0" smtClean="0">
                <a:solidFill>
                  <a:srgbClr val="FFC000"/>
                </a:solidFill>
              </a:rPr>
              <a:t>– METODOLOGIA</a:t>
            </a:r>
          </a:p>
          <a:p>
            <a:endParaRPr lang="pt-PT" sz="2400" b="1" cap="all" dirty="0" smtClean="0">
              <a:solidFill>
                <a:srgbClr val="FFC000"/>
              </a:solidFill>
            </a:endParaRPr>
          </a:p>
          <a:p>
            <a:endParaRPr lang="pt-PT" sz="2400" b="1" cap="all" dirty="0">
              <a:solidFill>
                <a:srgbClr val="FFC000"/>
              </a:solidFill>
            </a:endParaRPr>
          </a:p>
          <a:p>
            <a:r>
              <a:rPr lang="pt-PT" sz="2400" b="1" cap="all" dirty="0">
                <a:solidFill>
                  <a:srgbClr val="FF0000"/>
                </a:solidFill>
              </a:rPr>
              <a:t>CAPÍTULO V – Análise dos </a:t>
            </a:r>
            <a:r>
              <a:rPr lang="pt-PT" sz="2400" b="1" cap="all" dirty="0" smtClean="0">
                <a:solidFill>
                  <a:srgbClr val="FF0000"/>
                </a:solidFill>
              </a:rPr>
              <a:t>dados</a:t>
            </a:r>
          </a:p>
          <a:p>
            <a:endParaRPr lang="pt-PT" sz="2400" b="1" cap="all" dirty="0" smtClean="0">
              <a:solidFill>
                <a:srgbClr val="FF0000"/>
              </a:solidFill>
            </a:endParaRPr>
          </a:p>
          <a:p>
            <a:endParaRPr lang="pt-PT" sz="2400" b="1" cap="all" dirty="0">
              <a:solidFill>
                <a:srgbClr val="FF0000"/>
              </a:solidFill>
            </a:endParaRPr>
          </a:p>
          <a:p>
            <a:r>
              <a:rPr lang="pt-PT" sz="2400" b="1" cap="all" dirty="0">
                <a:solidFill>
                  <a:schemeClr val="bg1">
                    <a:lumMod val="95000"/>
                  </a:schemeClr>
                </a:solidFill>
              </a:rPr>
              <a:t>CAPÍTULO VI – Apresentação e Interpretação DOS </a:t>
            </a:r>
            <a:r>
              <a:rPr lang="pt-PT" sz="2400" b="1" cap="all" dirty="0" smtClean="0">
                <a:solidFill>
                  <a:schemeClr val="bg1">
                    <a:lumMod val="95000"/>
                  </a:schemeClr>
                </a:solidFill>
              </a:rPr>
              <a:t>dados</a:t>
            </a:r>
          </a:p>
          <a:p>
            <a:endParaRPr lang="pt-PT" sz="2400" b="1" cap="all" dirty="0">
              <a:solidFill>
                <a:schemeClr val="bg1">
                  <a:lumMod val="95000"/>
                </a:schemeClr>
              </a:solidFill>
            </a:endParaRPr>
          </a:p>
          <a:p>
            <a:endParaRPr lang="pt-PT" sz="2400" b="1" cap="all" dirty="0" smtClean="0">
              <a:solidFill>
                <a:schemeClr val="accent5"/>
              </a:solidFill>
            </a:endParaRPr>
          </a:p>
          <a:p>
            <a:r>
              <a:rPr lang="pt-PT" sz="2400" b="1" cap="all" dirty="0" smtClean="0">
                <a:solidFill>
                  <a:schemeClr val="accent5"/>
                </a:solidFill>
              </a:rPr>
              <a:t>Capítulo </a:t>
            </a:r>
            <a:r>
              <a:rPr lang="pt-PT" sz="2400" b="1" cap="all" dirty="0">
                <a:solidFill>
                  <a:schemeClr val="accent5"/>
                </a:solidFill>
              </a:rPr>
              <a:t>VII – Síntese dos </a:t>
            </a:r>
            <a:r>
              <a:rPr lang="pt-PT" sz="2400" b="1" cap="all" dirty="0" smtClean="0">
                <a:solidFill>
                  <a:schemeClr val="accent5"/>
                </a:solidFill>
              </a:rPr>
              <a:t>resultados</a:t>
            </a:r>
            <a:endParaRPr lang="pt-PT" sz="2400" b="1" cap="all" dirty="0">
              <a:solidFill>
                <a:schemeClr val="accent5"/>
              </a:solidFill>
            </a:endParaRPr>
          </a:p>
          <a:p>
            <a:r>
              <a:rPr lang="pt-PT" sz="2400" b="1" cap="all" dirty="0" smtClean="0">
                <a:solidFill>
                  <a:schemeClr val="accent5"/>
                </a:solidFill>
              </a:rPr>
              <a:t> </a:t>
            </a:r>
            <a:endParaRPr lang="pt-PT" sz="2400" b="1" cap="all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188640"/>
            <a:ext cx="3091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</a:t>
            </a:r>
            <a:r>
              <a:rPr lang="pt-PT" b="1" cap="all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pt-PT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METODOLOGIA</a:t>
            </a:r>
          </a:p>
        </p:txBody>
      </p:sp>
      <p:sp>
        <p:nvSpPr>
          <p:cNvPr id="4" name="Rectângulo 3"/>
          <p:cNvSpPr/>
          <p:nvPr/>
        </p:nvSpPr>
        <p:spPr>
          <a:xfrm>
            <a:off x="611560" y="69269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 smtClean="0"/>
              <a:t>“O</a:t>
            </a:r>
            <a:r>
              <a:rPr lang="pt-PT" sz="2400" b="1" dirty="0" smtClean="0"/>
              <a:t> </a:t>
            </a:r>
            <a:r>
              <a:rPr lang="pt-PT" sz="2400" b="1" dirty="0" smtClean="0"/>
              <a:t>Estudo </a:t>
            </a:r>
            <a:r>
              <a:rPr lang="pt-PT" sz="2400" b="1" dirty="0"/>
              <a:t>de caso </a:t>
            </a:r>
            <a:r>
              <a:rPr lang="pt-PT" dirty="0" smtClean="0"/>
              <a:t>é um trabalho empírico que investiga fenómenos contemporâneos no contexto real” </a:t>
            </a:r>
            <a:endParaRPr lang="pt-PT" dirty="0"/>
          </a:p>
        </p:txBody>
      </p:sp>
      <p:sp>
        <p:nvSpPr>
          <p:cNvPr id="5" name="Rectângulo 4"/>
          <p:cNvSpPr/>
          <p:nvPr/>
        </p:nvSpPr>
        <p:spPr>
          <a:xfrm>
            <a:off x="6300192" y="1628800"/>
            <a:ext cx="10743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dirty="0" smtClean="0"/>
              <a:t>(Yin, 1984</a:t>
            </a:r>
            <a:r>
              <a:rPr lang="pt-PT" sz="1600" dirty="0"/>
              <a:t>)</a:t>
            </a:r>
          </a:p>
        </p:txBody>
      </p:sp>
      <p:sp>
        <p:nvSpPr>
          <p:cNvPr id="7" name="Rectângulo 6"/>
          <p:cNvSpPr/>
          <p:nvPr/>
        </p:nvSpPr>
        <p:spPr>
          <a:xfrm>
            <a:off x="1459685" y="2402885"/>
            <a:ext cx="65846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 smtClean="0"/>
              <a:t>Abordagem de natureza  qualitativa </a:t>
            </a:r>
            <a:endParaRPr lang="pt-PT" sz="3200" b="1" dirty="0"/>
          </a:p>
        </p:txBody>
      </p:sp>
      <p:sp>
        <p:nvSpPr>
          <p:cNvPr id="8" name="Seta curvada à direita 7"/>
          <p:cNvSpPr/>
          <p:nvPr/>
        </p:nvSpPr>
        <p:spPr>
          <a:xfrm>
            <a:off x="1371707" y="1684494"/>
            <a:ext cx="314151" cy="4413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303340"/>
              </p:ext>
            </p:extLst>
          </p:nvPr>
        </p:nvGraphicFramePr>
        <p:xfrm>
          <a:off x="423423" y="3429000"/>
          <a:ext cx="8496944" cy="30301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48472"/>
                <a:gridCol w="4248472"/>
              </a:tblGrid>
              <a:tr h="346188">
                <a:tc>
                  <a:txBody>
                    <a:bodyPr/>
                    <a:lstStyle/>
                    <a:p>
                      <a:r>
                        <a:rPr lang="pt-PT" dirty="0" smtClean="0"/>
                        <a:t>Escola Privada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Escola Pública</a:t>
                      </a:r>
                    </a:p>
                    <a:p>
                      <a:endParaRPr lang="pt-PT" dirty="0"/>
                    </a:p>
                  </a:txBody>
                  <a:tcPr/>
                </a:tc>
              </a:tr>
              <a:tr h="2390116">
                <a:tc>
                  <a:txBody>
                    <a:bodyPr/>
                    <a:lstStyle/>
                    <a:p>
                      <a:endParaRPr lang="pt-PT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358 alunos;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45 professores;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Seleciona os seus professores através de testes de avaliação;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800" kern="1200" dirty="0" smtClean="0">
                          <a:effectLst/>
                        </a:rPr>
                        <a:t>Os professores da 5ª e 6ª classes dão oito disciplinas.</a:t>
                      </a:r>
                      <a:endParaRPr lang="pt-PT" dirty="0" smtClean="0"/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 alunos;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professores/as;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 6 anos de escolaridade;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professores das 5ª e 6ª classes lecionam nove disciplinas;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professores são 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recrutados pelo 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ângulo 10"/>
          <p:cNvSpPr/>
          <p:nvPr/>
        </p:nvSpPr>
        <p:spPr>
          <a:xfrm>
            <a:off x="409747" y="298766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/>
              <a:t>Esta investigação foi realizada em duas escolas </a:t>
            </a:r>
            <a:r>
              <a:rPr lang="pt-PT" dirty="0" smtClean="0"/>
              <a:t>primárias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9860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260648"/>
            <a:ext cx="2454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cap="small" dirty="0" smtClean="0"/>
              <a:t>Instrumentos e Técnicas </a:t>
            </a:r>
            <a:endParaRPr lang="pt-PT" b="1" cap="small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2" y="90872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Entrevistas</a:t>
            </a:r>
          </a:p>
          <a:p>
            <a:endParaRPr lang="pt-PT" b="1" dirty="0" smtClean="0"/>
          </a:p>
          <a:p>
            <a:r>
              <a:rPr lang="pt-PT" b="1" dirty="0" smtClean="0"/>
              <a:t>“</a:t>
            </a:r>
            <a:r>
              <a:rPr lang="pt-PT" b="1" dirty="0" err="1"/>
              <a:t>Focus</a:t>
            </a:r>
            <a:r>
              <a:rPr lang="pt-PT" b="1" dirty="0"/>
              <a:t> </a:t>
            </a:r>
            <a:r>
              <a:rPr lang="pt-PT" b="1" dirty="0" err="1" smtClean="0"/>
              <a:t>Group</a:t>
            </a:r>
            <a:r>
              <a:rPr lang="pt-PT" b="1" dirty="0" smtClean="0"/>
              <a:t>”, </a:t>
            </a:r>
            <a:r>
              <a:rPr lang="pt-PT" dirty="0" smtClean="0"/>
              <a:t>sendo </a:t>
            </a:r>
            <a:r>
              <a:rPr lang="pt-PT" dirty="0"/>
              <a:t>estes sujeitos participantes na comunidade escolar, ou seja, os professores.</a:t>
            </a:r>
          </a:p>
          <a:p>
            <a:endParaRPr lang="pt-PT" dirty="0"/>
          </a:p>
        </p:txBody>
      </p:sp>
      <p:sp>
        <p:nvSpPr>
          <p:cNvPr id="4" name="Seta curvada à direita 3"/>
          <p:cNvSpPr/>
          <p:nvPr/>
        </p:nvSpPr>
        <p:spPr>
          <a:xfrm>
            <a:off x="359532" y="1268760"/>
            <a:ext cx="180020" cy="3786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28214"/>
              </p:ext>
            </p:extLst>
          </p:nvPr>
        </p:nvGraphicFramePr>
        <p:xfrm>
          <a:off x="1547664" y="2636912"/>
          <a:ext cx="5488940" cy="13681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744470"/>
                <a:gridCol w="2744470"/>
              </a:tblGrid>
              <a:tr h="45605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Participantes</a:t>
                      </a:r>
                      <a:endParaRPr lang="pt-PT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Entrevistados</a:t>
                      </a:r>
                      <a:endParaRPr lang="pt-PT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Escola Privada n=45</a:t>
                      </a:r>
                      <a:endParaRPr lang="pt-PT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N= 4</a:t>
                      </a:r>
                      <a:endParaRPr lang="pt-PT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Escola Pública n=24</a:t>
                      </a:r>
                      <a:endParaRPr lang="pt-PT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N=4</a:t>
                      </a:r>
                      <a:endParaRPr lang="pt-PT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ângulo 6"/>
          <p:cNvSpPr/>
          <p:nvPr/>
        </p:nvSpPr>
        <p:spPr>
          <a:xfrm>
            <a:off x="452877" y="4221088"/>
            <a:ext cx="836916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/>
              <a:t>As entrevistas</a:t>
            </a:r>
            <a:r>
              <a:rPr lang="pt-PT" dirty="0"/>
              <a:t>, depois de gravadas, foram transcritas para se proceder ao seu tratamento qualitativo, com recurso à técnica de análise de </a:t>
            </a:r>
            <a:r>
              <a:rPr lang="pt-PT" dirty="0" smtClean="0"/>
              <a:t>conteúdo.</a:t>
            </a:r>
          </a:p>
          <a:p>
            <a:pPr algn="r"/>
            <a:endParaRPr lang="pt-PT" sz="1600" dirty="0" smtClean="0"/>
          </a:p>
          <a:p>
            <a:pPr algn="r"/>
            <a:endParaRPr lang="pt-PT" sz="1600" dirty="0"/>
          </a:p>
        </p:txBody>
      </p:sp>
      <p:sp>
        <p:nvSpPr>
          <p:cNvPr id="8" name="Rectângulo 7"/>
          <p:cNvSpPr/>
          <p:nvPr/>
        </p:nvSpPr>
        <p:spPr>
          <a:xfrm>
            <a:off x="395536" y="5175195"/>
            <a:ext cx="24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/>
              <a:t>1 - Unidades de Sentido</a:t>
            </a:r>
            <a:endParaRPr lang="pt-PT" b="1" dirty="0"/>
          </a:p>
        </p:txBody>
      </p:sp>
      <p:sp>
        <p:nvSpPr>
          <p:cNvPr id="9" name="Rectângulo 8"/>
          <p:cNvSpPr/>
          <p:nvPr/>
        </p:nvSpPr>
        <p:spPr>
          <a:xfrm>
            <a:off x="449542" y="6204899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/>
              <a:t>3- Fichas Síntese</a:t>
            </a:r>
            <a:endParaRPr lang="pt-PT" b="1" dirty="0"/>
          </a:p>
        </p:txBody>
      </p:sp>
      <p:sp>
        <p:nvSpPr>
          <p:cNvPr id="10" name="Rectângulo 9"/>
          <p:cNvSpPr/>
          <p:nvPr/>
        </p:nvSpPr>
        <p:spPr>
          <a:xfrm>
            <a:off x="449542" y="5661248"/>
            <a:ext cx="2825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/>
              <a:t>2- Grelhas de Categorização</a:t>
            </a:r>
            <a:endParaRPr lang="pt-PT" b="1" dirty="0"/>
          </a:p>
        </p:txBody>
      </p:sp>
      <p:sp>
        <p:nvSpPr>
          <p:cNvPr id="11" name="Rectângulo 10"/>
          <p:cNvSpPr/>
          <p:nvPr/>
        </p:nvSpPr>
        <p:spPr>
          <a:xfrm>
            <a:off x="6228184" y="6389565"/>
            <a:ext cx="2857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(Guerra, 2006; </a:t>
            </a:r>
            <a:r>
              <a:rPr lang="pt-PT" dirty="0" err="1"/>
              <a:t>Bardin</a:t>
            </a:r>
            <a:r>
              <a:rPr lang="pt-PT" dirty="0"/>
              <a:t>, </a:t>
            </a:r>
            <a:r>
              <a:rPr lang="pt-PT" dirty="0" smtClean="0"/>
              <a:t>2006)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821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260648"/>
            <a:ext cx="3572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V – Análise dos dados</a:t>
            </a:r>
          </a:p>
        </p:txBody>
      </p:sp>
      <p:sp>
        <p:nvSpPr>
          <p:cNvPr id="4" name="Rectângulo 3"/>
          <p:cNvSpPr/>
          <p:nvPr/>
        </p:nvSpPr>
        <p:spPr>
          <a:xfrm>
            <a:off x="-324544" y="732229"/>
            <a:ext cx="3772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pt-PT" b="1" cap="small" dirty="0" smtClean="0"/>
              <a:t>Caracterização </a:t>
            </a:r>
            <a:r>
              <a:rPr lang="pt-PT" b="1" cap="small" dirty="0"/>
              <a:t>dos Entrevistados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510012758"/>
              </p:ext>
            </p:extLst>
          </p:nvPr>
        </p:nvGraphicFramePr>
        <p:xfrm>
          <a:off x="323528" y="1340768"/>
          <a:ext cx="4248472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719018218"/>
              </p:ext>
            </p:extLst>
          </p:nvPr>
        </p:nvGraphicFramePr>
        <p:xfrm>
          <a:off x="4716016" y="1362253"/>
          <a:ext cx="4215574" cy="2426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868144" y="136225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/>
              <a:t>Habilitações Literárias</a:t>
            </a:r>
            <a:endParaRPr lang="pt-PT" sz="1600" b="1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780029"/>
              </p:ext>
            </p:extLst>
          </p:nvPr>
        </p:nvGraphicFramePr>
        <p:xfrm>
          <a:off x="323528" y="4108585"/>
          <a:ext cx="4248472" cy="256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924598"/>
              </p:ext>
            </p:extLst>
          </p:nvPr>
        </p:nvGraphicFramePr>
        <p:xfrm>
          <a:off x="4716016" y="4149080"/>
          <a:ext cx="42484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300192" y="4273351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/>
              <a:t>Anos de Serviço</a:t>
            </a:r>
            <a:endParaRPr lang="pt-PT" sz="1400" b="1" dirty="0"/>
          </a:p>
        </p:txBody>
      </p:sp>
    </p:spTree>
    <p:extLst>
      <p:ext uri="{BB962C8B-B14F-4D97-AF65-F5344CB8AC3E}">
        <p14:creationId xmlns:p14="http://schemas.microsoft.com/office/powerpoint/2010/main" val="48372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-180528" y="44624"/>
            <a:ext cx="3338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pt-PT" b="1" cap="small" dirty="0" smtClean="0"/>
              <a:t>Categorização da Entrevistas</a:t>
            </a:r>
            <a:endParaRPr lang="pt-PT" b="1" cap="smal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35857"/>
              </p:ext>
            </p:extLst>
          </p:nvPr>
        </p:nvGraphicFramePr>
        <p:xfrm>
          <a:off x="251520" y="404664"/>
          <a:ext cx="8712968" cy="646040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564211"/>
                <a:gridCol w="4148757"/>
              </a:tblGrid>
              <a:tr h="21666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UNIDADES DE REGISTO</a:t>
                      </a:r>
                      <a:endParaRPr lang="pt-PT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CATEGORIAS</a:t>
                      </a:r>
                      <a:endParaRPr lang="pt-PT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 anchor="ctr"/>
                </a:tc>
              </a:tr>
              <a:tr h="216661">
                <a:tc rowSpan="3"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Formação</a:t>
                      </a:r>
                      <a:endParaRPr lang="pt-PT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Formação complementar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Vantagens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Aplicação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rowSpan="4"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Preparação/Conhecimentos </a:t>
                      </a:r>
                      <a:r>
                        <a:rPr lang="pt-PT" sz="2000" dirty="0">
                          <a:effectLst/>
                        </a:rPr>
                        <a:t>para </a:t>
                      </a:r>
                      <a:r>
                        <a:rPr lang="pt-PT" sz="2000" dirty="0" err="1">
                          <a:effectLst/>
                        </a:rPr>
                        <a:t>lecionar</a:t>
                      </a:r>
                      <a:r>
                        <a:rPr lang="pt-PT" sz="2000" dirty="0">
                          <a:effectLst/>
                        </a:rPr>
                        <a:t> Disciplinas</a:t>
                      </a:r>
                      <a:endParaRPr lang="pt-PT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effectLst/>
                        </a:rPr>
                        <a:t>Essencial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Domínio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Competências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Requisitos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328708">
                <a:tc rowSpan="10"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 </a:t>
                      </a:r>
                      <a:r>
                        <a:rPr lang="pt-PT" sz="2000" dirty="0" smtClean="0">
                          <a:effectLst/>
                        </a:rPr>
                        <a:t>Monodocência</a:t>
                      </a:r>
                      <a:endParaRPr lang="pt-PT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 </a:t>
                      </a:r>
                      <a:r>
                        <a:rPr lang="pt-PT" sz="1400" b="1" dirty="0" smtClean="0">
                          <a:effectLst/>
                        </a:rPr>
                        <a:t>Dificuldades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8412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 </a:t>
                      </a:r>
                      <a:r>
                        <a:rPr lang="pt-PT" sz="1400" b="1" dirty="0" smtClean="0">
                          <a:effectLst/>
                        </a:rPr>
                        <a:t>Conhecimentos/domínios </a:t>
                      </a:r>
                      <a:r>
                        <a:rPr lang="pt-PT" sz="1400" b="1" dirty="0">
                          <a:effectLst/>
                        </a:rPr>
                        <a:t>específicos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Formação Específica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32526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Vantagens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Desvantagens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Continuação da Implementação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7564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 </a:t>
                      </a:r>
                      <a:r>
                        <a:rPr lang="pt-PT" sz="1400" b="1" dirty="0" smtClean="0">
                          <a:effectLst/>
                        </a:rPr>
                        <a:t>Programas </a:t>
                      </a:r>
                      <a:r>
                        <a:rPr lang="pt-PT" sz="1400" b="1" dirty="0">
                          <a:effectLst/>
                        </a:rPr>
                        <a:t>curriculares adequados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31803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effectLst/>
                        </a:rPr>
                        <a:t>Inovação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Nova disciplina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3945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L. Estrangeira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Polidocência</a:t>
                      </a:r>
                      <a:endParaRPr lang="pt-PT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Classe de implementação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  <a:tr h="21666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Disciplinas a </a:t>
                      </a:r>
                      <a:r>
                        <a:rPr lang="pt-PT" sz="1400" b="1" dirty="0" err="1">
                          <a:effectLst/>
                        </a:rPr>
                        <a:t>lecionar</a:t>
                      </a:r>
                      <a:endParaRPr lang="pt-PT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14454" marT="0" marB="0"/>
                </a:tc>
              </a:tr>
            </a:tbl>
          </a:graphicData>
        </a:graphic>
      </p:graphicFrame>
      <p:cxnSp>
        <p:nvCxnSpPr>
          <p:cNvPr id="5" name="Conexão recta 4"/>
          <p:cNvCxnSpPr/>
          <p:nvPr/>
        </p:nvCxnSpPr>
        <p:spPr>
          <a:xfrm>
            <a:off x="4788024" y="1700808"/>
            <a:ext cx="4248472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4788024" y="2996952"/>
            <a:ext cx="4248472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4788024" y="6165304"/>
            <a:ext cx="4248472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7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116632"/>
            <a:ext cx="1821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512" y="692696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Os professores continuam a </a:t>
            </a:r>
            <a:r>
              <a:rPr lang="pt-PT" b="1" dirty="0" smtClean="0"/>
              <a:t>frequentar formação</a:t>
            </a:r>
            <a:r>
              <a:rPr lang="pt-PT" dirty="0"/>
              <a:t> </a:t>
            </a:r>
            <a:r>
              <a:rPr lang="pt-PT" dirty="0" smtClean="0"/>
              <a:t>e a </a:t>
            </a:r>
            <a:r>
              <a:rPr lang="pt-PT" b="1" dirty="0" smtClean="0"/>
              <a:t>aplicar </a:t>
            </a:r>
            <a:r>
              <a:rPr lang="pt-PT" b="1" dirty="0"/>
              <a:t>os conhecimentos adquiridos </a:t>
            </a:r>
            <a:r>
              <a:rPr lang="pt-PT" dirty="0"/>
              <a:t>no </a:t>
            </a:r>
            <a:r>
              <a:rPr lang="pt-PT" dirty="0" smtClean="0"/>
              <a:t>decurso </a:t>
            </a:r>
            <a:r>
              <a:rPr lang="pt-PT" dirty="0"/>
              <a:t>das suas funções</a:t>
            </a:r>
            <a:r>
              <a:rPr lang="pt-PT" dirty="0" smtClean="0"/>
              <a:t>.</a:t>
            </a:r>
          </a:p>
          <a:p>
            <a:pPr algn="just"/>
            <a:r>
              <a:rPr lang="pt-PT" b="1" dirty="0"/>
              <a:t> </a:t>
            </a:r>
            <a:endParaRPr lang="pt-PT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Os professores </a:t>
            </a:r>
            <a:r>
              <a:rPr lang="pt-PT" b="1" dirty="0" smtClean="0"/>
              <a:t>não </a:t>
            </a:r>
            <a:r>
              <a:rPr lang="pt-PT" b="1" dirty="0"/>
              <a:t>se encontram totalmente </a:t>
            </a:r>
            <a:r>
              <a:rPr lang="pt-PT" b="1" dirty="0" smtClean="0"/>
              <a:t>preparados </a:t>
            </a:r>
            <a:r>
              <a:rPr lang="pt-PT" dirty="0" smtClean="0"/>
              <a:t>para </a:t>
            </a:r>
            <a:r>
              <a:rPr lang="pt-PT" dirty="0" err="1" smtClean="0"/>
              <a:t>lecionar</a:t>
            </a:r>
            <a:r>
              <a:rPr lang="pt-PT" dirty="0" smtClean="0"/>
              <a:t> no regime de Monodocência, </a:t>
            </a:r>
            <a:r>
              <a:rPr lang="pt-PT" dirty="0"/>
              <a:t>pois existem disciplinas com carácter mais técnico </a:t>
            </a:r>
            <a:r>
              <a:rPr lang="pt-PT" dirty="0" smtClean="0"/>
              <a:t>e não </a:t>
            </a:r>
            <a:r>
              <a:rPr lang="pt-PT" dirty="0"/>
              <a:t>dominam todas as especificidades das disciplinas</a:t>
            </a:r>
            <a:r>
              <a:rPr lang="pt-PT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/>
              <a:t>O seu nível de conhecimentos por vezes </a:t>
            </a:r>
            <a:r>
              <a:rPr lang="pt-PT" b="1" dirty="0"/>
              <a:t>não é suficiente</a:t>
            </a:r>
            <a:r>
              <a:rPr lang="pt-PT" dirty="0"/>
              <a:t> para </a:t>
            </a:r>
            <a:r>
              <a:rPr lang="pt-PT" dirty="0" err="1"/>
              <a:t>lecionarem</a:t>
            </a:r>
            <a:r>
              <a:rPr lang="pt-PT" dirty="0"/>
              <a:t> algumas disciplinas. </a:t>
            </a:r>
            <a:r>
              <a:rPr lang="pt-PT" dirty="0" smtClean="0"/>
              <a:t>O </a:t>
            </a:r>
            <a:r>
              <a:rPr lang="pt-PT" dirty="0"/>
              <a:t>Sistema Educativo do País exige que o professor seja </a:t>
            </a:r>
            <a:r>
              <a:rPr lang="pt-PT" b="1" dirty="0" smtClean="0"/>
              <a:t>generalista.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/>
              <a:t>Têm </a:t>
            </a:r>
            <a:r>
              <a:rPr lang="pt-PT" b="1" dirty="0" smtClean="0"/>
              <a:t>dificuldades</a:t>
            </a:r>
            <a:r>
              <a:rPr lang="pt-PT" dirty="0" smtClean="0"/>
              <a:t> em </a:t>
            </a:r>
            <a:r>
              <a:rPr lang="pt-PT" dirty="0" err="1"/>
              <a:t>lecionar</a:t>
            </a:r>
            <a:r>
              <a:rPr lang="pt-PT" dirty="0"/>
              <a:t> </a:t>
            </a:r>
            <a:r>
              <a:rPr lang="pt-PT" b="1" dirty="0"/>
              <a:t>9</a:t>
            </a:r>
            <a:r>
              <a:rPr lang="pt-PT" dirty="0"/>
              <a:t> </a:t>
            </a:r>
            <a:r>
              <a:rPr lang="pt-PT" dirty="0" smtClean="0"/>
              <a:t>disciplinas </a:t>
            </a:r>
            <a:r>
              <a:rPr lang="pt-PT" dirty="0"/>
              <a:t>diferentes, uma vez que a sua formação é apenas numa área</a:t>
            </a:r>
            <a:r>
              <a:rPr lang="pt-PT" dirty="0" smtClean="0"/>
              <a:t>.</a:t>
            </a:r>
          </a:p>
          <a:p>
            <a:pPr algn="just"/>
            <a:endParaRPr lang="pt-PT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A maioria dos professores é a </a:t>
            </a:r>
            <a:r>
              <a:rPr lang="pt-PT" b="1" dirty="0" smtClean="0"/>
              <a:t>favor da Polidocência </a:t>
            </a:r>
            <a:r>
              <a:rPr lang="pt-PT" dirty="0"/>
              <a:t>a partir da 5ª classe</a:t>
            </a:r>
            <a:r>
              <a:rPr lang="pt-PT" dirty="0" smtClean="0"/>
              <a:t>.</a:t>
            </a:r>
          </a:p>
          <a:p>
            <a:pPr algn="just"/>
            <a:endParaRPr lang="pt-PT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A maioria dos professores considera os </a:t>
            </a:r>
            <a:r>
              <a:rPr lang="pt-PT" b="1" dirty="0" smtClean="0"/>
              <a:t>programas curriculares </a:t>
            </a:r>
            <a:r>
              <a:rPr lang="pt-PT" dirty="0" smtClean="0"/>
              <a:t>adequados. Contudo, existem alguns Professores que os consideram </a:t>
            </a:r>
            <a:r>
              <a:rPr lang="pt-PT" b="1" dirty="0" smtClean="0"/>
              <a:t>pouco profundos, vastos </a:t>
            </a:r>
            <a:r>
              <a:rPr lang="pt-PT" dirty="0" smtClean="0"/>
              <a:t>e </a:t>
            </a:r>
            <a:r>
              <a:rPr lang="pt-PT" b="1" dirty="0" smtClean="0"/>
              <a:t>imprecisos. </a:t>
            </a:r>
            <a:endParaRPr lang="pt-PT" dirty="0"/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131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980728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As </a:t>
            </a:r>
            <a:r>
              <a:rPr lang="pt-PT" dirty="0"/>
              <a:t>disciplinas </a:t>
            </a:r>
            <a:r>
              <a:rPr lang="pt-PT" dirty="0" smtClean="0"/>
              <a:t>a serem </a:t>
            </a:r>
            <a:r>
              <a:rPr lang="pt-PT" dirty="0" err="1" smtClean="0"/>
              <a:t>lecionadas</a:t>
            </a:r>
            <a:r>
              <a:rPr lang="pt-PT" dirty="0" smtClean="0"/>
              <a:t> na Monodocência deveriam </a:t>
            </a:r>
            <a:r>
              <a:rPr lang="pt-PT" b="1" dirty="0"/>
              <a:t>ser as mesmas </a:t>
            </a:r>
            <a:r>
              <a:rPr lang="pt-PT" dirty="0" smtClean="0"/>
              <a:t>as serem </a:t>
            </a:r>
            <a:r>
              <a:rPr lang="pt-PT" dirty="0" err="1" smtClean="0"/>
              <a:t>lecionadas</a:t>
            </a:r>
            <a:r>
              <a:rPr lang="pt-PT" dirty="0" smtClean="0"/>
              <a:t> na Polidocência.  </a:t>
            </a:r>
            <a:r>
              <a:rPr lang="pt-PT" dirty="0"/>
              <a:t>S</a:t>
            </a:r>
            <a:r>
              <a:rPr lang="pt-PT" dirty="0" smtClean="0"/>
              <a:t>ão</a:t>
            </a:r>
            <a:r>
              <a:rPr lang="pt-PT" dirty="0"/>
              <a:t>: Língua </a:t>
            </a:r>
            <a:r>
              <a:rPr lang="pt-PT" dirty="0" smtClean="0"/>
              <a:t>Portuguesa, </a:t>
            </a:r>
            <a:r>
              <a:rPr lang="pt-PT" dirty="0"/>
              <a:t>Matemática, </a:t>
            </a:r>
            <a:r>
              <a:rPr lang="pt-PT" dirty="0" smtClean="0"/>
              <a:t>Ciências </a:t>
            </a:r>
            <a:r>
              <a:rPr lang="pt-PT" dirty="0"/>
              <a:t>N</a:t>
            </a:r>
            <a:r>
              <a:rPr lang="pt-PT" dirty="0" smtClean="0"/>
              <a:t>aturais, História, Geografia, Educação Física, Língua estrangeira, Educação Moral e Cívica, Educação Musical e Educação Manual Plástica.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PT" dirty="0"/>
              <a:t>O</a:t>
            </a:r>
            <a:r>
              <a:rPr lang="pt-PT" dirty="0" smtClean="0"/>
              <a:t> </a:t>
            </a:r>
            <a:r>
              <a:rPr lang="pt-PT" dirty="0" err="1"/>
              <a:t>fator</a:t>
            </a:r>
            <a:r>
              <a:rPr lang="pt-PT" dirty="0"/>
              <a:t> </a:t>
            </a:r>
            <a:r>
              <a:rPr lang="pt-PT" b="1" dirty="0"/>
              <a:t>inovação</a:t>
            </a:r>
            <a:r>
              <a:rPr lang="pt-PT" dirty="0"/>
              <a:t> </a:t>
            </a:r>
            <a:r>
              <a:rPr lang="pt-PT" dirty="0" smtClean="0"/>
              <a:t>é </a:t>
            </a:r>
            <a:r>
              <a:rPr lang="pt-PT" dirty="0"/>
              <a:t>uma constante no Sistema Educativo </a:t>
            </a:r>
            <a:r>
              <a:rPr lang="pt-PT" dirty="0" smtClean="0"/>
              <a:t>Angolano.</a:t>
            </a:r>
          </a:p>
          <a:p>
            <a:endParaRPr lang="pt-P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Quanto às Tecnologias </a:t>
            </a:r>
            <a:r>
              <a:rPr lang="pt-PT" dirty="0"/>
              <a:t>de Informação e Comunicação, nota-se alguma </a:t>
            </a:r>
            <a:r>
              <a:rPr lang="pt-PT" b="1" dirty="0"/>
              <a:t>diferença </a:t>
            </a:r>
            <a:r>
              <a:rPr lang="pt-PT" dirty="0"/>
              <a:t>de opinião entre os professores da </a:t>
            </a:r>
            <a:r>
              <a:rPr lang="pt-PT" u="sng" dirty="0"/>
              <a:t>escola privada </a:t>
            </a:r>
            <a:r>
              <a:rPr lang="pt-PT" dirty="0" smtClean="0"/>
              <a:t>e </a:t>
            </a:r>
            <a:r>
              <a:rPr lang="pt-PT" dirty="0"/>
              <a:t>os professores da </a:t>
            </a:r>
            <a:r>
              <a:rPr lang="pt-PT" u="sng" dirty="0"/>
              <a:t>escola pública</a:t>
            </a:r>
            <a:r>
              <a:rPr lang="pt-PT" dirty="0"/>
              <a:t>. </a:t>
            </a:r>
            <a:r>
              <a:rPr lang="pt-PT" dirty="0" smtClean="0"/>
              <a:t>Na escola privada </a:t>
            </a:r>
            <a:r>
              <a:rPr lang="pt-PT" b="1" dirty="0" smtClean="0"/>
              <a:t>concordam</a:t>
            </a:r>
            <a:r>
              <a:rPr lang="pt-PT" dirty="0" smtClean="0"/>
              <a:t> com a introdução da disciplina de TIC. No ensino público consideram que deve ser introduzida apenas a partir da 7ª classe.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PT" dirty="0"/>
              <a:t> A importância de se iniciar a aprendizagem de uma língua estrangeira na 5.ª classe foi considerada </a:t>
            </a:r>
            <a:r>
              <a:rPr lang="pt-PT" b="1" dirty="0"/>
              <a:t>interessante</a:t>
            </a:r>
            <a:r>
              <a:rPr lang="pt-PT" dirty="0"/>
              <a:t> e </a:t>
            </a:r>
            <a:r>
              <a:rPr lang="pt-PT" b="1" dirty="0" smtClean="0"/>
              <a:t>favorável. </a:t>
            </a:r>
            <a:r>
              <a:rPr lang="pt-PT" dirty="0" smtClean="0"/>
              <a:t>Os </a:t>
            </a:r>
            <a:r>
              <a:rPr lang="pt-PT" dirty="0"/>
              <a:t>alunos estão numa faixa etária onde se torna mais </a:t>
            </a:r>
            <a:r>
              <a:rPr lang="pt-PT" b="1" dirty="0"/>
              <a:t>fácil a aprendizagem </a:t>
            </a:r>
            <a:r>
              <a:rPr lang="pt-PT" dirty="0"/>
              <a:t>de línguas estrangeiras. 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</p:txBody>
      </p:sp>
      <p:sp>
        <p:nvSpPr>
          <p:cNvPr id="3" name="Rectângulo 2"/>
          <p:cNvSpPr/>
          <p:nvPr/>
        </p:nvSpPr>
        <p:spPr>
          <a:xfrm>
            <a:off x="179512" y="116632"/>
            <a:ext cx="1821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16699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116632"/>
            <a:ext cx="1890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Conclusões</a:t>
            </a:r>
            <a:endParaRPr lang="pt-PT" sz="24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692696"/>
            <a:ext cx="8784976" cy="44319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solidFill>
                  <a:sysClr val="windowText" lastClr="000000"/>
                </a:solidFill>
              </a:rPr>
              <a:t>O </a:t>
            </a:r>
            <a:r>
              <a:rPr lang="pt-BR" dirty="0">
                <a:solidFill>
                  <a:sysClr val="windowText" lastClr="000000"/>
                </a:solidFill>
              </a:rPr>
              <a:t>Sistema Educativo em Angola está </a:t>
            </a:r>
            <a:r>
              <a:rPr lang="pt-BR" dirty="0" smtClean="0">
                <a:solidFill>
                  <a:sysClr val="windowText" lastClr="000000"/>
                </a:solidFill>
              </a:rPr>
              <a:t>num </a:t>
            </a:r>
            <a:r>
              <a:rPr lang="pt-BR" sz="2000" b="1" dirty="0" smtClean="0">
                <a:solidFill>
                  <a:srgbClr val="C00000"/>
                </a:solidFill>
              </a:rPr>
              <a:t>processo </a:t>
            </a:r>
            <a:r>
              <a:rPr lang="pt-BR" sz="2000" b="1" dirty="0">
                <a:solidFill>
                  <a:srgbClr val="C00000"/>
                </a:solidFill>
              </a:rPr>
              <a:t>dinâmico </a:t>
            </a:r>
            <a:r>
              <a:rPr lang="pt-BR" dirty="0" smtClean="0">
                <a:solidFill>
                  <a:sysClr val="windowText" lastClr="000000"/>
                </a:solidFill>
              </a:rPr>
              <a:t>de </a:t>
            </a:r>
            <a:r>
              <a:rPr lang="pt-BR" dirty="0">
                <a:solidFill>
                  <a:sysClr val="windowText" lastClr="000000"/>
                </a:solidFill>
              </a:rPr>
              <a:t>implementação da segunda reforma educativa. </a:t>
            </a:r>
            <a:endParaRPr lang="pt-BR" dirty="0" smtClean="0">
              <a:solidFill>
                <a:sysClr val="windowText" lastClr="000000"/>
              </a:solidFill>
            </a:endParaRPr>
          </a:p>
          <a:p>
            <a:pPr algn="just"/>
            <a:endParaRPr lang="pt-BR" dirty="0" smtClean="0">
              <a:solidFill>
                <a:sysClr val="windowText" lastClr="000000"/>
              </a:solidFill>
            </a:endParaRPr>
          </a:p>
          <a:p>
            <a:pPr algn="just"/>
            <a:r>
              <a:rPr lang="pt-BR" dirty="0" smtClean="0">
                <a:solidFill>
                  <a:sysClr val="windowText" lastClr="000000"/>
                </a:solidFill>
              </a:rPr>
              <a:t>São </a:t>
            </a:r>
            <a:r>
              <a:rPr lang="pt-BR" dirty="0">
                <a:solidFill>
                  <a:sysClr val="windowText" lastClr="000000"/>
                </a:solidFill>
              </a:rPr>
              <a:t>visíveis os </a:t>
            </a:r>
            <a:r>
              <a:rPr lang="pt-BR" dirty="0" smtClean="0">
                <a:solidFill>
                  <a:sysClr val="windowText" lastClr="000000"/>
                </a:solidFill>
              </a:rPr>
              <a:t>esforços, que visam </a:t>
            </a:r>
            <a:r>
              <a:rPr lang="pt-BR" dirty="0">
                <a:solidFill>
                  <a:sysClr val="windowText" lastClr="000000"/>
                </a:solidFill>
              </a:rPr>
              <a:t>a melhoria da </a:t>
            </a:r>
            <a:r>
              <a:rPr lang="pt-BR" sz="2000" b="1" dirty="0">
                <a:solidFill>
                  <a:srgbClr val="C00000"/>
                </a:solidFill>
              </a:rPr>
              <a:t>qualidade</a:t>
            </a:r>
            <a:r>
              <a:rPr lang="pt-BR" dirty="0">
                <a:solidFill>
                  <a:sysClr val="windowText" lastClr="000000"/>
                </a:solidFill>
              </a:rPr>
              <a:t> de </a:t>
            </a:r>
            <a:r>
              <a:rPr lang="pt-BR" dirty="0" smtClean="0">
                <a:solidFill>
                  <a:sysClr val="windowText" lastClr="000000"/>
                </a:solidFill>
              </a:rPr>
              <a:t>ensino e a </a:t>
            </a:r>
            <a:r>
              <a:rPr lang="pt-BR" dirty="0">
                <a:solidFill>
                  <a:sysClr val="windowText" lastClr="000000"/>
                </a:solidFill>
              </a:rPr>
              <a:t>expansão da rede </a:t>
            </a:r>
            <a:r>
              <a:rPr lang="pt-BR" dirty="0" smtClean="0">
                <a:solidFill>
                  <a:sysClr val="windowText" lastClr="000000"/>
                </a:solidFill>
              </a:rPr>
              <a:t>escolar.</a:t>
            </a:r>
          </a:p>
          <a:p>
            <a:pPr algn="just"/>
            <a:endParaRPr lang="pt-BR" dirty="0">
              <a:solidFill>
                <a:sysClr val="windowText" lastClr="000000"/>
              </a:solidFill>
            </a:endParaRPr>
          </a:p>
          <a:p>
            <a:pPr algn="just"/>
            <a:r>
              <a:rPr lang="pt-BR" dirty="0" smtClean="0"/>
              <a:t>No </a:t>
            </a:r>
            <a:r>
              <a:rPr lang="pt-BR" dirty="0"/>
              <a:t>meio rural em </a:t>
            </a:r>
            <a:r>
              <a:rPr lang="pt-BR" dirty="0" smtClean="0"/>
              <a:t>especial, ainda existe muita </a:t>
            </a:r>
            <a:r>
              <a:rPr lang="pt-BR" sz="2000" b="1" dirty="0" smtClean="0">
                <a:solidFill>
                  <a:srgbClr val="C00000"/>
                </a:solidFill>
              </a:rPr>
              <a:t>insatisfação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face ao processo </a:t>
            </a:r>
            <a:r>
              <a:rPr lang="pt-BR" dirty="0"/>
              <a:t>educacional do </a:t>
            </a:r>
            <a:r>
              <a:rPr lang="pt-BR" dirty="0" smtClean="0"/>
              <a:t>país</a:t>
            </a:r>
            <a:r>
              <a:rPr lang="pt-BR" dirty="0"/>
              <a:t>. </a:t>
            </a:r>
            <a:r>
              <a:rPr lang="pt-BR" dirty="0" smtClean="0"/>
              <a:t>Até  certa medida, os efeitos da longa guerra ainda se fazem sentir em Angola.</a:t>
            </a:r>
            <a:endParaRPr lang="pt-PT" dirty="0"/>
          </a:p>
          <a:p>
            <a:pPr algn="just"/>
            <a:endParaRPr lang="pt-PT" dirty="0" smtClean="0">
              <a:solidFill>
                <a:sysClr val="windowText" lastClr="000000"/>
              </a:solidFill>
            </a:endParaRPr>
          </a:p>
          <a:p>
            <a:pPr algn="just"/>
            <a:r>
              <a:rPr lang="pt-PT" dirty="0"/>
              <a:t>A </a:t>
            </a:r>
            <a:r>
              <a:rPr lang="pt-PT" sz="2000" b="1" dirty="0">
                <a:solidFill>
                  <a:srgbClr val="C00000"/>
                </a:solidFill>
              </a:rPr>
              <a:t>Monodocência</a:t>
            </a:r>
            <a:r>
              <a:rPr lang="pt-PT" dirty="0"/>
              <a:t> a nível das 5.ª e 6.ª classes em Angola surgiu como </a:t>
            </a:r>
            <a:r>
              <a:rPr lang="pt-PT" sz="2000" b="1" dirty="0">
                <a:solidFill>
                  <a:srgbClr val="C00000"/>
                </a:solidFill>
              </a:rPr>
              <a:t>consequência </a:t>
            </a:r>
            <a:r>
              <a:rPr lang="pt-PT" dirty="0"/>
              <a:t>da segunda Reforma Educativa da Angola </a:t>
            </a:r>
            <a:r>
              <a:rPr lang="pt-PT" dirty="0" smtClean="0"/>
              <a:t>independente, e está </a:t>
            </a:r>
            <a:r>
              <a:rPr lang="pt-PT" sz="2000" b="1" dirty="0" smtClean="0">
                <a:solidFill>
                  <a:srgbClr val="C00000"/>
                </a:solidFill>
              </a:rPr>
              <a:t>desajustada</a:t>
            </a:r>
            <a:r>
              <a:rPr lang="pt-PT" dirty="0" smtClean="0"/>
              <a:t> pelo facto de </a:t>
            </a:r>
            <a:r>
              <a:rPr lang="pt-PT" dirty="0"/>
              <a:t>impor </a:t>
            </a:r>
            <a:r>
              <a:rPr lang="pt-PT" dirty="0" smtClean="0"/>
              <a:t>9 disciplinas </a:t>
            </a:r>
            <a:r>
              <a:rPr lang="pt-PT" dirty="0"/>
              <a:t>a um mesmo </a:t>
            </a:r>
            <a:r>
              <a:rPr lang="pt-PT" dirty="0" smtClean="0"/>
              <a:t>professor que não tem formação para as lecionar.</a:t>
            </a:r>
          </a:p>
          <a:p>
            <a:pPr algn="just"/>
            <a:endParaRPr lang="pt-PT" dirty="0">
              <a:solidFill>
                <a:sysClr val="windowText" lastClr="000000"/>
              </a:solidFill>
            </a:endParaRPr>
          </a:p>
          <a:p>
            <a:pPr algn="just"/>
            <a:r>
              <a:rPr lang="pt-PT" dirty="0" smtClean="0"/>
              <a:t>A </a:t>
            </a:r>
            <a:r>
              <a:rPr lang="pt-PT" u="sng" dirty="0"/>
              <a:t>Polidocência</a:t>
            </a:r>
            <a:r>
              <a:rPr lang="pt-PT" dirty="0"/>
              <a:t> é </a:t>
            </a:r>
            <a:r>
              <a:rPr lang="pt-PT" sz="2000" b="1" dirty="0">
                <a:solidFill>
                  <a:srgbClr val="C00000"/>
                </a:solidFill>
              </a:rPr>
              <a:t>vantajosa</a:t>
            </a:r>
            <a:r>
              <a:rPr lang="pt-PT" dirty="0"/>
              <a:t> em relação à </a:t>
            </a:r>
            <a:r>
              <a:rPr lang="pt-PT" u="sng" dirty="0"/>
              <a:t>Monodocência</a:t>
            </a:r>
            <a:r>
              <a:rPr lang="pt-PT" dirty="0"/>
              <a:t>. </a:t>
            </a:r>
            <a:endParaRPr lang="pt-PT" dirty="0" smtClean="0"/>
          </a:p>
          <a:p>
            <a:pPr algn="just"/>
            <a:endParaRPr lang="pt-PT" dirty="0">
              <a:solidFill>
                <a:sysClr val="windowText" lastClr="00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544522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bg1"/>
                </a:solidFill>
              </a:rPr>
              <a:t>O Sistema Educativo Angolano deve ser regenerado, e nele devem ser introduzidas </a:t>
            </a:r>
            <a:r>
              <a:rPr lang="pt-PT" sz="2400" b="1" dirty="0" smtClean="0">
                <a:solidFill>
                  <a:schemeClr val="bg1"/>
                </a:solidFill>
              </a:rPr>
              <a:t>inovações nos  </a:t>
            </a:r>
            <a:r>
              <a:rPr lang="pt-PT" sz="2400" b="1" dirty="0">
                <a:solidFill>
                  <a:schemeClr val="bg1"/>
                </a:solidFill>
              </a:rPr>
              <a:t>programas </a:t>
            </a:r>
            <a:r>
              <a:rPr lang="pt-PT" sz="2400" b="1" dirty="0" smtClean="0">
                <a:solidFill>
                  <a:schemeClr val="bg1"/>
                </a:solidFill>
              </a:rPr>
              <a:t>escolares</a:t>
            </a:r>
            <a:r>
              <a:rPr lang="pt-PT" sz="2400" b="1" dirty="0">
                <a:solidFill>
                  <a:schemeClr val="bg1"/>
                </a:solidFill>
              </a:rPr>
              <a:t> </a:t>
            </a:r>
            <a:r>
              <a:rPr lang="pt-PT" sz="2400" b="1" dirty="0" smtClean="0">
                <a:solidFill>
                  <a:schemeClr val="bg1"/>
                </a:solidFill>
              </a:rPr>
              <a:t>e passar a um regime de Polidocência a partir da 5ª e 6.ª classes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116632"/>
            <a:ext cx="429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 e Recomendações</a:t>
            </a:r>
            <a:endParaRPr lang="pt-PT" sz="24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432164" y="2060848"/>
            <a:ext cx="81722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dirty="0">
                <a:solidFill>
                  <a:schemeClr val="bg1"/>
                </a:solidFill>
              </a:rPr>
              <a:t>"Como  se deve conduzir o esquema educativo das </a:t>
            </a:r>
            <a:r>
              <a:rPr lang="pt-PT" sz="3600" dirty="0" smtClean="0">
                <a:solidFill>
                  <a:schemeClr val="bg1"/>
                </a:solidFill>
              </a:rPr>
              <a:t>5.ª </a:t>
            </a:r>
            <a:r>
              <a:rPr lang="pt-PT" sz="3600" dirty="0">
                <a:solidFill>
                  <a:schemeClr val="bg1"/>
                </a:solidFill>
              </a:rPr>
              <a:t>e </a:t>
            </a:r>
            <a:r>
              <a:rPr lang="pt-PT" sz="3600" dirty="0" smtClean="0">
                <a:solidFill>
                  <a:schemeClr val="bg1"/>
                </a:solidFill>
              </a:rPr>
              <a:t>6.ª </a:t>
            </a:r>
            <a:r>
              <a:rPr lang="pt-PT" sz="3600" dirty="0">
                <a:solidFill>
                  <a:schemeClr val="bg1"/>
                </a:solidFill>
              </a:rPr>
              <a:t>Classes do Ensino Primário em Angola, visando </a:t>
            </a:r>
            <a:r>
              <a:rPr lang="pt-PT" sz="3600" dirty="0" smtClean="0">
                <a:solidFill>
                  <a:schemeClr val="bg1"/>
                </a:solidFill>
              </a:rPr>
              <a:t>um </a:t>
            </a:r>
            <a:r>
              <a:rPr lang="pt-PT" sz="3600" dirty="0">
                <a:solidFill>
                  <a:schemeClr val="bg1"/>
                </a:solidFill>
              </a:rPr>
              <a:t>Ensino de </a:t>
            </a:r>
            <a:r>
              <a:rPr lang="pt-PT" sz="3600" dirty="0" smtClean="0">
                <a:solidFill>
                  <a:schemeClr val="bg1"/>
                </a:solidFill>
              </a:rPr>
              <a:t>Qualidade?"</a:t>
            </a:r>
            <a:endParaRPr lang="pt-PT" sz="3600" dirty="0">
              <a:solidFill>
                <a:schemeClr val="bg1"/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32164" y="836712"/>
            <a:ext cx="3869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Para futuros trabalhos de </a:t>
            </a:r>
            <a:r>
              <a:rPr lang="pt-PT" dirty="0" smtClean="0">
                <a:solidFill>
                  <a:schemeClr val="bg1"/>
                </a:solidFill>
              </a:rPr>
              <a:t>investigação: 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116632"/>
            <a:ext cx="3600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err="1" smtClean="0"/>
              <a:t>Objetivo</a:t>
            </a:r>
            <a:r>
              <a:rPr lang="pt-PT" sz="2000" b="1" dirty="0" smtClean="0"/>
              <a:t> Geral da Investigação</a:t>
            </a:r>
          </a:p>
          <a:p>
            <a:r>
              <a:rPr lang="pt-PT" sz="1400" dirty="0" smtClean="0"/>
              <a:t>(Para quê?) </a:t>
            </a:r>
            <a:endParaRPr lang="pt-PT" sz="1400" dirty="0"/>
          </a:p>
        </p:txBody>
      </p:sp>
      <p:sp>
        <p:nvSpPr>
          <p:cNvPr id="3" name="Rectângulo 2"/>
          <p:cNvSpPr/>
          <p:nvPr/>
        </p:nvSpPr>
        <p:spPr>
          <a:xfrm>
            <a:off x="323528" y="932527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dirty="0"/>
              <a:t>A</a:t>
            </a:r>
            <a:r>
              <a:rPr lang="pt-PT" sz="2400" dirty="0" smtClean="0"/>
              <a:t>nalisar </a:t>
            </a:r>
            <a:r>
              <a:rPr lang="pt-PT" sz="2400" dirty="0"/>
              <a:t>a </a:t>
            </a:r>
            <a:r>
              <a:rPr lang="pt-PT" sz="2400" b="1" dirty="0" err="1"/>
              <a:t>perspetiva</a:t>
            </a:r>
            <a:r>
              <a:rPr lang="pt-PT" sz="2400" dirty="0"/>
              <a:t> que os professores têm da </a:t>
            </a:r>
            <a:r>
              <a:rPr lang="pt-P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Monodocência</a:t>
            </a:r>
            <a:r>
              <a:rPr lang="pt-PT" sz="2400" dirty="0"/>
              <a:t>, em duas escolas primárias de Angola, uma do Ensino </a:t>
            </a:r>
            <a:r>
              <a:rPr lang="pt-PT" sz="2400" u="sng" dirty="0"/>
              <a:t>Privado</a:t>
            </a:r>
            <a:r>
              <a:rPr lang="pt-PT" sz="2400" dirty="0"/>
              <a:t> e outra do Ensino </a:t>
            </a:r>
            <a:r>
              <a:rPr lang="pt-PT" sz="2400" u="sng" dirty="0"/>
              <a:t>Público</a:t>
            </a:r>
            <a:r>
              <a:rPr lang="pt-PT" sz="2400" dirty="0"/>
              <a:t>.</a:t>
            </a:r>
          </a:p>
        </p:txBody>
      </p:sp>
      <p:sp>
        <p:nvSpPr>
          <p:cNvPr id="4" name="Down Arrow 1"/>
          <p:cNvSpPr/>
          <p:nvPr/>
        </p:nvSpPr>
        <p:spPr>
          <a:xfrm>
            <a:off x="4208848" y="2348880"/>
            <a:ext cx="685800" cy="648072"/>
          </a:xfrm>
          <a:prstGeom prst="downArrow">
            <a:avLst>
              <a:gd name="adj1" fmla="val 50000"/>
              <a:gd name="adj2" fmla="val 58081"/>
            </a:avLst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6" name="Picture 2" descr="http://www.opais.net/resources/images/2009pais/edicao_154/pais%20154_lr_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0968"/>
            <a:ext cx="9144000" cy="371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ângulo 7"/>
          <p:cNvSpPr/>
          <p:nvPr/>
        </p:nvSpPr>
        <p:spPr>
          <a:xfrm>
            <a:off x="4355976" y="3604038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opiniões</a:t>
            </a:r>
            <a:endParaRPr lang="pt-P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7118176" y="3656622"/>
            <a:ext cx="1944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constrangimentos</a:t>
            </a:r>
            <a:r>
              <a:rPr lang="pt-PT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802033" y="3256627"/>
            <a:ext cx="1131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condições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13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259633" y="411043"/>
            <a:ext cx="763284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rgbClr val="C00000"/>
                </a:solidFill>
              </a:rPr>
              <a:t>UNIVERSIDADE DE ÉVORA</a:t>
            </a:r>
            <a:endParaRPr lang="pt-PT" dirty="0">
              <a:solidFill>
                <a:srgbClr val="C00000"/>
              </a:solidFill>
            </a:endParaRPr>
          </a:p>
          <a:p>
            <a:pPr algn="ctr"/>
            <a:r>
              <a:rPr lang="pt-PT" b="1" dirty="0">
                <a:solidFill>
                  <a:schemeClr val="bg1"/>
                </a:solidFill>
              </a:rPr>
              <a:t>ESCOLA DE CIÊNCIAS SOCIAIS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>
                <a:solidFill>
                  <a:schemeClr val="bg1"/>
                </a:solidFill>
              </a:rPr>
              <a:t>DEPARTAMENTO DE PEDAGOGIA E EDUCAÇÃO</a:t>
            </a:r>
          </a:p>
          <a:p>
            <a:pPr algn="ctr"/>
            <a:r>
              <a:rPr lang="pt-PT" dirty="0">
                <a:solidFill>
                  <a:schemeClr val="bg1"/>
                </a:solidFill>
              </a:rPr>
              <a:t> </a:t>
            </a:r>
          </a:p>
          <a:p>
            <a:pPr algn="ctr"/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sz="2800" b="1" dirty="0">
                <a:solidFill>
                  <a:schemeClr val="bg1"/>
                </a:solidFill>
              </a:rPr>
              <a:t>A Monodocência nas 5.ª e 6.ª classes do Ensino Primário em Angola: a visão dos professores </a:t>
            </a:r>
          </a:p>
          <a:p>
            <a:pPr algn="ctr"/>
            <a:r>
              <a:rPr lang="pt-PT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pt-PT" b="1" dirty="0">
                <a:solidFill>
                  <a:schemeClr val="bg1"/>
                </a:solidFill>
              </a:rPr>
              <a:t> 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b="1" dirty="0">
                <a:solidFill>
                  <a:schemeClr val="bg1"/>
                </a:solidFill>
              </a:rPr>
              <a:t> 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 smtClean="0">
                <a:solidFill>
                  <a:schemeClr val="bg1"/>
                </a:solidFill>
              </a:rPr>
              <a:t>Anacleto</a:t>
            </a:r>
            <a:r>
              <a:rPr lang="pt-PT" b="1" dirty="0" smtClean="0">
                <a:solidFill>
                  <a:schemeClr val="bg1"/>
                </a:solidFill>
              </a:rPr>
              <a:t>, </a:t>
            </a:r>
            <a:r>
              <a:rPr lang="pt-PT" dirty="0">
                <a:solidFill>
                  <a:schemeClr val="bg1"/>
                </a:solidFill>
              </a:rPr>
              <a:t>N.º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dirty="0" smtClean="0">
                <a:solidFill>
                  <a:schemeClr val="bg1"/>
                </a:solidFill>
              </a:rPr>
              <a:t>10146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>
                <a:solidFill>
                  <a:schemeClr val="bg1"/>
                </a:solidFill>
              </a:rPr>
              <a:t>Orientação: Prof. Doutora Marília </a:t>
            </a:r>
            <a:r>
              <a:rPr lang="pt-PT" dirty="0" err="1">
                <a:solidFill>
                  <a:schemeClr val="bg1"/>
                </a:solidFill>
              </a:rPr>
              <a:t>Evangelina</a:t>
            </a:r>
            <a:r>
              <a:rPr lang="pt-PT" dirty="0">
                <a:solidFill>
                  <a:schemeClr val="bg1"/>
                </a:solidFill>
              </a:rPr>
              <a:t> Sota </a:t>
            </a:r>
            <a:r>
              <a:rPr lang="pt-PT" dirty="0" err="1">
                <a:solidFill>
                  <a:schemeClr val="bg1"/>
                </a:solidFill>
              </a:rPr>
              <a:t>Favinha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pt-PT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pt-PT" b="1" dirty="0">
                <a:solidFill>
                  <a:schemeClr val="bg1"/>
                </a:solidFill>
              </a:rPr>
              <a:t>Mestrado em Ciências da Educação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>
                <a:solidFill>
                  <a:schemeClr val="bg1"/>
                </a:solidFill>
              </a:rPr>
              <a:t>Área de especialização: Administração e Gestão Educacional</a:t>
            </a:r>
          </a:p>
          <a:p>
            <a:pPr algn="ctr"/>
            <a:r>
              <a:rPr lang="pt-PT" dirty="0">
                <a:solidFill>
                  <a:schemeClr val="bg1"/>
                </a:solidFill>
              </a:rPr>
              <a:t>Dissertação </a:t>
            </a:r>
          </a:p>
          <a:p>
            <a:r>
              <a:rPr lang="pt-PT" i="1" dirty="0">
                <a:solidFill>
                  <a:schemeClr val="bg1"/>
                </a:solidFill>
              </a:rPr>
              <a:t> </a:t>
            </a:r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>
                <a:solidFill>
                  <a:schemeClr val="bg1"/>
                </a:solidFill>
              </a:rPr>
              <a:t>Évora,2013</a:t>
            </a:r>
          </a:p>
          <a:p>
            <a:r>
              <a:rPr lang="pt-PT" dirty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9" name="Imagem 8" descr="capa mestrados.jpg"/>
          <p:cNvPicPr/>
          <p:nvPr/>
        </p:nvPicPr>
        <p:blipFill rotWithShape="1">
          <a:blip r:embed="rId2" cstate="print"/>
          <a:srcRect t="4"/>
          <a:stretch/>
        </p:blipFill>
        <p:spPr>
          <a:xfrm>
            <a:off x="-36512" y="0"/>
            <a:ext cx="10081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69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67869" y="182104"/>
            <a:ext cx="3600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/>
              <a:t>Problema de Investigação</a:t>
            </a:r>
          </a:p>
          <a:p>
            <a:r>
              <a:rPr lang="pt-PT" sz="1400" dirty="0" smtClean="0"/>
              <a:t>(Porquê?) </a:t>
            </a:r>
            <a:endParaRPr lang="pt-PT" sz="1400" dirty="0"/>
          </a:p>
        </p:txBody>
      </p:sp>
      <p:sp>
        <p:nvSpPr>
          <p:cNvPr id="7" name="Down Arrow 1"/>
          <p:cNvSpPr/>
          <p:nvPr/>
        </p:nvSpPr>
        <p:spPr>
          <a:xfrm>
            <a:off x="2771800" y="3861048"/>
            <a:ext cx="685800" cy="648072"/>
          </a:xfrm>
          <a:prstGeom prst="downArrow">
            <a:avLst>
              <a:gd name="adj1" fmla="val 50000"/>
              <a:gd name="adj2" fmla="val 58081"/>
            </a:avLst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050" name="Picture 2" descr="http://www.portaldeangola.com/wp-content/uploads/2012/11/20121116073939mono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87148"/>
            <a:ext cx="3007261" cy="21225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encrypted-tbn3.gstatic.com/images?q=tbn:ANd9GcQnNn_IOv2kLd2aRR1LUX6MPPm3SVILILZHsBqwCYCl3SSYUeaKj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360" y="1988840"/>
            <a:ext cx="1693104" cy="1031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Rectângulo 7"/>
          <p:cNvSpPr/>
          <p:nvPr/>
        </p:nvSpPr>
        <p:spPr>
          <a:xfrm>
            <a:off x="613158" y="4800927"/>
            <a:ext cx="813530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PT" sz="2000" dirty="0"/>
              <a:t>Necessidade de saber como é </a:t>
            </a:r>
            <a:r>
              <a:rPr lang="pt-P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vista</a:t>
            </a:r>
            <a:r>
              <a:rPr lang="pt-PT" sz="2000" dirty="0"/>
              <a:t> pelos professores a prática de </a:t>
            </a:r>
            <a:r>
              <a:rPr lang="pt-PT" sz="2000" b="1" dirty="0"/>
              <a:t>Monodocência</a:t>
            </a:r>
            <a:r>
              <a:rPr lang="pt-PT" sz="2000" dirty="0"/>
              <a:t>, bem como as suas vantagens e desvantagens em relação à </a:t>
            </a:r>
            <a:r>
              <a:rPr lang="pt-PT" sz="2000" b="1" dirty="0"/>
              <a:t>Polidocência</a:t>
            </a:r>
            <a:r>
              <a:rPr lang="pt-PT" sz="2000" dirty="0"/>
              <a:t>.</a:t>
            </a:r>
          </a:p>
        </p:txBody>
      </p:sp>
      <p:sp>
        <p:nvSpPr>
          <p:cNvPr id="3" name="Rectângulo 2"/>
          <p:cNvSpPr/>
          <p:nvPr/>
        </p:nvSpPr>
        <p:spPr>
          <a:xfrm>
            <a:off x="164254" y="1701788"/>
            <a:ext cx="59766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/>
              <a:t>Qual é </a:t>
            </a:r>
            <a:r>
              <a:rPr lang="pt-PT" sz="2800" b="1" dirty="0"/>
              <a:t>a visão dos professores sobre a prática de Monodocência </a:t>
            </a:r>
            <a:r>
              <a:rPr lang="pt-PT" sz="2800" b="1" dirty="0" smtClean="0"/>
              <a:t>ao </a:t>
            </a:r>
            <a:r>
              <a:rPr lang="pt-PT" sz="2800" b="1" dirty="0"/>
              <a:t>nível </a:t>
            </a:r>
            <a:r>
              <a:rPr lang="pt-PT" sz="2800" b="1" dirty="0" smtClean="0"/>
              <a:t>das </a:t>
            </a:r>
            <a:r>
              <a:rPr lang="pt-PT" sz="2800" b="1" dirty="0"/>
              <a:t>5.ª e 6.ª classes do Ensino Primário em Angola?</a:t>
            </a:r>
            <a:endParaRPr lang="pt-PT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732240" y="332656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PT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82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/>
          <p:cNvSpPr txBox="1">
            <a:spLocks/>
          </p:cNvSpPr>
          <p:nvPr/>
        </p:nvSpPr>
        <p:spPr>
          <a:xfrm>
            <a:off x="191164" y="108573"/>
            <a:ext cx="4740875" cy="457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  <a:extLst/>
          </a:lstStyle>
          <a:p>
            <a:pPr algn="ctr"/>
            <a:r>
              <a:rPr lang="pt-BR" sz="1800" b="1" dirty="0" smtClean="0">
                <a:solidFill>
                  <a:schemeClr val="tx1"/>
                </a:solidFill>
              </a:rPr>
              <a:t>Questões Parcelares  </a:t>
            </a:r>
            <a:r>
              <a:rPr lang="pt-BR" sz="1800" b="1" dirty="0" smtClean="0">
                <a:solidFill>
                  <a:schemeClr val="tx1"/>
                </a:solidFill>
              </a:rPr>
              <a:t>de Investigação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6686" y="548680"/>
            <a:ext cx="8685794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PT" sz="1500" b="1" i="1" dirty="0"/>
              <a:t>Questão 1 -</a:t>
            </a:r>
            <a:r>
              <a:rPr lang="pt-PT" sz="1500" dirty="0"/>
              <a:t> </a:t>
            </a:r>
            <a:r>
              <a:rPr lang="pt-PT" sz="1500" dirty="0" smtClean="0"/>
              <a:t>Que </a:t>
            </a:r>
            <a:r>
              <a:rPr lang="pt-PT" sz="1500" b="1" dirty="0"/>
              <a:t>formações</a:t>
            </a:r>
            <a:r>
              <a:rPr lang="pt-PT" sz="1500" dirty="0"/>
              <a:t> </a:t>
            </a:r>
            <a:r>
              <a:rPr lang="pt-PT" sz="1500" b="1" dirty="0"/>
              <a:t>pedagógicas</a:t>
            </a:r>
            <a:r>
              <a:rPr lang="pt-PT" sz="1500" dirty="0"/>
              <a:t> complementares </a:t>
            </a:r>
            <a:r>
              <a:rPr lang="pt-PT" sz="1500" dirty="0" smtClean="0"/>
              <a:t>têm os professores à </a:t>
            </a:r>
            <a:r>
              <a:rPr lang="pt-PT" sz="1500" b="1" dirty="0"/>
              <a:t>formação </a:t>
            </a:r>
            <a:r>
              <a:rPr lang="pt-PT" sz="1500" b="1" dirty="0" smtClean="0"/>
              <a:t>inicial</a:t>
            </a:r>
            <a:r>
              <a:rPr lang="pt-PT" sz="1500" dirty="0" smtClean="0"/>
              <a:t>?</a:t>
            </a:r>
          </a:p>
          <a:p>
            <a:pPr lvl="0" algn="just"/>
            <a:endParaRPr lang="pt-PT" sz="1500" dirty="0"/>
          </a:p>
          <a:p>
            <a:pPr lvl="0" algn="just"/>
            <a:r>
              <a:rPr lang="pt-PT" sz="1500" b="1" i="1" dirty="0"/>
              <a:t>Questão 2 </a:t>
            </a:r>
            <a:r>
              <a:rPr lang="pt-PT" sz="1500" b="1" i="1" dirty="0" smtClean="0"/>
              <a:t>–</a:t>
            </a:r>
            <a:r>
              <a:rPr lang="pt-PT" sz="1500" dirty="0" smtClean="0"/>
              <a:t> Que formação adquiriam </a:t>
            </a:r>
            <a:r>
              <a:rPr lang="pt-PT" sz="1500" dirty="0"/>
              <a:t>ao longo dos anos, </a:t>
            </a:r>
            <a:r>
              <a:rPr lang="pt-PT" sz="1500" dirty="0" smtClean="0"/>
              <a:t>e se estão </a:t>
            </a:r>
            <a:r>
              <a:rPr lang="pt-PT" sz="1500" b="1" dirty="0" smtClean="0"/>
              <a:t>preparados</a:t>
            </a:r>
            <a:r>
              <a:rPr lang="pt-PT" sz="1500" dirty="0" smtClean="0"/>
              <a:t> </a:t>
            </a:r>
            <a:r>
              <a:rPr lang="pt-PT" sz="1500" b="1" dirty="0"/>
              <a:t>para </a:t>
            </a:r>
            <a:r>
              <a:rPr lang="pt-PT" sz="1500" b="1" dirty="0" err="1"/>
              <a:t>lecionar</a:t>
            </a:r>
            <a:r>
              <a:rPr lang="pt-PT" sz="1500" b="1" dirty="0"/>
              <a:t> </a:t>
            </a:r>
            <a:r>
              <a:rPr lang="pt-PT" sz="1500" dirty="0" smtClean="0"/>
              <a:t>essas disciplinas?</a:t>
            </a:r>
            <a:endParaRPr lang="pt-PT" sz="1500" dirty="0"/>
          </a:p>
          <a:p>
            <a:pPr algn="just"/>
            <a:endParaRPr lang="pt-PT" sz="1500" dirty="0"/>
          </a:p>
          <a:p>
            <a:pPr lvl="0" algn="just"/>
            <a:r>
              <a:rPr lang="pt-PT" sz="1500" b="1" i="1" dirty="0"/>
              <a:t>Questão 3 </a:t>
            </a:r>
            <a:r>
              <a:rPr lang="pt-PT" sz="1500" b="1" i="1" dirty="0" smtClean="0"/>
              <a:t>–</a:t>
            </a:r>
            <a:r>
              <a:rPr lang="pt-PT" sz="1500" dirty="0" smtClean="0"/>
              <a:t> O </a:t>
            </a:r>
            <a:r>
              <a:rPr lang="pt-PT" sz="1500" b="1" dirty="0" smtClean="0"/>
              <a:t>nível </a:t>
            </a:r>
            <a:r>
              <a:rPr lang="pt-PT" sz="1500" b="1" dirty="0"/>
              <a:t>de conhecimentos </a:t>
            </a:r>
            <a:r>
              <a:rPr lang="pt-PT" sz="1500" dirty="0"/>
              <a:t>que </a:t>
            </a:r>
            <a:r>
              <a:rPr lang="pt-PT" sz="1500" dirty="0" smtClean="0"/>
              <a:t>possuem </a:t>
            </a:r>
            <a:r>
              <a:rPr lang="pt-PT" sz="1500" dirty="0"/>
              <a:t>vai de encontro aos requisitos estipulados pelo sistema educativo vigente no país</a:t>
            </a:r>
            <a:r>
              <a:rPr lang="pt-PT" sz="1500" dirty="0" smtClean="0"/>
              <a:t>?</a:t>
            </a:r>
          </a:p>
          <a:p>
            <a:pPr lvl="0" algn="just"/>
            <a:endParaRPr lang="pt-PT" sz="1500" dirty="0"/>
          </a:p>
          <a:p>
            <a:pPr algn="just"/>
            <a:r>
              <a:rPr lang="pt-PT" sz="1500" b="1" i="1" dirty="0"/>
              <a:t>Questão </a:t>
            </a:r>
            <a:r>
              <a:rPr lang="pt-PT" sz="1500" b="1" i="1" dirty="0" smtClean="0"/>
              <a:t>4 - </a:t>
            </a:r>
            <a:r>
              <a:rPr lang="pt-PT" sz="1500" dirty="0"/>
              <a:t>Qual a </a:t>
            </a:r>
            <a:r>
              <a:rPr lang="pt-PT" sz="1500" b="1" dirty="0"/>
              <a:t>opinião</a:t>
            </a:r>
            <a:r>
              <a:rPr lang="pt-PT" sz="1500" dirty="0"/>
              <a:t> em relação à </a:t>
            </a:r>
            <a:r>
              <a:rPr lang="pt-PT" sz="1500" dirty="0" smtClean="0"/>
              <a:t>Monodocência?</a:t>
            </a:r>
            <a:endParaRPr lang="pt-PT" sz="1500" b="1" i="1" dirty="0" smtClean="0"/>
          </a:p>
          <a:p>
            <a:pPr lvl="0" algn="just"/>
            <a:endParaRPr lang="pt-PT" sz="1500" b="1" i="1" dirty="0"/>
          </a:p>
          <a:p>
            <a:pPr algn="just"/>
            <a:r>
              <a:rPr lang="pt-PT" sz="1500" b="1" i="1" dirty="0"/>
              <a:t>Questão </a:t>
            </a:r>
            <a:r>
              <a:rPr lang="pt-PT" sz="1500" b="1" i="1" dirty="0" smtClean="0"/>
              <a:t>5 - </a:t>
            </a:r>
            <a:r>
              <a:rPr lang="pt-PT" sz="1500" dirty="0" smtClean="0"/>
              <a:t>Quais </a:t>
            </a:r>
            <a:r>
              <a:rPr lang="pt-PT" sz="1500" dirty="0"/>
              <a:t>as </a:t>
            </a:r>
            <a:r>
              <a:rPr lang="pt-PT" sz="1500" b="1" dirty="0"/>
              <a:t>vantagens</a:t>
            </a:r>
            <a:r>
              <a:rPr lang="pt-PT" sz="1500" dirty="0"/>
              <a:t> da Monodocência nas 5.ª e 6.ª classes</a:t>
            </a:r>
            <a:r>
              <a:rPr lang="pt-PT" sz="1500" dirty="0" smtClean="0"/>
              <a:t>?</a:t>
            </a:r>
            <a:endParaRPr lang="pt-PT" sz="1500" b="1" i="1" dirty="0" smtClean="0"/>
          </a:p>
          <a:p>
            <a:pPr lvl="0" algn="just"/>
            <a:endParaRPr lang="pt-PT" sz="1500" b="1" i="1" dirty="0"/>
          </a:p>
          <a:p>
            <a:pPr algn="just"/>
            <a:r>
              <a:rPr lang="pt-PT" sz="1500" b="1" i="1" dirty="0"/>
              <a:t>Questão </a:t>
            </a:r>
            <a:r>
              <a:rPr lang="pt-PT" sz="1500" b="1" i="1" dirty="0" smtClean="0"/>
              <a:t>6 - </a:t>
            </a:r>
            <a:r>
              <a:rPr lang="pt-PT" sz="1500" dirty="0"/>
              <a:t>Em que </a:t>
            </a:r>
            <a:r>
              <a:rPr lang="pt-PT" sz="1500" dirty="0" smtClean="0"/>
              <a:t>classe os </a:t>
            </a:r>
            <a:r>
              <a:rPr lang="pt-PT" sz="1500" b="1" dirty="0"/>
              <a:t>alunos</a:t>
            </a:r>
            <a:r>
              <a:rPr lang="pt-PT" sz="1500" dirty="0"/>
              <a:t> devem passar a um regime de </a:t>
            </a:r>
            <a:r>
              <a:rPr lang="pt-PT" sz="1500" b="1" dirty="0"/>
              <a:t>Polidocência</a:t>
            </a:r>
            <a:r>
              <a:rPr lang="pt-PT" sz="1500" dirty="0" smtClean="0"/>
              <a:t>?</a:t>
            </a:r>
            <a:endParaRPr lang="pt-PT" sz="1500" b="1" i="1" dirty="0" smtClean="0"/>
          </a:p>
          <a:p>
            <a:pPr lvl="0" algn="just"/>
            <a:endParaRPr lang="pt-PT" sz="1500" b="1" i="1" dirty="0"/>
          </a:p>
          <a:p>
            <a:pPr algn="just"/>
            <a:r>
              <a:rPr lang="pt-PT" sz="1500" b="1" i="1" dirty="0"/>
              <a:t>Questão </a:t>
            </a:r>
            <a:r>
              <a:rPr lang="pt-PT" sz="1500" b="1" i="1" dirty="0" smtClean="0"/>
              <a:t>7 – </a:t>
            </a:r>
            <a:r>
              <a:rPr lang="pt-PT" sz="1500" dirty="0" smtClean="0"/>
              <a:t>Os</a:t>
            </a:r>
            <a:r>
              <a:rPr lang="pt-PT" sz="1500" b="1" i="1" dirty="0" smtClean="0"/>
              <a:t> </a:t>
            </a:r>
            <a:r>
              <a:rPr lang="pt-PT" sz="1500" b="1" dirty="0" smtClean="0"/>
              <a:t>programas </a:t>
            </a:r>
            <a:r>
              <a:rPr lang="pt-PT" sz="1500" b="1" dirty="0"/>
              <a:t>curriculares </a:t>
            </a:r>
            <a:r>
              <a:rPr lang="pt-PT" sz="1500" dirty="0" smtClean="0"/>
              <a:t>são</a:t>
            </a:r>
            <a:r>
              <a:rPr lang="pt-PT" sz="1500" b="1" dirty="0" smtClean="0"/>
              <a:t> </a:t>
            </a:r>
            <a:r>
              <a:rPr lang="pt-PT" sz="1500" dirty="0" smtClean="0"/>
              <a:t>adequados </a:t>
            </a:r>
            <a:r>
              <a:rPr lang="pt-PT" sz="1500" dirty="0"/>
              <a:t>às necessidades reais do ensino</a:t>
            </a:r>
            <a:r>
              <a:rPr lang="pt-PT" sz="1500" dirty="0" smtClean="0"/>
              <a:t>?</a:t>
            </a:r>
            <a:endParaRPr lang="pt-PT" sz="1500" b="1" i="1" dirty="0" smtClean="0"/>
          </a:p>
          <a:p>
            <a:pPr lvl="0" algn="just"/>
            <a:endParaRPr lang="pt-PT" sz="1500" b="1" i="1" dirty="0"/>
          </a:p>
          <a:p>
            <a:pPr algn="just"/>
            <a:r>
              <a:rPr lang="pt-PT" sz="1500" b="1" i="1" dirty="0"/>
              <a:t>Questão </a:t>
            </a:r>
            <a:r>
              <a:rPr lang="pt-PT" sz="1500" b="1" i="1" dirty="0" smtClean="0"/>
              <a:t>8 - </a:t>
            </a:r>
            <a:r>
              <a:rPr lang="pt-PT" sz="1500" dirty="0"/>
              <a:t>Qual o </a:t>
            </a:r>
            <a:r>
              <a:rPr lang="pt-PT" sz="1500" b="1" dirty="0"/>
              <a:t>número de disciplinas </a:t>
            </a:r>
            <a:r>
              <a:rPr lang="pt-PT" sz="1500" dirty="0"/>
              <a:t>a </a:t>
            </a:r>
            <a:r>
              <a:rPr lang="pt-PT" sz="1500" dirty="0" smtClean="0"/>
              <a:t>ser </a:t>
            </a:r>
            <a:r>
              <a:rPr lang="pt-PT" sz="1500" dirty="0" err="1" smtClean="0"/>
              <a:t>lecionado</a:t>
            </a:r>
            <a:r>
              <a:rPr lang="pt-PT" sz="1500" dirty="0" smtClean="0"/>
              <a:t> neste </a:t>
            </a:r>
            <a:r>
              <a:rPr lang="pt-PT" sz="1500" dirty="0"/>
              <a:t>regime de ensino? </a:t>
            </a:r>
            <a:endParaRPr lang="pt-PT" sz="1500" dirty="0" smtClean="0"/>
          </a:p>
          <a:p>
            <a:pPr algn="just"/>
            <a:endParaRPr lang="pt-PT" sz="1500" b="1" i="1" dirty="0"/>
          </a:p>
          <a:p>
            <a:pPr algn="just"/>
            <a:r>
              <a:rPr lang="pt-PT" sz="1500" b="1" i="1" dirty="0"/>
              <a:t>Questão </a:t>
            </a:r>
            <a:r>
              <a:rPr lang="pt-PT" sz="1500" b="1" i="1" dirty="0" smtClean="0"/>
              <a:t>9 - </a:t>
            </a:r>
            <a:r>
              <a:rPr lang="pt-PT" sz="1500" dirty="0" smtClean="0"/>
              <a:t>O </a:t>
            </a:r>
            <a:r>
              <a:rPr lang="pt-PT" sz="1500" dirty="0" err="1"/>
              <a:t>fator</a:t>
            </a:r>
            <a:r>
              <a:rPr lang="pt-PT" sz="1500" dirty="0"/>
              <a:t> </a:t>
            </a:r>
            <a:r>
              <a:rPr lang="pt-PT" sz="1500" b="1" dirty="0"/>
              <a:t>inovação</a:t>
            </a:r>
            <a:r>
              <a:rPr lang="pt-PT" sz="1500" dirty="0"/>
              <a:t> </a:t>
            </a:r>
            <a:r>
              <a:rPr lang="pt-PT" sz="1500" dirty="0" smtClean="0"/>
              <a:t>é uma </a:t>
            </a:r>
            <a:r>
              <a:rPr lang="pt-PT" sz="1500" dirty="0"/>
              <a:t>constante </a:t>
            </a:r>
            <a:r>
              <a:rPr lang="pt-PT" sz="1500" dirty="0" smtClean="0"/>
              <a:t>no nosso Sistema Educativo?</a:t>
            </a:r>
            <a:endParaRPr lang="pt-PT" sz="1500" b="1" i="1" dirty="0" smtClean="0"/>
          </a:p>
          <a:p>
            <a:pPr lvl="0" algn="just"/>
            <a:endParaRPr lang="pt-PT" sz="1500" b="1" i="1" dirty="0"/>
          </a:p>
          <a:p>
            <a:pPr algn="just"/>
            <a:r>
              <a:rPr lang="pt-PT" sz="1500" b="1" i="1" dirty="0"/>
              <a:t>Questão </a:t>
            </a:r>
            <a:r>
              <a:rPr lang="pt-PT" sz="1500" b="1" i="1" dirty="0" smtClean="0"/>
              <a:t>10 - </a:t>
            </a:r>
            <a:r>
              <a:rPr lang="pt-PT" sz="1500" dirty="0"/>
              <a:t>Qual a </a:t>
            </a:r>
            <a:r>
              <a:rPr lang="pt-PT" sz="1500" dirty="0" smtClean="0"/>
              <a:t>opinião </a:t>
            </a:r>
            <a:r>
              <a:rPr lang="pt-PT" sz="1500" dirty="0"/>
              <a:t>acerca da </a:t>
            </a:r>
            <a:r>
              <a:rPr lang="pt-PT" sz="1500" b="1" dirty="0"/>
              <a:t>introdução da disciplina </a:t>
            </a:r>
            <a:r>
              <a:rPr lang="pt-PT" sz="1500" dirty="0"/>
              <a:t>de Tecnologias de Informação e Comunicação </a:t>
            </a:r>
            <a:r>
              <a:rPr lang="pt-PT" sz="1500" b="1" dirty="0"/>
              <a:t>(TIC)</a:t>
            </a:r>
            <a:r>
              <a:rPr lang="pt-PT" sz="1500" dirty="0"/>
              <a:t> </a:t>
            </a:r>
            <a:r>
              <a:rPr lang="pt-PT" sz="1500" dirty="0" smtClean="0"/>
              <a:t>a partir </a:t>
            </a:r>
            <a:r>
              <a:rPr lang="pt-PT" sz="1500" dirty="0"/>
              <a:t>da 5.ª classe</a:t>
            </a:r>
            <a:r>
              <a:rPr lang="pt-PT" sz="1500" dirty="0" smtClean="0"/>
              <a:t>?</a:t>
            </a:r>
            <a:endParaRPr lang="pt-PT" sz="1500" dirty="0"/>
          </a:p>
          <a:p>
            <a:pPr lvl="0" algn="just"/>
            <a:endParaRPr lang="pt-PT" sz="1500" b="1" i="1" dirty="0" smtClean="0"/>
          </a:p>
          <a:p>
            <a:pPr algn="just"/>
            <a:r>
              <a:rPr lang="pt-PT" sz="1500" b="1" i="1" dirty="0" smtClean="0"/>
              <a:t>Questão 11 – </a:t>
            </a:r>
            <a:r>
              <a:rPr lang="pt-PT" sz="1600" dirty="0" smtClean="0"/>
              <a:t>É essencial </a:t>
            </a:r>
            <a:r>
              <a:rPr lang="pt-PT" sz="1600" dirty="0"/>
              <a:t>iniciar a aprendizagem de uma </a:t>
            </a:r>
            <a:r>
              <a:rPr lang="pt-PT" sz="1600" b="1" dirty="0"/>
              <a:t>língua estrangeira </a:t>
            </a:r>
            <a:r>
              <a:rPr lang="pt-PT" sz="1600" dirty="0"/>
              <a:t>na 5.ª classe</a:t>
            </a:r>
            <a:r>
              <a:rPr lang="pt-PT" sz="1600" dirty="0" smtClean="0"/>
              <a:t>?</a:t>
            </a:r>
            <a:endParaRPr lang="pt-PT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8604448" y="-99392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PT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1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9"/>
          <p:cNvSpPr txBox="1">
            <a:spLocks/>
          </p:cNvSpPr>
          <p:nvPr/>
        </p:nvSpPr>
        <p:spPr>
          <a:xfrm>
            <a:off x="107504" y="188640"/>
            <a:ext cx="5328592" cy="457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  <a:extLst/>
          </a:lstStyle>
          <a:p>
            <a:pPr algn="ctr"/>
            <a:r>
              <a:rPr lang="pt-BR" sz="1800" b="1" dirty="0" smtClean="0">
                <a:solidFill>
                  <a:schemeClr val="tx1"/>
                </a:solidFill>
              </a:rPr>
              <a:t>Objetivos Específicos de Investigação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251520" y="684767"/>
            <a:ext cx="86873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pt-PT" b="1" dirty="0"/>
              <a:t>Verificar</a:t>
            </a:r>
            <a:r>
              <a:rPr lang="pt-PT" dirty="0"/>
              <a:t> se os professores têm formação pedagógica </a:t>
            </a:r>
            <a:r>
              <a:rPr lang="pt-PT" dirty="0" smtClean="0"/>
              <a:t>complementar </a:t>
            </a:r>
            <a:r>
              <a:rPr lang="pt-PT" dirty="0"/>
              <a:t>à formação inicial;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pt-PT" b="1" dirty="0"/>
              <a:t>Conhecer</a:t>
            </a:r>
            <a:r>
              <a:rPr lang="pt-PT" dirty="0"/>
              <a:t> se a formação que estes professores adquiriram ao longo dos anos os prepara para </a:t>
            </a:r>
            <a:r>
              <a:rPr lang="pt-PT" dirty="0" err="1"/>
              <a:t>lecionar</a:t>
            </a:r>
            <a:r>
              <a:rPr lang="pt-PT" dirty="0"/>
              <a:t> neste nível de ensino;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pt-PT" b="1" dirty="0"/>
              <a:t>Analisar</a:t>
            </a:r>
            <a:r>
              <a:rPr lang="pt-PT" dirty="0"/>
              <a:t> a importância dos cursos de formação inicial e contínua, valorizando a experiência profissional;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pt-PT" b="1" dirty="0"/>
              <a:t>Conhecer</a:t>
            </a:r>
            <a:r>
              <a:rPr lang="pt-PT" dirty="0"/>
              <a:t> </a:t>
            </a:r>
            <a:r>
              <a:rPr lang="pt-PT" dirty="0" smtClean="0"/>
              <a:t>a </a:t>
            </a:r>
            <a:r>
              <a:rPr lang="pt-PT" dirty="0"/>
              <a:t>importância da Monodocência e as suas vantagens;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pt-PT" b="1" dirty="0"/>
              <a:t>Analisar</a:t>
            </a:r>
            <a:r>
              <a:rPr lang="pt-PT" dirty="0"/>
              <a:t> em que ano é mais importante que os alunos passem a um regime de Polidocência;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pt-PT" b="1" dirty="0" smtClean="0"/>
              <a:t>Saber</a:t>
            </a:r>
            <a:r>
              <a:rPr lang="pt-PT" dirty="0" smtClean="0"/>
              <a:t> </a:t>
            </a:r>
            <a:r>
              <a:rPr lang="pt-PT" dirty="0"/>
              <a:t>qual o número de disciplinas </a:t>
            </a:r>
            <a:r>
              <a:rPr lang="pt-PT" dirty="0" err="1" smtClean="0"/>
              <a:t>lecionadas</a:t>
            </a:r>
            <a:r>
              <a:rPr lang="pt-PT" dirty="0" smtClean="0"/>
              <a:t> adequado </a:t>
            </a:r>
            <a:r>
              <a:rPr lang="pt-PT" dirty="0"/>
              <a:t>a este regime de ensino;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pt-PT" b="1" dirty="0"/>
              <a:t>Analisar</a:t>
            </a:r>
            <a:r>
              <a:rPr lang="pt-PT" dirty="0"/>
              <a:t> a importância da introdução da disciplina de Tecnologias de Informação e Comunicação (TIC) partir da 5.ª classe;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pt-PT" b="1" dirty="0"/>
              <a:t>Identificar</a:t>
            </a:r>
            <a:r>
              <a:rPr lang="pt-PT" dirty="0"/>
              <a:t> </a:t>
            </a:r>
            <a:r>
              <a:rPr lang="pt-PT" dirty="0" smtClean="0"/>
              <a:t>a relevância </a:t>
            </a:r>
            <a:r>
              <a:rPr lang="pt-PT" dirty="0"/>
              <a:t>da aprendizagem de uma língua estrangeira </a:t>
            </a:r>
            <a:r>
              <a:rPr lang="pt-PT" dirty="0" smtClean="0"/>
              <a:t>a partir da </a:t>
            </a:r>
            <a:r>
              <a:rPr lang="pt-PT" dirty="0"/>
              <a:t>5.ª classe.</a:t>
            </a:r>
          </a:p>
        </p:txBody>
      </p:sp>
    </p:spTree>
    <p:extLst>
      <p:ext uri="{BB962C8B-B14F-4D97-AF65-F5344CB8AC3E}">
        <p14:creationId xmlns:p14="http://schemas.microsoft.com/office/powerpoint/2010/main" val="34391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10460" y="1988840"/>
            <a:ext cx="3276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cap="small" dirty="0" smtClean="0">
                <a:solidFill>
                  <a:schemeClr val="bg1"/>
                </a:solidFill>
              </a:rPr>
              <a:t>Parte </a:t>
            </a:r>
            <a:r>
              <a:rPr lang="pt-PT" sz="3600" b="1" cap="small" dirty="0">
                <a:solidFill>
                  <a:schemeClr val="bg1"/>
                </a:solidFill>
              </a:rPr>
              <a:t>I </a:t>
            </a:r>
            <a:endParaRPr lang="pt-PT" sz="3600" b="1" cap="small" dirty="0" smtClean="0">
              <a:solidFill>
                <a:schemeClr val="bg1"/>
              </a:solidFill>
            </a:endParaRPr>
          </a:p>
          <a:p>
            <a:pPr algn="ctr"/>
            <a:r>
              <a:rPr lang="pt-PT" sz="3600" b="1" cap="small" dirty="0" smtClean="0">
                <a:solidFill>
                  <a:schemeClr val="bg1"/>
                </a:solidFill>
              </a:rPr>
              <a:t>Referencial teórico</a:t>
            </a:r>
          </a:p>
          <a:p>
            <a:endParaRPr lang="pt-PT" sz="3600" dirty="0">
              <a:solidFill>
                <a:schemeClr val="bg1"/>
              </a:solidFill>
            </a:endParaRPr>
          </a:p>
        </p:txBody>
      </p:sp>
      <p:sp>
        <p:nvSpPr>
          <p:cNvPr id="6" name="Chaveta à esquerda 5"/>
          <p:cNvSpPr/>
          <p:nvPr/>
        </p:nvSpPr>
        <p:spPr>
          <a:xfrm>
            <a:off x="3789886" y="188640"/>
            <a:ext cx="612068" cy="551618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4408659" y="836200"/>
            <a:ext cx="43924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cap="all" dirty="0">
                <a:solidFill>
                  <a:srgbClr val="FFC000"/>
                </a:solidFill>
              </a:rPr>
              <a:t>CAPÍTULO I – Angola: Breve Resumo </a:t>
            </a:r>
            <a:r>
              <a:rPr lang="pt-PT" sz="2400" b="1" cap="all" dirty="0" smtClean="0">
                <a:solidFill>
                  <a:srgbClr val="FFC000"/>
                </a:solidFill>
              </a:rPr>
              <a:t>histórico</a:t>
            </a:r>
          </a:p>
          <a:p>
            <a:endParaRPr lang="pt-PT" sz="2400" b="1" cap="all" dirty="0" smtClean="0">
              <a:solidFill>
                <a:srgbClr val="FFC000"/>
              </a:solidFill>
            </a:endParaRPr>
          </a:p>
          <a:p>
            <a:endParaRPr lang="pt-PT" sz="2400" b="1" cap="all" dirty="0" smtClean="0">
              <a:solidFill>
                <a:srgbClr val="FFC000"/>
              </a:solidFill>
            </a:endParaRPr>
          </a:p>
          <a:p>
            <a:endParaRPr lang="pt-PT" sz="2400" b="1" cap="all" dirty="0" smtClean="0">
              <a:solidFill>
                <a:srgbClr val="FFC000"/>
              </a:solidFill>
            </a:endParaRPr>
          </a:p>
          <a:p>
            <a:r>
              <a:rPr lang="pt-PT" sz="2400" b="1" cap="all" dirty="0">
                <a:solidFill>
                  <a:srgbClr val="C00000"/>
                </a:solidFill>
              </a:rPr>
              <a:t>CAPÍTULO II – A Educação em Portugal e </a:t>
            </a:r>
            <a:r>
              <a:rPr lang="pt-PT" sz="2400" b="1" cap="all" dirty="0" smtClean="0">
                <a:solidFill>
                  <a:srgbClr val="C00000"/>
                </a:solidFill>
              </a:rPr>
              <a:t>Angola</a:t>
            </a:r>
          </a:p>
          <a:p>
            <a:endParaRPr lang="pt-PT" sz="2400" b="1" cap="all" dirty="0" smtClean="0">
              <a:solidFill>
                <a:srgbClr val="C00000"/>
              </a:solidFill>
            </a:endParaRPr>
          </a:p>
          <a:p>
            <a:endParaRPr lang="pt-PT" sz="2400" b="1" cap="all" dirty="0" smtClean="0">
              <a:solidFill>
                <a:srgbClr val="C00000"/>
              </a:solidFill>
            </a:endParaRPr>
          </a:p>
          <a:p>
            <a:endParaRPr lang="pt-PT" sz="2400" b="1" cap="all" dirty="0" smtClean="0">
              <a:solidFill>
                <a:srgbClr val="C00000"/>
              </a:solidFill>
            </a:endParaRPr>
          </a:p>
          <a:p>
            <a:r>
              <a:rPr lang="pt-PT" sz="2400" b="1" cap="all" dirty="0">
                <a:solidFill>
                  <a:schemeClr val="bg1">
                    <a:lumMod val="85000"/>
                  </a:schemeClr>
                </a:solidFill>
              </a:rPr>
              <a:t>CAPÍTULO III – </a:t>
            </a:r>
            <a:r>
              <a:rPr lang="pt-PT" sz="2400" b="1" cap="all" dirty="0" smtClean="0">
                <a:solidFill>
                  <a:schemeClr val="bg1">
                    <a:lumMod val="85000"/>
                  </a:schemeClr>
                </a:solidFill>
              </a:rPr>
              <a:t>Caracterização </a:t>
            </a:r>
            <a:r>
              <a:rPr lang="pt-PT" sz="2400" b="1" cap="all" dirty="0">
                <a:solidFill>
                  <a:schemeClr val="bg1">
                    <a:lumMod val="85000"/>
                  </a:schemeClr>
                </a:solidFill>
              </a:rPr>
              <a:t>do Sistema Educativo em Angola</a:t>
            </a:r>
          </a:p>
          <a:p>
            <a:endParaRPr lang="pt-PT" b="1" cap="all" dirty="0">
              <a:solidFill>
                <a:srgbClr val="C00000"/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0" y="606423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solidFill>
                  <a:schemeClr val="bg1"/>
                </a:solidFill>
              </a:rPr>
              <a:t> (Benedito</a:t>
            </a:r>
            <a:r>
              <a:rPr lang="pt-PT" dirty="0">
                <a:solidFill>
                  <a:schemeClr val="bg1"/>
                </a:solidFill>
              </a:rPr>
              <a:t>, 2012; </a:t>
            </a:r>
            <a:r>
              <a:rPr lang="pt-PT" dirty="0" smtClean="0">
                <a:solidFill>
                  <a:schemeClr val="bg1"/>
                </a:solidFill>
              </a:rPr>
              <a:t>Braga,1894; Carvalho</a:t>
            </a:r>
            <a:r>
              <a:rPr lang="pt-PT" dirty="0">
                <a:solidFill>
                  <a:schemeClr val="bg1"/>
                </a:solidFill>
              </a:rPr>
              <a:t>, 2011; </a:t>
            </a:r>
            <a:r>
              <a:rPr lang="pt-PT" dirty="0" smtClean="0">
                <a:solidFill>
                  <a:schemeClr val="bg1"/>
                </a:solidFill>
              </a:rPr>
              <a:t>Ferreira,1999</a:t>
            </a:r>
            <a:r>
              <a:rPr lang="pt-PT" dirty="0">
                <a:solidFill>
                  <a:schemeClr val="bg1"/>
                </a:solidFill>
              </a:rPr>
              <a:t>;  </a:t>
            </a:r>
            <a:r>
              <a:rPr lang="pt-PT" dirty="0" smtClean="0">
                <a:solidFill>
                  <a:schemeClr val="bg1"/>
                </a:solidFill>
              </a:rPr>
              <a:t>Gomes,1995</a:t>
            </a:r>
            <a:r>
              <a:rPr lang="pt-PT" dirty="0">
                <a:solidFill>
                  <a:schemeClr val="bg1"/>
                </a:solidFill>
              </a:rPr>
              <a:t>; </a:t>
            </a:r>
            <a:r>
              <a:rPr lang="pt-PT" dirty="0" smtClean="0">
                <a:solidFill>
                  <a:schemeClr val="bg1"/>
                </a:solidFill>
              </a:rPr>
              <a:t>Gomes &amp; Grácio,1988</a:t>
            </a:r>
            <a:r>
              <a:rPr lang="pt-PT" dirty="0">
                <a:solidFill>
                  <a:schemeClr val="bg1"/>
                </a:solidFill>
              </a:rPr>
              <a:t>; </a:t>
            </a:r>
            <a:r>
              <a:rPr lang="pt-PT" dirty="0" smtClean="0">
                <a:solidFill>
                  <a:schemeClr val="bg1"/>
                </a:solidFill>
              </a:rPr>
              <a:t>Lima</a:t>
            </a:r>
            <a:r>
              <a:rPr lang="pt-PT" dirty="0">
                <a:solidFill>
                  <a:schemeClr val="bg1"/>
                </a:solidFill>
              </a:rPr>
              <a:t>, 2001; </a:t>
            </a:r>
            <a:r>
              <a:rPr lang="pt-PT" dirty="0" smtClean="0">
                <a:solidFill>
                  <a:schemeClr val="bg1"/>
                </a:solidFill>
              </a:rPr>
              <a:t>Mineiro</a:t>
            </a:r>
            <a:r>
              <a:rPr lang="pt-PT" dirty="0">
                <a:solidFill>
                  <a:schemeClr val="bg1"/>
                </a:solidFill>
              </a:rPr>
              <a:t>, 2007; </a:t>
            </a:r>
            <a:r>
              <a:rPr lang="pt-PT" dirty="0" err="1" smtClean="0">
                <a:solidFill>
                  <a:schemeClr val="bg1"/>
                </a:solidFill>
              </a:rPr>
              <a:t>Nguluve</a:t>
            </a:r>
            <a:r>
              <a:rPr lang="pt-PT" dirty="0">
                <a:solidFill>
                  <a:schemeClr val="bg1"/>
                </a:solidFill>
              </a:rPr>
              <a:t>, 2010; </a:t>
            </a:r>
            <a:r>
              <a:rPr lang="pt-PT" dirty="0" smtClean="0">
                <a:solidFill>
                  <a:schemeClr val="bg1"/>
                </a:solidFill>
              </a:rPr>
              <a:t>Nóvoa</a:t>
            </a:r>
            <a:r>
              <a:rPr lang="pt-PT" dirty="0">
                <a:solidFill>
                  <a:schemeClr val="bg1"/>
                </a:solidFill>
              </a:rPr>
              <a:t>, 1995, 2009; </a:t>
            </a:r>
            <a:r>
              <a:rPr lang="pt-PT" dirty="0" smtClean="0">
                <a:solidFill>
                  <a:schemeClr val="bg1"/>
                </a:solidFill>
              </a:rPr>
              <a:t>Paro</a:t>
            </a:r>
            <a:r>
              <a:rPr lang="pt-PT" dirty="0">
                <a:solidFill>
                  <a:schemeClr val="bg1"/>
                </a:solidFill>
              </a:rPr>
              <a:t>, </a:t>
            </a:r>
            <a:r>
              <a:rPr lang="pt-PT" dirty="0" smtClean="0">
                <a:solidFill>
                  <a:schemeClr val="bg1"/>
                </a:solidFill>
              </a:rPr>
              <a:t>2000)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107504" y="7656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I – Angola Breve Resumo Histórico</a:t>
            </a:r>
          </a:p>
        </p:txBody>
      </p:sp>
      <p:cxnSp>
        <p:nvCxnSpPr>
          <p:cNvPr id="4" name="Conexão recta 3"/>
          <p:cNvCxnSpPr/>
          <p:nvPr/>
        </p:nvCxnSpPr>
        <p:spPr>
          <a:xfrm>
            <a:off x="107504" y="476672"/>
            <a:ext cx="8136904" cy="92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>
            <a:off x="107504" y="548680"/>
            <a:ext cx="8136904" cy="92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 descr="http://www.portalsaofrancisco.com.br/alfa/capas/turismo/imagens/angola-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6510"/>
            <a:ext cx="3907852" cy="5866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86369"/>
              </p:ext>
            </p:extLst>
          </p:nvPr>
        </p:nvGraphicFramePr>
        <p:xfrm>
          <a:off x="4180695" y="602634"/>
          <a:ext cx="4860540" cy="585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270"/>
                <a:gridCol w="2430270"/>
              </a:tblGrid>
              <a:tr h="1462676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Bacongo</a:t>
                      </a:r>
                      <a:endParaRPr lang="pt-PT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Quimbundo</a:t>
                      </a:r>
                      <a:endParaRPr lang="pt-PT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62676">
                <a:tc>
                  <a:txBody>
                    <a:bodyPr/>
                    <a:lstStyle/>
                    <a:p>
                      <a:r>
                        <a:rPr lang="pt-BR" b="1" dirty="0" smtClean="0"/>
                        <a:t>Ovimbundo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Lunda-quioco</a:t>
                      </a:r>
                      <a:endParaRPr lang="pt-PT" b="1" dirty="0"/>
                    </a:p>
                  </a:txBody>
                  <a:tcPr/>
                </a:tc>
              </a:tr>
              <a:tr h="1462676">
                <a:tc>
                  <a:txBody>
                    <a:bodyPr/>
                    <a:lstStyle/>
                    <a:p>
                      <a:r>
                        <a:rPr lang="pt-BR" b="1" dirty="0" smtClean="0"/>
                        <a:t>Nganguela</a:t>
                      </a:r>
                      <a:endParaRPr lang="pt-PT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Nyaneka-humbe</a:t>
                      </a:r>
                      <a:endParaRPr lang="pt-PT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62676">
                <a:tc>
                  <a:txBody>
                    <a:bodyPr/>
                    <a:lstStyle/>
                    <a:p>
                      <a:r>
                        <a:rPr lang="pt-BR" b="1" dirty="0" smtClean="0"/>
                        <a:t>Herero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Ovambo </a:t>
                      </a:r>
                      <a:endParaRPr lang="pt-PT" b="1" dirty="0" smtClean="0"/>
                    </a:p>
                    <a:p>
                      <a:endParaRPr lang="pt-PT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8" name="Picture 6" descr="http://3.bp.blogspot.com/-k5J8zwDgBj4/UA3rMXTCPLI/AAAAAAAABes/g5CnDJfO8nc/s1600/gf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02" r="30377" b="50000"/>
          <a:stretch/>
        </p:blipFill>
        <p:spPr bwMode="auto">
          <a:xfrm>
            <a:off x="8128389" y="620688"/>
            <a:ext cx="844222" cy="118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wyza o bakong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1" t="-5260" r="13218" b="5260"/>
          <a:stretch/>
        </p:blipFill>
        <p:spPr bwMode="auto">
          <a:xfrm>
            <a:off x="5706126" y="620688"/>
            <a:ext cx="86409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4.bp.blogspot.com/_uMcfQ_6NQcE/S-PJ0ZSBDnI/AAAAAAAACi8/K5FPNOkAfCk/s400/Huila+ac+10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861048"/>
            <a:ext cx="713723" cy="88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2.bp.blogspot.com/_6N1RG6NBUIU/TGqtdeKEefI/AAAAAAAAkxc/D8v3NZCVrwA/s1600/cat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388" y="2184542"/>
            <a:ext cx="781989" cy="108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3.bp.blogspot.com/__FZr3-GuSoc/TS4pXPTGikI/AAAAAAAAAa8/resAEWo4vnk/s400/Nganguela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7" r="27894"/>
          <a:stretch/>
        </p:blipFill>
        <p:spPr bwMode="auto">
          <a:xfrm>
            <a:off x="5638055" y="3787879"/>
            <a:ext cx="86409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s://encrypted-tbn1.gstatic.com/images?q=tbn:ANd9GcRXfecT9sb0fxxx5EFLOehIj1c0PjsS-6EaseIMnqnGM_BASrYgZ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1" r="17887"/>
          <a:stretch/>
        </p:blipFill>
        <p:spPr bwMode="auto">
          <a:xfrm>
            <a:off x="8128389" y="5154837"/>
            <a:ext cx="800211" cy="88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photos.uol.com.br/wp-content/uploads/2013/08/hereros-4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3" r="32408" b="10178"/>
          <a:stretch/>
        </p:blipFill>
        <p:spPr bwMode="auto">
          <a:xfrm>
            <a:off x="5642152" y="5154837"/>
            <a:ext cx="874064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://farm4.staticflickr.com/3210/2780118647_cb4fb91652_z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21" b="5220"/>
          <a:stretch/>
        </p:blipFill>
        <p:spPr bwMode="auto">
          <a:xfrm>
            <a:off x="5675725" y="2223218"/>
            <a:ext cx="806918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4180695" y="927044"/>
            <a:ext cx="15121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Bacongo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Mais a norte</a:t>
            </a:r>
            <a:r>
              <a:rPr lang="pt-BR" sz="1000" dirty="0"/>
              <a:t>, no enclave de Cabinda </a:t>
            </a:r>
            <a:r>
              <a:rPr lang="pt-BR" sz="1000" dirty="0" smtClean="0"/>
              <a:t>e regiões </a:t>
            </a:r>
            <a:r>
              <a:rPr lang="pt-BR" sz="1000" dirty="0"/>
              <a:t>do </a:t>
            </a:r>
            <a:r>
              <a:rPr lang="pt-BR" sz="1000" dirty="0" smtClean="0"/>
              <a:t>noroeste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400 </a:t>
            </a:r>
            <a:r>
              <a:rPr lang="pt-BR" sz="1000" dirty="0"/>
              <a:t>mil habitantes</a:t>
            </a:r>
            <a:endParaRPr lang="pt-PT" sz="10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6574961" y="927044"/>
            <a:ext cx="15744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Quimbundo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Luanda</a:t>
            </a:r>
            <a:r>
              <a:rPr lang="pt-BR" sz="1000" dirty="0"/>
              <a:t>, no baixo vale do Cuanza e sobem com o rio até </a:t>
            </a:r>
            <a:r>
              <a:rPr lang="pt-BR" sz="1000" dirty="0" smtClean="0"/>
              <a:t>Malange.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700 </a:t>
            </a:r>
            <a:r>
              <a:rPr lang="pt-BR" sz="1000" dirty="0"/>
              <a:t>mil habitantes.</a:t>
            </a:r>
            <a:endParaRPr lang="pt-PT" sz="10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4170719" y="2420888"/>
            <a:ext cx="1854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ovimbundo</a:t>
            </a:r>
            <a:endParaRPr lang="pt-PT" sz="1000" dirty="0"/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"</a:t>
            </a:r>
            <a:r>
              <a:rPr lang="pt-BR" sz="1000" dirty="0"/>
              <a:t>povo suave" </a:t>
            </a:r>
            <a:endParaRPr lang="pt-BR" sz="10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planaltos </a:t>
            </a:r>
            <a:r>
              <a:rPr lang="pt-BR" sz="1000" dirty="0"/>
              <a:t>centrais </a:t>
            </a:r>
            <a:endParaRPr lang="pt-BR" sz="10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Mais </a:t>
            </a:r>
            <a:r>
              <a:rPr lang="pt-BR" sz="1000" dirty="0"/>
              <a:t>de 5,7 </a:t>
            </a:r>
            <a:r>
              <a:rPr lang="pt-BR" sz="1000" dirty="0" smtClean="0"/>
              <a:t>milhões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Migratórios</a:t>
            </a:r>
            <a:endParaRPr lang="pt-PT" sz="10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674487" y="2408234"/>
            <a:ext cx="14401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BR" sz="1000" dirty="0"/>
              <a:t>N</a:t>
            </a:r>
            <a:r>
              <a:rPr lang="pt-BR" sz="1000" dirty="0" smtClean="0"/>
              <a:t>ordeste</a:t>
            </a:r>
            <a:endParaRPr lang="pt-PT" sz="1000" dirty="0"/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mais </a:t>
            </a:r>
            <a:r>
              <a:rPr lang="pt-BR" sz="1000" dirty="0"/>
              <a:t>de 500 </a:t>
            </a:r>
            <a:r>
              <a:rPr lang="pt-BR" sz="1000" dirty="0" smtClean="0"/>
              <a:t>mil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Migratórios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Artisticamente talentosos</a:t>
            </a:r>
            <a:endParaRPr lang="pt-PT" sz="10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170719" y="3964994"/>
            <a:ext cx="1332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BR" sz="1000" dirty="0"/>
              <a:t>350 </a:t>
            </a:r>
            <a:r>
              <a:rPr lang="pt-BR" sz="1000" dirty="0" smtClean="0"/>
              <a:t>mil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"</a:t>
            </a:r>
            <a:r>
              <a:rPr lang="pt-BR" sz="1000" dirty="0"/>
              <a:t>não pessoa</a:t>
            </a:r>
            <a:r>
              <a:rPr lang="pt-BR" sz="1000" dirty="0" smtClean="0"/>
              <a:t>"</a:t>
            </a:r>
            <a:endParaRPr lang="pt-PT" sz="100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6651001" y="3861048"/>
            <a:ext cx="1728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Planalto </a:t>
            </a:r>
            <a:r>
              <a:rPr lang="pt-BR" sz="1000" dirty="0"/>
              <a:t>da Humpata, na Província da Huila e no vale do rio Cunene. </a:t>
            </a:r>
            <a:endParaRPr lang="pt-BR" sz="10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150 </a:t>
            </a:r>
            <a:r>
              <a:rPr lang="pt-BR" sz="1000" dirty="0"/>
              <a:t>mil </a:t>
            </a:r>
            <a:r>
              <a:rPr lang="pt-BR" sz="1000" dirty="0" smtClean="0"/>
              <a:t>indivíduos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/>
              <a:t>P</a:t>
            </a:r>
            <a:r>
              <a:rPr lang="pt-BR" sz="1000" dirty="0" smtClean="0"/>
              <a:t>astores </a:t>
            </a:r>
            <a:r>
              <a:rPr lang="pt-BR" sz="1000" dirty="0"/>
              <a:t>de gado </a:t>
            </a:r>
            <a:r>
              <a:rPr lang="pt-BR" sz="1000" dirty="0" smtClean="0"/>
              <a:t>bovino </a:t>
            </a:r>
            <a:endParaRPr lang="pt-PT" sz="10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4157017" y="5428062"/>
            <a:ext cx="1404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BR" sz="1000" dirty="0"/>
              <a:t>20 </a:t>
            </a:r>
            <a:r>
              <a:rPr lang="pt-BR" sz="1000" dirty="0" smtClean="0"/>
              <a:t>mil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/>
              <a:t>P</a:t>
            </a:r>
            <a:r>
              <a:rPr lang="pt-BR" sz="1000" dirty="0" smtClean="0"/>
              <a:t>lanícies </a:t>
            </a:r>
            <a:r>
              <a:rPr lang="pt-BR" sz="1000" dirty="0"/>
              <a:t>áridas da Huila e </a:t>
            </a:r>
            <a:r>
              <a:rPr lang="pt-BR" sz="1000" dirty="0" smtClean="0"/>
              <a:t>Namibe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/>
              <a:t>c</a:t>
            </a:r>
            <a:r>
              <a:rPr lang="pt-BR" sz="1000" dirty="0" smtClean="0"/>
              <a:t>riação </a:t>
            </a:r>
            <a:r>
              <a:rPr lang="pt-BR" sz="1000" dirty="0"/>
              <a:t>de </a:t>
            </a:r>
            <a:r>
              <a:rPr lang="pt-BR" sz="1000" dirty="0" smtClean="0"/>
              <a:t>gado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6611041" y="5373216"/>
            <a:ext cx="1612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Planícies </a:t>
            </a:r>
            <a:r>
              <a:rPr lang="pt-BR" sz="1000" dirty="0"/>
              <a:t>secas a leste da Província do Cunene</a:t>
            </a:r>
            <a:endParaRPr lang="pt-PT" sz="1000" dirty="0"/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Cerca </a:t>
            </a:r>
            <a:r>
              <a:rPr lang="pt-BR" sz="1000" dirty="0"/>
              <a:t>de 60 </a:t>
            </a:r>
            <a:r>
              <a:rPr lang="pt-BR" sz="1000" dirty="0" smtClean="0"/>
              <a:t>mil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/>
              <a:t>G</a:t>
            </a:r>
            <a:r>
              <a:rPr lang="pt-BR" sz="1000" dirty="0" smtClean="0"/>
              <a:t>ado bovino</a:t>
            </a:r>
            <a:endParaRPr lang="pt-PT" sz="10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5789992" y="6611779"/>
            <a:ext cx="3285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/>
              <a:t>(Pélissier</a:t>
            </a:r>
            <a:r>
              <a:rPr lang="pt-PT" sz="1000" dirty="0" smtClean="0"/>
              <a:t> </a:t>
            </a:r>
            <a:r>
              <a:rPr lang="pt-BR" sz="1000" dirty="0"/>
              <a:t>&amp; </a:t>
            </a:r>
            <a:r>
              <a:rPr lang="pt-BR" sz="1000" dirty="0" smtClean="0"/>
              <a:t>Wheeler, 2011</a:t>
            </a:r>
            <a:r>
              <a:rPr lang="pt-BR" sz="1000" dirty="0"/>
              <a:t>)</a:t>
            </a:r>
            <a:endParaRPr lang="pt-PT" sz="1000" dirty="0"/>
          </a:p>
        </p:txBody>
      </p:sp>
      <p:sp>
        <p:nvSpPr>
          <p:cNvPr id="2" name="Rectângulo 1"/>
          <p:cNvSpPr/>
          <p:nvPr/>
        </p:nvSpPr>
        <p:spPr>
          <a:xfrm>
            <a:off x="837750" y="6516052"/>
            <a:ext cx="683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dk1"/>
                </a:solidFill>
              </a:rPr>
              <a:t>Os africanos do grupo bantu usavam a polidocência</a:t>
            </a:r>
          </a:p>
        </p:txBody>
      </p:sp>
    </p:spTree>
    <p:extLst>
      <p:ext uri="{BB962C8B-B14F-4D97-AF65-F5344CB8AC3E}">
        <p14:creationId xmlns:p14="http://schemas.microsoft.com/office/powerpoint/2010/main" val="30619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79512" y="116632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II – A Educação em Portugal e Angola</a:t>
            </a:r>
          </a:p>
        </p:txBody>
      </p:sp>
      <p:sp>
        <p:nvSpPr>
          <p:cNvPr id="5" name="Rectângulo 4"/>
          <p:cNvSpPr/>
          <p:nvPr/>
        </p:nvSpPr>
        <p:spPr>
          <a:xfrm>
            <a:off x="971600" y="404664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/>
              <a:t>Salazar utilizou a educação, </a:t>
            </a:r>
            <a:r>
              <a:rPr lang="pt-PT" sz="1600" dirty="0" smtClean="0"/>
              <a:t>no </a:t>
            </a:r>
            <a:r>
              <a:rPr lang="pt-PT" sz="1600" dirty="0"/>
              <a:t>Ensino Primário </a:t>
            </a:r>
            <a:r>
              <a:rPr lang="pt-PT" sz="1600" dirty="0" smtClean="0"/>
              <a:t>e impôs </a:t>
            </a:r>
            <a:r>
              <a:rPr lang="pt-PT" sz="1600" dirty="0"/>
              <a:t>a sua ideologia baseada na trilogia </a:t>
            </a:r>
            <a:r>
              <a:rPr lang="pt-PT" sz="1600" b="1" i="1" dirty="0"/>
              <a:t>Deus</a:t>
            </a:r>
            <a:r>
              <a:rPr lang="pt-PT" sz="1600" i="1" dirty="0"/>
              <a:t>, </a:t>
            </a:r>
            <a:r>
              <a:rPr lang="pt-PT" sz="1600" b="1" i="1" dirty="0"/>
              <a:t>Pátria</a:t>
            </a:r>
            <a:r>
              <a:rPr lang="pt-PT" sz="1600" i="1" dirty="0"/>
              <a:t> e </a:t>
            </a:r>
            <a:r>
              <a:rPr lang="pt-PT" sz="1600" b="1" i="1" dirty="0"/>
              <a:t>Família</a:t>
            </a:r>
            <a:r>
              <a:rPr lang="pt-PT" sz="1600" dirty="0"/>
              <a:t>, tendo ele acrescentado a estes valores mais dois: </a:t>
            </a:r>
            <a:r>
              <a:rPr lang="pt-PT" sz="1600" i="1" dirty="0">
                <a:solidFill>
                  <a:srgbClr val="C00000"/>
                </a:solidFill>
              </a:rPr>
              <a:t>Autoridade</a:t>
            </a:r>
            <a:r>
              <a:rPr lang="pt-PT" sz="1600" i="1" dirty="0"/>
              <a:t> e </a:t>
            </a:r>
            <a:r>
              <a:rPr lang="pt-PT" sz="1600" i="1" dirty="0" smtClean="0">
                <a:solidFill>
                  <a:srgbClr val="C00000"/>
                </a:solidFill>
              </a:rPr>
              <a:t>Trabalho </a:t>
            </a:r>
            <a:endParaRPr lang="pt-PT" sz="16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247939"/>
              </p:ext>
            </p:extLst>
          </p:nvPr>
        </p:nvGraphicFramePr>
        <p:xfrm>
          <a:off x="389694" y="1340768"/>
          <a:ext cx="8496944" cy="4968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48472"/>
                <a:gridCol w="4248472"/>
              </a:tblGrid>
              <a:tr h="1403279"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rgbClr val="FF0000"/>
                          </a:solidFill>
                        </a:rPr>
                        <a:t>Portugal</a:t>
                      </a:r>
                    </a:p>
                    <a:p>
                      <a:endParaRPr lang="pt-PT" dirty="0" smtClean="0"/>
                    </a:p>
                    <a:p>
                      <a:endParaRPr lang="pt-PT" dirty="0" smtClean="0"/>
                    </a:p>
                    <a:p>
                      <a:endParaRPr lang="pt-PT" dirty="0" smtClean="0"/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rgbClr val="FFC000"/>
                          </a:solidFill>
                        </a:rPr>
                        <a:t>Angola</a:t>
                      </a:r>
                      <a:endParaRPr lang="pt-PT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362023">
                <a:tc>
                  <a:txBody>
                    <a:bodyPr/>
                    <a:lstStyle/>
                    <a:p>
                      <a:pPr algn="just"/>
                      <a:r>
                        <a:rPr lang="pt-P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“O conjunto de meios pelo qual se concretiza o direito à educação, que se exprime pela garantia de uma permanente </a:t>
                      </a:r>
                      <a:r>
                        <a:rPr lang="pt-PT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ação</a:t>
                      </a:r>
                      <a:r>
                        <a:rPr lang="pt-P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formativa orientada para favorecer o desenvolvimento global da personalidade, o progresso social e a democratização da sociedade”</a:t>
                      </a:r>
                    </a:p>
                    <a:p>
                      <a:pPr algn="just"/>
                      <a:endParaRPr lang="pt-PT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Pré-escolar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1.º ciclo – 4 anos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Ensino Básico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2.º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ciclo – 2 anos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3.º ciclo – 3 anos 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Ensino Secundário – 3 anos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Ensino Superior – 3 anos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Mestrado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Doutoramento (3 a 5 anos)</a:t>
                      </a:r>
                    </a:p>
                    <a:p>
                      <a:pPr algn="r"/>
                      <a:endParaRPr lang="pt-PT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“As questões de educação são complexas e encontram-se em processo de transição. Promove-se a reconstrução do processo</a:t>
                      </a:r>
                      <a:r>
                        <a:rPr lang="pt-PT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educativo enquanto se enfrentam várias assimetrias, tais como o combate ao analfabetismo, a escassez dos recursos humanos e  a exiguidade  de infra-estruturas </a:t>
                      </a:r>
                      <a:r>
                        <a:rPr lang="pt-P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Educação Pré-escolar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Ensino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Primário  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- 6 anos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Ensino Secundário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 1,º ciclo (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anos), 2.º ciclo (3 ou 4 anos)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de professores 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- 4 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anos (Instituições próprias)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Ensino Superior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Graduação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(4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anos ) , 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Pós-Graduação (2 a 4)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de adultos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http://cdn.controlinveste.pt/storage/DN/2013/big/ng265745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28" y="1700808"/>
            <a:ext cx="4094872" cy="1019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angodenuncias.com/denuncias/wp-content/uploads/2012/02/Educa%C3%A7%C3%A3o1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741" y="1680011"/>
            <a:ext cx="4104456" cy="1019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ângulo 9"/>
          <p:cNvSpPr/>
          <p:nvPr/>
        </p:nvSpPr>
        <p:spPr>
          <a:xfrm>
            <a:off x="8069883" y="6627549"/>
            <a:ext cx="10583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PT" sz="1000" dirty="0">
                <a:solidFill>
                  <a:schemeClr val="dk1"/>
                </a:solidFill>
              </a:rPr>
              <a:t>(Benedito, 2012)</a:t>
            </a:r>
            <a:endParaRPr lang="pt-PT" sz="1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558411" y="6381328"/>
            <a:ext cx="833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Em </a:t>
            </a:r>
            <a:r>
              <a:rPr lang="pt-PT" b="1" u="sng" dirty="0" smtClean="0"/>
              <a:t>Portugal</a:t>
            </a:r>
            <a:r>
              <a:rPr lang="pt-PT" b="1" dirty="0" smtClean="0"/>
              <a:t> a Monodocência vai até o </a:t>
            </a:r>
            <a:r>
              <a:rPr lang="pt-PT" b="1" dirty="0" smtClean="0">
                <a:solidFill>
                  <a:srgbClr val="C00000"/>
                </a:solidFill>
              </a:rPr>
              <a:t>4.º ano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smtClean="0"/>
              <a:t>e em </a:t>
            </a:r>
            <a:r>
              <a:rPr lang="pt-PT" b="1" u="sng" dirty="0" smtClean="0"/>
              <a:t>Angola</a:t>
            </a:r>
            <a:r>
              <a:rPr lang="pt-PT" b="1" dirty="0" smtClean="0"/>
              <a:t> até á </a:t>
            </a:r>
            <a:r>
              <a:rPr lang="pt-PT" b="1" dirty="0" smtClean="0">
                <a:solidFill>
                  <a:srgbClr val="C00000"/>
                </a:solidFill>
              </a:rPr>
              <a:t>6.ª classe</a:t>
            </a:r>
            <a:endParaRPr lang="pt-P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III – </a:t>
            </a:r>
            <a:r>
              <a:rPr lang="pt-PT" sz="20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Caracterização </a:t>
            </a:r>
            <a:r>
              <a:rPr lang="pt-PT" sz="20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Sistema Educativo em Angola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89825" y="592158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“</a:t>
            </a:r>
            <a:r>
              <a:rPr lang="pt-BR" sz="1600" dirty="0"/>
              <a:t>A rede escolar </a:t>
            </a:r>
            <a:r>
              <a:rPr lang="pt-BR" sz="1600" dirty="0" smtClean="0"/>
              <a:t>é organizada </a:t>
            </a:r>
            <a:r>
              <a:rPr lang="pt-BR" sz="1600" dirty="0"/>
              <a:t>de modo a que em cada </a:t>
            </a:r>
            <a:r>
              <a:rPr lang="pt-BR" sz="1600" dirty="0" smtClean="0"/>
              <a:t>região, </a:t>
            </a:r>
            <a:r>
              <a:rPr lang="pt-BR" sz="1600" dirty="0"/>
              <a:t>se garanta a maior diversidade possível de cursos, tendo em conta os interesses locais ou </a:t>
            </a:r>
            <a:r>
              <a:rPr lang="pt-BR" sz="1600" dirty="0" smtClean="0"/>
              <a:t>regionais.”</a:t>
            </a:r>
            <a:endParaRPr lang="pt-PT" sz="1600" dirty="0"/>
          </a:p>
          <a:p>
            <a:pPr algn="ctr"/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7918617" y="6458050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LBSE (2001</a:t>
            </a:r>
            <a:r>
              <a:rPr lang="pt-BR" sz="1400" dirty="0" smtClean="0"/>
              <a:t>) </a:t>
            </a:r>
            <a:endParaRPr lang="pt-PT" sz="1400" dirty="0"/>
          </a:p>
        </p:txBody>
      </p:sp>
      <p:sp>
        <p:nvSpPr>
          <p:cNvPr id="5" name="Rectângulo 4"/>
          <p:cNvSpPr/>
          <p:nvPr/>
        </p:nvSpPr>
        <p:spPr>
          <a:xfrm>
            <a:off x="789825" y="1196752"/>
            <a:ext cx="76699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400" b="1" dirty="0">
                <a:solidFill>
                  <a:srgbClr val="C00000"/>
                </a:solidFill>
              </a:rPr>
              <a:t>Constituição do </a:t>
            </a:r>
            <a:r>
              <a:rPr lang="pt-PT" sz="1400" b="1" dirty="0" smtClean="0">
                <a:solidFill>
                  <a:srgbClr val="C00000"/>
                </a:solidFill>
              </a:rPr>
              <a:t>Sistema Educativo em Angola</a:t>
            </a:r>
          </a:p>
          <a:p>
            <a:pPr algn="ctr">
              <a:lnSpc>
                <a:spcPct val="150000"/>
              </a:lnSpc>
            </a:pPr>
            <a:r>
              <a:rPr lang="pt-PT" sz="1400" b="1" u="sng" dirty="0" smtClean="0"/>
              <a:t>Ministério da Educação Nacional </a:t>
            </a:r>
            <a:r>
              <a:rPr lang="pt-PT" sz="1400" b="1" dirty="0" smtClean="0"/>
              <a:t>e Ministério do Ensino Superior  </a:t>
            </a:r>
            <a:endParaRPr lang="pt-PT" sz="1400" b="1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69445737"/>
              </p:ext>
            </p:extLst>
          </p:nvPr>
        </p:nvGraphicFramePr>
        <p:xfrm>
          <a:off x="1024408" y="2473152"/>
          <a:ext cx="7200800" cy="398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ta para baixo 7"/>
          <p:cNvSpPr/>
          <p:nvPr/>
        </p:nvSpPr>
        <p:spPr>
          <a:xfrm>
            <a:off x="2843808" y="1935416"/>
            <a:ext cx="216024" cy="341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7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3160</TotalTime>
  <Words>1708</Words>
  <Application>Microsoft Office PowerPoint</Application>
  <PresentationFormat>Apresentação no Ecrã (4:3)</PresentationFormat>
  <Paragraphs>341</Paragraphs>
  <Slides>20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anokas</dc:creator>
  <cp:lastModifiedBy>anokas</cp:lastModifiedBy>
  <cp:revision>238</cp:revision>
  <dcterms:created xsi:type="dcterms:W3CDTF">2013-12-07T14:12:59Z</dcterms:created>
  <dcterms:modified xsi:type="dcterms:W3CDTF">2014-02-25T07:32:53Z</dcterms:modified>
</cp:coreProperties>
</file>