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4"/>
  </p:notesMasterIdLst>
  <p:sldIdLst>
    <p:sldId id="256" r:id="rId2"/>
    <p:sldId id="261" r:id="rId3"/>
    <p:sldId id="259" r:id="rId4"/>
    <p:sldId id="271" r:id="rId5"/>
    <p:sldId id="287" r:id="rId6"/>
    <p:sldId id="272" r:id="rId7"/>
    <p:sldId id="268" r:id="rId8"/>
    <p:sldId id="269" r:id="rId9"/>
    <p:sldId id="307" r:id="rId10"/>
    <p:sldId id="312" r:id="rId11"/>
    <p:sldId id="308" r:id="rId12"/>
    <p:sldId id="314" r:id="rId13"/>
    <p:sldId id="289" r:id="rId14"/>
    <p:sldId id="290" r:id="rId15"/>
    <p:sldId id="291" r:id="rId16"/>
    <p:sldId id="294" r:id="rId17"/>
    <p:sldId id="295" r:id="rId18"/>
    <p:sldId id="310" r:id="rId19"/>
    <p:sldId id="298" r:id="rId20"/>
    <p:sldId id="299" r:id="rId21"/>
    <p:sldId id="303" r:id="rId22"/>
    <p:sldId id="285" r:id="rId23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A0000"/>
    <a:srgbClr val="23D9DD"/>
    <a:srgbClr val="EA22CD"/>
    <a:srgbClr val="FF00FF"/>
    <a:srgbClr val="9F5FCF"/>
    <a:srgbClr val="FFFF66"/>
    <a:srgbClr val="47F43A"/>
    <a:srgbClr val="800000"/>
    <a:srgbClr val="C86866"/>
    <a:srgbClr val="00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Destaqu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4" autoAdjust="0"/>
    <p:restoredTop sz="94671" autoAdjust="0"/>
  </p:normalViewPr>
  <p:slideViewPr>
    <p:cSldViewPr>
      <p:cViewPr>
        <p:scale>
          <a:sx n="104" d="100"/>
          <a:sy n="104" d="100"/>
        </p:scale>
        <p:origin x="-312" y="13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C6EA38-C742-44D2-A253-3625F14EE6C3}" type="doc">
      <dgm:prSet loTypeId="urn:microsoft.com/office/officeart/2005/8/layout/chevronAccent+Icon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D078D67C-3152-4D37-B1F3-A433C4605D59}">
      <dgm:prSet/>
      <dgm:spPr/>
      <dgm:t>
        <a:bodyPr/>
        <a:lstStyle/>
        <a:p>
          <a:pPr rtl="0"/>
          <a:r>
            <a:rPr lang="pt-PT" b="1" dirty="0" smtClean="0"/>
            <a:t>Determinar os </a:t>
          </a:r>
          <a:r>
            <a:rPr lang="pt-PT" b="1" dirty="0" err="1" smtClean="0"/>
            <a:t>fatores</a:t>
          </a:r>
          <a:r>
            <a:rPr lang="pt-PT" b="1" dirty="0" smtClean="0"/>
            <a:t> que estão na base da </a:t>
          </a:r>
          <a:r>
            <a:rPr lang="pt-PT" b="1" dirty="0" err="1" smtClean="0"/>
            <a:t>atual</a:t>
          </a:r>
          <a:r>
            <a:rPr lang="pt-PT" b="1" dirty="0" smtClean="0"/>
            <a:t> forma de </a:t>
          </a:r>
          <a:r>
            <a:rPr lang="pt-PT" b="1" dirty="0" err="1" smtClean="0"/>
            <a:t>perceção</a:t>
          </a:r>
          <a:r>
            <a:rPr lang="pt-PT" b="1" dirty="0" smtClean="0"/>
            <a:t> da escola pela Comunidade Educativa;</a:t>
          </a:r>
          <a:endParaRPr lang="pt-PT" dirty="0"/>
        </a:p>
      </dgm:t>
    </dgm:pt>
    <dgm:pt modelId="{74D7BCAE-AE43-4AE4-B2A3-CD6B7213A57C}" type="parTrans" cxnId="{030E9700-EFBF-40E9-BA5E-56BAD31CDD3E}">
      <dgm:prSet/>
      <dgm:spPr/>
      <dgm:t>
        <a:bodyPr/>
        <a:lstStyle/>
        <a:p>
          <a:endParaRPr lang="pt-PT"/>
        </a:p>
      </dgm:t>
    </dgm:pt>
    <dgm:pt modelId="{20D7E482-3865-4924-ADF8-03A1D737EECE}" type="sibTrans" cxnId="{030E9700-EFBF-40E9-BA5E-56BAD31CDD3E}">
      <dgm:prSet/>
      <dgm:spPr/>
      <dgm:t>
        <a:bodyPr/>
        <a:lstStyle/>
        <a:p>
          <a:endParaRPr lang="pt-PT"/>
        </a:p>
      </dgm:t>
    </dgm:pt>
    <dgm:pt modelId="{123352B7-37AD-4BD1-9C47-2031C89AC503}">
      <dgm:prSet/>
      <dgm:spPr/>
      <dgm:t>
        <a:bodyPr/>
        <a:lstStyle/>
        <a:p>
          <a:pPr rtl="0"/>
          <a:r>
            <a:rPr lang="pt-PT" b="1" dirty="0" smtClean="0"/>
            <a:t>Verificar o impacto da </a:t>
          </a:r>
          <a:r>
            <a:rPr lang="pt-PT" b="1" dirty="0" err="1" smtClean="0"/>
            <a:t>perceção</a:t>
          </a:r>
          <a:r>
            <a:rPr lang="pt-PT" b="1" dirty="0" smtClean="0"/>
            <a:t> que a Comunidade Educativa tem no seu envolvimento com a Escola;</a:t>
          </a:r>
          <a:endParaRPr lang="pt-PT" dirty="0"/>
        </a:p>
      </dgm:t>
    </dgm:pt>
    <dgm:pt modelId="{C9E19544-356E-49E0-B18D-477E668A73BC}" type="parTrans" cxnId="{3BD1B866-A365-4F3D-88B5-9AACDDD90F56}">
      <dgm:prSet/>
      <dgm:spPr/>
      <dgm:t>
        <a:bodyPr/>
        <a:lstStyle/>
        <a:p>
          <a:endParaRPr lang="pt-PT"/>
        </a:p>
      </dgm:t>
    </dgm:pt>
    <dgm:pt modelId="{B50BA032-C600-4F93-BA92-9C514815FB42}" type="sibTrans" cxnId="{3BD1B866-A365-4F3D-88B5-9AACDDD90F56}">
      <dgm:prSet/>
      <dgm:spPr/>
      <dgm:t>
        <a:bodyPr/>
        <a:lstStyle/>
        <a:p>
          <a:endParaRPr lang="pt-PT"/>
        </a:p>
      </dgm:t>
    </dgm:pt>
    <dgm:pt modelId="{CB921AA7-5C74-46E9-9B6F-4E2A2116F0AC}" type="pres">
      <dgm:prSet presAssocID="{C5C6EA38-C742-44D2-A253-3625F14EE6C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1ACD19A4-73F1-4432-BB3A-FCD54EC2521D}" type="pres">
      <dgm:prSet presAssocID="{D078D67C-3152-4D37-B1F3-A433C4605D59}" presName="composite" presStyleCnt="0"/>
      <dgm:spPr/>
    </dgm:pt>
    <dgm:pt modelId="{2465BFFC-6825-46D7-8FF4-0ABC108DD808}" type="pres">
      <dgm:prSet presAssocID="{D078D67C-3152-4D37-B1F3-A433C4605D59}" presName="bgChev" presStyleLbl="node1" presStyleIdx="0" presStyleCnt="2" custLinFactNeighborX="-2032"/>
      <dgm:spPr/>
    </dgm:pt>
    <dgm:pt modelId="{C2C66B7C-AB3F-4106-9FDC-2E5DEADB2F16}" type="pres">
      <dgm:prSet presAssocID="{D078D67C-3152-4D37-B1F3-A433C4605D59}" presName="txNode" presStyleLbl="fgAcc1" presStyleIdx="0" presStyleCnt="2" custLinFactNeighborX="-14785" custLinFactNeighborY="-2500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4730925-488D-49EB-9C0F-54A3FCC7721E}" type="pres">
      <dgm:prSet presAssocID="{20D7E482-3865-4924-ADF8-03A1D737EECE}" presName="compositeSpace" presStyleCnt="0"/>
      <dgm:spPr/>
    </dgm:pt>
    <dgm:pt modelId="{5BFA100C-89FD-49D6-9246-B1164521B89E}" type="pres">
      <dgm:prSet presAssocID="{123352B7-37AD-4BD1-9C47-2031C89AC503}" presName="composite" presStyleCnt="0"/>
      <dgm:spPr/>
    </dgm:pt>
    <dgm:pt modelId="{C104E595-62FC-4C10-9BEC-C9B132193361}" type="pres">
      <dgm:prSet presAssocID="{123352B7-37AD-4BD1-9C47-2031C89AC503}" presName="bgChev" presStyleLbl="node1" presStyleIdx="1" presStyleCnt="2" custLinFactNeighborX="12162"/>
      <dgm:spPr/>
    </dgm:pt>
    <dgm:pt modelId="{CEFFFF9B-2CF1-4C9F-AAC8-4E886D67CEE4}" type="pres">
      <dgm:prSet presAssocID="{123352B7-37AD-4BD1-9C47-2031C89AC503}" presName="txNode" presStyleLbl="fgAcc1" presStyleIdx="1" presStyleCnt="2" custLinFactNeighborX="-1910" custLinFactNeighborY="-2500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A393B794-0342-4143-804B-59B657A8E5A3}" type="presOf" srcId="{123352B7-37AD-4BD1-9C47-2031C89AC503}" destId="{CEFFFF9B-2CF1-4C9F-AAC8-4E886D67CEE4}" srcOrd="0" destOrd="0" presId="urn:microsoft.com/office/officeart/2005/8/layout/chevronAccent+Icon"/>
    <dgm:cxn modelId="{3BD1B866-A365-4F3D-88B5-9AACDDD90F56}" srcId="{C5C6EA38-C742-44D2-A253-3625F14EE6C3}" destId="{123352B7-37AD-4BD1-9C47-2031C89AC503}" srcOrd="1" destOrd="0" parTransId="{C9E19544-356E-49E0-B18D-477E668A73BC}" sibTransId="{B50BA032-C600-4F93-BA92-9C514815FB42}"/>
    <dgm:cxn modelId="{9B7A556D-2EED-45A1-94F7-5DA6A0ACCD39}" type="presOf" srcId="{C5C6EA38-C742-44D2-A253-3625F14EE6C3}" destId="{CB921AA7-5C74-46E9-9B6F-4E2A2116F0AC}" srcOrd="0" destOrd="0" presId="urn:microsoft.com/office/officeart/2005/8/layout/chevronAccent+Icon"/>
    <dgm:cxn modelId="{030E9700-EFBF-40E9-BA5E-56BAD31CDD3E}" srcId="{C5C6EA38-C742-44D2-A253-3625F14EE6C3}" destId="{D078D67C-3152-4D37-B1F3-A433C4605D59}" srcOrd="0" destOrd="0" parTransId="{74D7BCAE-AE43-4AE4-B2A3-CD6B7213A57C}" sibTransId="{20D7E482-3865-4924-ADF8-03A1D737EECE}"/>
    <dgm:cxn modelId="{5BD6A2D1-4545-48E2-AA48-D52A6B4F62AD}" type="presOf" srcId="{D078D67C-3152-4D37-B1F3-A433C4605D59}" destId="{C2C66B7C-AB3F-4106-9FDC-2E5DEADB2F16}" srcOrd="0" destOrd="0" presId="urn:microsoft.com/office/officeart/2005/8/layout/chevronAccent+Icon"/>
    <dgm:cxn modelId="{B4E948F5-1C74-42EA-8C1B-B64EB0B42077}" type="presParOf" srcId="{CB921AA7-5C74-46E9-9B6F-4E2A2116F0AC}" destId="{1ACD19A4-73F1-4432-BB3A-FCD54EC2521D}" srcOrd="0" destOrd="0" presId="urn:microsoft.com/office/officeart/2005/8/layout/chevronAccent+Icon"/>
    <dgm:cxn modelId="{85ADD409-E3AD-4DAE-9F0F-B56854F0ED69}" type="presParOf" srcId="{1ACD19A4-73F1-4432-BB3A-FCD54EC2521D}" destId="{2465BFFC-6825-46D7-8FF4-0ABC108DD808}" srcOrd="0" destOrd="0" presId="urn:microsoft.com/office/officeart/2005/8/layout/chevronAccent+Icon"/>
    <dgm:cxn modelId="{70910E31-A09C-429D-BE03-5FA59F866B6A}" type="presParOf" srcId="{1ACD19A4-73F1-4432-BB3A-FCD54EC2521D}" destId="{C2C66B7C-AB3F-4106-9FDC-2E5DEADB2F16}" srcOrd="1" destOrd="0" presId="urn:microsoft.com/office/officeart/2005/8/layout/chevronAccent+Icon"/>
    <dgm:cxn modelId="{84DD7C61-AC46-4A36-8F09-E14E506DEFFA}" type="presParOf" srcId="{CB921AA7-5C74-46E9-9B6F-4E2A2116F0AC}" destId="{14730925-488D-49EB-9C0F-54A3FCC7721E}" srcOrd="1" destOrd="0" presId="urn:microsoft.com/office/officeart/2005/8/layout/chevronAccent+Icon"/>
    <dgm:cxn modelId="{10D39C12-FD92-411A-8279-A4CDAC27C9C4}" type="presParOf" srcId="{CB921AA7-5C74-46E9-9B6F-4E2A2116F0AC}" destId="{5BFA100C-89FD-49D6-9246-B1164521B89E}" srcOrd="2" destOrd="0" presId="urn:microsoft.com/office/officeart/2005/8/layout/chevronAccent+Icon"/>
    <dgm:cxn modelId="{FF2EE1EA-668A-4154-ADBA-65AAE9FEF2BE}" type="presParOf" srcId="{5BFA100C-89FD-49D6-9246-B1164521B89E}" destId="{C104E595-62FC-4C10-9BEC-C9B132193361}" srcOrd="0" destOrd="0" presId="urn:microsoft.com/office/officeart/2005/8/layout/chevronAccent+Icon"/>
    <dgm:cxn modelId="{56A1E214-8C64-44C6-96FD-ADE7FD53E82F}" type="presParOf" srcId="{5BFA100C-89FD-49D6-9246-B1164521B89E}" destId="{CEFFFF9B-2CF1-4C9F-AAC8-4E886D67CEE4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24DBE9-879E-43AE-8B8D-667BF115E10B}" type="doc">
      <dgm:prSet loTypeId="urn:microsoft.com/office/officeart/2005/8/layout/radial2" loCatId="relationship" qsTypeId="urn:microsoft.com/office/officeart/2005/8/quickstyle/simple4" qsCatId="simple" csTypeId="urn:microsoft.com/office/officeart/2005/8/colors/accent2_3" csCatId="accent2" phldr="1"/>
      <dgm:spPr/>
      <dgm:t>
        <a:bodyPr/>
        <a:lstStyle/>
        <a:p>
          <a:endParaRPr lang="pt-PT"/>
        </a:p>
      </dgm:t>
    </dgm:pt>
    <dgm:pt modelId="{FF1FD213-DD21-4DD5-B427-09ECACF48CB7}">
      <dgm:prSet phldrT="[Texto]"/>
      <dgm:spPr/>
      <dgm:t>
        <a:bodyPr/>
        <a:lstStyle/>
        <a:p>
          <a:r>
            <a:rPr lang="pt-PT" b="1" dirty="0" smtClean="0">
              <a:latin typeface="Comic Sans MS" pitchFamily="66" charset="0"/>
            </a:rPr>
            <a:t>Zango I e II</a:t>
          </a:r>
          <a:endParaRPr lang="pt-PT" dirty="0">
            <a:latin typeface="Comic Sans MS" pitchFamily="66" charset="0"/>
          </a:endParaRPr>
        </a:p>
      </dgm:t>
    </dgm:pt>
    <dgm:pt modelId="{5E80F4BB-C607-4EC2-B8E6-CF7E46985DFA}" type="parTrans" cxnId="{F8BBC317-1EA1-4337-88DE-793A65F17F4B}">
      <dgm:prSet/>
      <dgm:spPr/>
      <dgm:t>
        <a:bodyPr/>
        <a:lstStyle/>
        <a:p>
          <a:endParaRPr lang="pt-PT"/>
        </a:p>
      </dgm:t>
    </dgm:pt>
    <dgm:pt modelId="{4EEF8DEA-9580-4066-A07E-FABCFA77BCDE}" type="sibTrans" cxnId="{F8BBC317-1EA1-4337-88DE-793A65F17F4B}">
      <dgm:prSet/>
      <dgm:spPr/>
      <dgm:t>
        <a:bodyPr/>
        <a:lstStyle/>
        <a:p>
          <a:endParaRPr lang="pt-PT"/>
        </a:p>
      </dgm:t>
    </dgm:pt>
    <dgm:pt modelId="{DC7D5D4C-677E-4106-920F-86BC8EEC8D35}">
      <dgm:prSet phldrT="[Texto]"/>
      <dgm:spPr/>
      <dgm:t>
        <a:bodyPr/>
        <a:lstStyle/>
        <a:p>
          <a:r>
            <a:rPr lang="pt-PT" b="1" dirty="0" smtClean="0"/>
            <a:t>Escola 970</a:t>
          </a:r>
          <a:endParaRPr lang="pt-PT" dirty="0"/>
        </a:p>
      </dgm:t>
    </dgm:pt>
    <dgm:pt modelId="{7597975E-091D-48DB-863E-430B09CA6CB5}" type="parTrans" cxnId="{6D97FE32-8797-4332-9E2A-EB45CC29F54F}">
      <dgm:prSet/>
      <dgm:spPr/>
      <dgm:t>
        <a:bodyPr/>
        <a:lstStyle/>
        <a:p>
          <a:endParaRPr lang="pt-PT"/>
        </a:p>
      </dgm:t>
    </dgm:pt>
    <dgm:pt modelId="{D06CD096-990F-4B52-B84A-158D0B987D68}" type="sibTrans" cxnId="{6D97FE32-8797-4332-9E2A-EB45CC29F54F}">
      <dgm:prSet/>
      <dgm:spPr/>
      <dgm:t>
        <a:bodyPr/>
        <a:lstStyle/>
        <a:p>
          <a:endParaRPr lang="pt-PT"/>
        </a:p>
      </dgm:t>
    </dgm:pt>
    <dgm:pt modelId="{1DEC2CC0-7BE6-4AF2-B389-EBCE2E045D67}">
      <dgm:prSet phldrT="[Texto]"/>
      <dgm:spPr/>
      <dgm:t>
        <a:bodyPr/>
        <a:lstStyle/>
        <a:p>
          <a:r>
            <a:rPr lang="pt-PT" b="1" dirty="0" smtClean="0"/>
            <a:t>Escola 9085</a:t>
          </a:r>
          <a:endParaRPr lang="pt-PT" dirty="0"/>
        </a:p>
      </dgm:t>
    </dgm:pt>
    <dgm:pt modelId="{E7D64EEC-9C08-4FE3-9D52-DAC562695F13}" type="parTrans" cxnId="{7CBBE973-4648-4907-BA1B-4FB86C0D5EA0}">
      <dgm:prSet/>
      <dgm:spPr/>
      <dgm:t>
        <a:bodyPr/>
        <a:lstStyle/>
        <a:p>
          <a:endParaRPr lang="pt-PT"/>
        </a:p>
      </dgm:t>
    </dgm:pt>
    <dgm:pt modelId="{7CB683F7-D384-43F3-9926-8AAF3536CF8E}" type="sibTrans" cxnId="{7CBBE973-4648-4907-BA1B-4FB86C0D5EA0}">
      <dgm:prSet/>
      <dgm:spPr/>
      <dgm:t>
        <a:bodyPr/>
        <a:lstStyle/>
        <a:p>
          <a:endParaRPr lang="pt-PT"/>
        </a:p>
      </dgm:t>
    </dgm:pt>
    <dgm:pt modelId="{1BD1765D-DB71-443C-B343-E88B139CCBF0}">
      <dgm:prSet phldrT="[Texto]"/>
      <dgm:spPr/>
      <dgm:t>
        <a:bodyPr/>
        <a:lstStyle/>
        <a:p>
          <a:r>
            <a:rPr lang="pt-PT" b="1" dirty="0" smtClean="0"/>
            <a:t>Escola 9131</a:t>
          </a:r>
          <a:endParaRPr lang="pt-PT" dirty="0"/>
        </a:p>
      </dgm:t>
    </dgm:pt>
    <dgm:pt modelId="{373257E0-9E9F-49BE-A13B-D9085399C2AE}" type="parTrans" cxnId="{45FA7B15-4AA3-433C-A717-9C7A9E716E71}">
      <dgm:prSet/>
      <dgm:spPr/>
      <dgm:t>
        <a:bodyPr/>
        <a:lstStyle/>
        <a:p>
          <a:endParaRPr lang="pt-PT"/>
        </a:p>
      </dgm:t>
    </dgm:pt>
    <dgm:pt modelId="{BED6AEB7-DA59-45CA-A6C9-302BBCD15ABD}" type="sibTrans" cxnId="{45FA7B15-4AA3-433C-A717-9C7A9E716E71}">
      <dgm:prSet/>
      <dgm:spPr/>
      <dgm:t>
        <a:bodyPr/>
        <a:lstStyle/>
        <a:p>
          <a:endParaRPr lang="pt-PT"/>
        </a:p>
      </dgm:t>
    </dgm:pt>
    <dgm:pt modelId="{76A4DF04-F4D4-49C0-973A-617F17860493}" type="pres">
      <dgm:prSet presAssocID="{0F24DBE9-879E-43AE-8B8D-667BF115E10B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277A4EFE-90DA-44B8-BC50-164DB164DB53}" type="pres">
      <dgm:prSet presAssocID="{0F24DBE9-879E-43AE-8B8D-667BF115E10B}" presName="cycle" presStyleCnt="0"/>
      <dgm:spPr/>
      <dgm:t>
        <a:bodyPr/>
        <a:lstStyle/>
        <a:p>
          <a:endParaRPr lang="pt-PT"/>
        </a:p>
      </dgm:t>
    </dgm:pt>
    <dgm:pt modelId="{2455EFBB-AD7C-4656-A68E-288B603DE10D}" type="pres">
      <dgm:prSet presAssocID="{0F24DBE9-879E-43AE-8B8D-667BF115E10B}" presName="centerShape" presStyleCnt="0"/>
      <dgm:spPr/>
      <dgm:t>
        <a:bodyPr/>
        <a:lstStyle/>
        <a:p>
          <a:endParaRPr lang="pt-PT"/>
        </a:p>
      </dgm:t>
    </dgm:pt>
    <dgm:pt modelId="{94DAFB8D-494C-41DA-9E8E-4DA5ED33560B}" type="pres">
      <dgm:prSet presAssocID="{0F24DBE9-879E-43AE-8B8D-667BF115E10B}" presName="connSite" presStyleLbl="node1" presStyleIdx="0" presStyleCnt="5"/>
      <dgm:spPr/>
      <dgm:t>
        <a:bodyPr/>
        <a:lstStyle/>
        <a:p>
          <a:endParaRPr lang="pt-PT"/>
        </a:p>
      </dgm:t>
    </dgm:pt>
    <dgm:pt modelId="{C4D831DE-7DEC-4DE1-8119-E4B0E0967859}" type="pres">
      <dgm:prSet presAssocID="{0F24DBE9-879E-43AE-8B8D-667BF115E10B}" presName="visible" presStyleLbl="node1" presStyleIdx="0" presStyleCnt="5" custScaleX="224837" custScaleY="162951" custLinFactNeighborX="-4853" custLinFactNeighborY="425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pt-PT"/>
        </a:p>
      </dgm:t>
    </dgm:pt>
    <dgm:pt modelId="{91C2A419-D7DF-47BC-BCD0-3383F23D856A}" type="pres">
      <dgm:prSet presAssocID="{5E80F4BB-C607-4EC2-B8E6-CF7E46985DFA}" presName="Name25" presStyleLbl="parChTrans1D1" presStyleIdx="0" presStyleCnt="4"/>
      <dgm:spPr/>
      <dgm:t>
        <a:bodyPr/>
        <a:lstStyle/>
        <a:p>
          <a:endParaRPr lang="pt-PT"/>
        </a:p>
      </dgm:t>
    </dgm:pt>
    <dgm:pt modelId="{49EECDFD-CDA1-4897-97A0-0147CE373185}" type="pres">
      <dgm:prSet presAssocID="{FF1FD213-DD21-4DD5-B427-09ECACF48CB7}" presName="node" presStyleCnt="0"/>
      <dgm:spPr/>
      <dgm:t>
        <a:bodyPr/>
        <a:lstStyle/>
        <a:p>
          <a:endParaRPr lang="pt-PT"/>
        </a:p>
      </dgm:t>
    </dgm:pt>
    <dgm:pt modelId="{33107260-436E-4F57-BC53-26EAEE5D8C92}" type="pres">
      <dgm:prSet presAssocID="{FF1FD213-DD21-4DD5-B427-09ECACF48CB7}" presName="parentNode" presStyleLbl="node1" presStyleIdx="1" presStyleCnt="5" custScaleX="159710" custScaleY="65866" custLinFactNeighborX="-91426" custLinFactNeighborY="-1402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6DE9D10-E3A2-48A4-98EE-88CE59A5621B}" type="pres">
      <dgm:prSet presAssocID="{FF1FD213-DD21-4DD5-B427-09ECACF48CB7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9C2D679-0038-48A4-A3FC-5897EEF78718}" type="pres">
      <dgm:prSet presAssocID="{7597975E-091D-48DB-863E-430B09CA6CB5}" presName="Name25" presStyleLbl="parChTrans1D1" presStyleIdx="1" presStyleCnt="4"/>
      <dgm:spPr/>
      <dgm:t>
        <a:bodyPr/>
        <a:lstStyle/>
        <a:p>
          <a:endParaRPr lang="pt-PT"/>
        </a:p>
      </dgm:t>
    </dgm:pt>
    <dgm:pt modelId="{8687F1DF-7CF8-4E57-99DA-821E3B933CAA}" type="pres">
      <dgm:prSet presAssocID="{DC7D5D4C-677E-4106-920F-86BC8EEC8D35}" presName="node" presStyleCnt="0"/>
      <dgm:spPr/>
      <dgm:t>
        <a:bodyPr/>
        <a:lstStyle/>
        <a:p>
          <a:endParaRPr lang="pt-PT"/>
        </a:p>
      </dgm:t>
    </dgm:pt>
    <dgm:pt modelId="{52D5500D-7014-4553-AEFB-BE30F33E2DDB}" type="pres">
      <dgm:prSet presAssocID="{DC7D5D4C-677E-4106-920F-86BC8EEC8D35}" presName="parentNode" presStyleLbl="node1" presStyleIdx="2" presStyleCnt="5" custScaleX="167518" custScaleY="74742" custLinFactNeighborX="94170" custLinFactNeighborY="-55270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A1F90F4-BE09-4EF0-92AF-6875E3EFBEFF}" type="pres">
      <dgm:prSet presAssocID="{DC7D5D4C-677E-4106-920F-86BC8EEC8D35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8C65FF2-2B4A-491F-9B89-02733D6DFD9D}" type="pres">
      <dgm:prSet presAssocID="{E7D64EEC-9C08-4FE3-9D52-DAC562695F13}" presName="Name25" presStyleLbl="parChTrans1D1" presStyleIdx="2" presStyleCnt="4"/>
      <dgm:spPr/>
      <dgm:t>
        <a:bodyPr/>
        <a:lstStyle/>
        <a:p>
          <a:endParaRPr lang="pt-PT"/>
        </a:p>
      </dgm:t>
    </dgm:pt>
    <dgm:pt modelId="{1BF93F65-A11C-4EB5-B95C-9EB3F80C9B9B}" type="pres">
      <dgm:prSet presAssocID="{1DEC2CC0-7BE6-4AF2-B389-EBCE2E045D67}" presName="node" presStyleCnt="0"/>
      <dgm:spPr/>
      <dgm:t>
        <a:bodyPr/>
        <a:lstStyle/>
        <a:p>
          <a:endParaRPr lang="pt-PT"/>
        </a:p>
      </dgm:t>
    </dgm:pt>
    <dgm:pt modelId="{92B6C959-4251-48CB-8CDC-698FCE9B70F6}" type="pres">
      <dgm:prSet presAssocID="{1DEC2CC0-7BE6-4AF2-B389-EBCE2E045D67}" presName="parentNode" presStyleLbl="node1" presStyleIdx="3" presStyleCnt="5" custScaleX="158934" custScaleY="72216" custLinFactX="16846" custLinFactNeighborX="100000" custLinFactNeighborY="6049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DFDF9BF-799C-4FA8-9FE9-1E80A490FA3D}" type="pres">
      <dgm:prSet presAssocID="{1DEC2CC0-7BE6-4AF2-B389-EBCE2E045D67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2A543C7-8E39-4EED-A0B8-92934E7AA422}" type="pres">
      <dgm:prSet presAssocID="{373257E0-9E9F-49BE-A13B-D9085399C2AE}" presName="Name25" presStyleLbl="parChTrans1D1" presStyleIdx="3" presStyleCnt="4"/>
      <dgm:spPr/>
      <dgm:t>
        <a:bodyPr/>
        <a:lstStyle/>
        <a:p>
          <a:endParaRPr lang="pt-PT"/>
        </a:p>
      </dgm:t>
    </dgm:pt>
    <dgm:pt modelId="{B10400A5-BDF0-45DC-863D-E6D290B46A2F}" type="pres">
      <dgm:prSet presAssocID="{1BD1765D-DB71-443C-B343-E88B139CCBF0}" presName="node" presStyleCnt="0"/>
      <dgm:spPr/>
      <dgm:t>
        <a:bodyPr/>
        <a:lstStyle/>
        <a:p>
          <a:endParaRPr lang="pt-PT"/>
        </a:p>
      </dgm:t>
    </dgm:pt>
    <dgm:pt modelId="{17361318-4109-4486-AA9D-77A3598EC0CC}" type="pres">
      <dgm:prSet presAssocID="{1BD1765D-DB71-443C-B343-E88B139CCBF0}" presName="parentNode" presStyleLbl="node1" presStyleIdx="4" presStyleCnt="5" custScaleX="175207" custScaleY="78103" custLinFactNeighborX="58513" custLinFactNeighborY="748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29734DB7-8C59-4C41-86DE-DC3B26791DDE}" type="pres">
      <dgm:prSet presAssocID="{1BD1765D-DB71-443C-B343-E88B139CCBF0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6D97FE32-8797-4332-9E2A-EB45CC29F54F}" srcId="{0F24DBE9-879E-43AE-8B8D-667BF115E10B}" destId="{DC7D5D4C-677E-4106-920F-86BC8EEC8D35}" srcOrd="1" destOrd="0" parTransId="{7597975E-091D-48DB-863E-430B09CA6CB5}" sibTransId="{D06CD096-990F-4B52-B84A-158D0B987D68}"/>
    <dgm:cxn modelId="{F8BBC317-1EA1-4337-88DE-793A65F17F4B}" srcId="{0F24DBE9-879E-43AE-8B8D-667BF115E10B}" destId="{FF1FD213-DD21-4DD5-B427-09ECACF48CB7}" srcOrd="0" destOrd="0" parTransId="{5E80F4BB-C607-4EC2-B8E6-CF7E46985DFA}" sibTransId="{4EEF8DEA-9580-4066-A07E-FABCFA77BCDE}"/>
    <dgm:cxn modelId="{7CBBE973-4648-4907-BA1B-4FB86C0D5EA0}" srcId="{0F24DBE9-879E-43AE-8B8D-667BF115E10B}" destId="{1DEC2CC0-7BE6-4AF2-B389-EBCE2E045D67}" srcOrd="2" destOrd="0" parTransId="{E7D64EEC-9C08-4FE3-9D52-DAC562695F13}" sibTransId="{7CB683F7-D384-43F3-9926-8AAF3536CF8E}"/>
    <dgm:cxn modelId="{F4D70069-202A-4620-AD73-5D35FA96AC09}" type="presOf" srcId="{E7D64EEC-9C08-4FE3-9D52-DAC562695F13}" destId="{88C65FF2-2B4A-491F-9B89-02733D6DFD9D}" srcOrd="0" destOrd="0" presId="urn:microsoft.com/office/officeart/2005/8/layout/radial2"/>
    <dgm:cxn modelId="{45FA7B15-4AA3-433C-A717-9C7A9E716E71}" srcId="{0F24DBE9-879E-43AE-8B8D-667BF115E10B}" destId="{1BD1765D-DB71-443C-B343-E88B139CCBF0}" srcOrd="3" destOrd="0" parTransId="{373257E0-9E9F-49BE-A13B-D9085399C2AE}" sibTransId="{BED6AEB7-DA59-45CA-A6C9-302BBCD15ABD}"/>
    <dgm:cxn modelId="{7E4C34D7-2F2D-46AF-B8EA-62C7F299C29D}" type="presOf" srcId="{7597975E-091D-48DB-863E-430B09CA6CB5}" destId="{49C2D679-0038-48A4-A3FC-5897EEF78718}" srcOrd="0" destOrd="0" presId="urn:microsoft.com/office/officeart/2005/8/layout/radial2"/>
    <dgm:cxn modelId="{89DF8549-7396-41AE-BCA7-091F31FEE51C}" type="presOf" srcId="{DC7D5D4C-677E-4106-920F-86BC8EEC8D35}" destId="{52D5500D-7014-4553-AEFB-BE30F33E2DDB}" srcOrd="0" destOrd="0" presId="urn:microsoft.com/office/officeart/2005/8/layout/radial2"/>
    <dgm:cxn modelId="{3C025B80-72EC-41AD-8A73-223BB29905E7}" type="presOf" srcId="{5E80F4BB-C607-4EC2-B8E6-CF7E46985DFA}" destId="{91C2A419-D7DF-47BC-BCD0-3383F23D856A}" srcOrd="0" destOrd="0" presId="urn:microsoft.com/office/officeart/2005/8/layout/radial2"/>
    <dgm:cxn modelId="{41BB4779-F23C-4DDD-9AB7-4DD34A2E6D50}" type="presOf" srcId="{FF1FD213-DD21-4DD5-B427-09ECACF48CB7}" destId="{33107260-436E-4F57-BC53-26EAEE5D8C92}" srcOrd="0" destOrd="0" presId="urn:microsoft.com/office/officeart/2005/8/layout/radial2"/>
    <dgm:cxn modelId="{9C9055C9-00DE-4443-8D1E-0994AB6FFD08}" type="presOf" srcId="{1DEC2CC0-7BE6-4AF2-B389-EBCE2E045D67}" destId="{92B6C959-4251-48CB-8CDC-698FCE9B70F6}" srcOrd="0" destOrd="0" presId="urn:microsoft.com/office/officeart/2005/8/layout/radial2"/>
    <dgm:cxn modelId="{A5F41462-BDEE-4E89-9B56-5804C7C3C1DD}" type="presOf" srcId="{1BD1765D-DB71-443C-B343-E88B139CCBF0}" destId="{17361318-4109-4486-AA9D-77A3598EC0CC}" srcOrd="0" destOrd="0" presId="urn:microsoft.com/office/officeart/2005/8/layout/radial2"/>
    <dgm:cxn modelId="{1D8872CD-CDD6-4829-99B1-A15B42136FF9}" type="presOf" srcId="{0F24DBE9-879E-43AE-8B8D-667BF115E10B}" destId="{76A4DF04-F4D4-49C0-973A-617F17860493}" srcOrd="0" destOrd="0" presId="urn:microsoft.com/office/officeart/2005/8/layout/radial2"/>
    <dgm:cxn modelId="{6F89F615-0074-4EB5-B62C-EB5966426AF3}" type="presOf" srcId="{373257E0-9E9F-49BE-A13B-D9085399C2AE}" destId="{32A543C7-8E39-4EED-A0B8-92934E7AA422}" srcOrd="0" destOrd="0" presId="urn:microsoft.com/office/officeart/2005/8/layout/radial2"/>
    <dgm:cxn modelId="{7876E344-D8F2-47EA-857C-440A944E2966}" type="presParOf" srcId="{76A4DF04-F4D4-49C0-973A-617F17860493}" destId="{277A4EFE-90DA-44B8-BC50-164DB164DB53}" srcOrd="0" destOrd="0" presId="urn:microsoft.com/office/officeart/2005/8/layout/radial2"/>
    <dgm:cxn modelId="{70CF1B09-114E-46A3-8B25-F1DE227F9B2A}" type="presParOf" srcId="{277A4EFE-90DA-44B8-BC50-164DB164DB53}" destId="{2455EFBB-AD7C-4656-A68E-288B603DE10D}" srcOrd="0" destOrd="0" presId="urn:microsoft.com/office/officeart/2005/8/layout/radial2"/>
    <dgm:cxn modelId="{B7FBEE25-B28C-4A23-892D-EB2005E28CE3}" type="presParOf" srcId="{2455EFBB-AD7C-4656-A68E-288B603DE10D}" destId="{94DAFB8D-494C-41DA-9E8E-4DA5ED33560B}" srcOrd="0" destOrd="0" presId="urn:microsoft.com/office/officeart/2005/8/layout/radial2"/>
    <dgm:cxn modelId="{0C207BA0-DCB6-476C-87F7-3211AA620AD5}" type="presParOf" srcId="{2455EFBB-AD7C-4656-A68E-288B603DE10D}" destId="{C4D831DE-7DEC-4DE1-8119-E4B0E0967859}" srcOrd="1" destOrd="0" presId="urn:microsoft.com/office/officeart/2005/8/layout/radial2"/>
    <dgm:cxn modelId="{60C985B7-975C-4AB0-9CDC-64D00D2AED67}" type="presParOf" srcId="{277A4EFE-90DA-44B8-BC50-164DB164DB53}" destId="{91C2A419-D7DF-47BC-BCD0-3383F23D856A}" srcOrd="1" destOrd="0" presId="urn:microsoft.com/office/officeart/2005/8/layout/radial2"/>
    <dgm:cxn modelId="{E7E297B4-19A7-44F1-BA46-CC4B3E46797F}" type="presParOf" srcId="{277A4EFE-90DA-44B8-BC50-164DB164DB53}" destId="{49EECDFD-CDA1-4897-97A0-0147CE373185}" srcOrd="2" destOrd="0" presId="urn:microsoft.com/office/officeart/2005/8/layout/radial2"/>
    <dgm:cxn modelId="{D0A69BFB-77F3-4131-9577-FD3380C6C999}" type="presParOf" srcId="{49EECDFD-CDA1-4897-97A0-0147CE373185}" destId="{33107260-436E-4F57-BC53-26EAEE5D8C92}" srcOrd="0" destOrd="0" presId="urn:microsoft.com/office/officeart/2005/8/layout/radial2"/>
    <dgm:cxn modelId="{F1F85C8C-2941-4986-951E-1035D2609ABE}" type="presParOf" srcId="{49EECDFD-CDA1-4897-97A0-0147CE373185}" destId="{C6DE9D10-E3A2-48A4-98EE-88CE59A5621B}" srcOrd="1" destOrd="0" presId="urn:microsoft.com/office/officeart/2005/8/layout/radial2"/>
    <dgm:cxn modelId="{AED3CA7D-9457-4DBF-9266-68B4329A8066}" type="presParOf" srcId="{277A4EFE-90DA-44B8-BC50-164DB164DB53}" destId="{49C2D679-0038-48A4-A3FC-5897EEF78718}" srcOrd="3" destOrd="0" presId="urn:microsoft.com/office/officeart/2005/8/layout/radial2"/>
    <dgm:cxn modelId="{66E27867-625D-4159-A44F-54B6F7DCDB48}" type="presParOf" srcId="{277A4EFE-90DA-44B8-BC50-164DB164DB53}" destId="{8687F1DF-7CF8-4E57-99DA-821E3B933CAA}" srcOrd="4" destOrd="0" presId="urn:microsoft.com/office/officeart/2005/8/layout/radial2"/>
    <dgm:cxn modelId="{E94DA1DE-60D5-4E91-9328-AA51879B4D4F}" type="presParOf" srcId="{8687F1DF-7CF8-4E57-99DA-821E3B933CAA}" destId="{52D5500D-7014-4553-AEFB-BE30F33E2DDB}" srcOrd="0" destOrd="0" presId="urn:microsoft.com/office/officeart/2005/8/layout/radial2"/>
    <dgm:cxn modelId="{E0B25EF1-4FC9-4763-A0F7-CCE1B1E4DC4E}" type="presParOf" srcId="{8687F1DF-7CF8-4E57-99DA-821E3B933CAA}" destId="{5A1F90F4-BE09-4EF0-92AF-6875E3EFBEFF}" srcOrd="1" destOrd="0" presId="urn:microsoft.com/office/officeart/2005/8/layout/radial2"/>
    <dgm:cxn modelId="{1EC34FFC-915E-4B0A-BD35-EC86A91A2CF7}" type="presParOf" srcId="{277A4EFE-90DA-44B8-BC50-164DB164DB53}" destId="{88C65FF2-2B4A-491F-9B89-02733D6DFD9D}" srcOrd="5" destOrd="0" presId="urn:microsoft.com/office/officeart/2005/8/layout/radial2"/>
    <dgm:cxn modelId="{F5B065B5-AD47-4EDD-9B09-6DCA924599C2}" type="presParOf" srcId="{277A4EFE-90DA-44B8-BC50-164DB164DB53}" destId="{1BF93F65-A11C-4EB5-B95C-9EB3F80C9B9B}" srcOrd="6" destOrd="0" presId="urn:microsoft.com/office/officeart/2005/8/layout/radial2"/>
    <dgm:cxn modelId="{747D025F-4F7F-4B01-85DF-BDE67C12C29B}" type="presParOf" srcId="{1BF93F65-A11C-4EB5-B95C-9EB3F80C9B9B}" destId="{92B6C959-4251-48CB-8CDC-698FCE9B70F6}" srcOrd="0" destOrd="0" presId="urn:microsoft.com/office/officeart/2005/8/layout/radial2"/>
    <dgm:cxn modelId="{97862819-B442-4735-B90D-978B858196BB}" type="presParOf" srcId="{1BF93F65-A11C-4EB5-B95C-9EB3F80C9B9B}" destId="{CDFDF9BF-799C-4FA8-9FE9-1E80A490FA3D}" srcOrd="1" destOrd="0" presId="urn:microsoft.com/office/officeart/2005/8/layout/radial2"/>
    <dgm:cxn modelId="{59AD0A41-F6F1-446C-B121-54697C047A10}" type="presParOf" srcId="{277A4EFE-90DA-44B8-BC50-164DB164DB53}" destId="{32A543C7-8E39-4EED-A0B8-92934E7AA422}" srcOrd="7" destOrd="0" presId="urn:microsoft.com/office/officeart/2005/8/layout/radial2"/>
    <dgm:cxn modelId="{59CC1111-C498-42AF-B30F-6C670888C4F3}" type="presParOf" srcId="{277A4EFE-90DA-44B8-BC50-164DB164DB53}" destId="{B10400A5-BDF0-45DC-863D-E6D290B46A2F}" srcOrd="8" destOrd="0" presId="urn:microsoft.com/office/officeart/2005/8/layout/radial2"/>
    <dgm:cxn modelId="{BDC06111-7AEE-47E5-B51F-4FE6FA30117B}" type="presParOf" srcId="{B10400A5-BDF0-45DC-863D-E6D290B46A2F}" destId="{17361318-4109-4486-AA9D-77A3598EC0CC}" srcOrd="0" destOrd="0" presId="urn:microsoft.com/office/officeart/2005/8/layout/radial2"/>
    <dgm:cxn modelId="{AF47DE89-123C-42B9-A54E-915A6316EEA1}" type="presParOf" srcId="{B10400A5-BDF0-45DC-863D-E6D290B46A2F}" destId="{29734DB7-8C59-4C41-86DE-DC3B26791DDE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90F728-B27B-40EF-A4ED-AD335DA43988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9863A314-0BE3-47C1-A63B-3871ABFEA3F7}">
      <dgm:prSet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rtl="0"/>
          <a:r>
            <a:rPr lang="pt-PT" smtClean="0"/>
            <a:t>Análise e tratamento dos dados de investigação</a:t>
          </a:r>
          <a:endParaRPr lang="pt-PT"/>
        </a:p>
      </dgm:t>
    </dgm:pt>
    <dgm:pt modelId="{4B4518F3-E14C-4615-AC86-9C59974F7148}" type="parTrans" cxnId="{DEFA46D3-7B37-4789-A284-46A3887A420F}">
      <dgm:prSet/>
      <dgm:spPr/>
      <dgm:t>
        <a:bodyPr/>
        <a:lstStyle/>
        <a:p>
          <a:endParaRPr lang="pt-PT"/>
        </a:p>
      </dgm:t>
    </dgm:pt>
    <dgm:pt modelId="{F7A13EDB-C2CE-4A72-BE07-DB39F9F07A47}" type="sibTrans" cxnId="{DEFA46D3-7B37-4789-A284-46A3887A420F}">
      <dgm:prSet/>
      <dgm:spPr/>
      <dgm:t>
        <a:bodyPr/>
        <a:lstStyle/>
        <a:p>
          <a:endParaRPr lang="pt-PT"/>
        </a:p>
      </dgm:t>
    </dgm:pt>
    <dgm:pt modelId="{98FCEC22-793A-475B-8301-484AE20D88E2}" type="pres">
      <dgm:prSet presAssocID="{E690F728-B27B-40EF-A4ED-AD335DA4398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36C8B3B8-DC89-4CB9-ABC6-0274884E25D6}" type="pres">
      <dgm:prSet presAssocID="{9863A314-0BE3-47C1-A63B-3871ABFEA3F7}" presName="composite" presStyleCnt="0"/>
      <dgm:spPr/>
    </dgm:pt>
    <dgm:pt modelId="{529A82F4-D75B-40C2-AA98-757E4F2F703C}" type="pres">
      <dgm:prSet presAssocID="{9863A314-0BE3-47C1-A63B-3871ABFEA3F7}" presName="bgChev" presStyleLbl="node1" presStyleIdx="0" presStyleCnt="1"/>
      <dgm:spPr/>
    </dgm:pt>
    <dgm:pt modelId="{44277176-7608-4B27-8483-DFB090E615E5}" type="pres">
      <dgm:prSet presAssocID="{9863A314-0BE3-47C1-A63B-3871ABFEA3F7}" presName="txNode" presStyleLbl="fgAcc1" presStyleIdx="0" presStyleCnt="1" custScaleY="125000" custLinFactNeighborX="-1710" custLinFactNeighborY="359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DEFA46D3-7B37-4789-A284-46A3887A420F}" srcId="{E690F728-B27B-40EF-A4ED-AD335DA43988}" destId="{9863A314-0BE3-47C1-A63B-3871ABFEA3F7}" srcOrd="0" destOrd="0" parTransId="{4B4518F3-E14C-4615-AC86-9C59974F7148}" sibTransId="{F7A13EDB-C2CE-4A72-BE07-DB39F9F07A47}"/>
    <dgm:cxn modelId="{6B3507D1-44CD-42AB-9ADF-5EE531C3B430}" type="presOf" srcId="{E690F728-B27B-40EF-A4ED-AD335DA43988}" destId="{98FCEC22-793A-475B-8301-484AE20D88E2}" srcOrd="0" destOrd="0" presId="urn:microsoft.com/office/officeart/2005/8/layout/chevronAccent+Icon"/>
    <dgm:cxn modelId="{D357F9C7-D92A-4085-9FDD-755023C8E0A0}" type="presOf" srcId="{9863A314-0BE3-47C1-A63B-3871ABFEA3F7}" destId="{44277176-7608-4B27-8483-DFB090E615E5}" srcOrd="0" destOrd="0" presId="urn:microsoft.com/office/officeart/2005/8/layout/chevronAccent+Icon"/>
    <dgm:cxn modelId="{C0D41BA2-9473-4E14-A4A6-91C7730393AF}" type="presParOf" srcId="{98FCEC22-793A-475B-8301-484AE20D88E2}" destId="{36C8B3B8-DC89-4CB9-ABC6-0274884E25D6}" srcOrd="0" destOrd="0" presId="urn:microsoft.com/office/officeart/2005/8/layout/chevronAccent+Icon"/>
    <dgm:cxn modelId="{6C344259-B541-4679-8FA7-80119D0E2F4C}" type="presParOf" srcId="{36C8B3B8-DC89-4CB9-ABC6-0274884E25D6}" destId="{529A82F4-D75B-40C2-AA98-757E4F2F703C}" srcOrd="0" destOrd="0" presId="urn:microsoft.com/office/officeart/2005/8/layout/chevronAccent+Icon"/>
    <dgm:cxn modelId="{8DAED0CA-485E-4422-BFEF-01A520D58A8E}" type="presParOf" srcId="{36C8B3B8-DC89-4CB9-ABC6-0274884E25D6}" destId="{44277176-7608-4B27-8483-DFB090E615E5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20E5CC-AC71-4D74-8E19-D824F91C80C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4BCD104F-9FFE-4F89-968B-1183EBA08419}">
      <dgm:prSet phldrT="[Texto]" custT="1"/>
      <dgm:spPr/>
      <dgm:t>
        <a:bodyPr/>
        <a:lstStyle/>
        <a:p>
          <a:r>
            <a:rPr lang="pt-PT" sz="1400" b="1" dirty="0" smtClean="0">
              <a:latin typeface="Comic Sans MS" pitchFamily="66" charset="0"/>
            </a:rPr>
            <a:t>Recolha de Dados</a:t>
          </a:r>
          <a:endParaRPr lang="pt-PT" sz="1400" b="1" dirty="0">
            <a:latin typeface="Comic Sans MS" pitchFamily="66" charset="0"/>
          </a:endParaRPr>
        </a:p>
      </dgm:t>
    </dgm:pt>
    <dgm:pt modelId="{0A48D43E-5C49-4BC4-9599-7BB03DD7AEDA}" type="parTrans" cxnId="{04B2AF7C-5296-42EA-B39A-6B5BEA5C62D8}">
      <dgm:prSet/>
      <dgm:spPr/>
      <dgm:t>
        <a:bodyPr/>
        <a:lstStyle/>
        <a:p>
          <a:endParaRPr lang="pt-PT"/>
        </a:p>
      </dgm:t>
    </dgm:pt>
    <dgm:pt modelId="{091FBEA8-F07F-4926-986A-4F0DA07C84B1}" type="sibTrans" cxnId="{04B2AF7C-5296-42EA-B39A-6B5BEA5C62D8}">
      <dgm:prSet/>
      <dgm:spPr/>
      <dgm:t>
        <a:bodyPr/>
        <a:lstStyle/>
        <a:p>
          <a:endParaRPr lang="pt-PT"/>
        </a:p>
      </dgm:t>
    </dgm:pt>
    <dgm:pt modelId="{E70CEDF1-8A5F-4FDF-80FD-4749BE823B4A}">
      <dgm:prSet phldrT="[Texto]" custT="1"/>
      <dgm:spPr/>
      <dgm:t>
        <a:bodyPr/>
        <a:lstStyle/>
        <a:p>
          <a:r>
            <a:rPr lang="pt-PT" sz="2000" dirty="0" smtClean="0"/>
            <a:t> Questionários  </a:t>
          </a:r>
          <a:endParaRPr lang="pt-PT" sz="2000" dirty="0"/>
        </a:p>
      </dgm:t>
    </dgm:pt>
    <dgm:pt modelId="{0AE7BE98-5ED9-45A7-8C70-5FC750FB3917}" type="parTrans" cxnId="{D55051D4-F59F-4148-8339-409A693E8082}">
      <dgm:prSet/>
      <dgm:spPr/>
      <dgm:t>
        <a:bodyPr/>
        <a:lstStyle/>
        <a:p>
          <a:endParaRPr lang="pt-PT"/>
        </a:p>
      </dgm:t>
    </dgm:pt>
    <dgm:pt modelId="{2F0E22FD-3514-4905-9A65-C55CDD3D5935}" type="sibTrans" cxnId="{D55051D4-F59F-4148-8339-409A693E8082}">
      <dgm:prSet/>
      <dgm:spPr/>
      <dgm:t>
        <a:bodyPr/>
        <a:lstStyle/>
        <a:p>
          <a:endParaRPr lang="pt-PT"/>
        </a:p>
      </dgm:t>
    </dgm:pt>
    <dgm:pt modelId="{9540F4FF-0234-4951-938D-252B96986D16}">
      <dgm:prSet phldrT="[Texto]" custT="1"/>
      <dgm:spPr/>
      <dgm:t>
        <a:bodyPr/>
        <a:lstStyle/>
        <a:p>
          <a:r>
            <a:rPr lang="pt-PT" sz="1400" b="1" dirty="0" smtClean="0">
              <a:latin typeface="Comic Sans MS" pitchFamily="66" charset="0"/>
            </a:rPr>
            <a:t>Análise e Tratamento dos Dados</a:t>
          </a:r>
          <a:endParaRPr lang="pt-PT" sz="1400" b="1" dirty="0">
            <a:latin typeface="Comic Sans MS" pitchFamily="66" charset="0"/>
          </a:endParaRPr>
        </a:p>
      </dgm:t>
    </dgm:pt>
    <dgm:pt modelId="{8542398A-8940-44FB-B274-186E97D15364}" type="parTrans" cxnId="{F97DC24B-A3EA-4A74-A6D5-21102A6BDA8C}">
      <dgm:prSet/>
      <dgm:spPr/>
      <dgm:t>
        <a:bodyPr/>
        <a:lstStyle/>
        <a:p>
          <a:endParaRPr lang="pt-PT"/>
        </a:p>
      </dgm:t>
    </dgm:pt>
    <dgm:pt modelId="{8B1672A3-6AB5-4A6B-B313-E12A59854C7C}" type="sibTrans" cxnId="{F97DC24B-A3EA-4A74-A6D5-21102A6BDA8C}">
      <dgm:prSet/>
      <dgm:spPr/>
      <dgm:t>
        <a:bodyPr/>
        <a:lstStyle/>
        <a:p>
          <a:endParaRPr lang="pt-PT"/>
        </a:p>
      </dgm:t>
    </dgm:pt>
    <dgm:pt modelId="{712B2DA4-F645-43E4-A9C8-B8A22EE4919B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PT" sz="2000" dirty="0" smtClean="0"/>
            <a:t> análise estatística</a:t>
          </a:r>
          <a:endParaRPr lang="pt-PT" sz="2000" dirty="0"/>
        </a:p>
      </dgm:t>
    </dgm:pt>
    <dgm:pt modelId="{6E79C537-D75B-44D6-B2D2-4D979073F1DA}" type="parTrans" cxnId="{6D282C7C-7CA7-4B8C-89D8-E8D5121F764B}">
      <dgm:prSet/>
      <dgm:spPr/>
      <dgm:t>
        <a:bodyPr/>
        <a:lstStyle/>
        <a:p>
          <a:endParaRPr lang="pt-PT"/>
        </a:p>
      </dgm:t>
    </dgm:pt>
    <dgm:pt modelId="{9E1BF7D7-247B-4783-B49F-ACA3DC92065D}" type="sibTrans" cxnId="{6D282C7C-7CA7-4B8C-89D8-E8D5121F764B}">
      <dgm:prSet/>
      <dgm:spPr/>
      <dgm:t>
        <a:bodyPr/>
        <a:lstStyle/>
        <a:p>
          <a:endParaRPr lang="pt-PT"/>
        </a:p>
      </dgm:t>
    </dgm:pt>
    <dgm:pt modelId="{2308FF5C-8814-4DFD-B188-47029E10067D}">
      <dgm:prSet phldrT="[Texto]" custT="1"/>
      <dgm:spPr/>
      <dgm:t>
        <a:bodyPr/>
        <a:lstStyle/>
        <a:p>
          <a:pPr marL="228600" indent="0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pt-PT" sz="2000" dirty="0"/>
        </a:p>
      </dgm:t>
    </dgm:pt>
    <dgm:pt modelId="{69C9B008-3170-4B7E-9B1D-0DFB335B5A91}" type="parTrans" cxnId="{4B0D72E8-0DBE-46F2-B358-20929B1819A7}">
      <dgm:prSet/>
      <dgm:spPr/>
      <dgm:t>
        <a:bodyPr/>
        <a:lstStyle/>
        <a:p>
          <a:endParaRPr lang="pt-PT"/>
        </a:p>
      </dgm:t>
    </dgm:pt>
    <dgm:pt modelId="{1A7331C4-9EA3-4179-89D3-F5A7F635F754}" type="sibTrans" cxnId="{4B0D72E8-0DBE-46F2-B358-20929B1819A7}">
      <dgm:prSet/>
      <dgm:spPr/>
      <dgm:t>
        <a:bodyPr/>
        <a:lstStyle/>
        <a:p>
          <a:endParaRPr lang="pt-PT"/>
        </a:p>
      </dgm:t>
    </dgm:pt>
    <dgm:pt modelId="{2B6E76D2-9BFE-4E94-9408-E666959293E8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PT" sz="2000" smtClean="0"/>
            <a:t>análise </a:t>
          </a:r>
          <a:r>
            <a:rPr lang="pt-PT" sz="2000" dirty="0" smtClean="0"/>
            <a:t>de conteúdo- análise interpretativa</a:t>
          </a:r>
          <a:endParaRPr lang="pt-PT" sz="2000" dirty="0"/>
        </a:p>
      </dgm:t>
    </dgm:pt>
    <dgm:pt modelId="{1A5B2778-4962-494A-904B-8B2475CFFD33}" type="parTrans" cxnId="{A3AF497D-3442-49FE-9D6E-1E4867B256FD}">
      <dgm:prSet/>
      <dgm:spPr/>
    </dgm:pt>
    <dgm:pt modelId="{100E65A3-642C-4A2C-9A32-9D8D59CD88E0}" type="sibTrans" cxnId="{A3AF497D-3442-49FE-9D6E-1E4867B256FD}">
      <dgm:prSet/>
      <dgm:spPr/>
    </dgm:pt>
    <dgm:pt modelId="{568652CE-D078-4708-A44D-C005577179FD}" type="pres">
      <dgm:prSet presAssocID="{7520E5CC-AC71-4D74-8E19-D824F91C80C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B528498E-13A4-45B9-82C9-C1B626B21501}" type="pres">
      <dgm:prSet presAssocID="{4BCD104F-9FFE-4F89-968B-1183EBA08419}" presName="composite" presStyleCnt="0"/>
      <dgm:spPr/>
    </dgm:pt>
    <dgm:pt modelId="{458F48F5-84F7-4859-9B81-1BC1C899EE8F}" type="pres">
      <dgm:prSet presAssocID="{4BCD104F-9FFE-4F89-968B-1183EBA08419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A67B57D-9563-4CDC-9B7C-140FE505151D}" type="pres">
      <dgm:prSet presAssocID="{4BCD104F-9FFE-4F89-968B-1183EBA08419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8BB7E35-E60B-44B3-B66C-2348061A3BEA}" type="pres">
      <dgm:prSet presAssocID="{091FBEA8-F07F-4926-986A-4F0DA07C84B1}" presName="sp" presStyleCnt="0"/>
      <dgm:spPr/>
    </dgm:pt>
    <dgm:pt modelId="{010476F5-98D5-4D81-A0FD-B483C53A0E88}" type="pres">
      <dgm:prSet presAssocID="{9540F4FF-0234-4951-938D-252B96986D16}" presName="composite" presStyleCnt="0"/>
      <dgm:spPr/>
    </dgm:pt>
    <dgm:pt modelId="{CDD3619A-DC1F-46FA-8D29-1BDE0FCC3157}" type="pres">
      <dgm:prSet presAssocID="{9540F4FF-0234-4951-938D-252B96986D16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A97CA53-AE51-4058-BFD5-2E2936883317}" type="pres">
      <dgm:prSet presAssocID="{9540F4FF-0234-4951-938D-252B96986D16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F913FAF5-74FC-4A12-92F8-141FC874FC2F}" type="presOf" srcId="{7520E5CC-AC71-4D74-8E19-D824F91C80CC}" destId="{568652CE-D078-4708-A44D-C005577179FD}" srcOrd="0" destOrd="0" presId="urn:microsoft.com/office/officeart/2005/8/layout/chevron2"/>
    <dgm:cxn modelId="{C1249937-D730-4AB1-A3D9-E302DCF3BD42}" type="presOf" srcId="{2B6E76D2-9BFE-4E94-9408-E666959293E8}" destId="{AA97CA53-AE51-4058-BFD5-2E2936883317}" srcOrd="0" destOrd="1" presId="urn:microsoft.com/office/officeart/2005/8/layout/chevron2"/>
    <dgm:cxn modelId="{4B0D72E8-0DBE-46F2-B358-20929B1819A7}" srcId="{9540F4FF-0234-4951-938D-252B96986D16}" destId="{2308FF5C-8814-4DFD-B188-47029E10067D}" srcOrd="2" destOrd="0" parTransId="{69C9B008-3170-4B7E-9B1D-0DFB335B5A91}" sibTransId="{1A7331C4-9EA3-4179-89D3-F5A7F635F754}"/>
    <dgm:cxn modelId="{D55051D4-F59F-4148-8339-409A693E8082}" srcId="{4BCD104F-9FFE-4F89-968B-1183EBA08419}" destId="{E70CEDF1-8A5F-4FDF-80FD-4749BE823B4A}" srcOrd="0" destOrd="0" parTransId="{0AE7BE98-5ED9-45A7-8C70-5FC750FB3917}" sibTransId="{2F0E22FD-3514-4905-9A65-C55CDD3D5935}"/>
    <dgm:cxn modelId="{A7BAF877-60E4-435B-8338-0F44A78E48E4}" type="presOf" srcId="{4BCD104F-9FFE-4F89-968B-1183EBA08419}" destId="{458F48F5-84F7-4859-9B81-1BC1C899EE8F}" srcOrd="0" destOrd="0" presId="urn:microsoft.com/office/officeart/2005/8/layout/chevron2"/>
    <dgm:cxn modelId="{8E3DD1F3-C8EF-47B8-8291-5A0AB783DD70}" type="presOf" srcId="{9540F4FF-0234-4951-938D-252B96986D16}" destId="{CDD3619A-DC1F-46FA-8D29-1BDE0FCC3157}" srcOrd="0" destOrd="0" presId="urn:microsoft.com/office/officeart/2005/8/layout/chevron2"/>
    <dgm:cxn modelId="{04B2AF7C-5296-42EA-B39A-6B5BEA5C62D8}" srcId="{7520E5CC-AC71-4D74-8E19-D824F91C80CC}" destId="{4BCD104F-9FFE-4F89-968B-1183EBA08419}" srcOrd="0" destOrd="0" parTransId="{0A48D43E-5C49-4BC4-9599-7BB03DD7AEDA}" sibTransId="{091FBEA8-F07F-4926-986A-4F0DA07C84B1}"/>
    <dgm:cxn modelId="{F22859D7-C75F-4F44-84B1-146B2B59312D}" type="presOf" srcId="{2308FF5C-8814-4DFD-B188-47029E10067D}" destId="{AA97CA53-AE51-4058-BFD5-2E2936883317}" srcOrd="0" destOrd="2" presId="urn:microsoft.com/office/officeart/2005/8/layout/chevron2"/>
    <dgm:cxn modelId="{4573E1EE-EF97-4484-AC9D-2DF337B4FDFE}" type="presOf" srcId="{712B2DA4-F645-43E4-A9C8-B8A22EE4919B}" destId="{AA97CA53-AE51-4058-BFD5-2E2936883317}" srcOrd="0" destOrd="0" presId="urn:microsoft.com/office/officeart/2005/8/layout/chevron2"/>
    <dgm:cxn modelId="{6D282C7C-7CA7-4B8C-89D8-E8D5121F764B}" srcId="{9540F4FF-0234-4951-938D-252B96986D16}" destId="{712B2DA4-F645-43E4-A9C8-B8A22EE4919B}" srcOrd="0" destOrd="0" parTransId="{6E79C537-D75B-44D6-B2D2-4D979073F1DA}" sibTransId="{9E1BF7D7-247B-4783-B49F-ACA3DC92065D}"/>
    <dgm:cxn modelId="{F97DC24B-A3EA-4A74-A6D5-21102A6BDA8C}" srcId="{7520E5CC-AC71-4D74-8E19-D824F91C80CC}" destId="{9540F4FF-0234-4951-938D-252B96986D16}" srcOrd="1" destOrd="0" parTransId="{8542398A-8940-44FB-B274-186E97D15364}" sibTransId="{8B1672A3-6AB5-4A6B-B313-E12A59854C7C}"/>
    <dgm:cxn modelId="{A66EFFDD-3EA1-4ED3-B433-C1E8A6D98134}" type="presOf" srcId="{E70CEDF1-8A5F-4FDF-80FD-4749BE823B4A}" destId="{9A67B57D-9563-4CDC-9B7C-140FE505151D}" srcOrd="0" destOrd="0" presId="urn:microsoft.com/office/officeart/2005/8/layout/chevron2"/>
    <dgm:cxn modelId="{A3AF497D-3442-49FE-9D6E-1E4867B256FD}" srcId="{9540F4FF-0234-4951-938D-252B96986D16}" destId="{2B6E76D2-9BFE-4E94-9408-E666959293E8}" srcOrd="1" destOrd="0" parTransId="{1A5B2778-4962-494A-904B-8B2475CFFD33}" sibTransId="{100E65A3-642C-4A2C-9A32-9D8D59CD88E0}"/>
    <dgm:cxn modelId="{24CB7B2F-BCEE-4E9C-AE90-3A32EE77A4F8}" type="presParOf" srcId="{568652CE-D078-4708-A44D-C005577179FD}" destId="{B528498E-13A4-45B9-82C9-C1B626B21501}" srcOrd="0" destOrd="0" presId="urn:microsoft.com/office/officeart/2005/8/layout/chevron2"/>
    <dgm:cxn modelId="{81859209-2D5D-4045-9843-ED5686D2AFB1}" type="presParOf" srcId="{B528498E-13A4-45B9-82C9-C1B626B21501}" destId="{458F48F5-84F7-4859-9B81-1BC1C899EE8F}" srcOrd="0" destOrd="0" presId="urn:microsoft.com/office/officeart/2005/8/layout/chevron2"/>
    <dgm:cxn modelId="{6A0456EA-D8F9-42E0-8287-0352146E68AA}" type="presParOf" srcId="{B528498E-13A4-45B9-82C9-C1B626B21501}" destId="{9A67B57D-9563-4CDC-9B7C-140FE505151D}" srcOrd="1" destOrd="0" presId="urn:microsoft.com/office/officeart/2005/8/layout/chevron2"/>
    <dgm:cxn modelId="{C5B14121-8D69-4103-8991-27ABA49CE521}" type="presParOf" srcId="{568652CE-D078-4708-A44D-C005577179FD}" destId="{38BB7E35-E60B-44B3-B66C-2348061A3BEA}" srcOrd="1" destOrd="0" presId="urn:microsoft.com/office/officeart/2005/8/layout/chevron2"/>
    <dgm:cxn modelId="{BD07E4A2-EBD8-48D2-B894-76E458C86DC6}" type="presParOf" srcId="{568652CE-D078-4708-A44D-C005577179FD}" destId="{010476F5-98D5-4D81-A0FD-B483C53A0E88}" srcOrd="2" destOrd="0" presId="urn:microsoft.com/office/officeart/2005/8/layout/chevron2"/>
    <dgm:cxn modelId="{59AC7A75-725B-48CB-9772-E1611255EE67}" type="presParOf" srcId="{010476F5-98D5-4D81-A0FD-B483C53A0E88}" destId="{CDD3619A-DC1F-46FA-8D29-1BDE0FCC3157}" srcOrd="0" destOrd="0" presId="urn:microsoft.com/office/officeart/2005/8/layout/chevron2"/>
    <dgm:cxn modelId="{E2ED2BBE-CB13-4C17-BEFD-58C154A9AABC}" type="presParOf" srcId="{010476F5-98D5-4D81-A0FD-B483C53A0E88}" destId="{AA97CA53-AE51-4058-BFD5-2E293688331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BE3BE80-C80A-4F31-89C1-94FCDCDE778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80F405EB-D18F-4BD3-944A-9146965D1FA8}">
      <dgm:prSet/>
      <dgm:spPr>
        <a:solidFill>
          <a:srgbClr val="23D9DD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/>
          <a:r>
            <a:rPr lang="pt-PT" dirty="0" smtClean="0">
              <a:solidFill>
                <a:schemeClr val="tx1"/>
              </a:solidFill>
            </a:rPr>
            <a:t>Sensibilização dos indivíduos que serviram de amostra no sentido de se disponibilizarem em receber-nos, aceitar a </a:t>
          </a:r>
          <a:r>
            <a:rPr lang="pt-PT" dirty="0" err="1" smtClean="0">
              <a:solidFill>
                <a:schemeClr val="tx1"/>
              </a:solidFill>
            </a:rPr>
            <a:t>receção</a:t>
          </a:r>
          <a:r>
            <a:rPr lang="pt-PT" dirty="0" smtClean="0">
              <a:solidFill>
                <a:schemeClr val="tx1"/>
              </a:solidFill>
            </a:rPr>
            <a:t> do questionário, tendo alguns deles exigido alguma compensação;</a:t>
          </a:r>
          <a:endParaRPr lang="pt-PT" dirty="0">
            <a:solidFill>
              <a:schemeClr val="tx1"/>
            </a:solidFill>
          </a:endParaRPr>
        </a:p>
      </dgm:t>
    </dgm:pt>
    <dgm:pt modelId="{0F282B85-DA18-4E21-BC0A-4BA357746E07}" type="parTrans" cxnId="{8529551B-DBF7-41C5-B3E9-BAA9D0DA9049}">
      <dgm:prSet/>
      <dgm:spPr/>
      <dgm:t>
        <a:bodyPr/>
        <a:lstStyle/>
        <a:p>
          <a:endParaRPr lang="pt-PT"/>
        </a:p>
      </dgm:t>
    </dgm:pt>
    <dgm:pt modelId="{54907872-A348-4576-9D0E-F388283936EA}" type="sibTrans" cxnId="{8529551B-DBF7-41C5-B3E9-BAA9D0DA9049}">
      <dgm:prSet/>
      <dgm:spPr/>
      <dgm:t>
        <a:bodyPr/>
        <a:lstStyle/>
        <a:p>
          <a:endParaRPr lang="pt-PT"/>
        </a:p>
      </dgm:t>
    </dgm:pt>
    <dgm:pt modelId="{2B895E07-39DB-4736-9F6E-2851AAAC4F7F}">
      <dgm:prSet/>
      <dgm:spPr>
        <a:solidFill>
          <a:schemeClr val="accent5"/>
        </a:solidFill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rtl="0"/>
          <a:r>
            <a:rPr lang="pt-PT" dirty="0" smtClean="0">
              <a:solidFill>
                <a:schemeClr val="tx1"/>
              </a:solidFill>
            </a:rPr>
            <a:t>Transporte para a área de realização do estudo;</a:t>
          </a:r>
          <a:endParaRPr lang="pt-PT" dirty="0">
            <a:solidFill>
              <a:schemeClr val="tx1"/>
            </a:solidFill>
          </a:endParaRPr>
        </a:p>
      </dgm:t>
    </dgm:pt>
    <dgm:pt modelId="{B260DF5D-41D3-42D7-B2C7-9087B9CAFF5D}" type="parTrans" cxnId="{1A90C8EF-58F3-41AD-AA56-A93225371532}">
      <dgm:prSet/>
      <dgm:spPr/>
      <dgm:t>
        <a:bodyPr/>
        <a:lstStyle/>
        <a:p>
          <a:endParaRPr lang="pt-PT"/>
        </a:p>
      </dgm:t>
    </dgm:pt>
    <dgm:pt modelId="{0812A545-7F79-431F-A605-A87369EB65C9}" type="sibTrans" cxnId="{1A90C8EF-58F3-41AD-AA56-A93225371532}">
      <dgm:prSet/>
      <dgm:spPr/>
      <dgm:t>
        <a:bodyPr/>
        <a:lstStyle/>
        <a:p>
          <a:endParaRPr lang="pt-PT"/>
        </a:p>
      </dgm:t>
    </dgm:pt>
    <dgm:pt modelId="{6EAC0D56-B273-4A3F-869F-6B47ED1C2319}">
      <dgm:prSet/>
      <dgm:spPr>
        <a:solidFill>
          <a:schemeClr val="accent1">
            <a:lumMod val="20000"/>
            <a:lumOff val="80000"/>
          </a:schemeClr>
        </a:solidFill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0"/>
          <a:r>
            <a:rPr lang="pt-PT" dirty="0" smtClean="0">
              <a:solidFill>
                <a:schemeClr val="tx1"/>
              </a:solidFill>
            </a:rPr>
            <a:t>Elaboração de determinados quadros por inexperiência;</a:t>
          </a:r>
          <a:endParaRPr lang="pt-PT" dirty="0">
            <a:solidFill>
              <a:schemeClr val="tx1"/>
            </a:solidFill>
          </a:endParaRPr>
        </a:p>
      </dgm:t>
    </dgm:pt>
    <dgm:pt modelId="{8FBCE56F-5598-489E-A186-7606BDEF0C33}" type="parTrans" cxnId="{F39098C6-CF6F-486F-B559-05989CE727D3}">
      <dgm:prSet/>
      <dgm:spPr/>
      <dgm:t>
        <a:bodyPr/>
        <a:lstStyle/>
        <a:p>
          <a:endParaRPr lang="pt-PT"/>
        </a:p>
      </dgm:t>
    </dgm:pt>
    <dgm:pt modelId="{462C3659-8285-4E40-8093-56562FD65B1A}" type="sibTrans" cxnId="{F39098C6-CF6F-486F-B559-05989CE727D3}">
      <dgm:prSet/>
      <dgm:spPr/>
      <dgm:t>
        <a:bodyPr/>
        <a:lstStyle/>
        <a:p>
          <a:endParaRPr lang="pt-PT"/>
        </a:p>
      </dgm:t>
    </dgm:pt>
    <dgm:pt modelId="{DB2E4DA0-3F3E-43B9-8703-53E99086FD38}">
      <dgm:prSet/>
      <dgm:spPr>
        <a:solidFill>
          <a:srgbClr val="47F43A"/>
        </a:solidFill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rtl="0"/>
          <a:r>
            <a:rPr lang="pt-PT" dirty="0" smtClean="0">
              <a:solidFill>
                <a:schemeClr val="tx1"/>
              </a:solidFill>
            </a:rPr>
            <a:t>Utilização da linguagem apropriada para efeitos de elaboração de um trabalho científico;</a:t>
          </a:r>
          <a:endParaRPr lang="pt-PT" dirty="0">
            <a:solidFill>
              <a:schemeClr val="tx1"/>
            </a:solidFill>
          </a:endParaRPr>
        </a:p>
      </dgm:t>
    </dgm:pt>
    <dgm:pt modelId="{7FFED009-BE3C-4201-9CD1-A54E2613A161}" type="parTrans" cxnId="{580EA590-27AB-4EE5-B09F-8516AB8F57E2}">
      <dgm:prSet/>
      <dgm:spPr/>
      <dgm:t>
        <a:bodyPr/>
        <a:lstStyle/>
        <a:p>
          <a:endParaRPr lang="pt-PT"/>
        </a:p>
      </dgm:t>
    </dgm:pt>
    <dgm:pt modelId="{76B381E9-B3ED-4485-BF2F-F77D24B9F5E0}" type="sibTrans" cxnId="{580EA590-27AB-4EE5-B09F-8516AB8F57E2}">
      <dgm:prSet/>
      <dgm:spPr/>
      <dgm:t>
        <a:bodyPr/>
        <a:lstStyle/>
        <a:p>
          <a:endParaRPr lang="pt-PT"/>
        </a:p>
      </dgm:t>
    </dgm:pt>
    <dgm:pt modelId="{218D50FE-D08C-4A04-9924-C0025394F40A}">
      <dgm:prSet/>
      <dgm:spPr>
        <a:solidFill>
          <a:schemeClr val="accent2">
            <a:lumMod val="20000"/>
            <a:lumOff val="80000"/>
          </a:schemeClr>
        </a:solidFill>
        <a:scene3d>
          <a:camera prst="orthographicFront"/>
          <a:lightRig rig="threePt" dir="t"/>
        </a:scene3d>
        <a:sp3d>
          <a:bevelT w="114300" prst="hardEdge"/>
        </a:sp3d>
      </dgm:spPr>
      <dgm:t>
        <a:bodyPr/>
        <a:lstStyle/>
        <a:p>
          <a:pPr rtl="0"/>
          <a:r>
            <a:rPr lang="pt-PT" dirty="0" smtClean="0">
              <a:solidFill>
                <a:schemeClr val="tx1"/>
              </a:solidFill>
            </a:rPr>
            <a:t>Localização de literatura que abordasse assuntos relacionados com o tema;</a:t>
          </a:r>
          <a:endParaRPr lang="pt-PT" dirty="0">
            <a:solidFill>
              <a:schemeClr val="tx1"/>
            </a:solidFill>
          </a:endParaRPr>
        </a:p>
      </dgm:t>
    </dgm:pt>
    <dgm:pt modelId="{CC98022B-DCC6-4FF2-97F7-A5354578466B}" type="parTrans" cxnId="{A3A15441-EA88-4C1F-B72F-5171B1EC7A3C}">
      <dgm:prSet/>
      <dgm:spPr/>
      <dgm:t>
        <a:bodyPr/>
        <a:lstStyle/>
        <a:p>
          <a:endParaRPr lang="pt-PT"/>
        </a:p>
      </dgm:t>
    </dgm:pt>
    <dgm:pt modelId="{A627ACCD-7FE9-4CC0-8B1F-E8418CA81EC1}" type="sibTrans" cxnId="{A3A15441-EA88-4C1F-B72F-5171B1EC7A3C}">
      <dgm:prSet/>
      <dgm:spPr/>
      <dgm:t>
        <a:bodyPr/>
        <a:lstStyle/>
        <a:p>
          <a:endParaRPr lang="pt-PT"/>
        </a:p>
      </dgm:t>
    </dgm:pt>
    <dgm:pt modelId="{3FC28458-F8A7-4517-BAC4-1E6BA7B58343}">
      <dgm:prSet/>
      <dgm:spPr>
        <a:solidFill>
          <a:schemeClr val="accent1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rtl="0"/>
          <a:r>
            <a:rPr lang="pt-PT" dirty="0" smtClean="0">
              <a:solidFill>
                <a:schemeClr val="tx1"/>
              </a:solidFill>
            </a:rPr>
            <a:t>Informatização e impressão do trabalho;</a:t>
          </a:r>
          <a:endParaRPr lang="pt-PT" dirty="0">
            <a:solidFill>
              <a:schemeClr val="tx1"/>
            </a:solidFill>
          </a:endParaRPr>
        </a:p>
      </dgm:t>
    </dgm:pt>
    <dgm:pt modelId="{BDB3B61D-7858-4F3A-92F2-0FD99840CDD5}" type="parTrans" cxnId="{1BD64DDD-B8CA-4DD6-84F5-D612EFE4A046}">
      <dgm:prSet/>
      <dgm:spPr/>
      <dgm:t>
        <a:bodyPr/>
        <a:lstStyle/>
        <a:p>
          <a:endParaRPr lang="pt-PT"/>
        </a:p>
      </dgm:t>
    </dgm:pt>
    <dgm:pt modelId="{873D6A8C-2CE6-4021-A6CA-65181A82CC4E}" type="sibTrans" cxnId="{1BD64DDD-B8CA-4DD6-84F5-D612EFE4A046}">
      <dgm:prSet/>
      <dgm:spPr/>
      <dgm:t>
        <a:bodyPr/>
        <a:lstStyle/>
        <a:p>
          <a:endParaRPr lang="pt-PT"/>
        </a:p>
      </dgm:t>
    </dgm:pt>
    <dgm:pt modelId="{3C1F15B0-4088-4C31-8A4B-F4E5C07A03A4}">
      <dgm:prSet/>
      <dgm:spPr>
        <a:solidFill>
          <a:srgbClr val="EA22CD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lang="pt-PT" dirty="0" smtClean="0">
              <a:solidFill>
                <a:schemeClr val="tx1"/>
              </a:solidFill>
            </a:rPr>
            <a:t>Atraso na devolução dos questionários.</a:t>
          </a:r>
          <a:endParaRPr lang="pt-PT" dirty="0">
            <a:solidFill>
              <a:schemeClr val="tx1"/>
            </a:solidFill>
          </a:endParaRPr>
        </a:p>
      </dgm:t>
    </dgm:pt>
    <dgm:pt modelId="{E397DC47-C322-4F94-ADB4-6FAFBB088AF0}" type="parTrans" cxnId="{7D37C00C-5E6F-47FD-8316-7BBF7AAD68F8}">
      <dgm:prSet/>
      <dgm:spPr/>
      <dgm:t>
        <a:bodyPr/>
        <a:lstStyle/>
        <a:p>
          <a:endParaRPr lang="pt-PT"/>
        </a:p>
      </dgm:t>
    </dgm:pt>
    <dgm:pt modelId="{0B4BC95B-B9DA-4E0B-85AB-3618B891A02E}" type="sibTrans" cxnId="{7D37C00C-5E6F-47FD-8316-7BBF7AAD68F8}">
      <dgm:prSet/>
      <dgm:spPr/>
      <dgm:t>
        <a:bodyPr/>
        <a:lstStyle/>
        <a:p>
          <a:endParaRPr lang="pt-PT"/>
        </a:p>
      </dgm:t>
    </dgm:pt>
    <dgm:pt modelId="{D25A94D1-0A6D-4594-9E22-4B1D29CD3DC2}" type="pres">
      <dgm:prSet presAssocID="{9BE3BE80-C80A-4F31-89C1-94FCDCDE778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t-PT"/>
        </a:p>
      </dgm:t>
    </dgm:pt>
    <dgm:pt modelId="{DEB62465-23E2-41FB-A3C7-63D04813FA72}" type="pres">
      <dgm:prSet presAssocID="{9BE3BE80-C80A-4F31-89C1-94FCDCDE7789}" presName="Name1" presStyleCnt="0"/>
      <dgm:spPr/>
    </dgm:pt>
    <dgm:pt modelId="{30E5DE1D-00A4-478C-99B1-66B23502C50F}" type="pres">
      <dgm:prSet presAssocID="{9BE3BE80-C80A-4F31-89C1-94FCDCDE7789}" presName="cycle" presStyleCnt="0"/>
      <dgm:spPr/>
    </dgm:pt>
    <dgm:pt modelId="{C0678E1E-1A4F-472F-AB0D-7D017F4B78CD}" type="pres">
      <dgm:prSet presAssocID="{9BE3BE80-C80A-4F31-89C1-94FCDCDE7789}" presName="srcNode" presStyleLbl="node1" presStyleIdx="0" presStyleCnt="7"/>
      <dgm:spPr/>
    </dgm:pt>
    <dgm:pt modelId="{C62658D5-AD93-46C4-B6D8-25EEFDEFAF2C}" type="pres">
      <dgm:prSet presAssocID="{9BE3BE80-C80A-4F31-89C1-94FCDCDE7789}" presName="conn" presStyleLbl="parChTrans1D2" presStyleIdx="0" presStyleCnt="1"/>
      <dgm:spPr/>
      <dgm:t>
        <a:bodyPr/>
        <a:lstStyle/>
        <a:p>
          <a:endParaRPr lang="pt-PT"/>
        </a:p>
      </dgm:t>
    </dgm:pt>
    <dgm:pt modelId="{75B553A3-D344-4762-B1CB-4F97CEAEDF76}" type="pres">
      <dgm:prSet presAssocID="{9BE3BE80-C80A-4F31-89C1-94FCDCDE7789}" presName="extraNode" presStyleLbl="node1" presStyleIdx="0" presStyleCnt="7"/>
      <dgm:spPr/>
    </dgm:pt>
    <dgm:pt modelId="{A7F85AE0-7F74-4F02-971E-172FF0C529AB}" type="pres">
      <dgm:prSet presAssocID="{9BE3BE80-C80A-4F31-89C1-94FCDCDE7789}" presName="dstNode" presStyleLbl="node1" presStyleIdx="0" presStyleCnt="7"/>
      <dgm:spPr/>
    </dgm:pt>
    <dgm:pt modelId="{7314DBFA-D319-4DB9-B34D-551D9991D517}" type="pres">
      <dgm:prSet presAssocID="{80F405EB-D18F-4BD3-944A-9146965D1FA8}" presName="text_1" presStyleLbl="node1" presStyleIdx="0" presStyleCnt="7" custScaleY="15542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AB0178F-9E83-4AB1-9551-4CA812CA76C3}" type="pres">
      <dgm:prSet presAssocID="{80F405EB-D18F-4BD3-944A-9146965D1FA8}" presName="accent_1" presStyleCnt="0"/>
      <dgm:spPr/>
    </dgm:pt>
    <dgm:pt modelId="{B4F7AEB0-EBCD-475B-B676-43583CC6DDE9}" type="pres">
      <dgm:prSet presAssocID="{80F405EB-D18F-4BD3-944A-9146965D1FA8}" presName="accentRepeatNode" presStyleLbl="solidFgAcc1" presStyleIdx="0" presStyleCnt="7"/>
      <dgm:spPr/>
    </dgm:pt>
    <dgm:pt modelId="{8122B97C-2C26-4BF3-8FE3-3480BFC7908B}" type="pres">
      <dgm:prSet presAssocID="{2B895E07-39DB-4736-9F6E-2851AAAC4F7F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7E7509F-F287-422A-88E3-4416C1A50619}" type="pres">
      <dgm:prSet presAssocID="{2B895E07-39DB-4736-9F6E-2851AAAC4F7F}" presName="accent_2" presStyleCnt="0"/>
      <dgm:spPr/>
    </dgm:pt>
    <dgm:pt modelId="{7F18A102-B628-477F-91E0-CF5E1DE54652}" type="pres">
      <dgm:prSet presAssocID="{2B895E07-39DB-4736-9F6E-2851AAAC4F7F}" presName="accentRepeatNode" presStyleLbl="solidFgAcc1" presStyleIdx="1" presStyleCnt="7"/>
      <dgm:spPr/>
    </dgm:pt>
    <dgm:pt modelId="{284975B3-DC5D-4483-8018-C07552528AC4}" type="pres">
      <dgm:prSet presAssocID="{6EAC0D56-B273-4A3F-869F-6B47ED1C2319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771DA74-FDED-4120-81A7-ADAB33EBA711}" type="pres">
      <dgm:prSet presAssocID="{6EAC0D56-B273-4A3F-869F-6B47ED1C2319}" presName="accent_3" presStyleCnt="0"/>
      <dgm:spPr/>
    </dgm:pt>
    <dgm:pt modelId="{98C26EDB-DFA1-43CF-9BA3-29066F4FE04B}" type="pres">
      <dgm:prSet presAssocID="{6EAC0D56-B273-4A3F-869F-6B47ED1C2319}" presName="accentRepeatNode" presStyleLbl="solidFgAcc1" presStyleIdx="2" presStyleCnt="7"/>
      <dgm:spPr/>
    </dgm:pt>
    <dgm:pt modelId="{679B4F66-68EE-4DA6-8A21-B9AD41A37569}" type="pres">
      <dgm:prSet presAssocID="{DB2E4DA0-3F3E-43B9-8703-53E99086FD38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AF3FE66-1B88-40D5-9F4B-0385AEFA3D3F}" type="pres">
      <dgm:prSet presAssocID="{DB2E4DA0-3F3E-43B9-8703-53E99086FD38}" presName="accent_4" presStyleCnt="0"/>
      <dgm:spPr/>
    </dgm:pt>
    <dgm:pt modelId="{F2654A38-17BB-49D7-A191-96166B6471EB}" type="pres">
      <dgm:prSet presAssocID="{DB2E4DA0-3F3E-43B9-8703-53E99086FD38}" presName="accentRepeatNode" presStyleLbl="solidFgAcc1" presStyleIdx="3" presStyleCnt="7"/>
      <dgm:spPr/>
    </dgm:pt>
    <dgm:pt modelId="{29AF03F4-EEB2-4D62-8184-89F9BC136453}" type="pres">
      <dgm:prSet presAssocID="{218D50FE-D08C-4A04-9924-C0025394F40A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D1981E6-1428-45AD-8383-BA9670FBF84A}" type="pres">
      <dgm:prSet presAssocID="{218D50FE-D08C-4A04-9924-C0025394F40A}" presName="accent_5" presStyleCnt="0"/>
      <dgm:spPr/>
    </dgm:pt>
    <dgm:pt modelId="{E2878CA4-4456-487A-ACC8-15C3DD1D6625}" type="pres">
      <dgm:prSet presAssocID="{218D50FE-D08C-4A04-9924-C0025394F40A}" presName="accentRepeatNode" presStyleLbl="solidFgAcc1" presStyleIdx="4" presStyleCnt="7"/>
      <dgm:spPr/>
    </dgm:pt>
    <dgm:pt modelId="{B324BC8A-0FA5-4B92-A39D-B9E940868C2C}" type="pres">
      <dgm:prSet presAssocID="{3FC28458-F8A7-4517-BAC4-1E6BA7B58343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665D980-651A-4B20-B93E-708E67D10767}" type="pres">
      <dgm:prSet presAssocID="{3FC28458-F8A7-4517-BAC4-1E6BA7B58343}" presName="accent_6" presStyleCnt="0"/>
      <dgm:spPr/>
    </dgm:pt>
    <dgm:pt modelId="{C49A3BDB-918F-43D0-B04C-9FD6218E6B1D}" type="pres">
      <dgm:prSet presAssocID="{3FC28458-F8A7-4517-BAC4-1E6BA7B58343}" presName="accentRepeatNode" presStyleLbl="solidFgAcc1" presStyleIdx="5" presStyleCnt="7"/>
      <dgm:spPr/>
    </dgm:pt>
    <dgm:pt modelId="{952272F6-4F05-43E0-97B2-575D32AC4E09}" type="pres">
      <dgm:prSet presAssocID="{3C1F15B0-4088-4C31-8A4B-F4E5C07A03A4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F84E5F9-CBC7-4748-A133-8B1A8B09118B}" type="pres">
      <dgm:prSet presAssocID="{3C1F15B0-4088-4C31-8A4B-F4E5C07A03A4}" presName="accent_7" presStyleCnt="0"/>
      <dgm:spPr/>
    </dgm:pt>
    <dgm:pt modelId="{6E609BF1-25BD-4C66-B0C8-36781CEA7E7C}" type="pres">
      <dgm:prSet presAssocID="{3C1F15B0-4088-4C31-8A4B-F4E5C07A03A4}" presName="accentRepeatNode" presStyleLbl="solidFgAcc1" presStyleIdx="6" presStyleCnt="7"/>
      <dgm:spPr/>
    </dgm:pt>
  </dgm:ptLst>
  <dgm:cxnLst>
    <dgm:cxn modelId="{7D37C00C-5E6F-47FD-8316-7BBF7AAD68F8}" srcId="{9BE3BE80-C80A-4F31-89C1-94FCDCDE7789}" destId="{3C1F15B0-4088-4C31-8A4B-F4E5C07A03A4}" srcOrd="6" destOrd="0" parTransId="{E397DC47-C322-4F94-ADB4-6FAFBB088AF0}" sibTransId="{0B4BC95B-B9DA-4E0B-85AB-3618B891A02E}"/>
    <dgm:cxn modelId="{0ED9D3F7-E2C9-43AB-8176-77619A23B76C}" type="presOf" srcId="{3C1F15B0-4088-4C31-8A4B-F4E5C07A03A4}" destId="{952272F6-4F05-43E0-97B2-575D32AC4E09}" srcOrd="0" destOrd="0" presId="urn:microsoft.com/office/officeart/2008/layout/VerticalCurvedList"/>
    <dgm:cxn modelId="{580EA590-27AB-4EE5-B09F-8516AB8F57E2}" srcId="{9BE3BE80-C80A-4F31-89C1-94FCDCDE7789}" destId="{DB2E4DA0-3F3E-43B9-8703-53E99086FD38}" srcOrd="3" destOrd="0" parTransId="{7FFED009-BE3C-4201-9CD1-A54E2613A161}" sibTransId="{76B381E9-B3ED-4485-BF2F-F77D24B9F5E0}"/>
    <dgm:cxn modelId="{8529551B-DBF7-41C5-B3E9-BAA9D0DA9049}" srcId="{9BE3BE80-C80A-4F31-89C1-94FCDCDE7789}" destId="{80F405EB-D18F-4BD3-944A-9146965D1FA8}" srcOrd="0" destOrd="0" parTransId="{0F282B85-DA18-4E21-BC0A-4BA357746E07}" sibTransId="{54907872-A348-4576-9D0E-F388283936EA}"/>
    <dgm:cxn modelId="{A3A15441-EA88-4C1F-B72F-5171B1EC7A3C}" srcId="{9BE3BE80-C80A-4F31-89C1-94FCDCDE7789}" destId="{218D50FE-D08C-4A04-9924-C0025394F40A}" srcOrd="4" destOrd="0" parTransId="{CC98022B-DCC6-4FF2-97F7-A5354578466B}" sibTransId="{A627ACCD-7FE9-4CC0-8B1F-E8418CA81EC1}"/>
    <dgm:cxn modelId="{38AF9069-BA8B-4F03-95B4-AA269E1C3B14}" type="presOf" srcId="{218D50FE-D08C-4A04-9924-C0025394F40A}" destId="{29AF03F4-EEB2-4D62-8184-89F9BC136453}" srcOrd="0" destOrd="0" presId="urn:microsoft.com/office/officeart/2008/layout/VerticalCurvedList"/>
    <dgm:cxn modelId="{290B6979-FF49-4342-A49A-08F05DE7EA4F}" type="presOf" srcId="{3FC28458-F8A7-4517-BAC4-1E6BA7B58343}" destId="{B324BC8A-0FA5-4B92-A39D-B9E940868C2C}" srcOrd="0" destOrd="0" presId="urn:microsoft.com/office/officeart/2008/layout/VerticalCurvedList"/>
    <dgm:cxn modelId="{A4569C47-60FD-482A-BF2C-ACE3F9580C5F}" type="presOf" srcId="{DB2E4DA0-3F3E-43B9-8703-53E99086FD38}" destId="{679B4F66-68EE-4DA6-8A21-B9AD41A37569}" srcOrd="0" destOrd="0" presId="urn:microsoft.com/office/officeart/2008/layout/VerticalCurvedList"/>
    <dgm:cxn modelId="{1C9FCB60-6FBB-467B-9E1C-9F2E0DDA635A}" type="presOf" srcId="{2B895E07-39DB-4736-9F6E-2851AAAC4F7F}" destId="{8122B97C-2C26-4BF3-8FE3-3480BFC7908B}" srcOrd="0" destOrd="0" presId="urn:microsoft.com/office/officeart/2008/layout/VerticalCurvedList"/>
    <dgm:cxn modelId="{32205254-B780-4C78-9711-14A56771624F}" type="presOf" srcId="{9BE3BE80-C80A-4F31-89C1-94FCDCDE7789}" destId="{D25A94D1-0A6D-4594-9E22-4B1D29CD3DC2}" srcOrd="0" destOrd="0" presId="urn:microsoft.com/office/officeart/2008/layout/VerticalCurvedList"/>
    <dgm:cxn modelId="{1BD64DDD-B8CA-4DD6-84F5-D612EFE4A046}" srcId="{9BE3BE80-C80A-4F31-89C1-94FCDCDE7789}" destId="{3FC28458-F8A7-4517-BAC4-1E6BA7B58343}" srcOrd="5" destOrd="0" parTransId="{BDB3B61D-7858-4F3A-92F2-0FD99840CDD5}" sibTransId="{873D6A8C-2CE6-4021-A6CA-65181A82CC4E}"/>
    <dgm:cxn modelId="{A1C5069F-81FE-402F-9D25-D26684DD48C2}" type="presOf" srcId="{80F405EB-D18F-4BD3-944A-9146965D1FA8}" destId="{7314DBFA-D319-4DB9-B34D-551D9991D517}" srcOrd="0" destOrd="0" presId="urn:microsoft.com/office/officeart/2008/layout/VerticalCurvedList"/>
    <dgm:cxn modelId="{851615F5-CECF-4751-9EB5-BA5AD207B440}" type="presOf" srcId="{6EAC0D56-B273-4A3F-869F-6B47ED1C2319}" destId="{284975B3-DC5D-4483-8018-C07552528AC4}" srcOrd="0" destOrd="0" presId="urn:microsoft.com/office/officeart/2008/layout/VerticalCurvedList"/>
    <dgm:cxn modelId="{439A3101-40AC-45EF-991B-4A09E6064E53}" type="presOf" srcId="{54907872-A348-4576-9D0E-F388283936EA}" destId="{C62658D5-AD93-46C4-B6D8-25EEFDEFAF2C}" srcOrd="0" destOrd="0" presId="urn:microsoft.com/office/officeart/2008/layout/VerticalCurvedList"/>
    <dgm:cxn modelId="{F39098C6-CF6F-486F-B559-05989CE727D3}" srcId="{9BE3BE80-C80A-4F31-89C1-94FCDCDE7789}" destId="{6EAC0D56-B273-4A3F-869F-6B47ED1C2319}" srcOrd="2" destOrd="0" parTransId="{8FBCE56F-5598-489E-A186-7606BDEF0C33}" sibTransId="{462C3659-8285-4E40-8093-56562FD65B1A}"/>
    <dgm:cxn modelId="{1A90C8EF-58F3-41AD-AA56-A93225371532}" srcId="{9BE3BE80-C80A-4F31-89C1-94FCDCDE7789}" destId="{2B895E07-39DB-4736-9F6E-2851AAAC4F7F}" srcOrd="1" destOrd="0" parTransId="{B260DF5D-41D3-42D7-B2C7-9087B9CAFF5D}" sibTransId="{0812A545-7F79-431F-A605-A87369EB65C9}"/>
    <dgm:cxn modelId="{E53B85D9-1032-4306-B03D-591E28251C13}" type="presParOf" srcId="{D25A94D1-0A6D-4594-9E22-4B1D29CD3DC2}" destId="{DEB62465-23E2-41FB-A3C7-63D04813FA72}" srcOrd="0" destOrd="0" presId="urn:microsoft.com/office/officeart/2008/layout/VerticalCurvedList"/>
    <dgm:cxn modelId="{A7991934-18DA-4178-A0FE-6EEFAB07538C}" type="presParOf" srcId="{DEB62465-23E2-41FB-A3C7-63D04813FA72}" destId="{30E5DE1D-00A4-478C-99B1-66B23502C50F}" srcOrd="0" destOrd="0" presId="urn:microsoft.com/office/officeart/2008/layout/VerticalCurvedList"/>
    <dgm:cxn modelId="{39692F94-8509-490A-9D70-C8993E65AEAA}" type="presParOf" srcId="{30E5DE1D-00A4-478C-99B1-66B23502C50F}" destId="{C0678E1E-1A4F-472F-AB0D-7D017F4B78CD}" srcOrd="0" destOrd="0" presId="urn:microsoft.com/office/officeart/2008/layout/VerticalCurvedList"/>
    <dgm:cxn modelId="{6F7DB063-01F2-4D12-9C01-A74E425A8505}" type="presParOf" srcId="{30E5DE1D-00A4-478C-99B1-66B23502C50F}" destId="{C62658D5-AD93-46C4-B6D8-25EEFDEFAF2C}" srcOrd="1" destOrd="0" presId="urn:microsoft.com/office/officeart/2008/layout/VerticalCurvedList"/>
    <dgm:cxn modelId="{74CE1B4E-44F5-4226-8AED-7C26FA2CE19A}" type="presParOf" srcId="{30E5DE1D-00A4-478C-99B1-66B23502C50F}" destId="{75B553A3-D344-4762-B1CB-4F97CEAEDF76}" srcOrd="2" destOrd="0" presId="urn:microsoft.com/office/officeart/2008/layout/VerticalCurvedList"/>
    <dgm:cxn modelId="{0EE1FFC2-A4A0-4911-83AC-09777D55F7E3}" type="presParOf" srcId="{30E5DE1D-00A4-478C-99B1-66B23502C50F}" destId="{A7F85AE0-7F74-4F02-971E-172FF0C529AB}" srcOrd="3" destOrd="0" presId="urn:microsoft.com/office/officeart/2008/layout/VerticalCurvedList"/>
    <dgm:cxn modelId="{1E2850F6-3DBB-4035-A9F8-F35A02F7C4FE}" type="presParOf" srcId="{DEB62465-23E2-41FB-A3C7-63D04813FA72}" destId="{7314DBFA-D319-4DB9-B34D-551D9991D517}" srcOrd="1" destOrd="0" presId="urn:microsoft.com/office/officeart/2008/layout/VerticalCurvedList"/>
    <dgm:cxn modelId="{CDC77830-7479-4746-992C-F2DCD3D667F3}" type="presParOf" srcId="{DEB62465-23E2-41FB-A3C7-63D04813FA72}" destId="{AAB0178F-9E83-4AB1-9551-4CA812CA76C3}" srcOrd="2" destOrd="0" presId="urn:microsoft.com/office/officeart/2008/layout/VerticalCurvedList"/>
    <dgm:cxn modelId="{F1D75343-B882-4C27-914B-BCA1CF1EF94B}" type="presParOf" srcId="{AAB0178F-9E83-4AB1-9551-4CA812CA76C3}" destId="{B4F7AEB0-EBCD-475B-B676-43583CC6DDE9}" srcOrd="0" destOrd="0" presId="urn:microsoft.com/office/officeart/2008/layout/VerticalCurvedList"/>
    <dgm:cxn modelId="{4345CAE1-0444-479D-A142-3F1E3DF48D68}" type="presParOf" srcId="{DEB62465-23E2-41FB-A3C7-63D04813FA72}" destId="{8122B97C-2C26-4BF3-8FE3-3480BFC7908B}" srcOrd="3" destOrd="0" presId="urn:microsoft.com/office/officeart/2008/layout/VerticalCurvedList"/>
    <dgm:cxn modelId="{F7DF3A2F-2CAE-4C08-BA55-DADA6F6F177D}" type="presParOf" srcId="{DEB62465-23E2-41FB-A3C7-63D04813FA72}" destId="{47E7509F-F287-422A-88E3-4416C1A50619}" srcOrd="4" destOrd="0" presId="urn:microsoft.com/office/officeart/2008/layout/VerticalCurvedList"/>
    <dgm:cxn modelId="{4FB6CDAA-A0BA-4707-A668-46201E57C3D0}" type="presParOf" srcId="{47E7509F-F287-422A-88E3-4416C1A50619}" destId="{7F18A102-B628-477F-91E0-CF5E1DE54652}" srcOrd="0" destOrd="0" presId="urn:microsoft.com/office/officeart/2008/layout/VerticalCurvedList"/>
    <dgm:cxn modelId="{8DB2F761-84C5-4516-90C4-4D5C88CED1AB}" type="presParOf" srcId="{DEB62465-23E2-41FB-A3C7-63D04813FA72}" destId="{284975B3-DC5D-4483-8018-C07552528AC4}" srcOrd="5" destOrd="0" presId="urn:microsoft.com/office/officeart/2008/layout/VerticalCurvedList"/>
    <dgm:cxn modelId="{BA6C1C27-9DCE-47E0-BBC8-492DCFAC0FCA}" type="presParOf" srcId="{DEB62465-23E2-41FB-A3C7-63D04813FA72}" destId="{9771DA74-FDED-4120-81A7-ADAB33EBA711}" srcOrd="6" destOrd="0" presId="urn:microsoft.com/office/officeart/2008/layout/VerticalCurvedList"/>
    <dgm:cxn modelId="{1F445E6E-D3BC-4F67-B83A-190E676B5252}" type="presParOf" srcId="{9771DA74-FDED-4120-81A7-ADAB33EBA711}" destId="{98C26EDB-DFA1-43CF-9BA3-29066F4FE04B}" srcOrd="0" destOrd="0" presId="urn:microsoft.com/office/officeart/2008/layout/VerticalCurvedList"/>
    <dgm:cxn modelId="{4929BE42-4963-4F12-ADE4-413562EDF714}" type="presParOf" srcId="{DEB62465-23E2-41FB-A3C7-63D04813FA72}" destId="{679B4F66-68EE-4DA6-8A21-B9AD41A37569}" srcOrd="7" destOrd="0" presId="urn:microsoft.com/office/officeart/2008/layout/VerticalCurvedList"/>
    <dgm:cxn modelId="{7642AE58-5A13-4746-B60B-BE1B2897DE7F}" type="presParOf" srcId="{DEB62465-23E2-41FB-A3C7-63D04813FA72}" destId="{1AF3FE66-1B88-40D5-9F4B-0385AEFA3D3F}" srcOrd="8" destOrd="0" presId="urn:microsoft.com/office/officeart/2008/layout/VerticalCurvedList"/>
    <dgm:cxn modelId="{5C20E037-ABAC-4E22-A533-07C15603692A}" type="presParOf" srcId="{1AF3FE66-1B88-40D5-9F4B-0385AEFA3D3F}" destId="{F2654A38-17BB-49D7-A191-96166B6471EB}" srcOrd="0" destOrd="0" presId="urn:microsoft.com/office/officeart/2008/layout/VerticalCurvedList"/>
    <dgm:cxn modelId="{B2E9BCF5-8DC8-4B41-92C2-07B1B895081E}" type="presParOf" srcId="{DEB62465-23E2-41FB-A3C7-63D04813FA72}" destId="{29AF03F4-EEB2-4D62-8184-89F9BC136453}" srcOrd="9" destOrd="0" presId="urn:microsoft.com/office/officeart/2008/layout/VerticalCurvedList"/>
    <dgm:cxn modelId="{7357476D-6259-4E74-B08E-DC7ECBF81A49}" type="presParOf" srcId="{DEB62465-23E2-41FB-A3C7-63D04813FA72}" destId="{0D1981E6-1428-45AD-8383-BA9670FBF84A}" srcOrd="10" destOrd="0" presId="urn:microsoft.com/office/officeart/2008/layout/VerticalCurvedList"/>
    <dgm:cxn modelId="{E2996286-C824-4AFA-98EC-1C892DCC04D1}" type="presParOf" srcId="{0D1981E6-1428-45AD-8383-BA9670FBF84A}" destId="{E2878CA4-4456-487A-ACC8-15C3DD1D6625}" srcOrd="0" destOrd="0" presId="urn:microsoft.com/office/officeart/2008/layout/VerticalCurvedList"/>
    <dgm:cxn modelId="{9D140526-0C47-4FFF-89E8-0F55C370E49E}" type="presParOf" srcId="{DEB62465-23E2-41FB-A3C7-63D04813FA72}" destId="{B324BC8A-0FA5-4B92-A39D-B9E940868C2C}" srcOrd="11" destOrd="0" presId="urn:microsoft.com/office/officeart/2008/layout/VerticalCurvedList"/>
    <dgm:cxn modelId="{274A0D6F-37DD-46A1-A030-497C5705A16F}" type="presParOf" srcId="{DEB62465-23E2-41FB-A3C7-63D04813FA72}" destId="{4665D980-651A-4B20-B93E-708E67D10767}" srcOrd="12" destOrd="0" presId="urn:microsoft.com/office/officeart/2008/layout/VerticalCurvedList"/>
    <dgm:cxn modelId="{4E62B55E-41B5-4E8A-B750-5E3FFD2C692C}" type="presParOf" srcId="{4665D980-651A-4B20-B93E-708E67D10767}" destId="{C49A3BDB-918F-43D0-B04C-9FD6218E6B1D}" srcOrd="0" destOrd="0" presId="urn:microsoft.com/office/officeart/2008/layout/VerticalCurvedList"/>
    <dgm:cxn modelId="{6772631E-8AE0-43E1-8BF6-7E920D469F26}" type="presParOf" srcId="{DEB62465-23E2-41FB-A3C7-63D04813FA72}" destId="{952272F6-4F05-43E0-97B2-575D32AC4E09}" srcOrd="13" destOrd="0" presId="urn:microsoft.com/office/officeart/2008/layout/VerticalCurvedList"/>
    <dgm:cxn modelId="{AE83762E-61D5-413F-B9E3-CC9FA633BCC9}" type="presParOf" srcId="{DEB62465-23E2-41FB-A3C7-63D04813FA72}" destId="{AF84E5F9-CBC7-4748-A133-8B1A8B09118B}" srcOrd="14" destOrd="0" presId="urn:microsoft.com/office/officeart/2008/layout/VerticalCurvedList"/>
    <dgm:cxn modelId="{74DC5A2C-BE5C-4681-B449-E24B9F071FB1}" type="presParOf" srcId="{AF84E5F9-CBC7-4748-A133-8B1A8B09118B}" destId="{6E609BF1-25BD-4C66-B0C8-36781CEA7E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8767C61-1E01-4D71-B4A0-89AFE76FC47A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980FBFD1-2C33-418E-AA01-8C413B0512C5}">
      <dgm:prSet/>
      <dgm:spPr/>
      <dgm:t>
        <a:bodyPr/>
        <a:lstStyle/>
        <a:p>
          <a:pPr algn="l" rtl="0"/>
          <a:r>
            <a:rPr lang="pt-PT" dirty="0" smtClean="0"/>
            <a:t>A grande maioria dos questionados não têm bem claro o conceito de Escola. Foi possível perceber que o entendimento de Escola para os elementos envolvidos na pesquisa, limita-se  a uma instituição que tem por </a:t>
          </a:r>
          <a:r>
            <a:rPr lang="pt-PT" dirty="0" err="1" smtClean="0"/>
            <a:t>objetivo</a:t>
          </a:r>
          <a:r>
            <a:rPr lang="pt-PT" dirty="0" smtClean="0"/>
            <a:t> ensinar as crianças e jovens para posteriormente servirem a sociedade com dignidade;</a:t>
          </a:r>
          <a:endParaRPr lang="pt-PT" dirty="0"/>
        </a:p>
      </dgm:t>
    </dgm:pt>
    <dgm:pt modelId="{E466FEFA-51CB-4375-8115-7A9BAEFAC97A}" type="parTrans" cxnId="{87A4D349-D023-40B6-A7B6-1A6E23867B8D}">
      <dgm:prSet/>
      <dgm:spPr/>
      <dgm:t>
        <a:bodyPr/>
        <a:lstStyle/>
        <a:p>
          <a:endParaRPr lang="pt-PT"/>
        </a:p>
      </dgm:t>
    </dgm:pt>
    <dgm:pt modelId="{307F73C3-4958-4688-ADE3-CD5F27B40541}" type="sibTrans" cxnId="{87A4D349-D023-40B6-A7B6-1A6E23867B8D}">
      <dgm:prSet/>
      <dgm:spPr/>
      <dgm:t>
        <a:bodyPr/>
        <a:lstStyle/>
        <a:p>
          <a:endParaRPr lang="pt-PT"/>
        </a:p>
      </dgm:t>
    </dgm:pt>
    <dgm:pt modelId="{72823EA3-65AB-4C7F-B327-B9A09FF64FE2}">
      <dgm:prSet/>
      <dgm:spPr/>
      <dgm:t>
        <a:bodyPr/>
        <a:lstStyle/>
        <a:p>
          <a:pPr algn="l" rtl="0"/>
          <a:r>
            <a:rPr lang="pt-PT" dirty="0" smtClean="0"/>
            <a:t>Verificou-se que mesmo os que têm um nível académico e cultural aceitável, não apresentam um conceito claro de Escola;</a:t>
          </a:r>
          <a:endParaRPr lang="pt-PT" dirty="0"/>
        </a:p>
      </dgm:t>
    </dgm:pt>
    <dgm:pt modelId="{BFAFF9F3-5C75-4294-B8D3-A96AF3F25378}" type="parTrans" cxnId="{3778E8FA-944C-45EA-B996-EF0D7F617035}">
      <dgm:prSet/>
      <dgm:spPr/>
      <dgm:t>
        <a:bodyPr/>
        <a:lstStyle/>
        <a:p>
          <a:endParaRPr lang="pt-PT"/>
        </a:p>
      </dgm:t>
    </dgm:pt>
    <dgm:pt modelId="{823D2283-D715-4D5F-BBDA-AAC273672E05}" type="sibTrans" cxnId="{3778E8FA-944C-45EA-B996-EF0D7F617035}">
      <dgm:prSet/>
      <dgm:spPr/>
      <dgm:t>
        <a:bodyPr/>
        <a:lstStyle/>
        <a:p>
          <a:endParaRPr lang="pt-PT"/>
        </a:p>
      </dgm:t>
    </dgm:pt>
    <dgm:pt modelId="{892E1CF5-07D5-4F29-B03C-1150972FD1F8}">
      <dgm:prSet/>
      <dgm:spPr/>
      <dgm:t>
        <a:bodyPr/>
        <a:lstStyle/>
        <a:p>
          <a:pPr algn="l" rtl="0"/>
          <a:r>
            <a:rPr lang="pt-PT" dirty="0" smtClean="0"/>
            <a:t>A maioria dos inquiridos não olham para a Escola como  sendo também seu local de trabalho;</a:t>
          </a:r>
          <a:endParaRPr lang="pt-PT" dirty="0"/>
        </a:p>
      </dgm:t>
    </dgm:pt>
    <dgm:pt modelId="{05C7C0D3-4574-49F2-8B53-DA9259DDEFC9}" type="parTrans" cxnId="{2BA62E52-08BD-420B-84AD-B5D91B620D5C}">
      <dgm:prSet/>
      <dgm:spPr/>
      <dgm:t>
        <a:bodyPr/>
        <a:lstStyle/>
        <a:p>
          <a:endParaRPr lang="pt-PT"/>
        </a:p>
      </dgm:t>
    </dgm:pt>
    <dgm:pt modelId="{B038D665-61CD-4F26-813F-7A8D0464E72F}" type="sibTrans" cxnId="{2BA62E52-08BD-420B-84AD-B5D91B620D5C}">
      <dgm:prSet/>
      <dgm:spPr/>
      <dgm:t>
        <a:bodyPr/>
        <a:lstStyle/>
        <a:p>
          <a:endParaRPr lang="pt-PT"/>
        </a:p>
      </dgm:t>
    </dgm:pt>
    <dgm:pt modelId="{6ED58B37-8007-4DC5-973B-7D1A67DA4820}">
      <dgm:prSet/>
      <dgm:spPr/>
      <dgm:t>
        <a:bodyPr/>
        <a:lstStyle/>
        <a:p>
          <a:pPr algn="l" rtl="0"/>
          <a:r>
            <a:rPr lang="pt-PT" dirty="0" smtClean="0"/>
            <a:t>A população alvo deste estudo não tem a visão de que a Escola é também um espaço de </a:t>
          </a:r>
          <a:r>
            <a:rPr lang="pt-PT" dirty="0" err="1" smtClean="0"/>
            <a:t>interações</a:t>
          </a:r>
          <a:r>
            <a:rPr lang="pt-PT" dirty="0" smtClean="0"/>
            <a:t> sociais, que tem por finalidade a socialização da criança, sua iniciação na vida em sociedade.</a:t>
          </a:r>
          <a:endParaRPr lang="pt-PT" dirty="0"/>
        </a:p>
      </dgm:t>
    </dgm:pt>
    <dgm:pt modelId="{D6A46D6F-C095-4F88-B1D3-E3090188C75D}" type="parTrans" cxnId="{C17CD8D2-3E08-402D-A10E-C5694D83DBEA}">
      <dgm:prSet/>
      <dgm:spPr/>
      <dgm:t>
        <a:bodyPr/>
        <a:lstStyle/>
        <a:p>
          <a:endParaRPr lang="pt-PT"/>
        </a:p>
      </dgm:t>
    </dgm:pt>
    <dgm:pt modelId="{8FBC32CE-4E7C-44D1-9AE5-E33DC8422AC7}" type="sibTrans" cxnId="{C17CD8D2-3E08-402D-A10E-C5694D83DBEA}">
      <dgm:prSet/>
      <dgm:spPr/>
      <dgm:t>
        <a:bodyPr/>
        <a:lstStyle/>
        <a:p>
          <a:endParaRPr lang="pt-PT"/>
        </a:p>
      </dgm:t>
    </dgm:pt>
    <dgm:pt modelId="{48DFD8E7-6CAE-41A9-BCD4-43EDDF858BC4}" type="pres">
      <dgm:prSet presAssocID="{48767C61-1E01-4D71-B4A0-89AFE76FC47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D9117D16-A7AE-4864-A48B-90962A3928AC}" type="pres">
      <dgm:prSet presAssocID="{980FBFD1-2C33-418E-AA01-8C413B0512C5}" presName="circle1" presStyleLbl="node1" presStyleIdx="0" presStyleCnt="4"/>
      <dgm:spPr/>
    </dgm:pt>
    <dgm:pt modelId="{950A27C2-F170-453F-84A4-400A03AE496F}" type="pres">
      <dgm:prSet presAssocID="{980FBFD1-2C33-418E-AA01-8C413B0512C5}" presName="space" presStyleCnt="0"/>
      <dgm:spPr/>
    </dgm:pt>
    <dgm:pt modelId="{86FDC335-1292-4426-AAE6-3558DDAB6FEE}" type="pres">
      <dgm:prSet presAssocID="{980FBFD1-2C33-418E-AA01-8C413B0512C5}" presName="rect1" presStyleLbl="alignAcc1" presStyleIdx="0" presStyleCnt="4" custScaleX="102131" custLinFactNeighborY="-662"/>
      <dgm:spPr/>
      <dgm:t>
        <a:bodyPr/>
        <a:lstStyle/>
        <a:p>
          <a:endParaRPr lang="pt-PT"/>
        </a:p>
      </dgm:t>
    </dgm:pt>
    <dgm:pt modelId="{3E1EA0E1-8AA7-46FE-8060-F534A49995C9}" type="pres">
      <dgm:prSet presAssocID="{72823EA3-65AB-4C7F-B327-B9A09FF64FE2}" presName="vertSpace2" presStyleLbl="node1" presStyleIdx="0" presStyleCnt="4"/>
      <dgm:spPr/>
    </dgm:pt>
    <dgm:pt modelId="{234A1D98-9CE6-452B-9C45-FF7B13AD9027}" type="pres">
      <dgm:prSet presAssocID="{72823EA3-65AB-4C7F-B327-B9A09FF64FE2}" presName="circle2" presStyleLbl="node1" presStyleIdx="1" presStyleCnt="4"/>
      <dgm:spPr/>
    </dgm:pt>
    <dgm:pt modelId="{9E59C022-A699-4C9A-8CEE-249658915B48}" type="pres">
      <dgm:prSet presAssocID="{72823EA3-65AB-4C7F-B327-B9A09FF64FE2}" presName="rect2" presStyleLbl="alignAcc1" presStyleIdx="1" presStyleCnt="4"/>
      <dgm:spPr/>
      <dgm:t>
        <a:bodyPr/>
        <a:lstStyle/>
        <a:p>
          <a:endParaRPr lang="pt-PT"/>
        </a:p>
      </dgm:t>
    </dgm:pt>
    <dgm:pt modelId="{ABF5F451-51B2-4FA9-83E9-32D1D3E866E4}" type="pres">
      <dgm:prSet presAssocID="{892E1CF5-07D5-4F29-B03C-1150972FD1F8}" presName="vertSpace3" presStyleLbl="node1" presStyleIdx="1" presStyleCnt="4"/>
      <dgm:spPr/>
    </dgm:pt>
    <dgm:pt modelId="{B214123E-93AB-4C68-A5CB-B056DEC136B9}" type="pres">
      <dgm:prSet presAssocID="{892E1CF5-07D5-4F29-B03C-1150972FD1F8}" presName="circle3" presStyleLbl="node1" presStyleIdx="2" presStyleCnt="4"/>
      <dgm:spPr/>
    </dgm:pt>
    <dgm:pt modelId="{33361D93-0D4D-4A24-B3BC-FA90409375CA}" type="pres">
      <dgm:prSet presAssocID="{892E1CF5-07D5-4F29-B03C-1150972FD1F8}" presName="rect3" presStyleLbl="alignAcc1" presStyleIdx="2" presStyleCnt="4"/>
      <dgm:spPr/>
      <dgm:t>
        <a:bodyPr/>
        <a:lstStyle/>
        <a:p>
          <a:endParaRPr lang="pt-PT"/>
        </a:p>
      </dgm:t>
    </dgm:pt>
    <dgm:pt modelId="{EF942929-0586-4817-B120-C0344ECE9DBB}" type="pres">
      <dgm:prSet presAssocID="{6ED58B37-8007-4DC5-973B-7D1A67DA4820}" presName="vertSpace4" presStyleLbl="node1" presStyleIdx="2" presStyleCnt="4"/>
      <dgm:spPr/>
    </dgm:pt>
    <dgm:pt modelId="{D5F384A9-8E19-4FC0-81DD-82E813E4586E}" type="pres">
      <dgm:prSet presAssocID="{6ED58B37-8007-4DC5-973B-7D1A67DA4820}" presName="circle4" presStyleLbl="node1" presStyleIdx="3" presStyleCnt="4"/>
      <dgm:spPr/>
    </dgm:pt>
    <dgm:pt modelId="{15007B47-49B1-4E1F-9587-FE9CDAD463E9}" type="pres">
      <dgm:prSet presAssocID="{6ED58B37-8007-4DC5-973B-7D1A67DA4820}" presName="rect4" presStyleLbl="alignAcc1" presStyleIdx="3" presStyleCnt="4"/>
      <dgm:spPr/>
      <dgm:t>
        <a:bodyPr/>
        <a:lstStyle/>
        <a:p>
          <a:endParaRPr lang="pt-PT"/>
        </a:p>
      </dgm:t>
    </dgm:pt>
    <dgm:pt modelId="{4658794C-10E6-4463-91FC-17DDC91CDE19}" type="pres">
      <dgm:prSet presAssocID="{980FBFD1-2C33-418E-AA01-8C413B0512C5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73CD8B2-7ED7-4344-9A1E-A4249061CE96}" type="pres">
      <dgm:prSet presAssocID="{72823EA3-65AB-4C7F-B327-B9A09FF64FE2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2ABA663-5257-448C-B0B3-E431EF5F6C97}" type="pres">
      <dgm:prSet presAssocID="{892E1CF5-07D5-4F29-B03C-1150972FD1F8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441E129-329B-4BF8-ABA7-E4C04B50D024}" type="pres">
      <dgm:prSet presAssocID="{6ED58B37-8007-4DC5-973B-7D1A67DA4820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402C13FA-E167-4BC4-8730-BBE41821E835}" type="presOf" srcId="{6ED58B37-8007-4DC5-973B-7D1A67DA4820}" destId="{0441E129-329B-4BF8-ABA7-E4C04B50D024}" srcOrd="1" destOrd="0" presId="urn:microsoft.com/office/officeart/2005/8/layout/target3"/>
    <dgm:cxn modelId="{E7A89FBB-177D-4776-B3CA-6DCBFEE42985}" type="presOf" srcId="{892E1CF5-07D5-4F29-B03C-1150972FD1F8}" destId="{33361D93-0D4D-4A24-B3BC-FA90409375CA}" srcOrd="0" destOrd="0" presId="urn:microsoft.com/office/officeart/2005/8/layout/target3"/>
    <dgm:cxn modelId="{B6FA237B-05F4-469C-90D7-E9FD1F80D2CE}" type="presOf" srcId="{980FBFD1-2C33-418E-AA01-8C413B0512C5}" destId="{86FDC335-1292-4426-AAE6-3558DDAB6FEE}" srcOrd="0" destOrd="0" presId="urn:microsoft.com/office/officeart/2005/8/layout/target3"/>
    <dgm:cxn modelId="{52648A9C-CCF9-4D7D-8F9A-283CC531556A}" type="presOf" srcId="{72823EA3-65AB-4C7F-B327-B9A09FF64FE2}" destId="{573CD8B2-7ED7-4344-9A1E-A4249061CE96}" srcOrd="1" destOrd="0" presId="urn:microsoft.com/office/officeart/2005/8/layout/target3"/>
    <dgm:cxn modelId="{41151AE0-65A6-4694-8171-9B6EAEE1A29B}" type="presOf" srcId="{6ED58B37-8007-4DC5-973B-7D1A67DA4820}" destId="{15007B47-49B1-4E1F-9587-FE9CDAD463E9}" srcOrd="0" destOrd="0" presId="urn:microsoft.com/office/officeart/2005/8/layout/target3"/>
    <dgm:cxn modelId="{A36C6FB2-DBC5-4CEC-8C2F-D138310D65B7}" type="presOf" srcId="{72823EA3-65AB-4C7F-B327-B9A09FF64FE2}" destId="{9E59C022-A699-4C9A-8CEE-249658915B48}" srcOrd="0" destOrd="0" presId="urn:microsoft.com/office/officeart/2005/8/layout/target3"/>
    <dgm:cxn modelId="{B686006B-1FD8-4CAB-A2E7-CC131869FCF2}" type="presOf" srcId="{980FBFD1-2C33-418E-AA01-8C413B0512C5}" destId="{4658794C-10E6-4463-91FC-17DDC91CDE19}" srcOrd="1" destOrd="0" presId="urn:microsoft.com/office/officeart/2005/8/layout/target3"/>
    <dgm:cxn modelId="{2F565023-D663-4C7C-845B-072463994840}" type="presOf" srcId="{48767C61-1E01-4D71-B4A0-89AFE76FC47A}" destId="{48DFD8E7-6CAE-41A9-BCD4-43EDDF858BC4}" srcOrd="0" destOrd="0" presId="urn:microsoft.com/office/officeart/2005/8/layout/target3"/>
    <dgm:cxn modelId="{C359819F-2152-4A85-8C9F-39944E783B3C}" type="presOf" srcId="{892E1CF5-07D5-4F29-B03C-1150972FD1F8}" destId="{B2ABA663-5257-448C-B0B3-E431EF5F6C97}" srcOrd="1" destOrd="0" presId="urn:microsoft.com/office/officeart/2005/8/layout/target3"/>
    <dgm:cxn modelId="{C17CD8D2-3E08-402D-A10E-C5694D83DBEA}" srcId="{48767C61-1E01-4D71-B4A0-89AFE76FC47A}" destId="{6ED58B37-8007-4DC5-973B-7D1A67DA4820}" srcOrd="3" destOrd="0" parTransId="{D6A46D6F-C095-4F88-B1D3-E3090188C75D}" sibTransId="{8FBC32CE-4E7C-44D1-9AE5-E33DC8422AC7}"/>
    <dgm:cxn modelId="{3778E8FA-944C-45EA-B996-EF0D7F617035}" srcId="{48767C61-1E01-4D71-B4A0-89AFE76FC47A}" destId="{72823EA3-65AB-4C7F-B327-B9A09FF64FE2}" srcOrd="1" destOrd="0" parTransId="{BFAFF9F3-5C75-4294-B8D3-A96AF3F25378}" sibTransId="{823D2283-D715-4D5F-BBDA-AAC273672E05}"/>
    <dgm:cxn modelId="{2BA62E52-08BD-420B-84AD-B5D91B620D5C}" srcId="{48767C61-1E01-4D71-B4A0-89AFE76FC47A}" destId="{892E1CF5-07D5-4F29-B03C-1150972FD1F8}" srcOrd="2" destOrd="0" parTransId="{05C7C0D3-4574-49F2-8B53-DA9259DDEFC9}" sibTransId="{B038D665-61CD-4F26-813F-7A8D0464E72F}"/>
    <dgm:cxn modelId="{87A4D349-D023-40B6-A7B6-1A6E23867B8D}" srcId="{48767C61-1E01-4D71-B4A0-89AFE76FC47A}" destId="{980FBFD1-2C33-418E-AA01-8C413B0512C5}" srcOrd="0" destOrd="0" parTransId="{E466FEFA-51CB-4375-8115-7A9BAEFAC97A}" sibTransId="{307F73C3-4958-4688-ADE3-CD5F27B40541}"/>
    <dgm:cxn modelId="{B37F973F-129B-4083-A44B-BE1B9D314794}" type="presParOf" srcId="{48DFD8E7-6CAE-41A9-BCD4-43EDDF858BC4}" destId="{D9117D16-A7AE-4864-A48B-90962A3928AC}" srcOrd="0" destOrd="0" presId="urn:microsoft.com/office/officeart/2005/8/layout/target3"/>
    <dgm:cxn modelId="{FE40ABD8-C640-4836-B631-6DEAE95808E2}" type="presParOf" srcId="{48DFD8E7-6CAE-41A9-BCD4-43EDDF858BC4}" destId="{950A27C2-F170-453F-84A4-400A03AE496F}" srcOrd="1" destOrd="0" presId="urn:microsoft.com/office/officeart/2005/8/layout/target3"/>
    <dgm:cxn modelId="{E7F12ABD-ACE2-4DA5-AD9E-C61CE3BA93DA}" type="presParOf" srcId="{48DFD8E7-6CAE-41A9-BCD4-43EDDF858BC4}" destId="{86FDC335-1292-4426-AAE6-3558DDAB6FEE}" srcOrd="2" destOrd="0" presId="urn:microsoft.com/office/officeart/2005/8/layout/target3"/>
    <dgm:cxn modelId="{2CFACCF4-05F6-4706-BD97-55D592DBAEC7}" type="presParOf" srcId="{48DFD8E7-6CAE-41A9-BCD4-43EDDF858BC4}" destId="{3E1EA0E1-8AA7-46FE-8060-F534A49995C9}" srcOrd="3" destOrd="0" presId="urn:microsoft.com/office/officeart/2005/8/layout/target3"/>
    <dgm:cxn modelId="{E1FE26CA-9609-4C19-A0F4-69E1FB071314}" type="presParOf" srcId="{48DFD8E7-6CAE-41A9-BCD4-43EDDF858BC4}" destId="{234A1D98-9CE6-452B-9C45-FF7B13AD9027}" srcOrd="4" destOrd="0" presId="urn:microsoft.com/office/officeart/2005/8/layout/target3"/>
    <dgm:cxn modelId="{353C7E6D-F20C-4812-9A92-675AE0363EB0}" type="presParOf" srcId="{48DFD8E7-6CAE-41A9-BCD4-43EDDF858BC4}" destId="{9E59C022-A699-4C9A-8CEE-249658915B48}" srcOrd="5" destOrd="0" presId="urn:microsoft.com/office/officeart/2005/8/layout/target3"/>
    <dgm:cxn modelId="{2CA42673-F239-4257-BCB9-E3A85741EBAE}" type="presParOf" srcId="{48DFD8E7-6CAE-41A9-BCD4-43EDDF858BC4}" destId="{ABF5F451-51B2-4FA9-83E9-32D1D3E866E4}" srcOrd="6" destOrd="0" presId="urn:microsoft.com/office/officeart/2005/8/layout/target3"/>
    <dgm:cxn modelId="{D62AA40E-2158-43A3-9293-BBB254B3D6F5}" type="presParOf" srcId="{48DFD8E7-6CAE-41A9-BCD4-43EDDF858BC4}" destId="{B214123E-93AB-4C68-A5CB-B056DEC136B9}" srcOrd="7" destOrd="0" presId="urn:microsoft.com/office/officeart/2005/8/layout/target3"/>
    <dgm:cxn modelId="{FA28D005-0798-4D62-8C6F-1CD081298133}" type="presParOf" srcId="{48DFD8E7-6CAE-41A9-BCD4-43EDDF858BC4}" destId="{33361D93-0D4D-4A24-B3BC-FA90409375CA}" srcOrd="8" destOrd="0" presId="urn:microsoft.com/office/officeart/2005/8/layout/target3"/>
    <dgm:cxn modelId="{4FEC5B4A-B9E2-4BF2-AE4A-5DC2D4F6C676}" type="presParOf" srcId="{48DFD8E7-6CAE-41A9-BCD4-43EDDF858BC4}" destId="{EF942929-0586-4817-B120-C0344ECE9DBB}" srcOrd="9" destOrd="0" presId="urn:microsoft.com/office/officeart/2005/8/layout/target3"/>
    <dgm:cxn modelId="{A6CF1600-3308-4C65-A268-3317A967C461}" type="presParOf" srcId="{48DFD8E7-6CAE-41A9-BCD4-43EDDF858BC4}" destId="{D5F384A9-8E19-4FC0-81DD-82E813E4586E}" srcOrd="10" destOrd="0" presId="urn:microsoft.com/office/officeart/2005/8/layout/target3"/>
    <dgm:cxn modelId="{115F35A5-11DC-4457-929B-646F5A58F322}" type="presParOf" srcId="{48DFD8E7-6CAE-41A9-BCD4-43EDDF858BC4}" destId="{15007B47-49B1-4E1F-9587-FE9CDAD463E9}" srcOrd="11" destOrd="0" presId="urn:microsoft.com/office/officeart/2005/8/layout/target3"/>
    <dgm:cxn modelId="{A2F5468D-1B7C-47CC-90CB-211B8C852FCC}" type="presParOf" srcId="{48DFD8E7-6CAE-41A9-BCD4-43EDDF858BC4}" destId="{4658794C-10E6-4463-91FC-17DDC91CDE19}" srcOrd="12" destOrd="0" presId="urn:microsoft.com/office/officeart/2005/8/layout/target3"/>
    <dgm:cxn modelId="{F8DCBA10-FE56-4894-80B5-99B7F1BF2C21}" type="presParOf" srcId="{48DFD8E7-6CAE-41A9-BCD4-43EDDF858BC4}" destId="{573CD8B2-7ED7-4344-9A1E-A4249061CE96}" srcOrd="13" destOrd="0" presId="urn:microsoft.com/office/officeart/2005/8/layout/target3"/>
    <dgm:cxn modelId="{83B77ECB-1C20-4B58-A9D1-568714F63B19}" type="presParOf" srcId="{48DFD8E7-6CAE-41A9-BCD4-43EDDF858BC4}" destId="{B2ABA663-5257-448C-B0B3-E431EF5F6C97}" srcOrd="14" destOrd="0" presId="urn:microsoft.com/office/officeart/2005/8/layout/target3"/>
    <dgm:cxn modelId="{CAD80930-BC52-4B8D-A12D-AA95DCB06E35}" type="presParOf" srcId="{48DFD8E7-6CAE-41A9-BCD4-43EDDF858BC4}" destId="{0441E129-329B-4BF8-ABA7-E4C04B50D024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D17C4F4-F392-48B9-967E-A35875F71F55}" type="doc">
      <dgm:prSet loTypeId="urn:microsoft.com/office/officeart/2005/8/layout/vList2" loCatId="list" qsTypeId="urn:microsoft.com/office/officeart/2005/8/quickstyle/simple1" qsCatId="simple" csTypeId="urn:microsoft.com/office/officeart/2005/8/colors/accent5_1" csCatId="accent5"/>
      <dgm:spPr/>
      <dgm:t>
        <a:bodyPr/>
        <a:lstStyle/>
        <a:p>
          <a:endParaRPr lang="pt-PT"/>
        </a:p>
      </dgm:t>
    </dgm:pt>
    <dgm:pt modelId="{946C8AEB-06F4-4029-A279-839B478106C3}">
      <dgm:prSet/>
      <dgm:spPr/>
      <dgm:t>
        <a:bodyPr/>
        <a:lstStyle/>
        <a:p>
          <a:pPr rtl="0"/>
          <a:r>
            <a:rPr lang="pt-PT" smtClean="0"/>
            <a:t>Normalmente não há envolvimento da Comunidade Educativa nas atividades da Escola;</a:t>
          </a:r>
          <a:endParaRPr lang="pt-PT"/>
        </a:p>
      </dgm:t>
    </dgm:pt>
    <dgm:pt modelId="{C27B88B5-6010-42C6-B905-2A6A8C860662}" type="parTrans" cxnId="{1CC95D76-10C1-4677-8B55-4D4716493A68}">
      <dgm:prSet/>
      <dgm:spPr/>
      <dgm:t>
        <a:bodyPr/>
        <a:lstStyle/>
        <a:p>
          <a:endParaRPr lang="pt-PT"/>
        </a:p>
      </dgm:t>
    </dgm:pt>
    <dgm:pt modelId="{8F8416B6-01C5-45B1-A48D-74A81CD4B311}" type="sibTrans" cxnId="{1CC95D76-10C1-4677-8B55-4D4716493A68}">
      <dgm:prSet/>
      <dgm:spPr/>
      <dgm:t>
        <a:bodyPr/>
        <a:lstStyle/>
        <a:p>
          <a:endParaRPr lang="pt-PT"/>
        </a:p>
      </dgm:t>
    </dgm:pt>
    <dgm:pt modelId="{F9CBF0A1-64D5-4E5D-92A1-5A7485CFD1BC}">
      <dgm:prSet/>
      <dgm:spPr/>
      <dgm:t>
        <a:bodyPr/>
        <a:lstStyle/>
        <a:p>
          <a:pPr rtl="0"/>
          <a:r>
            <a:rPr lang="pt-PT" smtClean="0"/>
            <a:t>O contributo que a Comunidade Educativa oferece à Escola, resume-se em ideias e/ou sugestões nas reuniões e comparticipação financeira sempre que é solicitada para solucionar questões pontuais, originando desta forma uma fraca participação;</a:t>
          </a:r>
          <a:endParaRPr lang="pt-PT"/>
        </a:p>
      </dgm:t>
    </dgm:pt>
    <dgm:pt modelId="{A3DBA941-C44A-4E0A-99EB-3D89A6322FFD}" type="parTrans" cxnId="{B09661C7-3CB2-4849-AC1A-3B93CD34E88D}">
      <dgm:prSet/>
      <dgm:spPr/>
      <dgm:t>
        <a:bodyPr/>
        <a:lstStyle/>
        <a:p>
          <a:endParaRPr lang="pt-PT"/>
        </a:p>
      </dgm:t>
    </dgm:pt>
    <dgm:pt modelId="{2F7B48BE-73D0-4D46-AE75-D2FA5D64F2B6}" type="sibTrans" cxnId="{B09661C7-3CB2-4849-AC1A-3B93CD34E88D}">
      <dgm:prSet/>
      <dgm:spPr/>
      <dgm:t>
        <a:bodyPr/>
        <a:lstStyle/>
        <a:p>
          <a:endParaRPr lang="pt-PT"/>
        </a:p>
      </dgm:t>
    </dgm:pt>
    <dgm:pt modelId="{A8AA9D41-6DAF-49F4-B5C7-F137785843A7}">
      <dgm:prSet/>
      <dgm:spPr/>
      <dgm:t>
        <a:bodyPr/>
        <a:lstStyle/>
        <a:p>
          <a:pPr rtl="0"/>
          <a:r>
            <a:rPr lang="pt-PT" dirty="0" smtClean="0"/>
            <a:t>Quanto ao contributo da Escola na comunidade em que ela  está inserida circunscreve-se apenas na formação académica e profissional dos seus alunos;</a:t>
          </a:r>
          <a:endParaRPr lang="pt-PT" dirty="0"/>
        </a:p>
      </dgm:t>
    </dgm:pt>
    <dgm:pt modelId="{87E2E1C3-A335-4F89-8D19-39B9AEFCAFB9}" type="parTrans" cxnId="{CF6DF584-81E9-4561-A3D9-6C77965CDF54}">
      <dgm:prSet/>
      <dgm:spPr/>
      <dgm:t>
        <a:bodyPr/>
        <a:lstStyle/>
        <a:p>
          <a:endParaRPr lang="pt-PT"/>
        </a:p>
      </dgm:t>
    </dgm:pt>
    <dgm:pt modelId="{A7DD167E-CBC7-43CC-BF88-0610110BD512}" type="sibTrans" cxnId="{CF6DF584-81E9-4561-A3D9-6C77965CDF54}">
      <dgm:prSet/>
      <dgm:spPr/>
      <dgm:t>
        <a:bodyPr/>
        <a:lstStyle/>
        <a:p>
          <a:endParaRPr lang="pt-PT"/>
        </a:p>
      </dgm:t>
    </dgm:pt>
    <dgm:pt modelId="{7C5051BB-A061-4C78-8116-ED8BFF388CCF}">
      <dgm:prSet/>
      <dgm:spPr/>
      <dgm:t>
        <a:bodyPr/>
        <a:lstStyle/>
        <a:p>
          <a:pPr rtl="0"/>
          <a:r>
            <a:rPr lang="pt-PT" smtClean="0"/>
            <a:t>A Escola é uma escola fechada, com reduzidos contactos e interações com os  restantes parceiros da comunidade em geral;</a:t>
          </a:r>
          <a:endParaRPr lang="pt-PT"/>
        </a:p>
      </dgm:t>
    </dgm:pt>
    <dgm:pt modelId="{4F7A9E36-0025-4B0D-9C2E-BA58871C8860}" type="parTrans" cxnId="{6F48B56C-24F2-488D-82C6-6534921145E9}">
      <dgm:prSet/>
      <dgm:spPr/>
      <dgm:t>
        <a:bodyPr/>
        <a:lstStyle/>
        <a:p>
          <a:endParaRPr lang="pt-PT"/>
        </a:p>
      </dgm:t>
    </dgm:pt>
    <dgm:pt modelId="{00F37987-54CC-443D-B749-9A63E3A30773}" type="sibTrans" cxnId="{6F48B56C-24F2-488D-82C6-6534921145E9}">
      <dgm:prSet/>
      <dgm:spPr/>
      <dgm:t>
        <a:bodyPr/>
        <a:lstStyle/>
        <a:p>
          <a:endParaRPr lang="pt-PT"/>
        </a:p>
      </dgm:t>
    </dgm:pt>
    <dgm:pt modelId="{09B4AC09-7F7B-4D91-87F2-54FE53B2FFF7}">
      <dgm:prSet/>
      <dgm:spPr/>
      <dgm:t>
        <a:bodyPr/>
        <a:lstStyle/>
        <a:p>
          <a:pPr rtl="0"/>
          <a:r>
            <a:rPr lang="pt-PT" smtClean="0"/>
            <a:t>A grande parte dos professores não tem ideia do que é o Projeto Educativo de Escola;</a:t>
          </a:r>
          <a:endParaRPr lang="pt-PT"/>
        </a:p>
      </dgm:t>
    </dgm:pt>
    <dgm:pt modelId="{20925768-7136-43D3-8C74-8CEF8E3A21F7}" type="parTrans" cxnId="{1FD635F8-82D1-4DC5-A169-5CF01353B20D}">
      <dgm:prSet/>
      <dgm:spPr/>
      <dgm:t>
        <a:bodyPr/>
        <a:lstStyle/>
        <a:p>
          <a:endParaRPr lang="pt-PT"/>
        </a:p>
      </dgm:t>
    </dgm:pt>
    <dgm:pt modelId="{48F143FF-7255-4ECE-964F-8136B0641DD4}" type="sibTrans" cxnId="{1FD635F8-82D1-4DC5-A169-5CF01353B20D}">
      <dgm:prSet/>
      <dgm:spPr/>
      <dgm:t>
        <a:bodyPr/>
        <a:lstStyle/>
        <a:p>
          <a:endParaRPr lang="pt-PT"/>
        </a:p>
      </dgm:t>
    </dgm:pt>
    <dgm:pt modelId="{C9557B13-DC46-44AE-A30D-B6D08839C4AD}">
      <dgm:prSet/>
      <dgm:spPr/>
      <dgm:t>
        <a:bodyPr/>
        <a:lstStyle/>
        <a:p>
          <a:pPr rtl="0"/>
          <a:r>
            <a:rPr lang="pt-PT" smtClean="0"/>
            <a:t>As escolas planificam as suas atividades, sem ter em conta o Projeto Educativo o que dificulta ainda mais a participação da Comunidade Educativa.</a:t>
          </a:r>
          <a:endParaRPr lang="pt-PT"/>
        </a:p>
      </dgm:t>
    </dgm:pt>
    <dgm:pt modelId="{D7E27538-D6B7-4C72-881B-B3E3BAAED5FD}" type="parTrans" cxnId="{26190161-C1A4-4EB0-B179-55C421FDB75B}">
      <dgm:prSet/>
      <dgm:spPr/>
      <dgm:t>
        <a:bodyPr/>
        <a:lstStyle/>
        <a:p>
          <a:endParaRPr lang="pt-PT"/>
        </a:p>
      </dgm:t>
    </dgm:pt>
    <dgm:pt modelId="{404238F2-DBEC-4323-96A7-A6FE608610EC}" type="sibTrans" cxnId="{26190161-C1A4-4EB0-B179-55C421FDB75B}">
      <dgm:prSet/>
      <dgm:spPr/>
      <dgm:t>
        <a:bodyPr/>
        <a:lstStyle/>
        <a:p>
          <a:endParaRPr lang="pt-PT"/>
        </a:p>
      </dgm:t>
    </dgm:pt>
    <dgm:pt modelId="{D10FEEC3-7525-4628-85A9-BE03A4E68CA8}" type="pres">
      <dgm:prSet presAssocID="{8D17C4F4-F392-48B9-967E-A35875F71F5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9F8B2B3B-9692-4047-8022-436BD373B3AB}" type="pres">
      <dgm:prSet presAssocID="{946C8AEB-06F4-4029-A279-839B478106C3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5E0D506-B577-4891-8327-1DFBEA94BC96}" type="pres">
      <dgm:prSet presAssocID="{8F8416B6-01C5-45B1-A48D-74A81CD4B311}" presName="spacer" presStyleCnt="0"/>
      <dgm:spPr/>
    </dgm:pt>
    <dgm:pt modelId="{6108DB20-C334-46A7-AB13-0996A3811F54}" type="pres">
      <dgm:prSet presAssocID="{F9CBF0A1-64D5-4E5D-92A1-5A7485CFD1BC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78666FC-D4F2-446C-91D0-BD35E07D9281}" type="pres">
      <dgm:prSet presAssocID="{2F7B48BE-73D0-4D46-AE75-D2FA5D64F2B6}" presName="spacer" presStyleCnt="0"/>
      <dgm:spPr/>
    </dgm:pt>
    <dgm:pt modelId="{7E66253F-1D0B-4929-B321-77874CCB6403}" type="pres">
      <dgm:prSet presAssocID="{A8AA9D41-6DAF-49F4-B5C7-F137785843A7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3262C02-1687-400F-B646-1AEAD28A7406}" type="pres">
      <dgm:prSet presAssocID="{A7DD167E-CBC7-43CC-BF88-0610110BD512}" presName="spacer" presStyleCnt="0"/>
      <dgm:spPr/>
    </dgm:pt>
    <dgm:pt modelId="{906D2A2C-02F0-4369-9E38-1D986BBC1BF6}" type="pres">
      <dgm:prSet presAssocID="{7C5051BB-A061-4C78-8116-ED8BFF388CCF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F6BFC9C-AEF1-42FF-A7C6-3114C46BD11C}" type="pres">
      <dgm:prSet presAssocID="{00F37987-54CC-443D-B749-9A63E3A30773}" presName="spacer" presStyleCnt="0"/>
      <dgm:spPr/>
    </dgm:pt>
    <dgm:pt modelId="{C0919D70-59AD-4C60-A670-DB5F135BD005}" type="pres">
      <dgm:prSet presAssocID="{09B4AC09-7F7B-4D91-87F2-54FE53B2FFF7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FD09EB1-D1A4-4B27-A5B6-9E1A2442167E}" type="pres">
      <dgm:prSet presAssocID="{48F143FF-7255-4ECE-964F-8136B0641DD4}" presName="spacer" presStyleCnt="0"/>
      <dgm:spPr/>
    </dgm:pt>
    <dgm:pt modelId="{D473E8EB-A8DB-4333-AD5E-1759F2EDF86D}" type="pres">
      <dgm:prSet presAssocID="{C9557B13-DC46-44AE-A30D-B6D08839C4AD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AB90C7BC-7A72-4764-96D0-8A36B30A1049}" type="presOf" srcId="{F9CBF0A1-64D5-4E5D-92A1-5A7485CFD1BC}" destId="{6108DB20-C334-46A7-AB13-0996A3811F54}" srcOrd="0" destOrd="0" presId="urn:microsoft.com/office/officeart/2005/8/layout/vList2"/>
    <dgm:cxn modelId="{BE05921D-7EF5-4732-A298-B6B12EE1DE24}" type="presOf" srcId="{A8AA9D41-6DAF-49F4-B5C7-F137785843A7}" destId="{7E66253F-1D0B-4929-B321-77874CCB6403}" srcOrd="0" destOrd="0" presId="urn:microsoft.com/office/officeart/2005/8/layout/vList2"/>
    <dgm:cxn modelId="{CF6DF584-81E9-4561-A3D9-6C77965CDF54}" srcId="{8D17C4F4-F392-48B9-967E-A35875F71F55}" destId="{A8AA9D41-6DAF-49F4-B5C7-F137785843A7}" srcOrd="2" destOrd="0" parTransId="{87E2E1C3-A335-4F89-8D19-39B9AEFCAFB9}" sibTransId="{A7DD167E-CBC7-43CC-BF88-0610110BD512}"/>
    <dgm:cxn modelId="{8013B2AD-4F59-4475-9FA9-E0D34E1E064A}" type="presOf" srcId="{946C8AEB-06F4-4029-A279-839B478106C3}" destId="{9F8B2B3B-9692-4047-8022-436BD373B3AB}" srcOrd="0" destOrd="0" presId="urn:microsoft.com/office/officeart/2005/8/layout/vList2"/>
    <dgm:cxn modelId="{B09661C7-3CB2-4849-AC1A-3B93CD34E88D}" srcId="{8D17C4F4-F392-48B9-967E-A35875F71F55}" destId="{F9CBF0A1-64D5-4E5D-92A1-5A7485CFD1BC}" srcOrd="1" destOrd="0" parTransId="{A3DBA941-C44A-4E0A-99EB-3D89A6322FFD}" sibTransId="{2F7B48BE-73D0-4D46-AE75-D2FA5D64F2B6}"/>
    <dgm:cxn modelId="{2FDDBA6D-5D31-4F68-A1BD-00C987A8593C}" type="presOf" srcId="{7C5051BB-A061-4C78-8116-ED8BFF388CCF}" destId="{906D2A2C-02F0-4369-9E38-1D986BBC1BF6}" srcOrd="0" destOrd="0" presId="urn:microsoft.com/office/officeart/2005/8/layout/vList2"/>
    <dgm:cxn modelId="{26190161-C1A4-4EB0-B179-55C421FDB75B}" srcId="{8D17C4F4-F392-48B9-967E-A35875F71F55}" destId="{C9557B13-DC46-44AE-A30D-B6D08839C4AD}" srcOrd="5" destOrd="0" parTransId="{D7E27538-D6B7-4C72-881B-B3E3BAAED5FD}" sibTransId="{404238F2-DBEC-4323-96A7-A6FE608610EC}"/>
    <dgm:cxn modelId="{6F48B56C-24F2-488D-82C6-6534921145E9}" srcId="{8D17C4F4-F392-48B9-967E-A35875F71F55}" destId="{7C5051BB-A061-4C78-8116-ED8BFF388CCF}" srcOrd="3" destOrd="0" parTransId="{4F7A9E36-0025-4B0D-9C2E-BA58871C8860}" sibTransId="{00F37987-54CC-443D-B749-9A63E3A30773}"/>
    <dgm:cxn modelId="{1CC95D76-10C1-4677-8B55-4D4716493A68}" srcId="{8D17C4F4-F392-48B9-967E-A35875F71F55}" destId="{946C8AEB-06F4-4029-A279-839B478106C3}" srcOrd="0" destOrd="0" parTransId="{C27B88B5-6010-42C6-B905-2A6A8C860662}" sibTransId="{8F8416B6-01C5-45B1-A48D-74A81CD4B311}"/>
    <dgm:cxn modelId="{D183C0D3-31BA-423F-85BA-0F7BC833FD33}" type="presOf" srcId="{C9557B13-DC46-44AE-A30D-B6D08839C4AD}" destId="{D473E8EB-A8DB-4333-AD5E-1759F2EDF86D}" srcOrd="0" destOrd="0" presId="urn:microsoft.com/office/officeart/2005/8/layout/vList2"/>
    <dgm:cxn modelId="{CC6BC557-9310-445C-9F70-72C6BD561034}" type="presOf" srcId="{8D17C4F4-F392-48B9-967E-A35875F71F55}" destId="{D10FEEC3-7525-4628-85A9-BE03A4E68CA8}" srcOrd="0" destOrd="0" presId="urn:microsoft.com/office/officeart/2005/8/layout/vList2"/>
    <dgm:cxn modelId="{1FD635F8-82D1-4DC5-A169-5CF01353B20D}" srcId="{8D17C4F4-F392-48B9-967E-A35875F71F55}" destId="{09B4AC09-7F7B-4D91-87F2-54FE53B2FFF7}" srcOrd="4" destOrd="0" parTransId="{20925768-7136-43D3-8C74-8CEF8E3A21F7}" sibTransId="{48F143FF-7255-4ECE-964F-8136B0641DD4}"/>
    <dgm:cxn modelId="{A300F216-7C77-4358-A74B-CDC84B5D49EC}" type="presOf" srcId="{09B4AC09-7F7B-4D91-87F2-54FE53B2FFF7}" destId="{C0919D70-59AD-4C60-A670-DB5F135BD005}" srcOrd="0" destOrd="0" presId="urn:microsoft.com/office/officeart/2005/8/layout/vList2"/>
    <dgm:cxn modelId="{6A2D0924-7DDD-4989-90DE-F4092C655257}" type="presParOf" srcId="{D10FEEC3-7525-4628-85A9-BE03A4E68CA8}" destId="{9F8B2B3B-9692-4047-8022-436BD373B3AB}" srcOrd="0" destOrd="0" presId="urn:microsoft.com/office/officeart/2005/8/layout/vList2"/>
    <dgm:cxn modelId="{190E65AA-F8F1-4A79-9493-4822574C3E21}" type="presParOf" srcId="{D10FEEC3-7525-4628-85A9-BE03A4E68CA8}" destId="{85E0D506-B577-4891-8327-1DFBEA94BC96}" srcOrd="1" destOrd="0" presId="urn:microsoft.com/office/officeart/2005/8/layout/vList2"/>
    <dgm:cxn modelId="{590EB96E-659A-4DC4-8649-3F30468BDED5}" type="presParOf" srcId="{D10FEEC3-7525-4628-85A9-BE03A4E68CA8}" destId="{6108DB20-C334-46A7-AB13-0996A3811F54}" srcOrd="2" destOrd="0" presId="urn:microsoft.com/office/officeart/2005/8/layout/vList2"/>
    <dgm:cxn modelId="{3FE089CA-CA28-4A9A-BF41-4B4C437DDB98}" type="presParOf" srcId="{D10FEEC3-7525-4628-85A9-BE03A4E68CA8}" destId="{B78666FC-D4F2-446C-91D0-BD35E07D9281}" srcOrd="3" destOrd="0" presId="urn:microsoft.com/office/officeart/2005/8/layout/vList2"/>
    <dgm:cxn modelId="{80BAD23B-E7F7-4831-88DD-399B35336224}" type="presParOf" srcId="{D10FEEC3-7525-4628-85A9-BE03A4E68CA8}" destId="{7E66253F-1D0B-4929-B321-77874CCB6403}" srcOrd="4" destOrd="0" presId="urn:microsoft.com/office/officeart/2005/8/layout/vList2"/>
    <dgm:cxn modelId="{0CA77A70-693C-4A9E-BED5-DB7E9C0496A3}" type="presParOf" srcId="{D10FEEC3-7525-4628-85A9-BE03A4E68CA8}" destId="{83262C02-1687-400F-B646-1AEAD28A7406}" srcOrd="5" destOrd="0" presId="urn:microsoft.com/office/officeart/2005/8/layout/vList2"/>
    <dgm:cxn modelId="{CF4DFCD5-4F91-47A3-9256-D40049C140CF}" type="presParOf" srcId="{D10FEEC3-7525-4628-85A9-BE03A4E68CA8}" destId="{906D2A2C-02F0-4369-9E38-1D986BBC1BF6}" srcOrd="6" destOrd="0" presId="urn:microsoft.com/office/officeart/2005/8/layout/vList2"/>
    <dgm:cxn modelId="{73119193-A2F7-4D76-8FD4-472428C975BA}" type="presParOf" srcId="{D10FEEC3-7525-4628-85A9-BE03A4E68CA8}" destId="{8F6BFC9C-AEF1-42FF-A7C6-3114C46BD11C}" srcOrd="7" destOrd="0" presId="urn:microsoft.com/office/officeart/2005/8/layout/vList2"/>
    <dgm:cxn modelId="{758D2300-C7DE-43A2-A74C-98172017D4F4}" type="presParOf" srcId="{D10FEEC3-7525-4628-85A9-BE03A4E68CA8}" destId="{C0919D70-59AD-4C60-A670-DB5F135BD005}" srcOrd="8" destOrd="0" presId="urn:microsoft.com/office/officeart/2005/8/layout/vList2"/>
    <dgm:cxn modelId="{2BC4A373-A5C2-4037-A1A7-5DE1BB616521}" type="presParOf" srcId="{D10FEEC3-7525-4628-85A9-BE03A4E68CA8}" destId="{7FD09EB1-D1A4-4B27-A5B6-9E1A2442167E}" srcOrd="9" destOrd="0" presId="urn:microsoft.com/office/officeart/2005/8/layout/vList2"/>
    <dgm:cxn modelId="{2D5F2DC6-9771-4757-A1F7-45964ACED772}" type="presParOf" srcId="{D10FEEC3-7525-4628-85A9-BE03A4E68CA8}" destId="{D473E8EB-A8DB-4333-AD5E-1759F2EDF86D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00289EF-2597-4FBB-A526-E808EDDDC66E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6A3CD26A-EA91-48EA-A821-0A0CCA7A0914}">
      <dgm:prSet/>
      <dgm:spPr/>
      <dgm:t>
        <a:bodyPr/>
        <a:lstStyle/>
        <a:p>
          <a:pPr rtl="0"/>
          <a:r>
            <a:rPr lang="pt-PT" b="1" dirty="0" smtClean="0"/>
            <a:t>A forma como a Escola é vista pela Comunidade Educativa determina o grau de envolvimento que a mesma tem nela</a:t>
          </a:r>
          <a:endParaRPr lang="pt-PT" dirty="0"/>
        </a:p>
      </dgm:t>
    </dgm:pt>
    <dgm:pt modelId="{5DEBEB68-0ADA-4E74-8335-1775AC8841FA}" type="parTrans" cxnId="{D4C6C0D6-3DBB-430A-9284-476379A042B6}">
      <dgm:prSet/>
      <dgm:spPr/>
      <dgm:t>
        <a:bodyPr/>
        <a:lstStyle/>
        <a:p>
          <a:endParaRPr lang="pt-PT"/>
        </a:p>
      </dgm:t>
    </dgm:pt>
    <dgm:pt modelId="{50B2DC9B-3C77-4AE3-97C1-660A18C9FEE1}" type="sibTrans" cxnId="{D4C6C0D6-3DBB-430A-9284-476379A042B6}">
      <dgm:prSet/>
      <dgm:spPr/>
      <dgm:t>
        <a:bodyPr/>
        <a:lstStyle/>
        <a:p>
          <a:endParaRPr lang="pt-PT"/>
        </a:p>
      </dgm:t>
    </dgm:pt>
    <dgm:pt modelId="{8B3B4ED3-4E80-4CBC-BBEB-E97B81FCD413}" type="pres">
      <dgm:prSet presAssocID="{200289EF-2597-4FBB-A526-E808EDDDC66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24F879DC-45F7-4F71-9B94-B8FDC7D19140}" type="pres">
      <dgm:prSet presAssocID="{6A3CD26A-EA91-48EA-A821-0A0CCA7A0914}" presName="circle1" presStyleLbl="node1" presStyleIdx="0" presStyleCnt="1"/>
      <dgm:spPr/>
    </dgm:pt>
    <dgm:pt modelId="{B464BBFD-532C-4C24-9685-33C109F5FAFF}" type="pres">
      <dgm:prSet presAssocID="{6A3CD26A-EA91-48EA-A821-0A0CCA7A0914}" presName="space" presStyleCnt="0"/>
      <dgm:spPr/>
    </dgm:pt>
    <dgm:pt modelId="{62FAF2FC-4AAE-40F2-9BFB-09D7E60444F9}" type="pres">
      <dgm:prSet presAssocID="{6A3CD26A-EA91-48EA-A821-0A0CCA7A0914}" presName="rect1" presStyleLbl="alignAcc1" presStyleIdx="0" presStyleCnt="1"/>
      <dgm:spPr/>
      <dgm:t>
        <a:bodyPr/>
        <a:lstStyle/>
        <a:p>
          <a:endParaRPr lang="pt-PT"/>
        </a:p>
      </dgm:t>
    </dgm:pt>
    <dgm:pt modelId="{0DB83586-389C-4DB6-8F50-D2D2F972F497}" type="pres">
      <dgm:prSet presAssocID="{6A3CD26A-EA91-48EA-A821-0A0CCA7A0914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D4C6C0D6-3DBB-430A-9284-476379A042B6}" srcId="{200289EF-2597-4FBB-A526-E808EDDDC66E}" destId="{6A3CD26A-EA91-48EA-A821-0A0CCA7A0914}" srcOrd="0" destOrd="0" parTransId="{5DEBEB68-0ADA-4E74-8335-1775AC8841FA}" sibTransId="{50B2DC9B-3C77-4AE3-97C1-660A18C9FEE1}"/>
    <dgm:cxn modelId="{F4083E76-146E-4DF2-BC17-EEF3F1C87038}" type="presOf" srcId="{6A3CD26A-EA91-48EA-A821-0A0CCA7A0914}" destId="{0DB83586-389C-4DB6-8F50-D2D2F972F497}" srcOrd="1" destOrd="0" presId="urn:microsoft.com/office/officeart/2005/8/layout/target3"/>
    <dgm:cxn modelId="{24219449-B3FC-4DD0-B1C9-AA042B24B2CF}" type="presOf" srcId="{6A3CD26A-EA91-48EA-A821-0A0CCA7A0914}" destId="{62FAF2FC-4AAE-40F2-9BFB-09D7E60444F9}" srcOrd="0" destOrd="0" presId="urn:microsoft.com/office/officeart/2005/8/layout/target3"/>
    <dgm:cxn modelId="{8529F2DD-3B92-4BD5-B0C1-3B0B805774C3}" type="presOf" srcId="{200289EF-2597-4FBB-A526-E808EDDDC66E}" destId="{8B3B4ED3-4E80-4CBC-BBEB-E97B81FCD413}" srcOrd="0" destOrd="0" presId="urn:microsoft.com/office/officeart/2005/8/layout/target3"/>
    <dgm:cxn modelId="{05304F67-8F12-4812-9893-1F504FDE93BF}" type="presParOf" srcId="{8B3B4ED3-4E80-4CBC-BBEB-E97B81FCD413}" destId="{24F879DC-45F7-4F71-9B94-B8FDC7D19140}" srcOrd="0" destOrd="0" presId="urn:microsoft.com/office/officeart/2005/8/layout/target3"/>
    <dgm:cxn modelId="{F2F64DF6-B42E-4ADB-AB9C-140694225776}" type="presParOf" srcId="{8B3B4ED3-4E80-4CBC-BBEB-E97B81FCD413}" destId="{B464BBFD-532C-4C24-9685-33C109F5FAFF}" srcOrd="1" destOrd="0" presId="urn:microsoft.com/office/officeart/2005/8/layout/target3"/>
    <dgm:cxn modelId="{EF8AEC45-3489-47B0-B577-CEBD24E58AF2}" type="presParOf" srcId="{8B3B4ED3-4E80-4CBC-BBEB-E97B81FCD413}" destId="{62FAF2FC-4AAE-40F2-9BFB-09D7E60444F9}" srcOrd="2" destOrd="0" presId="urn:microsoft.com/office/officeart/2005/8/layout/target3"/>
    <dgm:cxn modelId="{C1647485-2AEE-43E9-8CC9-A961DCD5933C}" type="presParOf" srcId="{8B3B4ED3-4E80-4CBC-BBEB-E97B81FCD413}" destId="{0DB83586-389C-4DB6-8F50-D2D2F972F497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0F3688C-237B-4C29-80AC-937EED6073C7}" type="doc">
      <dgm:prSet loTypeId="urn:microsoft.com/office/officeart/2005/8/layout/radial3" loCatId="relationship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pt-PT"/>
        </a:p>
      </dgm:t>
    </dgm:pt>
    <dgm:pt modelId="{2869CA00-8C56-4276-B982-8E572829758F}">
      <dgm:prSet/>
      <dgm:spPr/>
      <dgm:t>
        <a:bodyPr/>
        <a:lstStyle/>
        <a:p>
          <a:pPr rtl="0"/>
          <a:endParaRPr lang="pt-PT"/>
        </a:p>
      </dgm:t>
    </dgm:pt>
    <dgm:pt modelId="{85396BDA-1770-4EED-A141-0C606855290D}" type="parTrans" cxnId="{A4E92D1A-330C-492B-9E9D-2157D9720AAD}">
      <dgm:prSet/>
      <dgm:spPr/>
      <dgm:t>
        <a:bodyPr/>
        <a:lstStyle/>
        <a:p>
          <a:endParaRPr lang="pt-PT"/>
        </a:p>
      </dgm:t>
    </dgm:pt>
    <dgm:pt modelId="{B8FEE135-D650-4FD3-9232-372BFEDCC75D}" type="sibTrans" cxnId="{A4E92D1A-330C-492B-9E9D-2157D9720AAD}">
      <dgm:prSet/>
      <dgm:spPr/>
      <dgm:t>
        <a:bodyPr/>
        <a:lstStyle/>
        <a:p>
          <a:endParaRPr lang="pt-PT"/>
        </a:p>
      </dgm:t>
    </dgm:pt>
    <dgm:pt modelId="{D19772C4-6F30-4CFB-A8AD-6B0456284ABB}">
      <dgm:prSet custT="1"/>
      <dgm:spPr/>
      <dgm:t>
        <a:bodyPr/>
        <a:lstStyle/>
        <a:p>
          <a:pPr algn="l" rtl="0"/>
          <a:r>
            <a:rPr lang="pt-PT" sz="1600" dirty="0" smtClean="0"/>
            <a:t>É necessário que se envolva toda a Comunidade Educativa na planificação e gestão das </a:t>
          </a:r>
          <a:r>
            <a:rPr lang="pt-PT" sz="1600" dirty="0" err="1" smtClean="0"/>
            <a:t>atividades</a:t>
          </a:r>
          <a:r>
            <a:rPr lang="pt-PT" sz="1600" dirty="0" smtClean="0"/>
            <a:t> da Escola, com vista a permitir uma participação </a:t>
          </a:r>
          <a:r>
            <a:rPr lang="pt-PT" sz="1600" dirty="0" err="1" smtClean="0"/>
            <a:t>ativa</a:t>
          </a:r>
          <a:r>
            <a:rPr lang="pt-PT" sz="1600" dirty="0" smtClean="0"/>
            <a:t> de todos os atores nas </a:t>
          </a:r>
          <a:r>
            <a:rPr lang="pt-PT" sz="1600" dirty="0" err="1" smtClean="0"/>
            <a:t>atividades</a:t>
          </a:r>
          <a:r>
            <a:rPr lang="pt-PT" sz="1600" dirty="0" smtClean="0"/>
            <a:t> da mesma;</a:t>
          </a:r>
          <a:endParaRPr lang="pt-PT" sz="1600" dirty="0"/>
        </a:p>
      </dgm:t>
    </dgm:pt>
    <dgm:pt modelId="{96B4F945-34D3-4C05-BE6E-58B73B6207D7}" type="parTrans" cxnId="{FD3FB0EE-9F62-4EED-ABAB-5288DD6126E4}">
      <dgm:prSet/>
      <dgm:spPr/>
      <dgm:t>
        <a:bodyPr/>
        <a:lstStyle/>
        <a:p>
          <a:endParaRPr lang="pt-PT"/>
        </a:p>
      </dgm:t>
    </dgm:pt>
    <dgm:pt modelId="{735846B4-20EF-40A3-BC22-E3E24593D6D6}" type="sibTrans" cxnId="{FD3FB0EE-9F62-4EED-ABAB-5288DD6126E4}">
      <dgm:prSet/>
      <dgm:spPr/>
      <dgm:t>
        <a:bodyPr/>
        <a:lstStyle/>
        <a:p>
          <a:endParaRPr lang="pt-PT"/>
        </a:p>
      </dgm:t>
    </dgm:pt>
    <dgm:pt modelId="{4E4DD042-7D44-438A-8464-B7911E9D3519}">
      <dgm:prSet custT="1"/>
      <dgm:spPr/>
      <dgm:t>
        <a:bodyPr/>
        <a:lstStyle/>
        <a:p>
          <a:pPr algn="l" rtl="0"/>
          <a:r>
            <a:rPr lang="pt-PT" sz="1600" dirty="0" smtClean="0"/>
            <a:t>É necessário que se estabeleçam relações flexíveis entre a </a:t>
          </a:r>
          <a:r>
            <a:rPr lang="pt-PT" sz="1600" dirty="0" err="1" smtClean="0"/>
            <a:t>direção</a:t>
          </a:r>
          <a:r>
            <a:rPr lang="pt-PT" sz="1600" dirty="0" smtClean="0"/>
            <a:t> das escolas e os demais atores educativos</a:t>
          </a:r>
          <a:r>
            <a:rPr lang="pt-PT" sz="700" dirty="0" smtClean="0"/>
            <a:t>;</a:t>
          </a:r>
          <a:endParaRPr lang="pt-PT" sz="700" dirty="0"/>
        </a:p>
      </dgm:t>
    </dgm:pt>
    <dgm:pt modelId="{B2109FF8-C936-48A1-B191-9EBBAE48A3FA}" type="parTrans" cxnId="{7C05A54D-2595-4F8C-A4C4-BDA1FF9F23E5}">
      <dgm:prSet/>
      <dgm:spPr/>
      <dgm:t>
        <a:bodyPr/>
        <a:lstStyle/>
        <a:p>
          <a:endParaRPr lang="pt-PT"/>
        </a:p>
      </dgm:t>
    </dgm:pt>
    <dgm:pt modelId="{F779E3FF-DF00-4762-A25B-9F1E59CE92ED}" type="sibTrans" cxnId="{7C05A54D-2595-4F8C-A4C4-BDA1FF9F23E5}">
      <dgm:prSet/>
      <dgm:spPr/>
      <dgm:t>
        <a:bodyPr/>
        <a:lstStyle/>
        <a:p>
          <a:endParaRPr lang="pt-PT"/>
        </a:p>
      </dgm:t>
    </dgm:pt>
    <dgm:pt modelId="{211DEF1C-893E-4920-A4BF-8C6F88E82B21}">
      <dgm:prSet custT="1"/>
      <dgm:spPr/>
      <dgm:t>
        <a:bodyPr/>
        <a:lstStyle/>
        <a:p>
          <a:pPr algn="l" rtl="0"/>
          <a:r>
            <a:rPr lang="pt-PT" sz="1600" dirty="0" smtClean="0"/>
            <a:t>Devem promover-se </a:t>
          </a:r>
          <a:r>
            <a:rPr lang="pt-PT" sz="1600" dirty="0" err="1" smtClean="0"/>
            <a:t>ações</a:t>
          </a:r>
          <a:r>
            <a:rPr lang="pt-PT" sz="1600" dirty="0" smtClean="0"/>
            <a:t> na comunidade como por </a:t>
          </a:r>
          <a:r>
            <a:rPr lang="pt-PT" sz="1600" dirty="0" err="1" smtClean="0"/>
            <a:t>ex</a:t>
          </a:r>
          <a:r>
            <a:rPr lang="pt-PT" sz="1600" dirty="0" smtClean="0"/>
            <a:t>:  palestras sobre temas da </a:t>
          </a:r>
          <a:r>
            <a:rPr lang="pt-PT" sz="1600" dirty="0" err="1" smtClean="0"/>
            <a:t>atualidade</a:t>
          </a:r>
          <a:r>
            <a:rPr lang="pt-PT" sz="1600" dirty="0" smtClean="0"/>
            <a:t>, participação em campanhas de limpeza e saneamento básico, conservação do ambiente como é o caso da plantação de  árvores bem como as campanhas de vacinação</a:t>
          </a:r>
          <a:r>
            <a:rPr lang="pt-PT" sz="700" dirty="0" smtClean="0"/>
            <a:t>;</a:t>
          </a:r>
          <a:endParaRPr lang="pt-PT" sz="700" dirty="0"/>
        </a:p>
      </dgm:t>
    </dgm:pt>
    <dgm:pt modelId="{49ED8DA5-6D9E-4E11-99E0-067E6F594A76}" type="parTrans" cxnId="{C024B641-32F5-46FC-9E19-F15B3482F672}">
      <dgm:prSet/>
      <dgm:spPr/>
      <dgm:t>
        <a:bodyPr/>
        <a:lstStyle/>
        <a:p>
          <a:endParaRPr lang="pt-PT"/>
        </a:p>
      </dgm:t>
    </dgm:pt>
    <dgm:pt modelId="{8450791E-1B70-4975-855B-F40F49E7CBBA}" type="sibTrans" cxnId="{C024B641-32F5-46FC-9E19-F15B3482F672}">
      <dgm:prSet/>
      <dgm:spPr/>
      <dgm:t>
        <a:bodyPr/>
        <a:lstStyle/>
        <a:p>
          <a:endParaRPr lang="pt-PT"/>
        </a:p>
      </dgm:t>
    </dgm:pt>
    <dgm:pt modelId="{D346502B-17BF-48DF-8EE9-B813D0023E1B}">
      <dgm:prSet custT="1"/>
      <dgm:spPr/>
      <dgm:t>
        <a:bodyPr/>
        <a:lstStyle/>
        <a:p>
          <a:pPr algn="l" rtl="0"/>
          <a:r>
            <a:rPr lang="pt-PT" sz="1600" dirty="0" smtClean="0"/>
            <a:t>Há que melhorar as condições salariais e de trabalho para permitir um tempo de permanência maior dos atores educativos no local de trabalho e com vista a envolverem-se cada vez mais nas </a:t>
          </a:r>
          <a:r>
            <a:rPr lang="pt-PT" sz="1600" dirty="0" err="1" smtClean="0"/>
            <a:t>atividades</a:t>
          </a:r>
          <a:r>
            <a:rPr lang="pt-PT" sz="1600" dirty="0" smtClean="0"/>
            <a:t>  a serem realizadas pela Escola;</a:t>
          </a:r>
          <a:endParaRPr lang="pt-PT" sz="1600" dirty="0"/>
        </a:p>
      </dgm:t>
    </dgm:pt>
    <dgm:pt modelId="{A4A0CBA9-BE7C-46F0-8F76-F4403E1420C8}" type="parTrans" cxnId="{BAB86D35-16E1-4599-94DB-2030237B751C}">
      <dgm:prSet/>
      <dgm:spPr/>
      <dgm:t>
        <a:bodyPr/>
        <a:lstStyle/>
        <a:p>
          <a:endParaRPr lang="pt-PT"/>
        </a:p>
      </dgm:t>
    </dgm:pt>
    <dgm:pt modelId="{7418D269-95F0-45CF-9013-613FEF1AF37E}" type="sibTrans" cxnId="{BAB86D35-16E1-4599-94DB-2030237B751C}">
      <dgm:prSet/>
      <dgm:spPr/>
      <dgm:t>
        <a:bodyPr/>
        <a:lstStyle/>
        <a:p>
          <a:endParaRPr lang="pt-PT"/>
        </a:p>
      </dgm:t>
    </dgm:pt>
    <dgm:pt modelId="{ECD7EC70-5702-4D62-B66A-CC1B9E3BFE53}" type="pres">
      <dgm:prSet presAssocID="{20F3688C-237B-4C29-80AC-937EED6073C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836C2BBA-6CEF-4BFF-AD9D-DEE0B95DD5F0}" type="pres">
      <dgm:prSet presAssocID="{20F3688C-237B-4C29-80AC-937EED6073C7}" presName="radial" presStyleCnt="0">
        <dgm:presLayoutVars>
          <dgm:animLvl val="ctr"/>
        </dgm:presLayoutVars>
      </dgm:prSet>
      <dgm:spPr/>
    </dgm:pt>
    <dgm:pt modelId="{A27B941E-FED5-43D0-8E6B-D5F7967283CE}" type="pres">
      <dgm:prSet presAssocID="{2869CA00-8C56-4276-B982-8E572829758F}" presName="centerShape" presStyleLbl="vennNode1" presStyleIdx="0" presStyleCnt="5" custLinFactNeighborX="6090"/>
      <dgm:spPr/>
      <dgm:t>
        <a:bodyPr/>
        <a:lstStyle/>
        <a:p>
          <a:endParaRPr lang="pt-PT"/>
        </a:p>
      </dgm:t>
    </dgm:pt>
    <dgm:pt modelId="{0AA19641-B56F-451D-A099-1FCC3F0063E7}" type="pres">
      <dgm:prSet presAssocID="{D19772C4-6F30-4CFB-A8AD-6B0456284ABB}" presName="node" presStyleLbl="vennNode1" presStyleIdx="1" presStyleCnt="5" custScaleX="259039" custScaleY="124542" custRadScaleRad="76375" custRadScaleInc="5921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057F843-CECD-4192-B249-28A1A5AE1F7D}" type="pres">
      <dgm:prSet presAssocID="{4E4DD042-7D44-438A-8464-B7911E9D3519}" presName="node" presStyleLbl="vennNode1" presStyleIdx="2" presStyleCnt="5" custScaleX="181877" custScaleY="161400" custRadScaleRad="129570" custRadScaleInc="-333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1F05A64-B4F9-4F3D-A7B5-9A7EFB155C99}" type="pres">
      <dgm:prSet presAssocID="{211DEF1C-893E-4920-A4BF-8C6F88E82B21}" presName="node" presStyleLbl="vennNode1" presStyleIdx="3" presStyleCnt="5" custScaleX="276897" custScaleY="206093" custRadScaleRad="89277" custRadScaleInc="-1005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6241D0D-B7B8-4956-8091-1B254A70295D}" type="pres">
      <dgm:prSet presAssocID="{D346502B-17BF-48DF-8EE9-B813D0023E1B}" presName="node" presStyleLbl="vennNode1" presStyleIdx="4" presStyleCnt="5" custScaleX="223287" custScaleY="223640" custRadScaleRad="134921" custRadScaleInc="-329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C024B641-32F5-46FC-9E19-F15B3482F672}" srcId="{2869CA00-8C56-4276-B982-8E572829758F}" destId="{211DEF1C-893E-4920-A4BF-8C6F88E82B21}" srcOrd="2" destOrd="0" parTransId="{49ED8DA5-6D9E-4E11-99E0-067E6F594A76}" sibTransId="{8450791E-1B70-4975-855B-F40F49E7CBBA}"/>
    <dgm:cxn modelId="{AA7A6AA3-3F3D-46F2-A1B1-6A820C5C045E}" type="presOf" srcId="{D346502B-17BF-48DF-8EE9-B813D0023E1B}" destId="{D6241D0D-B7B8-4956-8091-1B254A70295D}" srcOrd="0" destOrd="0" presId="urn:microsoft.com/office/officeart/2005/8/layout/radial3"/>
    <dgm:cxn modelId="{199ECC51-EFA4-43E3-AD41-F5BA8F4F4DB1}" type="presOf" srcId="{2869CA00-8C56-4276-B982-8E572829758F}" destId="{A27B941E-FED5-43D0-8E6B-D5F7967283CE}" srcOrd="0" destOrd="0" presId="urn:microsoft.com/office/officeart/2005/8/layout/radial3"/>
    <dgm:cxn modelId="{7C05A54D-2595-4F8C-A4C4-BDA1FF9F23E5}" srcId="{2869CA00-8C56-4276-B982-8E572829758F}" destId="{4E4DD042-7D44-438A-8464-B7911E9D3519}" srcOrd="1" destOrd="0" parTransId="{B2109FF8-C936-48A1-B191-9EBBAE48A3FA}" sibTransId="{F779E3FF-DF00-4762-A25B-9F1E59CE92ED}"/>
    <dgm:cxn modelId="{275391D9-F85E-48F2-8EBF-2C0F7503529D}" type="presOf" srcId="{20F3688C-237B-4C29-80AC-937EED6073C7}" destId="{ECD7EC70-5702-4D62-B66A-CC1B9E3BFE53}" srcOrd="0" destOrd="0" presId="urn:microsoft.com/office/officeart/2005/8/layout/radial3"/>
    <dgm:cxn modelId="{A4E92D1A-330C-492B-9E9D-2157D9720AAD}" srcId="{20F3688C-237B-4C29-80AC-937EED6073C7}" destId="{2869CA00-8C56-4276-B982-8E572829758F}" srcOrd="0" destOrd="0" parTransId="{85396BDA-1770-4EED-A141-0C606855290D}" sibTransId="{B8FEE135-D650-4FD3-9232-372BFEDCC75D}"/>
    <dgm:cxn modelId="{BAB86D35-16E1-4599-94DB-2030237B751C}" srcId="{2869CA00-8C56-4276-B982-8E572829758F}" destId="{D346502B-17BF-48DF-8EE9-B813D0023E1B}" srcOrd="3" destOrd="0" parTransId="{A4A0CBA9-BE7C-46F0-8F76-F4403E1420C8}" sibTransId="{7418D269-95F0-45CF-9013-613FEF1AF37E}"/>
    <dgm:cxn modelId="{2ABFFE3E-017A-4E5E-A8AA-3A59AA2D0901}" type="presOf" srcId="{211DEF1C-893E-4920-A4BF-8C6F88E82B21}" destId="{A1F05A64-B4F9-4F3D-A7B5-9A7EFB155C99}" srcOrd="0" destOrd="0" presId="urn:microsoft.com/office/officeart/2005/8/layout/radial3"/>
    <dgm:cxn modelId="{4AB22B6E-18D8-449D-BF8B-56288BC879BC}" type="presOf" srcId="{D19772C4-6F30-4CFB-A8AD-6B0456284ABB}" destId="{0AA19641-B56F-451D-A099-1FCC3F0063E7}" srcOrd="0" destOrd="0" presId="urn:microsoft.com/office/officeart/2005/8/layout/radial3"/>
    <dgm:cxn modelId="{FD3FB0EE-9F62-4EED-ABAB-5288DD6126E4}" srcId="{2869CA00-8C56-4276-B982-8E572829758F}" destId="{D19772C4-6F30-4CFB-A8AD-6B0456284ABB}" srcOrd="0" destOrd="0" parTransId="{96B4F945-34D3-4C05-BE6E-58B73B6207D7}" sibTransId="{735846B4-20EF-40A3-BC22-E3E24593D6D6}"/>
    <dgm:cxn modelId="{41D38625-B745-475F-BA69-CC9230763303}" type="presOf" srcId="{4E4DD042-7D44-438A-8464-B7911E9D3519}" destId="{7057F843-CECD-4192-B249-28A1A5AE1F7D}" srcOrd="0" destOrd="0" presId="urn:microsoft.com/office/officeart/2005/8/layout/radial3"/>
    <dgm:cxn modelId="{D6842398-2E7F-42C2-AF33-4114F8C75616}" type="presParOf" srcId="{ECD7EC70-5702-4D62-B66A-CC1B9E3BFE53}" destId="{836C2BBA-6CEF-4BFF-AD9D-DEE0B95DD5F0}" srcOrd="0" destOrd="0" presId="urn:microsoft.com/office/officeart/2005/8/layout/radial3"/>
    <dgm:cxn modelId="{386C49E2-1687-4B99-9C19-98BC4A79F949}" type="presParOf" srcId="{836C2BBA-6CEF-4BFF-AD9D-DEE0B95DD5F0}" destId="{A27B941E-FED5-43D0-8E6B-D5F7967283CE}" srcOrd="0" destOrd="0" presId="urn:microsoft.com/office/officeart/2005/8/layout/radial3"/>
    <dgm:cxn modelId="{76E7287A-64D5-4F40-9A23-B74BE161DF59}" type="presParOf" srcId="{836C2BBA-6CEF-4BFF-AD9D-DEE0B95DD5F0}" destId="{0AA19641-B56F-451D-A099-1FCC3F0063E7}" srcOrd="1" destOrd="0" presId="urn:microsoft.com/office/officeart/2005/8/layout/radial3"/>
    <dgm:cxn modelId="{A580ECC9-3BA1-4891-AEF3-ADAA95D1DDFE}" type="presParOf" srcId="{836C2BBA-6CEF-4BFF-AD9D-DEE0B95DD5F0}" destId="{7057F843-CECD-4192-B249-28A1A5AE1F7D}" srcOrd="2" destOrd="0" presId="urn:microsoft.com/office/officeart/2005/8/layout/radial3"/>
    <dgm:cxn modelId="{28744152-C72E-4A83-BE30-B67C0FD21F11}" type="presParOf" srcId="{836C2BBA-6CEF-4BFF-AD9D-DEE0B95DD5F0}" destId="{A1F05A64-B4F9-4F3D-A7B5-9A7EFB155C99}" srcOrd="3" destOrd="0" presId="urn:microsoft.com/office/officeart/2005/8/layout/radial3"/>
    <dgm:cxn modelId="{15034A63-42EE-482F-AB89-1FB3E676251A}" type="presParOf" srcId="{836C2BBA-6CEF-4BFF-AD9D-DEE0B95DD5F0}" destId="{D6241D0D-B7B8-4956-8091-1B254A70295D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65BFFC-6825-46D7-8FF4-0ABC108DD808}">
      <dsp:nvSpPr>
        <dsp:cNvPr id="0" name=""/>
        <dsp:cNvSpPr/>
      </dsp:nvSpPr>
      <dsp:spPr>
        <a:xfrm>
          <a:off x="0" y="0"/>
          <a:ext cx="3719946" cy="1403460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C66B7C-AB3F-4106-9FDC-2E5DEADB2F16}">
      <dsp:nvSpPr>
        <dsp:cNvPr id="0" name=""/>
        <dsp:cNvSpPr/>
      </dsp:nvSpPr>
      <dsp:spPr>
        <a:xfrm>
          <a:off x="531126" y="0"/>
          <a:ext cx="3141288" cy="14034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b="1" kern="1200" dirty="0" smtClean="0"/>
            <a:t>Determinar os </a:t>
          </a:r>
          <a:r>
            <a:rPr lang="pt-PT" sz="1800" b="1" kern="1200" dirty="0" err="1" smtClean="0"/>
            <a:t>fatores</a:t>
          </a:r>
          <a:r>
            <a:rPr lang="pt-PT" sz="1800" b="1" kern="1200" dirty="0" smtClean="0"/>
            <a:t> que estão na base da </a:t>
          </a:r>
          <a:r>
            <a:rPr lang="pt-PT" sz="1800" b="1" kern="1200" dirty="0" err="1" smtClean="0"/>
            <a:t>atual</a:t>
          </a:r>
          <a:r>
            <a:rPr lang="pt-PT" sz="1800" b="1" kern="1200" dirty="0" smtClean="0"/>
            <a:t> forma de </a:t>
          </a:r>
          <a:r>
            <a:rPr lang="pt-PT" sz="1800" b="1" kern="1200" dirty="0" err="1" smtClean="0"/>
            <a:t>perceção</a:t>
          </a:r>
          <a:r>
            <a:rPr lang="pt-PT" sz="1800" b="1" kern="1200" dirty="0" smtClean="0"/>
            <a:t> da escola pela Comunidade Educativa;</a:t>
          </a:r>
          <a:endParaRPr lang="pt-PT" sz="1800" kern="1200" dirty="0"/>
        </a:p>
      </dsp:txBody>
      <dsp:txXfrm>
        <a:off x="531126" y="0"/>
        <a:ext cx="3141288" cy="1403460"/>
      </dsp:txXfrm>
    </dsp:sp>
    <dsp:sp modelId="{C104E595-62FC-4C10-9BEC-C9B132193361}">
      <dsp:nvSpPr>
        <dsp:cNvPr id="0" name=""/>
        <dsp:cNvSpPr/>
      </dsp:nvSpPr>
      <dsp:spPr>
        <a:xfrm>
          <a:off x="4669493" y="0"/>
          <a:ext cx="3719946" cy="1403460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FFFF9B-2CF1-4C9F-AAC8-4E886D67CEE4}">
      <dsp:nvSpPr>
        <dsp:cNvPr id="0" name=""/>
        <dsp:cNvSpPr/>
      </dsp:nvSpPr>
      <dsp:spPr>
        <a:xfrm>
          <a:off x="5184572" y="0"/>
          <a:ext cx="3141288" cy="14034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b="1" kern="1200" dirty="0" smtClean="0"/>
            <a:t>Verificar o impacto da </a:t>
          </a:r>
          <a:r>
            <a:rPr lang="pt-PT" sz="1800" b="1" kern="1200" dirty="0" err="1" smtClean="0"/>
            <a:t>perceção</a:t>
          </a:r>
          <a:r>
            <a:rPr lang="pt-PT" sz="1800" b="1" kern="1200" dirty="0" smtClean="0"/>
            <a:t> que a Comunidade Educativa tem no seu envolvimento com a Escola;</a:t>
          </a:r>
          <a:endParaRPr lang="pt-PT" sz="1800" kern="1200" dirty="0"/>
        </a:p>
      </dsp:txBody>
      <dsp:txXfrm>
        <a:off x="5184572" y="0"/>
        <a:ext cx="3141288" cy="14034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983FF-034C-4363-A37D-5BE2D6356535}" type="datetimeFigureOut">
              <a:rPr lang="pt-PT" smtClean="0"/>
              <a:pPr/>
              <a:t>03-07-2012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00310-E3CE-4A61-821A-DB26A0C117D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500048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00310-E3CE-4A61-821A-DB26A0C117D4}" type="slidenum">
              <a:rPr lang="pt-PT" smtClean="0"/>
              <a:pPr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041858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00310-E3CE-4A61-821A-DB26A0C117D4}" type="slidenum">
              <a:rPr lang="pt-PT" smtClean="0"/>
              <a:pPr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694635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00310-E3CE-4A61-821A-DB26A0C117D4}" type="slidenum">
              <a:rPr lang="pt-PT" smtClean="0"/>
              <a:pPr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312092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00310-E3CE-4A61-821A-DB26A0C117D4}" type="slidenum">
              <a:rPr lang="pt-PT" smtClean="0">
                <a:solidFill>
                  <a:prstClr val="black"/>
                </a:solidFill>
              </a:rPr>
              <a:pPr/>
              <a:t>18</a:t>
            </a:fld>
            <a:endParaRPr lang="pt-P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0630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00310-E3CE-4A61-821A-DB26A0C117D4}" type="slidenum">
              <a:rPr lang="pt-PT" smtClean="0"/>
              <a:pPr/>
              <a:t>21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935294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8B3B-D2FD-44BB-8D95-C4B5192046A4}" type="datetimeFigureOut">
              <a:rPr lang="pt-PT" smtClean="0"/>
              <a:pPr/>
              <a:t>03-07-2012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520D-B5CE-4E2A-A97B-7515873F512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8B3B-D2FD-44BB-8D95-C4B5192046A4}" type="datetimeFigureOut">
              <a:rPr lang="pt-PT" smtClean="0"/>
              <a:pPr/>
              <a:t>03-07-2012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520D-B5CE-4E2A-A97B-7515873F512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8B3B-D2FD-44BB-8D95-C4B5192046A4}" type="datetimeFigureOut">
              <a:rPr lang="pt-PT" smtClean="0"/>
              <a:pPr/>
              <a:t>03-07-2012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520D-B5CE-4E2A-A97B-7515873F512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8B3B-D2FD-44BB-8D95-C4B5192046A4}" type="datetimeFigureOut">
              <a:rPr lang="pt-PT" smtClean="0"/>
              <a:pPr/>
              <a:t>03-07-2012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520D-B5CE-4E2A-A97B-7515873F512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8B3B-D2FD-44BB-8D95-C4B5192046A4}" type="datetimeFigureOut">
              <a:rPr lang="pt-PT" smtClean="0"/>
              <a:pPr/>
              <a:t>03-07-2012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520D-B5CE-4E2A-A97B-7515873F512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8B3B-D2FD-44BB-8D95-C4B5192046A4}" type="datetimeFigureOut">
              <a:rPr lang="pt-PT" smtClean="0"/>
              <a:pPr/>
              <a:t>03-07-2012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520D-B5CE-4E2A-A97B-7515873F512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8B3B-D2FD-44BB-8D95-C4B5192046A4}" type="datetimeFigureOut">
              <a:rPr lang="pt-PT" smtClean="0"/>
              <a:pPr/>
              <a:t>03-07-2012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520D-B5CE-4E2A-A97B-7515873F512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8B3B-D2FD-44BB-8D95-C4B5192046A4}" type="datetimeFigureOut">
              <a:rPr lang="pt-PT" smtClean="0"/>
              <a:pPr/>
              <a:t>03-07-2012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520D-B5CE-4E2A-A97B-7515873F512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8B3B-D2FD-44BB-8D95-C4B5192046A4}" type="datetimeFigureOut">
              <a:rPr lang="pt-PT" smtClean="0"/>
              <a:pPr/>
              <a:t>03-07-2012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520D-B5CE-4E2A-A97B-7515873F512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8B3B-D2FD-44BB-8D95-C4B5192046A4}" type="datetimeFigureOut">
              <a:rPr lang="pt-PT" smtClean="0"/>
              <a:pPr/>
              <a:t>03-07-2012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520D-B5CE-4E2A-A97B-7515873F512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8B3B-D2FD-44BB-8D95-C4B5192046A4}" type="datetimeFigureOut">
              <a:rPr lang="pt-PT" smtClean="0"/>
              <a:pPr/>
              <a:t>03-07-2012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520D-B5CE-4E2A-A97B-7515873F512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78B3B-D2FD-44BB-8D95-C4B5192046A4}" type="datetimeFigureOut">
              <a:rPr lang="pt-PT" smtClean="0"/>
              <a:pPr/>
              <a:t>03-07-2012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9520D-B5CE-4E2A-A97B-7515873F512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Relationship Id="rId9" Type="http://schemas.openxmlformats.org/officeDocument/2006/relationships/image" Target="../media/image1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2008"/>
            <a:ext cx="2663280" cy="980728"/>
          </a:xfrm>
          <a:prstGeom prst="rect">
            <a:avLst/>
          </a:prstGeom>
          <a:noFill/>
          <a:ln w="76200">
            <a:solidFill>
              <a:srgbClr val="9A0000"/>
            </a:solidFill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80728"/>
            <a:ext cx="9144000" cy="16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ângulo 9"/>
          <p:cNvSpPr/>
          <p:nvPr/>
        </p:nvSpPr>
        <p:spPr>
          <a:xfrm>
            <a:off x="2699792" y="44624"/>
            <a:ext cx="6444208" cy="98072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latin typeface="Comic Sans MS" pitchFamily="66" charset="0"/>
            </a:endParaRPr>
          </a:p>
          <a:p>
            <a:pPr algn="ctr"/>
            <a:r>
              <a:rPr lang="pt-PT" b="1" dirty="0" smtClean="0">
                <a:latin typeface="Comic Sans MS" pitchFamily="66" charset="0"/>
              </a:rPr>
              <a:t>Mestrado em Ciências da Educação: </a:t>
            </a:r>
          </a:p>
          <a:p>
            <a:pPr algn="ctr"/>
            <a:r>
              <a:rPr lang="pt-PT" b="1" i="1" dirty="0" smtClean="0">
                <a:latin typeface="Comic Sans MS" pitchFamily="66" charset="0"/>
              </a:rPr>
              <a:t>Especialização </a:t>
            </a:r>
            <a:r>
              <a:rPr lang="pt-PT" b="1" i="1" dirty="0">
                <a:latin typeface="Comic Sans MS" pitchFamily="66" charset="0"/>
              </a:rPr>
              <a:t>em Administração e Gestão Educacional</a:t>
            </a:r>
            <a:endParaRPr lang="pt-PT" b="1" dirty="0">
              <a:latin typeface="Comic Sans MS" pitchFamily="66" charset="0"/>
            </a:endParaRPr>
          </a:p>
          <a:p>
            <a:pPr algn="ctr"/>
            <a:endParaRPr lang="pt-PT" dirty="0" smtClean="0">
              <a:latin typeface="Comic Sans MS" pitchFamily="66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467544" y="2060848"/>
            <a:ext cx="8280920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t-PT" dirty="0" smtClean="0"/>
          </a:p>
          <a:p>
            <a:endParaRPr lang="pt-PT" dirty="0" smtClean="0"/>
          </a:p>
          <a:p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395536" y="1958643"/>
            <a:ext cx="8426024" cy="169277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762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 anchor="ctr">
            <a:spAutoFit/>
          </a:bodyPr>
          <a:lstStyle/>
          <a:p>
            <a:pPr algn="ctr"/>
            <a:endParaRPr lang="pt-PT" sz="2400" b="1" dirty="0" smtClean="0">
              <a:solidFill>
                <a:srgbClr val="800000"/>
              </a:solidFill>
            </a:endParaRPr>
          </a:p>
          <a:p>
            <a:pPr algn="ctr"/>
            <a:r>
              <a:rPr lang="pt-PT" sz="2400" b="1" dirty="0" smtClean="0">
                <a:solidFill>
                  <a:srgbClr val="800000"/>
                </a:solidFill>
              </a:rPr>
              <a:t>UMA VISÃO DA ESCOLA PELA COMUNIDADE EDUCATIVA</a:t>
            </a:r>
          </a:p>
          <a:p>
            <a:pPr algn="ctr"/>
            <a:r>
              <a:rPr lang="pt-PT" sz="1600" b="1" dirty="0" smtClean="0"/>
              <a:t>Estudo de Caso : </a:t>
            </a:r>
          </a:p>
          <a:p>
            <a:pPr algn="ctr"/>
            <a:r>
              <a:rPr lang="pt-PT" sz="1600" b="1" dirty="0" smtClean="0"/>
              <a:t>Escolas n.ºs 970, 9085 e 9131- Zango-Viana-Luanda-Angola</a:t>
            </a:r>
          </a:p>
          <a:p>
            <a:pPr algn="ctr"/>
            <a:endParaRPr lang="pt-PT" sz="24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979712" y="4149080"/>
            <a:ext cx="5328592" cy="10772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r>
              <a:rPr lang="pt-PT" sz="1600" b="1" dirty="0" smtClean="0"/>
              <a:t>Mestrando: </a:t>
            </a:r>
            <a:r>
              <a:rPr lang="pt-PT" sz="1600" dirty="0" smtClean="0"/>
              <a:t>Tomé Manuel Pena, n.º 4603</a:t>
            </a:r>
            <a:endParaRPr lang="pt-PT" sz="1600" b="1" dirty="0" smtClean="0"/>
          </a:p>
          <a:p>
            <a:r>
              <a:rPr lang="pt-PT" sz="1600" b="1" dirty="0" smtClean="0"/>
              <a:t> </a:t>
            </a:r>
          </a:p>
          <a:p>
            <a:r>
              <a:rPr lang="pt-PT" sz="1600" b="1" dirty="0" smtClean="0"/>
              <a:t>Orientadora: </a:t>
            </a:r>
            <a:r>
              <a:rPr lang="pt-PT" sz="1600" dirty="0" smtClean="0"/>
              <a:t>Professora</a:t>
            </a:r>
            <a:r>
              <a:rPr lang="pt-PT" sz="1600" b="1" dirty="0" smtClean="0"/>
              <a:t> </a:t>
            </a:r>
            <a:r>
              <a:rPr lang="pt-PT" sz="1600" dirty="0" err="1" smtClean="0"/>
              <a:t>Drª</a:t>
            </a:r>
            <a:r>
              <a:rPr lang="pt-PT" sz="1600" dirty="0" smtClean="0"/>
              <a:t> Marília Evangelina Sota Favinha</a:t>
            </a:r>
            <a:endParaRPr lang="pt-PT" sz="1600" b="1" dirty="0" smtClean="0"/>
          </a:p>
          <a:p>
            <a:endParaRPr lang="pt-PT" sz="1600" dirty="0">
              <a:latin typeface="Comic Sans MS" pitchFamily="66" charset="0"/>
            </a:endParaRPr>
          </a:p>
        </p:txBody>
      </p:sp>
      <p:sp>
        <p:nvSpPr>
          <p:cNvPr id="20" name="Rectângulo 19"/>
          <p:cNvSpPr/>
          <p:nvPr/>
        </p:nvSpPr>
        <p:spPr>
          <a:xfrm>
            <a:off x="3563888" y="5733256"/>
            <a:ext cx="2026517" cy="307777"/>
          </a:xfrm>
          <a:prstGeom prst="rect">
            <a:avLst/>
          </a:prstGeom>
          <a:solidFill>
            <a:srgbClr val="9A0000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6" charset="0"/>
                <a:ea typeface="Verdana" pitchFamily="34"/>
                <a:cs typeface="Verdana" pitchFamily="34"/>
              </a:rPr>
              <a:t>02 </a:t>
            </a:r>
            <a:r>
              <a:rPr lang="pt-PT" sz="1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6" charset="0"/>
                <a:ea typeface="Verdana" pitchFamily="34"/>
                <a:cs typeface="Verdana" pitchFamily="34"/>
              </a:rPr>
              <a:t>de </a:t>
            </a:r>
            <a:r>
              <a:rPr lang="pt-PT" sz="1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6" charset="0"/>
                <a:ea typeface="Verdana" pitchFamily="34"/>
                <a:cs typeface="Verdana" pitchFamily="34"/>
              </a:rPr>
              <a:t>Julho </a:t>
            </a:r>
            <a:r>
              <a:rPr lang="pt-PT" sz="1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6" charset="0"/>
                <a:ea typeface="Verdana" pitchFamily="34"/>
                <a:cs typeface="Verdana" pitchFamily="34"/>
              </a:rPr>
              <a:t>de </a:t>
            </a:r>
            <a:r>
              <a:rPr lang="pt-PT" sz="1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6" charset="0"/>
                <a:ea typeface="Verdana" pitchFamily="34"/>
                <a:cs typeface="Verdana" pitchFamily="34"/>
              </a:rPr>
              <a:t>2012</a:t>
            </a:r>
            <a:endParaRPr lang="pt-PT" sz="1400" b="1" dirty="0">
              <a:solidFill>
                <a:schemeClr val="tx2">
                  <a:lumMod val="20000"/>
                  <a:lumOff val="80000"/>
                </a:schemeClr>
              </a:solidFill>
              <a:latin typeface="Comic Sans MS" pitchFamily="66" charset="0"/>
              <a:ea typeface="Verdana" pitchFamily="34"/>
              <a:cs typeface="Verdana" pitchFamily="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arredondado 3"/>
          <p:cNvSpPr/>
          <p:nvPr/>
        </p:nvSpPr>
        <p:spPr>
          <a:xfrm>
            <a:off x="179512" y="260648"/>
            <a:ext cx="792088" cy="56886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t-PT" sz="2000" b="1" cap="all" dirty="0" smtClean="0"/>
              <a:t>Apresentação e Análise dos Dados</a:t>
            </a:r>
            <a:endParaRPr lang="pt-PT" sz="2000" b="1" cap="all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259632" y="332656"/>
            <a:ext cx="6984776" cy="400110"/>
          </a:xfrm>
          <a:prstGeom prst="rect">
            <a:avLst/>
          </a:prstGeom>
          <a:solidFill>
            <a:srgbClr val="23D9DD"/>
          </a:solidFill>
          <a:ln w="57150">
            <a:solidFill>
              <a:schemeClr val="accent6">
                <a:lumMod val="75000"/>
              </a:schemeClr>
            </a:solidFill>
          </a:ln>
          <a:scene3d>
            <a:camera prst="obliqueBottomRigh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pt-PT" sz="2000" b="1" dirty="0" smtClean="0"/>
              <a:t>Amostra da Investigação</a:t>
            </a:r>
            <a:endParaRPr lang="pt-PT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1170289" y="1785674"/>
            <a:ext cx="6840760" cy="3240360"/>
            <a:chOff x="1043608" y="1066703"/>
            <a:chExt cx="7776864" cy="4824536"/>
          </a:xfrm>
        </p:grpSpPr>
        <p:pic>
          <p:nvPicPr>
            <p:cNvPr id="15" name="Objecto 1"/>
            <p:cNvPicPr/>
            <p:nvPr/>
          </p:nvPicPr>
          <p:blipFill>
            <a:blip r:embed="rId2" cstate="print"/>
            <a:srcRect l="937" t="1701" r="1797" b="681"/>
            <a:stretch>
              <a:fillRect/>
            </a:stretch>
          </p:blipFill>
          <p:spPr bwMode="auto">
            <a:xfrm>
              <a:off x="1043608" y="1066703"/>
              <a:ext cx="7776864" cy="4824536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  <p:sp>
          <p:nvSpPr>
            <p:cNvPr id="10" name="Rectângulo 9"/>
            <p:cNvSpPr/>
            <p:nvPr/>
          </p:nvSpPr>
          <p:spPr>
            <a:xfrm>
              <a:off x="4499992" y="5517232"/>
              <a:ext cx="576064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50</a:t>
              </a:r>
              <a:endParaRPr lang="pt-PT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ângulo 11"/>
            <p:cNvSpPr/>
            <p:nvPr/>
          </p:nvSpPr>
          <p:spPr>
            <a:xfrm>
              <a:off x="3851920" y="5517232"/>
              <a:ext cx="576064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50</a:t>
              </a:r>
              <a:endParaRPr lang="pt-PT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ângulo 12"/>
            <p:cNvSpPr/>
            <p:nvPr/>
          </p:nvSpPr>
          <p:spPr>
            <a:xfrm>
              <a:off x="3131840" y="5085184"/>
              <a:ext cx="576064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</p:grpSp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57559661"/>
              </p:ext>
            </p:extLst>
          </p:nvPr>
        </p:nvGraphicFramePr>
        <p:xfrm>
          <a:off x="7884368" y="3429000"/>
          <a:ext cx="576064" cy="15818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76064"/>
              </a:tblGrid>
              <a:tr h="468542">
                <a:tc>
                  <a:txBody>
                    <a:bodyPr/>
                    <a:lstStyle/>
                    <a:p>
                      <a:pPr algn="ctr"/>
                      <a:r>
                        <a:rPr lang="pt-PT" sz="1200" b="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Tota</a:t>
                      </a:r>
                      <a:r>
                        <a:rPr lang="pt-PT" sz="1600" b="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endParaRPr lang="pt-PT" sz="1600" b="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8978">
                <a:tc>
                  <a:txBody>
                    <a:bodyPr/>
                    <a:lstStyle/>
                    <a:p>
                      <a:pPr algn="ctr"/>
                      <a:r>
                        <a:rPr lang="pt-PT" sz="1200" b="1" dirty="0" smtClean="0">
                          <a:solidFill>
                            <a:srgbClr val="9A0000"/>
                          </a:solidFill>
                          <a:latin typeface="Arial" pitchFamily="34" charset="0"/>
                          <a:cs typeface="Arial" pitchFamily="34" charset="0"/>
                        </a:rPr>
                        <a:t>1104</a:t>
                      </a:r>
                      <a:endParaRPr lang="pt-PT" sz="1200" b="1" dirty="0">
                        <a:solidFill>
                          <a:srgbClr val="9A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8978">
                <a:tc>
                  <a:txBody>
                    <a:bodyPr/>
                    <a:lstStyle/>
                    <a:p>
                      <a:pPr algn="ctr"/>
                      <a:r>
                        <a:rPr lang="pt-PT" sz="1200" b="1" dirty="0" smtClean="0">
                          <a:solidFill>
                            <a:srgbClr val="9A0000"/>
                          </a:solidFill>
                          <a:latin typeface="Arial" pitchFamily="34" charset="0"/>
                          <a:cs typeface="Arial" pitchFamily="34" charset="0"/>
                        </a:rPr>
                        <a:t>555</a:t>
                      </a:r>
                      <a:endParaRPr lang="pt-PT" sz="1200" b="1" dirty="0">
                        <a:solidFill>
                          <a:srgbClr val="9A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8978">
                <a:tc>
                  <a:txBody>
                    <a:bodyPr/>
                    <a:lstStyle/>
                    <a:p>
                      <a:pPr algn="ctr"/>
                      <a:r>
                        <a:rPr lang="pt-PT" sz="1200" b="1" dirty="0" smtClean="0">
                          <a:solidFill>
                            <a:srgbClr val="9A0000"/>
                          </a:solidFill>
                          <a:latin typeface="Arial" pitchFamily="34" charset="0"/>
                          <a:cs typeface="Arial" pitchFamily="34" charset="0"/>
                        </a:rPr>
                        <a:t>555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0338">
                <a:tc>
                  <a:txBody>
                    <a:bodyPr/>
                    <a:lstStyle/>
                    <a:p>
                      <a:pPr algn="ctr"/>
                      <a:r>
                        <a:rPr lang="pt-PT" sz="1200" b="1" dirty="0" smtClean="0">
                          <a:solidFill>
                            <a:srgbClr val="9A0000"/>
                          </a:solidFill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225303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7416824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611560" y="260648"/>
            <a:ext cx="7488832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pt-PT" sz="1400" b="1" dirty="0" smtClean="0"/>
              <a:t>A Perceção que a comunidade Educativa tem da Escola</a:t>
            </a:r>
            <a:endParaRPr lang="pt-PT" sz="1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91399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arredondado 3"/>
          <p:cNvSpPr/>
          <p:nvPr/>
        </p:nvSpPr>
        <p:spPr>
          <a:xfrm>
            <a:off x="179512" y="260648"/>
            <a:ext cx="792088" cy="56886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t-PT" sz="2000" b="1" cap="all" dirty="0" smtClean="0">
                <a:solidFill>
                  <a:prstClr val="white"/>
                </a:solidFill>
              </a:rPr>
              <a:t>Apresentação e Análise dos Dados</a:t>
            </a:r>
            <a:endParaRPr lang="pt-PT" sz="2000" b="1" cap="all" dirty="0">
              <a:solidFill>
                <a:prstClr val="white"/>
              </a:solidFill>
            </a:endParaRPr>
          </a:p>
        </p:txBody>
      </p:sp>
      <p:cxnSp>
        <p:nvCxnSpPr>
          <p:cNvPr id="6" name="Conexão recta 5"/>
          <p:cNvCxnSpPr/>
          <p:nvPr/>
        </p:nvCxnSpPr>
        <p:spPr>
          <a:xfrm>
            <a:off x="971600" y="764704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xão recta 7"/>
          <p:cNvCxnSpPr/>
          <p:nvPr/>
        </p:nvCxnSpPr>
        <p:spPr>
          <a:xfrm>
            <a:off x="899592" y="5301208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971600" y="188640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 smtClean="0">
                <a:solidFill>
                  <a:prstClr val="black"/>
                </a:solidFill>
              </a:rPr>
              <a:t>A participação da Comunidade Educativa nas atividades da Escola</a:t>
            </a:r>
            <a:endParaRPr lang="pt-PT" sz="1400" b="1" dirty="0">
              <a:solidFill>
                <a:prstClr val="white"/>
              </a:solidFill>
              <a:latin typeface="Comic Sans MS" pitchFamily="66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1043608" y="4562544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 smtClean="0">
                <a:solidFill>
                  <a:prstClr val="black"/>
                </a:solidFill>
              </a:rPr>
              <a:t>Tipo de relação existente entre a Escola e a comunidade educativa</a:t>
            </a:r>
            <a:endParaRPr lang="pt-PT" sz="1400" b="1" dirty="0">
              <a:solidFill>
                <a:prstClr val="white"/>
              </a:solidFill>
              <a:latin typeface="Comic Sans MS" pitchFamily="66" charset="0"/>
            </a:endParaRPr>
          </a:p>
        </p:txBody>
      </p:sp>
      <p:pic>
        <p:nvPicPr>
          <p:cNvPr id="10" name="Objecto 3"/>
          <p:cNvPicPr/>
          <p:nvPr/>
        </p:nvPicPr>
        <p:blipFill>
          <a:blip r:embed="rId2" cstate="print"/>
          <a:srcRect l="15331" t="11952" r="14402"/>
          <a:stretch>
            <a:fillRect/>
          </a:stretch>
        </p:blipFill>
        <p:spPr bwMode="auto">
          <a:xfrm>
            <a:off x="3563888" y="188640"/>
            <a:ext cx="4968552" cy="2488223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12" name="Objecto 4"/>
          <p:cNvPicPr/>
          <p:nvPr/>
        </p:nvPicPr>
        <p:blipFill>
          <a:blip r:embed="rId3" cstate="print"/>
          <a:srcRect l="5026" t="6876" r="-70" b="7549"/>
          <a:stretch>
            <a:fillRect/>
          </a:stretch>
        </p:blipFill>
        <p:spPr bwMode="auto">
          <a:xfrm>
            <a:off x="3416220" y="3356992"/>
            <a:ext cx="5476260" cy="3004855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13" name="Rectângulo 12"/>
          <p:cNvSpPr/>
          <p:nvPr/>
        </p:nvSpPr>
        <p:spPr>
          <a:xfrm>
            <a:off x="8028384" y="3429000"/>
            <a:ext cx="864096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b="1" dirty="0" smtClean="0">
                <a:solidFill>
                  <a:prstClr val="black"/>
                </a:solidFill>
              </a:rPr>
              <a:t>financeira</a:t>
            </a:r>
            <a:endParaRPr lang="pt-PT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6148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arredondado 3"/>
          <p:cNvSpPr/>
          <p:nvPr/>
        </p:nvSpPr>
        <p:spPr>
          <a:xfrm>
            <a:off x="179512" y="260648"/>
            <a:ext cx="792088" cy="56886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t-PT" sz="2000" b="1" cap="all" dirty="0" smtClean="0"/>
              <a:t>Apresentação e Análise dos Dados</a:t>
            </a:r>
            <a:endParaRPr lang="pt-PT" sz="2000" b="1" cap="all" dirty="0"/>
          </a:p>
        </p:txBody>
      </p:sp>
      <p:cxnSp>
        <p:nvCxnSpPr>
          <p:cNvPr id="6" name="Conexão recta 5"/>
          <p:cNvCxnSpPr/>
          <p:nvPr/>
        </p:nvCxnSpPr>
        <p:spPr>
          <a:xfrm>
            <a:off x="971600" y="1196752"/>
            <a:ext cx="2304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xão recta 7"/>
          <p:cNvCxnSpPr/>
          <p:nvPr/>
        </p:nvCxnSpPr>
        <p:spPr>
          <a:xfrm>
            <a:off x="899592" y="5301208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1043608" y="476672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 smtClean="0"/>
              <a:t>Contributo da Escola para a educação da Comunidade Educativa</a:t>
            </a:r>
            <a:endParaRPr lang="pt-PT" sz="1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971600" y="4725144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 smtClean="0"/>
              <a:t>Habilitações Literárias dos Diretores</a:t>
            </a:r>
            <a:endParaRPr lang="pt-PT" sz="1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10" name="Objecto 5"/>
          <p:cNvPicPr/>
          <p:nvPr/>
        </p:nvPicPr>
        <p:blipFill>
          <a:blip r:embed="rId2" cstate="print"/>
          <a:srcRect l="998" t="4309" r="1343" b="4103"/>
          <a:stretch>
            <a:fillRect/>
          </a:stretch>
        </p:blipFill>
        <p:spPr bwMode="auto">
          <a:xfrm>
            <a:off x="3275856" y="188640"/>
            <a:ext cx="5400600" cy="2993168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12" name="Objecto 6"/>
          <p:cNvPicPr/>
          <p:nvPr/>
        </p:nvPicPr>
        <p:blipFill>
          <a:blip r:embed="rId3" cstate="print"/>
          <a:srcRect l="-3653" t="-9633" r="-746" b="-12355"/>
          <a:stretch>
            <a:fillRect/>
          </a:stretch>
        </p:blipFill>
        <p:spPr bwMode="auto">
          <a:xfrm>
            <a:off x="3491880" y="3789040"/>
            <a:ext cx="5032322" cy="2380601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arredondado 3"/>
          <p:cNvSpPr/>
          <p:nvPr/>
        </p:nvSpPr>
        <p:spPr>
          <a:xfrm>
            <a:off x="179512" y="260648"/>
            <a:ext cx="792088" cy="56886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t-PT" sz="2000" b="1" cap="all" dirty="0" smtClean="0"/>
              <a:t>Apresentação e Análise dos Dados</a:t>
            </a:r>
            <a:endParaRPr lang="pt-PT" sz="2000" b="1" cap="all" dirty="0"/>
          </a:p>
        </p:txBody>
      </p:sp>
      <p:cxnSp>
        <p:nvCxnSpPr>
          <p:cNvPr id="6" name="Conexão recta 5"/>
          <p:cNvCxnSpPr/>
          <p:nvPr/>
        </p:nvCxnSpPr>
        <p:spPr>
          <a:xfrm>
            <a:off x="971600" y="1196752"/>
            <a:ext cx="2304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xão recta 7"/>
          <p:cNvCxnSpPr/>
          <p:nvPr/>
        </p:nvCxnSpPr>
        <p:spPr>
          <a:xfrm>
            <a:off x="899592" y="5301208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1043608" y="476672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 smtClean="0"/>
              <a:t>Habilitações literárias dos subdiretores das escolas</a:t>
            </a:r>
            <a:endParaRPr lang="pt-PT" sz="1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971600" y="4725144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 smtClean="0"/>
              <a:t>Habilitações literárias dos professores das escolas</a:t>
            </a:r>
            <a:endParaRPr lang="pt-PT" sz="1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9" name="Objecto 8"/>
          <p:cNvPicPr/>
          <p:nvPr/>
        </p:nvPicPr>
        <p:blipFill>
          <a:blip r:embed="rId2" cstate="print"/>
          <a:srcRect l="5893" t="9753" r="5960" b="7761"/>
          <a:stretch>
            <a:fillRect/>
          </a:stretch>
        </p:blipFill>
        <p:spPr bwMode="auto">
          <a:xfrm>
            <a:off x="3635896" y="0"/>
            <a:ext cx="4772660" cy="2602523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13" name="Objecto 9"/>
          <p:cNvPicPr/>
          <p:nvPr/>
        </p:nvPicPr>
        <p:blipFill>
          <a:blip r:embed="rId3" cstate="print"/>
          <a:srcRect l="2103" t="12593" r="1825" b="4723"/>
          <a:stretch>
            <a:fillRect/>
          </a:stretch>
        </p:blipFill>
        <p:spPr bwMode="auto">
          <a:xfrm>
            <a:off x="3419872" y="3284984"/>
            <a:ext cx="5293946" cy="2795953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arredondado 3"/>
          <p:cNvSpPr/>
          <p:nvPr/>
        </p:nvSpPr>
        <p:spPr>
          <a:xfrm>
            <a:off x="179512" y="260648"/>
            <a:ext cx="792088" cy="56886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t-PT" sz="2000" b="1" cap="all" dirty="0" smtClean="0"/>
              <a:t>Apresentação e Análise dos Dados</a:t>
            </a:r>
            <a:endParaRPr lang="pt-PT" sz="2000" b="1" cap="all" dirty="0"/>
          </a:p>
        </p:txBody>
      </p:sp>
      <p:cxnSp>
        <p:nvCxnSpPr>
          <p:cNvPr id="6" name="Conexão recta 5"/>
          <p:cNvCxnSpPr/>
          <p:nvPr/>
        </p:nvCxnSpPr>
        <p:spPr>
          <a:xfrm>
            <a:off x="971600" y="1196752"/>
            <a:ext cx="2304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xão recta 7"/>
          <p:cNvCxnSpPr/>
          <p:nvPr/>
        </p:nvCxnSpPr>
        <p:spPr>
          <a:xfrm>
            <a:off x="899592" y="5301208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971600" y="620688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 smtClean="0"/>
              <a:t>O tempo de experiência dos atores educativos</a:t>
            </a:r>
            <a:endParaRPr lang="pt-PT" sz="1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971600" y="4725144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 smtClean="0"/>
              <a:t>Condições de trabalho dos atores educativos</a:t>
            </a:r>
          </a:p>
        </p:txBody>
      </p:sp>
      <p:pic>
        <p:nvPicPr>
          <p:cNvPr id="10" name="Objecto 10"/>
          <p:cNvPicPr/>
          <p:nvPr/>
        </p:nvPicPr>
        <p:blipFill>
          <a:blip r:embed="rId2" cstate="print"/>
          <a:srcRect l="3415" t="8076" r="3094"/>
          <a:stretch>
            <a:fillRect/>
          </a:stretch>
        </p:blipFill>
        <p:spPr bwMode="auto">
          <a:xfrm>
            <a:off x="3563888" y="0"/>
            <a:ext cx="5212373" cy="3305908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12" name="Objecto 11"/>
          <p:cNvPicPr/>
          <p:nvPr/>
        </p:nvPicPr>
        <p:blipFill>
          <a:blip r:embed="rId3" cstate="print"/>
          <a:srcRect l="3499" t="8736" r="4079" b="1973"/>
          <a:stretch>
            <a:fillRect/>
          </a:stretch>
        </p:blipFill>
        <p:spPr bwMode="auto">
          <a:xfrm>
            <a:off x="3779912" y="4005064"/>
            <a:ext cx="4896544" cy="2242039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35761516"/>
              </p:ext>
            </p:extLst>
          </p:nvPr>
        </p:nvGraphicFramePr>
        <p:xfrm>
          <a:off x="827584" y="1412776"/>
          <a:ext cx="7813376" cy="511538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060489"/>
                <a:gridCol w="5752887"/>
              </a:tblGrid>
              <a:tr h="216313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PT" sz="1100" b="1" dirty="0" smtClean="0">
                          <a:solidFill>
                            <a:schemeClr val="tx1"/>
                          </a:solidFill>
                        </a:rPr>
                        <a:t>INQUIRIDOS</a:t>
                      </a:r>
                      <a:endParaRPr lang="pt-PT" sz="11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390" marR="2439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b="1" dirty="0" smtClean="0">
                          <a:solidFill>
                            <a:schemeClr val="tx1"/>
                          </a:solidFill>
                        </a:rPr>
                        <a:t>RESPOSTAS OBTIDAS</a:t>
                      </a:r>
                      <a:endParaRPr lang="pt-PT" sz="11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390" marR="2439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2627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 err="1">
                          <a:solidFill>
                            <a:schemeClr val="tx1"/>
                          </a:solidFill>
                        </a:rPr>
                        <a:t>Diretores</a:t>
                      </a:r>
                      <a:r>
                        <a:rPr lang="pt-PT" sz="1100" dirty="0">
                          <a:solidFill>
                            <a:schemeClr val="tx1"/>
                          </a:solidFill>
                        </a:rPr>
                        <a:t> e </a:t>
                      </a:r>
                      <a:r>
                        <a:rPr lang="pt-PT" sz="1100" dirty="0" err="1">
                          <a:solidFill>
                            <a:schemeClr val="tx1"/>
                          </a:solidFill>
                        </a:rPr>
                        <a:t>subdiretores</a:t>
                      </a:r>
                      <a:endParaRPr lang="pt-PT" sz="11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390" marR="2439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</a:rPr>
                        <a:t>100% dos diretores e subdiretores estão envolvidos em todas as atividades  que se realizam na escola.</a:t>
                      </a:r>
                      <a:endParaRPr lang="pt-PT" sz="11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390" marR="2439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06994"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PT" sz="1100" dirty="0">
                        <a:solidFill>
                          <a:schemeClr val="tx1"/>
                        </a:solidFill>
                      </a:endParaRPr>
                    </a:p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</a:rPr>
                        <a:t>Professores</a:t>
                      </a:r>
                      <a:endParaRPr lang="pt-PT" sz="11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390" marR="2439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</a:rPr>
                        <a:t>Mais de 60% afirma que </a:t>
                      </a:r>
                      <a:r>
                        <a:rPr lang="pt-PT" sz="1100" smtClean="0">
                          <a:solidFill>
                            <a:schemeClr val="tx1"/>
                          </a:solidFill>
                        </a:rPr>
                        <a:t>se envolve </a:t>
                      </a:r>
                      <a:r>
                        <a:rPr lang="pt-PT" sz="1100" dirty="0">
                          <a:solidFill>
                            <a:schemeClr val="tx1"/>
                          </a:solidFill>
                        </a:rPr>
                        <a:t>fundamentalmente nas </a:t>
                      </a:r>
                      <a:r>
                        <a:rPr lang="pt-PT" sz="1100" dirty="0" err="1">
                          <a:solidFill>
                            <a:schemeClr val="tx1"/>
                          </a:solidFill>
                        </a:rPr>
                        <a:t>atividades</a:t>
                      </a:r>
                      <a:r>
                        <a:rPr lang="pt-PT" sz="1100" dirty="0">
                          <a:solidFill>
                            <a:schemeClr val="tx1"/>
                          </a:solidFill>
                        </a:rPr>
                        <a:t> de </a:t>
                      </a:r>
                      <a:r>
                        <a:rPr lang="pt-PT" sz="1100" dirty="0" smtClean="0">
                          <a:solidFill>
                            <a:schemeClr val="tx1"/>
                          </a:solidFill>
                        </a:rPr>
                        <a:t>ensino/aprendizagem.</a:t>
                      </a:r>
                      <a:r>
                        <a:rPr lang="pt-PT" sz="11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PT" sz="1100" dirty="0" smtClean="0">
                          <a:solidFill>
                            <a:schemeClr val="tx1"/>
                          </a:solidFill>
                        </a:rPr>
                        <a:t>Os </a:t>
                      </a:r>
                      <a:r>
                        <a:rPr lang="pt-PT" sz="1100" dirty="0">
                          <a:solidFill>
                            <a:schemeClr val="tx1"/>
                          </a:solidFill>
                        </a:rPr>
                        <a:t>restantes também estão envolvidos nas </a:t>
                      </a:r>
                      <a:r>
                        <a:rPr lang="pt-PT" sz="1100" dirty="0" err="1">
                          <a:solidFill>
                            <a:schemeClr val="tx1"/>
                          </a:solidFill>
                        </a:rPr>
                        <a:t>atividades</a:t>
                      </a:r>
                      <a:r>
                        <a:rPr lang="pt-PT" sz="11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PT" sz="1100" dirty="0" smtClean="0">
                          <a:solidFill>
                            <a:schemeClr val="tx1"/>
                          </a:solidFill>
                        </a:rPr>
                        <a:t>extra escolares </a:t>
                      </a:r>
                      <a:r>
                        <a:rPr lang="pt-PT" sz="1100" dirty="0">
                          <a:solidFill>
                            <a:schemeClr val="tx1"/>
                          </a:solidFill>
                        </a:rPr>
                        <a:t>nas datas </a:t>
                      </a:r>
                      <a:r>
                        <a:rPr lang="pt-PT" sz="1100" dirty="0" smtClean="0">
                          <a:solidFill>
                            <a:schemeClr val="tx1"/>
                          </a:solidFill>
                        </a:rPr>
                        <a:t>festivas, </a:t>
                      </a:r>
                      <a:r>
                        <a:rPr lang="pt-PT" sz="1100" dirty="0">
                          <a:solidFill>
                            <a:schemeClr val="tx1"/>
                          </a:solidFill>
                        </a:rPr>
                        <a:t>na limpeza da escola e arredores, na organização dos alunos na entrada e </a:t>
                      </a:r>
                      <a:r>
                        <a:rPr lang="pt-PT" sz="1100" dirty="0" smtClean="0">
                          <a:solidFill>
                            <a:schemeClr val="tx1"/>
                          </a:solidFill>
                        </a:rPr>
                        <a:t>saída </a:t>
                      </a:r>
                      <a:r>
                        <a:rPr lang="pt-PT" sz="1100" dirty="0">
                          <a:solidFill>
                            <a:schemeClr val="tx1"/>
                          </a:solidFill>
                        </a:rPr>
                        <a:t>dos mesmos, nas reuniões </a:t>
                      </a:r>
                      <a:r>
                        <a:rPr lang="pt-PT" sz="1100" dirty="0" smtClean="0">
                          <a:solidFill>
                            <a:schemeClr val="tx1"/>
                          </a:solidFill>
                        </a:rPr>
                        <a:t> com </a:t>
                      </a:r>
                      <a:r>
                        <a:rPr lang="pt-PT" sz="1100" dirty="0">
                          <a:solidFill>
                            <a:schemeClr val="tx1"/>
                          </a:solidFill>
                        </a:rPr>
                        <a:t>os </a:t>
                      </a:r>
                      <a:r>
                        <a:rPr lang="pt-PT" sz="1100" dirty="0" smtClean="0">
                          <a:solidFill>
                            <a:schemeClr val="tx1"/>
                          </a:solidFill>
                        </a:rPr>
                        <a:t>encarregados e </a:t>
                      </a:r>
                      <a:r>
                        <a:rPr lang="pt-PT" sz="1100" dirty="0">
                          <a:solidFill>
                            <a:schemeClr val="tx1"/>
                          </a:solidFill>
                        </a:rPr>
                        <a:t>nas assembleias  de trabalhadores.</a:t>
                      </a:r>
                      <a:endParaRPr lang="pt-PT" sz="11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390" marR="2439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7284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</a:rPr>
                        <a:t>Funcionários </a:t>
                      </a:r>
                      <a:r>
                        <a:rPr lang="pt-PT" sz="1100" dirty="0" smtClean="0">
                          <a:solidFill>
                            <a:schemeClr val="tx1"/>
                          </a:solidFill>
                        </a:rPr>
                        <a:t>           administrativos</a:t>
                      </a:r>
                      <a:endParaRPr lang="pt-PT" sz="11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390" marR="2439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</a:rPr>
                        <a:t>100% afirmaram que participam principalmente na organização dos alunos e nas festividades organizadas pela escola.</a:t>
                      </a:r>
                      <a:endParaRPr lang="pt-PT" sz="11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390" marR="2439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485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</a:rPr>
                        <a:t>Contínuos</a:t>
                      </a:r>
                      <a:endParaRPr lang="pt-PT" sz="11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390" marR="2439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</a:rPr>
                        <a:t>Participam nas reuniões dos seus educandos porque segundo eles têm filhos na escola</a:t>
                      </a:r>
                      <a:endParaRPr lang="pt-PT" sz="11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390" marR="2439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2627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solidFill>
                            <a:schemeClr val="tx1"/>
                          </a:solidFill>
                        </a:rPr>
                        <a:t>Seguranças das escolas</a:t>
                      </a:r>
                      <a:endParaRPr lang="pt-PT" sz="110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390" marR="2439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</a:rPr>
                        <a:t>Afirmaram que a sua participação tem sido sobretudo na organização dos alunos e quando são chamados </a:t>
                      </a:r>
                      <a:endParaRPr lang="pt-PT" sz="11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390" marR="2439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7284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</a:rPr>
                        <a:t>Trabalhadores das cantinas </a:t>
                      </a:r>
                      <a:r>
                        <a:rPr lang="pt-PT" sz="1100" dirty="0" smtClean="0">
                          <a:solidFill>
                            <a:schemeClr val="tx1"/>
                          </a:solidFill>
                        </a:rPr>
                        <a:t>  escolares</a:t>
                      </a:r>
                      <a:endParaRPr lang="pt-PT" sz="11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390" marR="2439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</a:rPr>
                        <a:t>Não estão envolvidos em nenhuma </a:t>
                      </a:r>
                      <a:r>
                        <a:rPr lang="pt-PT" sz="1100" dirty="0" smtClean="0">
                          <a:solidFill>
                            <a:schemeClr val="tx1"/>
                          </a:solidFill>
                        </a:rPr>
                        <a:t>atividade   </a:t>
                      </a:r>
                      <a:r>
                        <a:rPr lang="pt-PT" sz="1100" dirty="0">
                          <a:solidFill>
                            <a:schemeClr val="tx1"/>
                          </a:solidFill>
                        </a:rPr>
                        <a:t>da escola</a:t>
                      </a:r>
                      <a:endParaRPr lang="pt-PT" sz="11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390" marR="2439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8971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PT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 smtClean="0">
                          <a:solidFill>
                            <a:schemeClr val="tx1"/>
                          </a:solidFill>
                        </a:rPr>
                        <a:t>Alunos</a:t>
                      </a:r>
                      <a:endParaRPr lang="pt-PT" sz="11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390" marR="2439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</a:rPr>
                        <a:t>Para além do seu dever que é o de estudar, participam em todas as </a:t>
                      </a:r>
                      <a:r>
                        <a:rPr lang="pt-PT" sz="1100" dirty="0" err="1">
                          <a:solidFill>
                            <a:schemeClr val="tx1"/>
                          </a:solidFill>
                        </a:rPr>
                        <a:t>atividades</a:t>
                      </a:r>
                      <a:r>
                        <a:rPr lang="pt-PT" sz="1100" dirty="0">
                          <a:solidFill>
                            <a:schemeClr val="tx1"/>
                          </a:solidFill>
                        </a:rPr>
                        <a:t> de natureza organizativa, recreativa bem como no saneamento básico não incluindo aquelas relacionadas com a planificação e gestão escolar.  </a:t>
                      </a:r>
                      <a:endParaRPr lang="pt-PT" sz="11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390" marR="2439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7284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</a:rPr>
                        <a:t>Pais e encarregados de educação</a:t>
                      </a:r>
                      <a:endParaRPr lang="pt-PT" sz="11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390" marR="2439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</a:rPr>
                        <a:t>Nas reuniões convocadas pela escola.</a:t>
                      </a:r>
                      <a:endParaRPr lang="pt-PT" sz="11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4390" marR="2439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ângulo 4"/>
          <p:cNvSpPr/>
          <p:nvPr/>
        </p:nvSpPr>
        <p:spPr>
          <a:xfrm>
            <a:off x="827584" y="404664"/>
            <a:ext cx="7776864" cy="369332"/>
          </a:xfrm>
          <a:prstGeom prst="rect">
            <a:avLst/>
          </a:prstGeom>
          <a:ln w="76200">
            <a:solidFill>
              <a:schemeClr val="accent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perspectiveAbove"/>
            <a:lightRig rig="brightRoom" dir="t"/>
          </a:scene3d>
        </p:spPr>
        <p:txBody>
          <a:bodyPr wrap="square">
            <a:spAutoFit/>
          </a:bodyPr>
          <a:lstStyle/>
          <a:p>
            <a:pPr algn="ctr"/>
            <a:r>
              <a:rPr lang="pt-PT" b="1" dirty="0" smtClean="0"/>
              <a:t>Participação nas </a:t>
            </a:r>
            <a:r>
              <a:rPr lang="pt-PT" b="1" dirty="0" err="1" smtClean="0"/>
              <a:t>Atividades</a:t>
            </a:r>
            <a:r>
              <a:rPr lang="pt-PT" b="1" dirty="0" smtClean="0"/>
              <a:t> realizadas na Escola pelos atores educativos</a:t>
            </a:r>
            <a:endParaRPr lang="pt-PT" b="1" dirty="0"/>
          </a:p>
        </p:txBody>
      </p:sp>
      <p:sp>
        <p:nvSpPr>
          <p:cNvPr id="6" name="Seta curvada à direita 5"/>
          <p:cNvSpPr/>
          <p:nvPr/>
        </p:nvSpPr>
        <p:spPr>
          <a:xfrm>
            <a:off x="251520" y="764704"/>
            <a:ext cx="504056" cy="720080"/>
          </a:xfrm>
          <a:prstGeom prst="curvedRightArrow">
            <a:avLst>
              <a:gd name="adj1" fmla="val 25000"/>
              <a:gd name="adj2" fmla="val 50000"/>
              <a:gd name="adj3" fmla="val 757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1115616" y="107340"/>
            <a:ext cx="6984776" cy="369332"/>
          </a:xfrm>
          <a:prstGeom prst="rect">
            <a:avLst/>
          </a:prstGeom>
          <a:solidFill>
            <a:srgbClr val="23D9DD"/>
          </a:solidFill>
          <a:ln w="76200">
            <a:solidFill>
              <a:schemeClr val="tx1"/>
            </a:solidFill>
          </a:ln>
          <a:scene3d>
            <a:camera prst="perspectiveBelow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algn="ctr"/>
            <a:r>
              <a:rPr lang="pt-PT" b="1" dirty="0" smtClean="0"/>
              <a:t>Contributo  dos atores educativos</a:t>
            </a:r>
            <a:endParaRPr lang="pt-PT" b="1" dirty="0"/>
          </a:p>
        </p:txBody>
      </p:sp>
      <p:sp>
        <p:nvSpPr>
          <p:cNvPr id="6" name="Seta curvada à direita 5"/>
          <p:cNvSpPr/>
          <p:nvPr/>
        </p:nvSpPr>
        <p:spPr>
          <a:xfrm>
            <a:off x="35496" y="373306"/>
            <a:ext cx="1008112" cy="1183486"/>
          </a:xfrm>
          <a:prstGeom prst="curvedRightArrow">
            <a:avLst>
              <a:gd name="adj1" fmla="val 25000"/>
              <a:gd name="adj2" fmla="val 50000"/>
              <a:gd name="adj3" fmla="val 654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13249486"/>
              </p:ext>
            </p:extLst>
          </p:nvPr>
        </p:nvGraphicFramePr>
        <p:xfrm>
          <a:off x="755576" y="1628800"/>
          <a:ext cx="7776864" cy="4544530"/>
        </p:xfrm>
        <a:graphic>
          <a:graphicData uri="http://schemas.openxmlformats.org/drawingml/2006/table">
            <a:tbl>
              <a:tblPr/>
              <a:tblGrid>
                <a:gridCol w="1872208"/>
                <a:gridCol w="5904656"/>
              </a:tblGrid>
              <a:tr h="348039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b="1" dirty="0" smtClean="0">
                          <a:latin typeface="Arial"/>
                          <a:ea typeface="Times New Roman"/>
                          <a:cs typeface="Arial"/>
                        </a:rPr>
                        <a:t>INQUIRIDOS</a:t>
                      </a:r>
                      <a:endParaRPr lang="pt-PT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b="1" dirty="0" smtClean="0">
                          <a:latin typeface="Arial"/>
                          <a:ea typeface="Times New Roman"/>
                          <a:cs typeface="Arial"/>
                        </a:rPr>
                        <a:t>OPINIÕES</a:t>
                      </a:r>
                      <a:endParaRPr lang="pt-PT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96077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 err="1">
                          <a:latin typeface="Arial"/>
                          <a:ea typeface="Times New Roman"/>
                          <a:cs typeface="Arial"/>
                        </a:rPr>
                        <a:t>Diretores</a:t>
                      </a:r>
                      <a:r>
                        <a:rPr lang="pt-PT" sz="1100" dirty="0">
                          <a:latin typeface="Arial"/>
                          <a:ea typeface="Times New Roman"/>
                          <a:cs typeface="Arial"/>
                        </a:rPr>
                        <a:t> e </a:t>
                      </a:r>
                      <a:r>
                        <a:rPr lang="pt-PT" sz="1100" dirty="0" err="1">
                          <a:latin typeface="Arial"/>
                          <a:ea typeface="Times New Roman"/>
                          <a:cs typeface="Arial"/>
                        </a:rPr>
                        <a:t>subdiretores</a:t>
                      </a:r>
                      <a:endParaRPr lang="pt-PT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latin typeface="Arial"/>
                          <a:ea typeface="Times New Roman"/>
                          <a:cs typeface="Arial"/>
                        </a:rPr>
                        <a:t>Afirmaram que contribuem com ideias, sugestões, comparticipações </a:t>
                      </a:r>
                      <a:r>
                        <a:rPr lang="pt-PT" sz="1100" dirty="0" smtClean="0">
                          <a:latin typeface="Arial"/>
                          <a:ea typeface="Times New Roman"/>
                          <a:cs typeface="Arial"/>
                        </a:rPr>
                        <a:t>  financeiras</a:t>
                      </a:r>
                      <a:r>
                        <a:rPr lang="pt-PT" sz="1100" dirty="0">
                          <a:latin typeface="Arial"/>
                          <a:ea typeface="Times New Roman"/>
                          <a:cs typeface="Arial"/>
                        </a:rPr>
                        <a:t>.</a:t>
                      </a:r>
                      <a:endParaRPr lang="pt-PT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8039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latin typeface="Arial"/>
                          <a:ea typeface="Times New Roman"/>
                          <a:cs typeface="Arial"/>
                        </a:rPr>
                        <a:t>Professores</a:t>
                      </a:r>
                      <a:endParaRPr lang="pt-PT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latin typeface="Arial"/>
                          <a:ea typeface="Times New Roman"/>
                          <a:cs typeface="Arial"/>
                        </a:rPr>
                        <a:t>Contribuem com ideias, sugestões, com ações concretas</a:t>
                      </a:r>
                      <a:endParaRPr lang="pt-PT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8039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latin typeface="Arial"/>
                          <a:ea typeface="Times New Roman"/>
                          <a:cs typeface="Arial"/>
                        </a:rPr>
                        <a:t>Funcionários </a:t>
                      </a:r>
                      <a:r>
                        <a:rPr lang="pt-PT" sz="1100" dirty="0" smtClean="0">
                          <a:latin typeface="Arial"/>
                          <a:ea typeface="Times New Roman"/>
                          <a:cs typeface="Arial"/>
                        </a:rPr>
                        <a:t>administrativos</a:t>
                      </a:r>
                      <a:endParaRPr lang="pt-PT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latin typeface="Arial"/>
                          <a:ea typeface="Times New Roman"/>
                          <a:cs typeface="Arial"/>
                        </a:rPr>
                        <a:t>Com ideias e sugestões</a:t>
                      </a:r>
                      <a:endParaRPr lang="pt-PT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8039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latin typeface="Arial"/>
                          <a:ea typeface="Times New Roman"/>
                          <a:cs typeface="Arial"/>
                        </a:rPr>
                        <a:t>Contínuos</a:t>
                      </a:r>
                      <a:endParaRPr lang="pt-PT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latin typeface="Arial"/>
                          <a:ea typeface="Times New Roman"/>
                          <a:cs typeface="Arial"/>
                        </a:rPr>
                        <a:t>Com sugestões</a:t>
                      </a:r>
                      <a:endParaRPr lang="pt-PT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8039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 smtClean="0">
                          <a:latin typeface="Arial"/>
                          <a:ea typeface="Times New Roman"/>
                          <a:cs typeface="Arial"/>
                        </a:rPr>
                        <a:t>Seguranças</a:t>
                      </a:r>
                    </a:p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 smtClean="0"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pt-PT" sz="1100" dirty="0">
                          <a:latin typeface="Arial"/>
                          <a:ea typeface="Times New Roman"/>
                          <a:cs typeface="Arial"/>
                        </a:rPr>
                        <a:t>das escolas</a:t>
                      </a:r>
                      <a:endParaRPr lang="pt-PT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latin typeface="Arial"/>
                          <a:ea typeface="Times New Roman"/>
                          <a:cs typeface="Arial"/>
                        </a:rPr>
                        <a:t>Com sugestões e com ações na manutenção da ordem e disciplina</a:t>
                      </a:r>
                      <a:endParaRPr lang="pt-PT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96077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 smtClean="0">
                          <a:latin typeface="Arial"/>
                          <a:ea typeface="Times New Roman"/>
                          <a:cs typeface="Arial"/>
                        </a:rPr>
                        <a:t>Trabalhadores</a:t>
                      </a:r>
                    </a:p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 smtClean="0">
                          <a:latin typeface="Arial"/>
                          <a:ea typeface="Times New Roman"/>
                          <a:cs typeface="Arial"/>
                        </a:rPr>
                        <a:t>das cantinas  escolares</a:t>
                      </a:r>
                      <a:endParaRPr lang="pt-PT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latin typeface="Arial"/>
                          <a:ea typeface="Times New Roman"/>
                          <a:cs typeface="Arial"/>
                        </a:rPr>
                        <a:t>Empenhados apenas nas </a:t>
                      </a:r>
                      <a:r>
                        <a:rPr lang="pt-PT" sz="1100" dirty="0" err="1">
                          <a:latin typeface="Arial"/>
                          <a:ea typeface="Times New Roman"/>
                          <a:cs typeface="Arial"/>
                        </a:rPr>
                        <a:t>atividades</a:t>
                      </a:r>
                      <a:r>
                        <a:rPr lang="pt-PT" sz="1100" dirty="0">
                          <a:latin typeface="Arial"/>
                          <a:ea typeface="Times New Roman"/>
                          <a:cs typeface="Arial"/>
                        </a:rPr>
                        <a:t> de interesse comercial</a:t>
                      </a:r>
                      <a:endParaRPr lang="pt-PT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8039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latin typeface="Arial"/>
                          <a:ea typeface="Times New Roman"/>
                          <a:cs typeface="Arial"/>
                        </a:rPr>
                        <a:t>Alunos</a:t>
                      </a:r>
                      <a:endParaRPr lang="pt-PT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latin typeface="Arial"/>
                          <a:ea typeface="Times New Roman"/>
                          <a:cs typeface="Arial"/>
                        </a:rPr>
                        <a:t>Participam nas diversas  atividades realizadas na escola</a:t>
                      </a:r>
                      <a:endParaRPr lang="pt-PT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96077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latin typeface="Arial"/>
                          <a:ea typeface="Times New Roman"/>
                          <a:cs typeface="Arial"/>
                        </a:rPr>
                        <a:t>Pais e encarregados de educação</a:t>
                      </a:r>
                      <a:endParaRPr lang="pt-PT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latin typeface="Arial"/>
                          <a:ea typeface="Times New Roman"/>
                          <a:cs typeface="Arial"/>
                        </a:rPr>
                        <a:t>Contribuem com ideias, sugestões e comparticipação financeira</a:t>
                      </a:r>
                      <a:endParaRPr lang="pt-PT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6672"/>
            <a:ext cx="9144000" cy="16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ângulo 4"/>
          <p:cNvSpPr/>
          <p:nvPr/>
        </p:nvSpPr>
        <p:spPr>
          <a:xfrm>
            <a:off x="2244019" y="0"/>
            <a:ext cx="4200189" cy="461665"/>
          </a:xfrm>
          <a:prstGeom prst="rect">
            <a:avLst/>
          </a:prstGeom>
          <a:solidFill>
            <a:srgbClr val="FFFF66"/>
          </a:solidFill>
          <a:ln w="76200">
            <a:solidFill>
              <a:schemeClr val="tx1"/>
            </a:solidFill>
          </a:ln>
          <a:scene3d>
            <a:camera prst="perspectiveRelaxedModerately"/>
            <a:lightRig rig="threePt" dir="t"/>
          </a:scene3d>
        </p:spPr>
        <p:txBody>
          <a:bodyPr wrap="none">
            <a:spAutoFit/>
          </a:bodyPr>
          <a:lstStyle/>
          <a:p>
            <a:pPr algn="ctr"/>
            <a:r>
              <a:rPr lang="pt-PT" sz="2400" b="1" dirty="0" smtClean="0">
                <a:solidFill>
                  <a:prstClr val="black"/>
                </a:solidFill>
                <a:latin typeface="Comic Sans MS" pitchFamily="66" charset="0"/>
              </a:rPr>
              <a:t>Limitações da Investigação</a:t>
            </a:r>
            <a:endParaRPr lang="pt-PT" sz="2400" b="1" dirty="0">
              <a:solidFill>
                <a:prstClr val="black"/>
              </a:solidFill>
              <a:latin typeface="Comic Sans MS" pitchFamily="66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xmlns="" val="3017670952"/>
              </p:ext>
            </p:extLst>
          </p:nvPr>
        </p:nvGraphicFramePr>
        <p:xfrm>
          <a:off x="323528" y="1340768"/>
          <a:ext cx="835292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6" name="Imagem 5" descr="negativo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52320" y="0"/>
            <a:ext cx="1440160" cy="147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24874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72"/>
            <a:ext cx="9144000" cy="16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ângulo 4"/>
          <p:cNvSpPr/>
          <p:nvPr/>
        </p:nvSpPr>
        <p:spPr>
          <a:xfrm>
            <a:off x="179512" y="0"/>
            <a:ext cx="27109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 smtClean="0">
                <a:latin typeface="Comic Sans MS" pitchFamily="66" charset="0"/>
              </a:rPr>
              <a:t>Conclusões Finais</a:t>
            </a:r>
            <a:endParaRPr lang="pt-PT" sz="2400" b="1" dirty="0">
              <a:latin typeface="Comic Sans MS" pitchFamily="66" charset="0"/>
            </a:endParaRPr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xmlns="" val="1162112443"/>
              </p:ext>
            </p:extLst>
          </p:nvPr>
        </p:nvGraphicFramePr>
        <p:xfrm>
          <a:off x="0" y="2380324"/>
          <a:ext cx="9108504" cy="3970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Seta curvada à direita 8"/>
          <p:cNvSpPr/>
          <p:nvPr/>
        </p:nvSpPr>
        <p:spPr>
          <a:xfrm>
            <a:off x="323528" y="1628800"/>
            <a:ext cx="648072" cy="1080120"/>
          </a:xfrm>
          <a:prstGeom prst="curvedRightArrow">
            <a:avLst/>
          </a:prstGeom>
          <a:solidFill>
            <a:srgbClr val="8000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8" name="Rectângulo 7"/>
          <p:cNvSpPr/>
          <p:nvPr/>
        </p:nvSpPr>
        <p:spPr>
          <a:xfrm>
            <a:off x="0" y="653787"/>
            <a:ext cx="9144000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pt-PT" sz="2400" b="1" dirty="0" smtClean="0">
                <a:solidFill>
                  <a:srgbClr val="800000"/>
                </a:solidFill>
              </a:rPr>
              <a:t>A Escola </a:t>
            </a:r>
            <a:r>
              <a:rPr lang="pt-PT" sz="2400" b="1" smtClean="0">
                <a:solidFill>
                  <a:srgbClr val="800000"/>
                </a:solidFill>
              </a:rPr>
              <a:t>é percebida </a:t>
            </a:r>
            <a:r>
              <a:rPr lang="pt-PT" sz="2400" b="1" dirty="0" smtClean="0">
                <a:solidFill>
                  <a:srgbClr val="800000"/>
                </a:solidFill>
              </a:rPr>
              <a:t>pela Comunidade Educativa </a:t>
            </a:r>
          </a:p>
          <a:p>
            <a:pPr lvl="0" algn="ctr"/>
            <a:r>
              <a:rPr lang="pt-PT" sz="2400" b="1" dirty="0" smtClean="0">
                <a:solidFill>
                  <a:srgbClr val="800000"/>
                </a:solidFill>
              </a:rPr>
              <a:t>apenas como um local direcionado para o ensino aprendizagem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688"/>
            <a:ext cx="9144000" cy="16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0" y="44624"/>
            <a:ext cx="9144000" cy="562074"/>
          </a:xfrm>
          <a:prstGeom prst="rect">
            <a:avLst/>
          </a:prstGeom>
          <a:ln w="762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Autofit/>
          </a:bodyPr>
          <a:lstStyle/>
          <a:p>
            <a:pPr lvl="0">
              <a:spcBef>
                <a:spcPct val="0"/>
              </a:spcBef>
            </a:pPr>
            <a:r>
              <a:rPr lang="pt-PT" sz="2400" dirty="0" smtClean="0">
                <a:solidFill>
                  <a:srgbClr val="FF0000"/>
                </a:solidFill>
                <a:latin typeface="Comic Sans MS" pitchFamily="66" charset="0"/>
              </a:rPr>
              <a:t>Pertinência do estudo</a:t>
            </a:r>
            <a:endParaRPr lang="pt-PT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Rectângulo 8"/>
          <p:cNvSpPr/>
          <p:nvPr/>
        </p:nvSpPr>
        <p:spPr>
          <a:xfrm>
            <a:off x="251520" y="2564904"/>
            <a:ext cx="864096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PT" b="1" dirty="0" smtClean="0"/>
              <a:t>“</a:t>
            </a:r>
            <a:endParaRPr lang="pt-PT" dirty="0">
              <a:latin typeface="Comic Sans MS" pitchFamily="66" charset="0"/>
            </a:endParaRPr>
          </a:p>
        </p:txBody>
      </p:sp>
      <p:sp>
        <p:nvSpPr>
          <p:cNvPr id="8" name="Rectângulo 7"/>
          <p:cNvSpPr/>
          <p:nvPr/>
        </p:nvSpPr>
        <p:spPr>
          <a:xfrm>
            <a:off x="7452320" y="1763524"/>
            <a:ext cx="14409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 smtClean="0">
                <a:solidFill>
                  <a:prstClr val="black"/>
                </a:solidFill>
              </a:rPr>
              <a:t>(</a:t>
            </a:r>
            <a:r>
              <a:rPr lang="pt-PT" dirty="0" smtClean="0"/>
              <a:t>Pinto, 2001</a:t>
            </a:r>
            <a:r>
              <a:rPr lang="pt-PT" dirty="0" smtClean="0">
                <a:solidFill>
                  <a:prstClr val="black"/>
                </a:solidFill>
              </a:rPr>
              <a:t>) </a:t>
            </a:r>
            <a:endParaRPr lang="pt-PT" dirty="0"/>
          </a:p>
        </p:txBody>
      </p:sp>
      <p:sp>
        <p:nvSpPr>
          <p:cNvPr id="12" name="Rectângulo 11"/>
          <p:cNvSpPr/>
          <p:nvPr/>
        </p:nvSpPr>
        <p:spPr>
          <a:xfrm>
            <a:off x="7164288" y="4067780"/>
            <a:ext cx="1686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 smtClean="0"/>
              <a:t>(Ferreira , 2003)</a:t>
            </a:r>
            <a:endParaRPr lang="pt-PT" dirty="0"/>
          </a:p>
        </p:txBody>
      </p:sp>
      <p:sp>
        <p:nvSpPr>
          <p:cNvPr id="13" name="Rectângulo 12"/>
          <p:cNvSpPr/>
          <p:nvPr/>
        </p:nvSpPr>
        <p:spPr>
          <a:xfrm>
            <a:off x="7092280" y="5877272"/>
            <a:ext cx="17665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 smtClean="0">
                <a:solidFill>
                  <a:prstClr val="black"/>
                </a:solidFill>
              </a:rPr>
              <a:t> (</a:t>
            </a:r>
            <a:r>
              <a:rPr lang="pt-PT" dirty="0" err="1" smtClean="0">
                <a:solidFill>
                  <a:prstClr val="black"/>
                </a:solidFill>
              </a:rPr>
              <a:t>Lakatos</a:t>
            </a:r>
            <a:r>
              <a:rPr lang="pt-PT" dirty="0" smtClean="0">
                <a:solidFill>
                  <a:prstClr val="black"/>
                </a:solidFill>
              </a:rPr>
              <a:t> , 2002) </a:t>
            </a:r>
            <a:endParaRPr lang="pt-PT" dirty="0"/>
          </a:p>
        </p:txBody>
      </p:sp>
      <p:sp>
        <p:nvSpPr>
          <p:cNvPr id="6" name="Bisel 5"/>
          <p:cNvSpPr/>
          <p:nvPr/>
        </p:nvSpPr>
        <p:spPr>
          <a:xfrm>
            <a:off x="251520" y="2276872"/>
            <a:ext cx="8640960" cy="1768842"/>
          </a:xfrm>
          <a:prstGeom prst="bevel">
            <a:avLst/>
          </a:prstGeom>
          <a:solidFill>
            <a:schemeClr val="accent2">
              <a:lumMod val="40000"/>
              <a:lumOff val="6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pt-PT" dirty="0" smtClean="0">
                <a:solidFill>
                  <a:prstClr val="black"/>
                </a:solidFill>
              </a:rPr>
              <a:t>“ A </a:t>
            </a:r>
            <a:r>
              <a:rPr lang="pt-PT" dirty="0">
                <a:solidFill>
                  <a:prstClr val="black"/>
                </a:solidFill>
              </a:rPr>
              <a:t>Escola não existe apenas para o processo de ensino e aprendizagem, mas num contexto mais amplo, multifacetado referindo-se não apenas a uma comunidade interna, constituída por </a:t>
            </a:r>
            <a:r>
              <a:rPr lang="pt-PT" dirty="0" err="1">
                <a:solidFill>
                  <a:prstClr val="black"/>
                </a:solidFill>
              </a:rPr>
              <a:t>diretores</a:t>
            </a:r>
            <a:r>
              <a:rPr lang="pt-PT" dirty="0">
                <a:solidFill>
                  <a:prstClr val="black"/>
                </a:solidFill>
              </a:rPr>
              <a:t>, professores, alunos e funcionários, mas sim a uma comunidade que se articula com as famílias e a comunidade externa</a:t>
            </a:r>
            <a:r>
              <a:rPr lang="pt-PT" b="1" dirty="0">
                <a:solidFill>
                  <a:prstClr val="black"/>
                </a:solidFill>
              </a:rPr>
              <a:t>”</a:t>
            </a:r>
            <a:r>
              <a:rPr lang="pt-PT" dirty="0">
                <a:solidFill>
                  <a:prstClr val="black"/>
                </a:solidFill>
              </a:rPr>
              <a:t>.</a:t>
            </a:r>
            <a:endParaRPr lang="pt-PT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4" name="Bisel 13"/>
          <p:cNvSpPr/>
          <p:nvPr/>
        </p:nvSpPr>
        <p:spPr>
          <a:xfrm>
            <a:off x="251519" y="836712"/>
            <a:ext cx="8641707" cy="936104"/>
          </a:xfrm>
          <a:prstGeom prst="beve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pt-PT" dirty="0">
                <a:solidFill>
                  <a:prstClr val="black"/>
                </a:solidFill>
              </a:rPr>
              <a:t>“A Escola é um lugar que a sociedade organiza, de forma explícita para levar a cabo a socialização das novas gerações e a sua integração harmoniosa na sociedade.” </a:t>
            </a:r>
            <a:endParaRPr lang="pt-PT" b="1" dirty="0">
              <a:solidFill>
                <a:prstClr val="black"/>
              </a:solidFill>
            </a:endParaRPr>
          </a:p>
        </p:txBody>
      </p:sp>
      <p:sp>
        <p:nvSpPr>
          <p:cNvPr id="15" name="Bisel 14"/>
          <p:cNvSpPr/>
          <p:nvPr/>
        </p:nvSpPr>
        <p:spPr>
          <a:xfrm>
            <a:off x="251521" y="4690840"/>
            <a:ext cx="8641706" cy="1042416"/>
          </a:xfrm>
          <a:prstGeom prst="bevel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pt-PT" dirty="0">
                <a:solidFill>
                  <a:prstClr val="black"/>
                </a:solidFill>
              </a:rPr>
              <a:t>“A Escola, é um estabelecimento de ensino ordenado pelas autoridades reconhecidas da nação cujo acesso é para todo o povo, onde o estado é o gestor em sua plenitude”.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72"/>
            <a:ext cx="9144000" cy="16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ângulo 4"/>
          <p:cNvSpPr/>
          <p:nvPr/>
        </p:nvSpPr>
        <p:spPr>
          <a:xfrm>
            <a:off x="179512" y="0"/>
            <a:ext cx="27109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 smtClean="0">
                <a:latin typeface="Comic Sans MS" pitchFamily="66" charset="0"/>
              </a:rPr>
              <a:t>Conclusões Finais</a:t>
            </a:r>
            <a:endParaRPr lang="pt-PT" sz="2400" b="1" dirty="0">
              <a:latin typeface="Comic Sans MS" pitchFamily="66" charset="0"/>
            </a:endParaRPr>
          </a:p>
        </p:txBody>
      </p:sp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xmlns="" val="2035790359"/>
              </p:ext>
            </p:extLst>
          </p:nvPr>
        </p:nvGraphicFramePr>
        <p:xfrm>
          <a:off x="323528" y="1988840"/>
          <a:ext cx="8640960" cy="4524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xmlns="" val="3385491188"/>
              </p:ext>
            </p:extLst>
          </p:nvPr>
        </p:nvGraphicFramePr>
        <p:xfrm>
          <a:off x="251520" y="764704"/>
          <a:ext cx="8640960" cy="830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Seta curvada à direita 8"/>
          <p:cNvSpPr/>
          <p:nvPr/>
        </p:nvSpPr>
        <p:spPr>
          <a:xfrm>
            <a:off x="35496" y="1412776"/>
            <a:ext cx="432048" cy="576064"/>
          </a:xfrm>
          <a:prstGeom prst="curvedRightArrow">
            <a:avLst/>
          </a:prstGeom>
          <a:solidFill>
            <a:srgbClr val="8000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6672"/>
            <a:ext cx="9144000" cy="16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ângulo 4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  <a:scene3d>
            <a:camera prst="perspectiveBelow"/>
            <a:lightRig rig="threePt" dir="t"/>
          </a:scene3d>
        </p:spPr>
        <p:txBody>
          <a:bodyPr wrap="square">
            <a:spAutoFit/>
          </a:bodyPr>
          <a:lstStyle/>
          <a:p>
            <a:pPr algn="ctr"/>
            <a:r>
              <a:rPr lang="pt-PT" sz="2400" b="1" dirty="0" smtClean="0">
                <a:latin typeface="Comic Sans MS" pitchFamily="66" charset="0"/>
              </a:rPr>
              <a:t>Conclusões Finais</a:t>
            </a:r>
            <a:endParaRPr lang="pt-PT" sz="2400" b="1" dirty="0">
              <a:latin typeface="Comic Sans MS" pitchFamily="66" charset="0"/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8028" y="476672"/>
            <a:ext cx="9144000" cy="624786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FF00FF"/>
            </a:solidFill>
          </a:ln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§"/>
            </a:pPr>
            <a:endParaRPr lang="pt-PT" sz="1600" dirty="0" smtClean="0"/>
          </a:p>
          <a:p>
            <a:pPr lvl="0"/>
            <a:endParaRPr lang="pt-PT" sz="1600" dirty="0"/>
          </a:p>
          <a:p>
            <a:pPr marL="285750" lvl="0" indent="-285750">
              <a:buFont typeface="Wingdings" pitchFamily="2" charset="2"/>
              <a:buChar char="§"/>
            </a:pPr>
            <a:endParaRPr lang="pt-PT" sz="1600" dirty="0" smtClean="0"/>
          </a:p>
          <a:p>
            <a:pPr lvl="0"/>
            <a:endParaRPr lang="pt-PT" sz="1600" dirty="0" smtClean="0"/>
          </a:p>
          <a:p>
            <a:pPr marL="285750" lvl="0" indent="-285750">
              <a:buFont typeface="Wingdings" pitchFamily="2" charset="2"/>
              <a:buChar char="§"/>
            </a:pPr>
            <a:endParaRPr lang="pt-PT" sz="1600" dirty="0" smtClean="0"/>
          </a:p>
          <a:p>
            <a:pPr marL="285750" lvl="0" indent="-285750">
              <a:buFont typeface="Wingdings" pitchFamily="2" charset="2"/>
              <a:buChar char="§"/>
            </a:pPr>
            <a:endParaRPr lang="pt-PT" sz="1600" dirty="0" smtClean="0"/>
          </a:p>
          <a:p>
            <a:pPr marL="285750" lvl="0" indent="-285750">
              <a:buFont typeface="Wingdings" pitchFamily="2" charset="2"/>
              <a:buChar char="§"/>
            </a:pPr>
            <a:endParaRPr lang="pt-PT" sz="1600" dirty="0" smtClean="0"/>
          </a:p>
          <a:p>
            <a:pPr marL="285750" lvl="0" indent="-285750">
              <a:buFont typeface="Wingdings" pitchFamily="2" charset="2"/>
              <a:buChar char="§"/>
            </a:pPr>
            <a:endParaRPr lang="pt-PT" sz="1600" dirty="0"/>
          </a:p>
          <a:p>
            <a:pPr marL="285750" lvl="0" indent="-285750">
              <a:buFont typeface="Wingdings" pitchFamily="2" charset="2"/>
              <a:buChar char="§"/>
            </a:pPr>
            <a:endParaRPr lang="pt-PT" sz="1600" dirty="0" smtClean="0"/>
          </a:p>
          <a:p>
            <a:pPr lvl="0"/>
            <a:endParaRPr lang="pt-PT" sz="1600" dirty="0" smtClean="0"/>
          </a:p>
          <a:p>
            <a:pPr marL="285750" lvl="0" indent="-285750">
              <a:buFont typeface="Wingdings" pitchFamily="2" charset="2"/>
              <a:buChar char="§"/>
            </a:pPr>
            <a:endParaRPr lang="pt-PT" sz="1600" dirty="0" smtClean="0">
              <a:solidFill>
                <a:srgbClr val="800000"/>
              </a:solidFill>
            </a:endParaRPr>
          </a:p>
          <a:p>
            <a:pPr marL="285750" lvl="0" indent="-285750">
              <a:buFont typeface="Wingdings" pitchFamily="2" charset="2"/>
              <a:buChar char="§"/>
            </a:pPr>
            <a:endParaRPr lang="pt-PT" sz="1600" dirty="0">
              <a:solidFill>
                <a:srgbClr val="800000"/>
              </a:solidFill>
            </a:endParaRPr>
          </a:p>
          <a:p>
            <a:pPr lvl="0"/>
            <a:endParaRPr lang="pt-PT" sz="1600" dirty="0" smtClean="0"/>
          </a:p>
          <a:p>
            <a:pPr lvl="0"/>
            <a:endParaRPr lang="pt-PT" sz="1600" dirty="0"/>
          </a:p>
          <a:p>
            <a:pPr lvl="0"/>
            <a:endParaRPr lang="pt-PT" sz="1600" dirty="0" smtClean="0"/>
          </a:p>
          <a:p>
            <a:pPr lvl="0"/>
            <a:endParaRPr lang="pt-PT" sz="1600" dirty="0"/>
          </a:p>
          <a:p>
            <a:pPr lvl="0"/>
            <a:endParaRPr lang="pt-PT" sz="1600" dirty="0" smtClean="0"/>
          </a:p>
          <a:p>
            <a:pPr lvl="0"/>
            <a:endParaRPr lang="pt-PT" sz="1600" dirty="0"/>
          </a:p>
          <a:p>
            <a:pPr lvl="0"/>
            <a:endParaRPr lang="pt-PT" sz="1600" dirty="0" smtClean="0"/>
          </a:p>
          <a:p>
            <a:pPr lvl="0"/>
            <a:endParaRPr lang="pt-PT" sz="1600" dirty="0" smtClean="0"/>
          </a:p>
          <a:p>
            <a:pPr lvl="0"/>
            <a:endParaRPr lang="pt-PT" sz="1600" dirty="0"/>
          </a:p>
          <a:p>
            <a:pPr lvl="0"/>
            <a:endParaRPr lang="pt-PT" sz="1600" dirty="0" smtClean="0"/>
          </a:p>
          <a:p>
            <a:pPr lvl="0"/>
            <a:endParaRPr lang="pt-PT" sz="1600" dirty="0" smtClean="0"/>
          </a:p>
          <a:p>
            <a:pPr lvl="0"/>
            <a:endParaRPr lang="pt-PT" sz="1600" dirty="0"/>
          </a:p>
          <a:p>
            <a:pPr lvl="0"/>
            <a:endParaRPr lang="pt-PT" sz="1600" dirty="0" smtClean="0"/>
          </a:p>
        </p:txBody>
      </p:sp>
      <p:sp>
        <p:nvSpPr>
          <p:cNvPr id="4" name="Rectângulo 3"/>
          <p:cNvSpPr/>
          <p:nvPr/>
        </p:nvSpPr>
        <p:spPr>
          <a:xfrm>
            <a:off x="323528" y="1340768"/>
            <a:ext cx="8640960" cy="12241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/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perspectiveAbove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pt-PT" dirty="0" smtClean="0">
              <a:solidFill>
                <a:srgbClr val="800000"/>
              </a:solidFill>
            </a:endParaRPr>
          </a:p>
          <a:p>
            <a:pPr lvl="0" algn="just"/>
            <a:r>
              <a:rPr lang="pt-PT" dirty="0" smtClean="0">
                <a:solidFill>
                  <a:srgbClr val="800000"/>
                </a:solidFill>
              </a:rPr>
              <a:t>Constatou-se </a:t>
            </a:r>
            <a:r>
              <a:rPr lang="pt-PT" dirty="0">
                <a:solidFill>
                  <a:srgbClr val="800000"/>
                </a:solidFill>
              </a:rPr>
              <a:t>que as condições salariais e de trabalho são desfavoráveis para os atores educativos realizarem as suas </a:t>
            </a:r>
            <a:r>
              <a:rPr lang="pt-PT" dirty="0" err="1">
                <a:solidFill>
                  <a:srgbClr val="800000"/>
                </a:solidFill>
              </a:rPr>
              <a:t>atividades</a:t>
            </a:r>
            <a:r>
              <a:rPr lang="pt-PT" dirty="0">
                <a:solidFill>
                  <a:srgbClr val="800000"/>
                </a:solidFill>
              </a:rPr>
              <a:t> de forma condigna, quer para os que têm como tarefa a transmissão de conhecimentos, como os que têm por obrigação, o acompanhamento dos alunos quanto ao seu rendimento escolar;</a:t>
            </a:r>
          </a:p>
          <a:p>
            <a:pPr lvl="0" algn="just"/>
            <a:endParaRPr lang="pt-PT" dirty="0"/>
          </a:p>
        </p:txBody>
      </p:sp>
      <p:sp>
        <p:nvSpPr>
          <p:cNvPr id="6" name="Rectângulo 5"/>
          <p:cNvSpPr/>
          <p:nvPr/>
        </p:nvSpPr>
        <p:spPr>
          <a:xfrm>
            <a:off x="323528" y="2780928"/>
            <a:ext cx="1584176" cy="14401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PT" sz="1600" dirty="0">
                <a:solidFill>
                  <a:srgbClr val="800000"/>
                </a:solidFill>
              </a:rPr>
              <a:t>Existe </a:t>
            </a:r>
            <a:r>
              <a:rPr lang="pt-PT" sz="1600" dirty="0" smtClean="0">
                <a:solidFill>
                  <a:srgbClr val="800000"/>
                </a:solidFill>
              </a:rPr>
              <a:t>um </a:t>
            </a:r>
            <a:r>
              <a:rPr lang="pt-PT" sz="1600" dirty="0">
                <a:solidFill>
                  <a:srgbClr val="800000"/>
                </a:solidFill>
              </a:rPr>
              <a:t>fraco </a:t>
            </a:r>
            <a:r>
              <a:rPr lang="pt-PT" sz="1600" dirty="0" smtClean="0">
                <a:solidFill>
                  <a:srgbClr val="800000"/>
                </a:solidFill>
              </a:rPr>
              <a:t>envolvimento</a:t>
            </a:r>
          </a:p>
          <a:p>
            <a:pPr lvl="0" algn="ctr"/>
            <a:r>
              <a:rPr lang="pt-PT" sz="1600" dirty="0" smtClean="0">
                <a:solidFill>
                  <a:srgbClr val="800000"/>
                </a:solidFill>
              </a:rPr>
              <a:t>dos </a:t>
            </a:r>
            <a:r>
              <a:rPr lang="pt-PT" sz="1600" dirty="0">
                <a:solidFill>
                  <a:srgbClr val="800000"/>
                </a:solidFill>
              </a:rPr>
              <a:t>atores educativos nas </a:t>
            </a:r>
            <a:r>
              <a:rPr lang="pt-PT" sz="1600" dirty="0" err="1">
                <a:solidFill>
                  <a:srgbClr val="800000"/>
                </a:solidFill>
              </a:rPr>
              <a:t>atividades</a:t>
            </a:r>
            <a:r>
              <a:rPr lang="pt-PT" sz="1600" dirty="0">
                <a:solidFill>
                  <a:srgbClr val="800000"/>
                </a:solidFill>
              </a:rPr>
              <a:t> </a:t>
            </a:r>
            <a:r>
              <a:rPr lang="pt-PT" sz="1600" dirty="0" smtClean="0">
                <a:solidFill>
                  <a:srgbClr val="800000"/>
                </a:solidFill>
              </a:rPr>
              <a:t>que</a:t>
            </a:r>
          </a:p>
          <a:p>
            <a:pPr lvl="0" algn="ctr"/>
            <a:r>
              <a:rPr lang="pt-PT" sz="1600" dirty="0" smtClean="0">
                <a:solidFill>
                  <a:srgbClr val="800000"/>
                </a:solidFill>
              </a:rPr>
              <a:t> </a:t>
            </a:r>
            <a:r>
              <a:rPr lang="pt-PT" sz="1600" dirty="0">
                <a:solidFill>
                  <a:srgbClr val="800000"/>
                </a:solidFill>
              </a:rPr>
              <a:t>a Escola realiza;</a:t>
            </a:r>
          </a:p>
        </p:txBody>
      </p:sp>
      <p:sp>
        <p:nvSpPr>
          <p:cNvPr id="8" name="Rectângulo 7"/>
          <p:cNvSpPr/>
          <p:nvPr/>
        </p:nvSpPr>
        <p:spPr>
          <a:xfrm>
            <a:off x="2411760" y="2780928"/>
            <a:ext cx="2232248" cy="13681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bg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pt-PT" sz="1600" dirty="0" smtClean="0">
              <a:solidFill>
                <a:prstClr val="black"/>
              </a:solidFill>
            </a:endParaRPr>
          </a:p>
          <a:p>
            <a:pPr lvl="0" algn="ctr"/>
            <a:r>
              <a:rPr lang="pt-PT" sz="1600" dirty="0" smtClean="0">
                <a:solidFill>
                  <a:prstClr val="black"/>
                </a:solidFill>
              </a:rPr>
              <a:t>Fraca </a:t>
            </a:r>
            <a:r>
              <a:rPr lang="pt-PT" sz="1600" dirty="0" err="1" smtClean="0">
                <a:solidFill>
                  <a:prstClr val="black"/>
                </a:solidFill>
              </a:rPr>
              <a:t>interação</a:t>
            </a:r>
            <a:r>
              <a:rPr lang="pt-PT" sz="1600" dirty="0" smtClean="0">
                <a:solidFill>
                  <a:prstClr val="black"/>
                </a:solidFill>
              </a:rPr>
              <a:t> </a:t>
            </a:r>
          </a:p>
          <a:p>
            <a:pPr lvl="0" algn="ctr"/>
            <a:r>
              <a:rPr lang="pt-PT" sz="1600" dirty="0" smtClean="0">
                <a:solidFill>
                  <a:prstClr val="black"/>
                </a:solidFill>
              </a:rPr>
              <a:t>entre </a:t>
            </a:r>
            <a:r>
              <a:rPr lang="pt-PT" sz="1600" dirty="0" err="1">
                <a:solidFill>
                  <a:prstClr val="black"/>
                </a:solidFill>
              </a:rPr>
              <a:t>direção</a:t>
            </a:r>
            <a:r>
              <a:rPr lang="pt-PT" sz="1600" dirty="0">
                <a:solidFill>
                  <a:prstClr val="black"/>
                </a:solidFill>
              </a:rPr>
              <a:t> </a:t>
            </a:r>
            <a:r>
              <a:rPr lang="pt-PT" sz="1600" dirty="0" smtClean="0">
                <a:solidFill>
                  <a:prstClr val="black"/>
                </a:solidFill>
              </a:rPr>
              <a:t>de Escola-atores educativos-comunidade </a:t>
            </a:r>
            <a:r>
              <a:rPr lang="pt-PT" sz="1600" dirty="0">
                <a:solidFill>
                  <a:prstClr val="black"/>
                </a:solidFill>
              </a:rPr>
              <a:t>e </a:t>
            </a:r>
            <a:endParaRPr lang="pt-PT" sz="1600" dirty="0" smtClean="0">
              <a:solidFill>
                <a:prstClr val="black"/>
              </a:solidFill>
            </a:endParaRPr>
          </a:p>
          <a:p>
            <a:pPr lvl="0" algn="ctr"/>
            <a:r>
              <a:rPr lang="pt-PT" sz="1600" dirty="0" smtClean="0">
                <a:solidFill>
                  <a:prstClr val="black"/>
                </a:solidFill>
              </a:rPr>
              <a:t>vice-versa</a:t>
            </a:r>
            <a:r>
              <a:rPr lang="pt-PT" sz="1600" dirty="0">
                <a:solidFill>
                  <a:prstClr val="black"/>
                </a:solidFill>
              </a:rPr>
              <a:t>;</a:t>
            </a:r>
          </a:p>
          <a:p>
            <a:pPr lvl="0"/>
            <a:endParaRPr lang="pt-PT" sz="1600" dirty="0">
              <a:solidFill>
                <a:prstClr val="black"/>
              </a:solidFill>
            </a:endParaRPr>
          </a:p>
        </p:txBody>
      </p:sp>
      <p:sp>
        <p:nvSpPr>
          <p:cNvPr id="9" name="Rectângulo arredondado 8"/>
          <p:cNvSpPr/>
          <p:nvPr/>
        </p:nvSpPr>
        <p:spPr>
          <a:xfrm>
            <a:off x="323528" y="620688"/>
            <a:ext cx="8640960" cy="648072"/>
          </a:xfrm>
          <a:prstGeom prst="roundRect">
            <a:avLst/>
          </a:prstGeom>
          <a:solidFill>
            <a:srgbClr val="23D9DD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slop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pt-PT" sz="1600" dirty="0" smtClean="0">
              <a:solidFill>
                <a:srgbClr val="800000"/>
              </a:solidFill>
            </a:endParaRPr>
          </a:p>
          <a:p>
            <a:pPr lvl="0"/>
            <a:r>
              <a:rPr lang="pt-PT" dirty="0" smtClean="0">
                <a:solidFill>
                  <a:srgbClr val="800000"/>
                </a:solidFill>
              </a:rPr>
              <a:t>A Comunidade </a:t>
            </a:r>
            <a:r>
              <a:rPr lang="pt-PT" dirty="0">
                <a:solidFill>
                  <a:srgbClr val="800000"/>
                </a:solidFill>
              </a:rPr>
              <a:t>Educativa possui habilitações literárias baixas, porquanto, somente 40</a:t>
            </a:r>
            <a:r>
              <a:rPr lang="pt-PT" dirty="0" smtClean="0">
                <a:solidFill>
                  <a:srgbClr val="800000"/>
                </a:solidFill>
              </a:rPr>
              <a:t>%, possui </a:t>
            </a:r>
            <a:r>
              <a:rPr lang="pt-PT" dirty="0">
                <a:solidFill>
                  <a:srgbClr val="800000"/>
                </a:solidFill>
              </a:rPr>
              <a:t>escolaridade obrigatória. Os restantes 60%, encontram-se em formação;</a:t>
            </a:r>
          </a:p>
          <a:p>
            <a:pPr lvl="0"/>
            <a:endParaRPr lang="pt-PT" dirty="0">
              <a:solidFill>
                <a:prstClr val="black"/>
              </a:solidFill>
            </a:endParaRPr>
          </a:p>
        </p:txBody>
      </p:sp>
      <p:sp>
        <p:nvSpPr>
          <p:cNvPr id="10" name="Rectângulo arredondado 9"/>
          <p:cNvSpPr/>
          <p:nvPr/>
        </p:nvSpPr>
        <p:spPr>
          <a:xfrm>
            <a:off x="5135488" y="2780928"/>
            <a:ext cx="3829000" cy="151216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PT" sz="1600" dirty="0">
                <a:solidFill>
                  <a:srgbClr val="800000"/>
                </a:solidFill>
              </a:rPr>
              <a:t>A Escola não estende </a:t>
            </a:r>
            <a:r>
              <a:rPr lang="pt-PT" sz="1600" dirty="0" smtClean="0">
                <a:solidFill>
                  <a:srgbClr val="800000"/>
                </a:solidFill>
              </a:rPr>
              <a:t>as </a:t>
            </a:r>
            <a:r>
              <a:rPr lang="pt-PT" sz="1600" dirty="0">
                <a:solidFill>
                  <a:srgbClr val="800000"/>
                </a:solidFill>
              </a:rPr>
              <a:t>suas </a:t>
            </a:r>
            <a:r>
              <a:rPr lang="pt-PT" sz="1600" dirty="0" err="1">
                <a:solidFill>
                  <a:srgbClr val="800000"/>
                </a:solidFill>
              </a:rPr>
              <a:t>ações</a:t>
            </a:r>
            <a:r>
              <a:rPr lang="pt-PT" sz="1600" dirty="0">
                <a:solidFill>
                  <a:srgbClr val="800000"/>
                </a:solidFill>
              </a:rPr>
              <a:t> </a:t>
            </a:r>
            <a:endParaRPr lang="pt-PT" sz="1600" dirty="0" smtClean="0">
              <a:solidFill>
                <a:srgbClr val="800000"/>
              </a:solidFill>
            </a:endParaRPr>
          </a:p>
          <a:p>
            <a:pPr lvl="0" algn="ctr"/>
            <a:r>
              <a:rPr lang="pt-PT" sz="1600" dirty="0" smtClean="0">
                <a:solidFill>
                  <a:srgbClr val="800000"/>
                </a:solidFill>
              </a:rPr>
              <a:t>para </a:t>
            </a:r>
            <a:r>
              <a:rPr lang="pt-PT" sz="1600" dirty="0">
                <a:solidFill>
                  <a:srgbClr val="800000"/>
                </a:solidFill>
              </a:rPr>
              <a:t>a comunidade o que resulta </a:t>
            </a:r>
            <a:endParaRPr lang="pt-PT" sz="1600" dirty="0" smtClean="0">
              <a:solidFill>
                <a:srgbClr val="800000"/>
              </a:solidFill>
            </a:endParaRPr>
          </a:p>
          <a:p>
            <a:pPr lvl="0" algn="ctr"/>
            <a:r>
              <a:rPr lang="pt-PT" sz="1600" dirty="0" smtClean="0">
                <a:solidFill>
                  <a:srgbClr val="800000"/>
                </a:solidFill>
              </a:rPr>
              <a:t>numa </a:t>
            </a:r>
            <a:r>
              <a:rPr lang="pt-PT" sz="1600" dirty="0">
                <a:solidFill>
                  <a:srgbClr val="800000"/>
                </a:solidFill>
              </a:rPr>
              <a:t>relação baseada no distanciamento</a:t>
            </a:r>
            <a:r>
              <a:rPr lang="pt-PT" sz="1600" dirty="0" smtClean="0">
                <a:solidFill>
                  <a:srgbClr val="800000"/>
                </a:solidFill>
              </a:rPr>
              <a:t>,</a:t>
            </a:r>
          </a:p>
          <a:p>
            <a:pPr lvl="0" algn="ctr"/>
            <a:r>
              <a:rPr lang="pt-PT" sz="1600" dirty="0" smtClean="0">
                <a:solidFill>
                  <a:srgbClr val="800000"/>
                </a:solidFill>
              </a:rPr>
              <a:t> </a:t>
            </a:r>
            <a:r>
              <a:rPr lang="pt-PT" sz="1600" dirty="0">
                <a:solidFill>
                  <a:srgbClr val="800000"/>
                </a:solidFill>
              </a:rPr>
              <a:t>entre os atores educativos </a:t>
            </a:r>
            <a:r>
              <a:rPr lang="pt-PT" sz="1600" dirty="0" smtClean="0">
                <a:solidFill>
                  <a:srgbClr val="800000"/>
                </a:solidFill>
              </a:rPr>
              <a:t>como:</a:t>
            </a:r>
          </a:p>
          <a:p>
            <a:pPr lvl="0" algn="ctr"/>
            <a:r>
              <a:rPr lang="pt-PT" sz="1600" dirty="0" err="1" smtClean="0">
                <a:solidFill>
                  <a:srgbClr val="800000"/>
                </a:solidFill>
              </a:rPr>
              <a:t>Diretores</a:t>
            </a:r>
            <a:r>
              <a:rPr lang="pt-PT" sz="1600" dirty="0" smtClean="0">
                <a:solidFill>
                  <a:srgbClr val="800000"/>
                </a:solidFill>
              </a:rPr>
              <a:t>, corpo </a:t>
            </a:r>
            <a:r>
              <a:rPr lang="pt-PT" sz="1600" dirty="0">
                <a:solidFill>
                  <a:srgbClr val="800000"/>
                </a:solidFill>
              </a:rPr>
              <a:t>docente, corpo discente e comunidade em geral;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35496" y="5085184"/>
            <a:ext cx="2190784" cy="1650960"/>
            <a:chOff x="0" y="0"/>
            <a:chExt cx="2190784" cy="1650960"/>
          </a:xfrm>
          <a:scene3d>
            <a:camera prst="orthographicFront"/>
            <a:lightRig rig="flat" dir="t"/>
          </a:scene3d>
        </p:grpSpPr>
        <p:sp>
          <p:nvSpPr>
            <p:cNvPr id="12" name="Rectângulo arredondado 11"/>
            <p:cNvSpPr/>
            <p:nvPr/>
          </p:nvSpPr>
          <p:spPr>
            <a:xfrm>
              <a:off x="0" y="0"/>
              <a:ext cx="2190784" cy="1650960"/>
            </a:xfrm>
            <a:prstGeom prst="roundRect">
              <a:avLst>
                <a:gd name="adj" fmla="val 10000"/>
              </a:avLst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ctângulo 12"/>
            <p:cNvSpPr/>
            <p:nvPr/>
          </p:nvSpPr>
          <p:spPr>
            <a:xfrm>
              <a:off x="0" y="660384"/>
              <a:ext cx="2190784" cy="66038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99568" rIns="99568" bIns="99568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1400" b="1" kern="1200" dirty="0" smtClean="0"/>
                <a:t>As habilitações literárias dos atores educativos</a:t>
              </a:r>
              <a:r>
                <a:rPr lang="pt-PT" sz="1100" kern="1200" dirty="0" smtClean="0"/>
                <a:t>;</a:t>
              </a:r>
              <a:endParaRPr lang="pt-PT" sz="1100" kern="1200" dirty="0"/>
            </a:p>
          </p:txBody>
        </p:sp>
      </p:grpSp>
      <p:sp>
        <p:nvSpPr>
          <p:cNvPr id="14" name="Oval 13"/>
          <p:cNvSpPr/>
          <p:nvPr/>
        </p:nvSpPr>
        <p:spPr>
          <a:xfrm>
            <a:off x="467544" y="5183487"/>
            <a:ext cx="1053829" cy="549769"/>
          </a:xfrm>
          <a:prstGeom prst="ellipse">
            <a:avLst/>
          </a:prstGeom>
          <a:blipFill rotWithShape="1">
            <a:blip r:embed="rId4" cstate="print"/>
            <a:stretch>
              <a:fillRect/>
            </a:stretch>
          </a:blipFill>
          <a:scene3d>
            <a:camera prst="orthographicFront"/>
            <a:lightRig rig="flat" dir="t"/>
          </a:scene3d>
          <a:sp3d z="127000" prstMaterial="plastic">
            <a:bevelT w="88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5" name="Grupo 14"/>
          <p:cNvGrpSpPr/>
          <p:nvPr/>
        </p:nvGrpSpPr>
        <p:grpSpPr>
          <a:xfrm>
            <a:off x="2237200" y="5085184"/>
            <a:ext cx="2262792" cy="1650960"/>
            <a:chOff x="1132661" y="2625680"/>
            <a:chExt cx="2262792" cy="1650960"/>
          </a:xfrm>
          <a:scene3d>
            <a:camera prst="orthographicFront"/>
            <a:lightRig rig="flat" dir="t"/>
          </a:scene3d>
        </p:grpSpPr>
        <p:sp>
          <p:nvSpPr>
            <p:cNvPr id="16" name="Rectângulo arredondado 15"/>
            <p:cNvSpPr/>
            <p:nvPr/>
          </p:nvSpPr>
          <p:spPr>
            <a:xfrm>
              <a:off x="1193749" y="2625680"/>
              <a:ext cx="2190784" cy="1650960"/>
            </a:xfrm>
            <a:prstGeom prst="roundRect">
              <a:avLst>
                <a:gd name="adj" fmla="val 10000"/>
              </a:avLst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ctângulo 16"/>
            <p:cNvSpPr/>
            <p:nvPr/>
          </p:nvSpPr>
          <p:spPr>
            <a:xfrm>
              <a:off x="1132661" y="3273752"/>
              <a:ext cx="2262792" cy="66038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99568" rIns="99568" bIns="99568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1400" b="1" kern="1200" dirty="0" smtClean="0"/>
                <a:t>O tempo de serviço como profissionais da educação</a:t>
              </a:r>
              <a:r>
                <a:rPr lang="pt-PT" sz="1100" kern="1200" dirty="0" smtClean="0"/>
                <a:t>;</a:t>
              </a:r>
              <a:endParaRPr lang="pt-PT" sz="1100" kern="1200" dirty="0"/>
            </a:p>
          </p:txBody>
        </p: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229200"/>
            <a:ext cx="740916" cy="549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" name="Grupo 17"/>
          <p:cNvGrpSpPr/>
          <p:nvPr/>
        </p:nvGrpSpPr>
        <p:grpSpPr>
          <a:xfrm>
            <a:off x="4613464" y="5085184"/>
            <a:ext cx="2190784" cy="1650960"/>
            <a:chOff x="5651961" y="2481664"/>
            <a:chExt cx="2190784" cy="1650960"/>
          </a:xfrm>
          <a:scene3d>
            <a:camera prst="orthographicFront"/>
            <a:lightRig rig="flat" dir="t"/>
          </a:scene3d>
        </p:grpSpPr>
        <p:sp>
          <p:nvSpPr>
            <p:cNvPr id="19" name="Rectângulo arredondado 18"/>
            <p:cNvSpPr/>
            <p:nvPr/>
          </p:nvSpPr>
          <p:spPr>
            <a:xfrm>
              <a:off x="5651961" y="2481664"/>
              <a:ext cx="2190784" cy="1650960"/>
            </a:xfrm>
            <a:prstGeom prst="roundRect">
              <a:avLst>
                <a:gd name="adj" fmla="val 10000"/>
              </a:avLst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ectângulo 19"/>
            <p:cNvSpPr/>
            <p:nvPr/>
          </p:nvSpPr>
          <p:spPr>
            <a:xfrm>
              <a:off x="5651961" y="3201744"/>
              <a:ext cx="2190784" cy="66038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99568" rIns="99568" bIns="99568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1400" b="1" kern="1200" dirty="0" smtClean="0"/>
                <a:t>As condições de trabalho, a preparação/</a:t>
              </a:r>
              <a:r>
                <a:rPr lang="pt-PT" sz="1400" b="1" kern="1200" dirty="0" err="1" smtClean="0"/>
                <a:t>atualização</a:t>
              </a:r>
              <a:r>
                <a:rPr lang="pt-PT" sz="1400" b="1" kern="1200" dirty="0" smtClean="0"/>
                <a:t> dos atores educativos</a:t>
              </a:r>
              <a:r>
                <a:rPr lang="pt-PT" sz="1100" kern="1200" dirty="0" smtClean="0"/>
                <a:t>;</a:t>
              </a:r>
              <a:endParaRPr lang="pt-PT" sz="1100" kern="1200" dirty="0"/>
            </a:p>
          </p:txBody>
        </p:sp>
      </p:grpSp>
      <p:sp>
        <p:nvSpPr>
          <p:cNvPr id="21" name="Oval 20"/>
          <p:cNvSpPr/>
          <p:nvPr/>
        </p:nvSpPr>
        <p:spPr>
          <a:xfrm>
            <a:off x="5004049" y="5157192"/>
            <a:ext cx="1368152" cy="692275"/>
          </a:xfrm>
          <a:prstGeom prst="ellipse">
            <a:avLst/>
          </a:prstGeom>
          <a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 l="-16000" r="-16000"/>
            </a:stretch>
          </a:blipFill>
          <a:scene3d>
            <a:camera prst="orthographicFront"/>
            <a:lightRig rig="flat" dir="t"/>
          </a:scene3d>
          <a:sp3d z="127000" prstMaterial="plastic">
            <a:bevelT w="88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2" name="Grupo 21"/>
          <p:cNvGrpSpPr/>
          <p:nvPr/>
        </p:nvGrpSpPr>
        <p:grpSpPr>
          <a:xfrm>
            <a:off x="6876256" y="5085184"/>
            <a:ext cx="2232248" cy="1650960"/>
            <a:chOff x="6773703" y="-144016"/>
            <a:chExt cx="2232248" cy="1650960"/>
          </a:xfrm>
          <a:scene3d>
            <a:camera prst="orthographicFront"/>
            <a:lightRig rig="flat" dir="t"/>
          </a:scene3d>
        </p:grpSpPr>
        <p:sp>
          <p:nvSpPr>
            <p:cNvPr id="23" name="Rectângulo arredondado 22"/>
            <p:cNvSpPr/>
            <p:nvPr/>
          </p:nvSpPr>
          <p:spPr>
            <a:xfrm>
              <a:off x="6773703" y="-144016"/>
              <a:ext cx="2190784" cy="1650960"/>
            </a:xfrm>
            <a:prstGeom prst="roundRect">
              <a:avLst>
                <a:gd name="adj" fmla="val 10000"/>
              </a:avLst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ectângulo 23"/>
            <p:cNvSpPr/>
            <p:nvPr/>
          </p:nvSpPr>
          <p:spPr>
            <a:xfrm>
              <a:off x="6815167" y="635760"/>
              <a:ext cx="2190784" cy="66038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99568" rIns="99568" bIns="99568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1400" b="1" kern="1200" dirty="0" smtClean="0"/>
                <a:t>O envolvimento dos atores educativos nas </a:t>
              </a:r>
              <a:r>
                <a:rPr lang="pt-PT" sz="1400" b="1" kern="1200" dirty="0" err="1" smtClean="0"/>
                <a:t>atividades</a:t>
              </a:r>
              <a:r>
                <a:rPr lang="pt-PT" sz="1400" b="1" kern="1200" dirty="0" smtClean="0"/>
                <a:t> realizadas pela Escola</a:t>
              </a:r>
              <a:r>
                <a:rPr lang="pt-PT" sz="1100" kern="1200" dirty="0" smtClean="0"/>
                <a:t>.</a:t>
              </a:r>
              <a:endParaRPr lang="pt-PT" sz="1100" kern="1200" dirty="0"/>
            </a:p>
          </p:txBody>
        </p:sp>
      </p:grpSp>
      <p:sp>
        <p:nvSpPr>
          <p:cNvPr id="25" name="Oval 24"/>
          <p:cNvSpPr/>
          <p:nvPr/>
        </p:nvSpPr>
        <p:spPr>
          <a:xfrm>
            <a:off x="7020272" y="5157192"/>
            <a:ext cx="1944216" cy="714856"/>
          </a:xfrm>
          <a:prstGeom prst="ellipse">
            <a:avLst/>
          </a:prstGeom>
          <a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 t="-102000" b="-102000"/>
            </a:stretch>
          </a:blipFill>
          <a:scene3d>
            <a:camera prst="orthographicFront"/>
            <a:lightRig rig="flat" dir="t"/>
          </a:scene3d>
          <a:sp3d z="127000" prstMaterial="plastic">
            <a:bevelT w="88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Seta para a direita 25"/>
          <p:cNvSpPr/>
          <p:nvPr/>
        </p:nvSpPr>
        <p:spPr>
          <a:xfrm>
            <a:off x="2195736" y="5805264"/>
            <a:ext cx="144016" cy="48463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7" name="Seta para a direita 26"/>
          <p:cNvSpPr/>
          <p:nvPr/>
        </p:nvSpPr>
        <p:spPr>
          <a:xfrm>
            <a:off x="4499992" y="5805264"/>
            <a:ext cx="144016" cy="48463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8" name="Seta para a direita 27"/>
          <p:cNvSpPr/>
          <p:nvPr/>
        </p:nvSpPr>
        <p:spPr>
          <a:xfrm>
            <a:off x="6804248" y="5805264"/>
            <a:ext cx="144016" cy="48463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0" name="Rectângulo 29"/>
          <p:cNvSpPr/>
          <p:nvPr/>
        </p:nvSpPr>
        <p:spPr>
          <a:xfrm>
            <a:off x="107504" y="4509120"/>
            <a:ext cx="8856984" cy="360040"/>
          </a:xfrm>
          <a:prstGeom prst="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Os </a:t>
            </a:r>
            <a:r>
              <a:rPr lang="pt-PT" dirty="0" err="1" smtClean="0"/>
              <a:t>fatores</a:t>
            </a:r>
            <a:r>
              <a:rPr lang="pt-PT" dirty="0" smtClean="0"/>
              <a:t> que determinam a forma como a Escola é vista pela Comunidade </a:t>
            </a:r>
            <a:r>
              <a:rPr lang="pt-PT" dirty="0"/>
              <a:t>E</a:t>
            </a:r>
            <a:r>
              <a:rPr lang="pt-PT" dirty="0" smtClean="0"/>
              <a:t>ducativa </a:t>
            </a:r>
            <a:endParaRPr lang="pt-PT" dirty="0"/>
          </a:p>
        </p:txBody>
      </p:sp>
      <p:sp>
        <p:nvSpPr>
          <p:cNvPr id="32" name="Seta de movimento para a direita 31"/>
          <p:cNvSpPr/>
          <p:nvPr/>
        </p:nvSpPr>
        <p:spPr>
          <a:xfrm rot="5400000">
            <a:off x="4391980" y="4329100"/>
            <a:ext cx="288032" cy="1368152"/>
          </a:xfrm>
          <a:prstGeom prst="stripedRightArrow">
            <a:avLst/>
          </a:prstGeom>
          <a:solidFill>
            <a:srgbClr val="EA22CD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9" grpId="0" animBg="1"/>
      <p:bldP spid="10" grpId="0" animBg="1"/>
      <p:bldP spid="3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72"/>
            <a:ext cx="9144000" cy="16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ângulo 4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>
            <a:spAutoFit/>
          </a:bodyPr>
          <a:lstStyle/>
          <a:p>
            <a:pPr algn="ctr"/>
            <a:r>
              <a:rPr lang="pt-PT" sz="2400" b="1" dirty="0" smtClean="0">
                <a:latin typeface="Comic Sans MS" pitchFamily="66" charset="0"/>
              </a:rPr>
              <a:t>Sugestões e Recomendações</a:t>
            </a:r>
            <a:endParaRPr lang="pt-PT" sz="2400" b="1" dirty="0">
              <a:latin typeface="Comic Sans MS" pitchFamily="66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xmlns="" val="117283775"/>
              </p:ext>
            </p:extLst>
          </p:nvPr>
        </p:nvGraphicFramePr>
        <p:xfrm>
          <a:off x="0" y="692696"/>
          <a:ext cx="9144000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0" y="58614"/>
            <a:ext cx="8435280" cy="56207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2400" b="1" dirty="0" smtClean="0">
                <a:latin typeface="Comic Sans MS" pitchFamily="66" charset="0"/>
                <a:ea typeface="+mj-ea"/>
                <a:cs typeface="+mj-cs"/>
              </a:rPr>
              <a:t>Objectivos da Investigação</a:t>
            </a:r>
            <a:endParaRPr kumimoji="0" lang="pt-PT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0" y="476672"/>
            <a:ext cx="9144000" cy="216024"/>
            <a:chOff x="0" y="764704"/>
            <a:chExt cx="9144000" cy="216024"/>
          </a:xfrm>
        </p:grpSpPr>
        <p:pic>
          <p:nvPicPr>
            <p:cNvPr id="3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764704"/>
              <a:ext cx="9144000" cy="1646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908720"/>
              <a:ext cx="9144000" cy="72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xmlns="" val="1438452483"/>
              </p:ext>
            </p:extLst>
          </p:nvPr>
        </p:nvGraphicFramePr>
        <p:xfrm>
          <a:off x="467544" y="2826802"/>
          <a:ext cx="8389440" cy="1754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" name="Seta para baixo 14"/>
          <p:cNvSpPr/>
          <p:nvPr/>
        </p:nvSpPr>
        <p:spPr>
          <a:xfrm>
            <a:off x="3923928" y="4005064"/>
            <a:ext cx="1584176" cy="1080120"/>
          </a:xfrm>
          <a:prstGeom prst="downArrow">
            <a:avLst>
              <a:gd name="adj1" fmla="val 47691"/>
              <a:gd name="adj2" fmla="val 65964"/>
            </a:avLst>
          </a:prstGeom>
          <a:solidFill>
            <a:srgbClr val="9A00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7" name="Lata 16"/>
          <p:cNvSpPr/>
          <p:nvPr/>
        </p:nvSpPr>
        <p:spPr>
          <a:xfrm>
            <a:off x="827584" y="931423"/>
            <a:ext cx="7607696" cy="1598839"/>
          </a:xfrm>
          <a:prstGeom prst="can">
            <a:avLst/>
          </a:prstGeom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PT" sz="2400" b="1" dirty="0">
                <a:solidFill>
                  <a:srgbClr val="9A0000"/>
                </a:solidFill>
              </a:rPr>
              <a:t>Investigar </a:t>
            </a:r>
          </a:p>
          <a:p>
            <a:pPr lvl="0" algn="ctr"/>
            <a:r>
              <a:rPr lang="pt-PT" sz="2400" b="1" dirty="0">
                <a:solidFill>
                  <a:srgbClr val="9A0000"/>
                </a:solidFill>
              </a:rPr>
              <a:t>a forma como a Escola é vista pela comunidade educativa</a:t>
            </a:r>
          </a:p>
        </p:txBody>
      </p:sp>
      <p:sp>
        <p:nvSpPr>
          <p:cNvPr id="18" name="Bisel 17"/>
          <p:cNvSpPr/>
          <p:nvPr/>
        </p:nvSpPr>
        <p:spPr>
          <a:xfrm>
            <a:off x="0" y="5085184"/>
            <a:ext cx="9144000" cy="129614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b="1" dirty="0">
                <a:solidFill>
                  <a:srgbClr val="C00000"/>
                </a:solidFill>
                <a:latin typeface="Comic Sans MS" pitchFamily="66" charset="0"/>
              </a:rPr>
              <a:t>Contribuir </a:t>
            </a:r>
            <a:r>
              <a:rPr lang="pt-PT" sz="2400" b="1" dirty="0" smtClean="0">
                <a:solidFill>
                  <a:srgbClr val="C00000"/>
                </a:solidFill>
                <a:latin typeface="Comic Sans MS" pitchFamily="66" charset="0"/>
              </a:rPr>
              <a:t>com </a:t>
            </a:r>
            <a:r>
              <a:rPr lang="pt-PT" sz="2400" b="1" dirty="0">
                <a:solidFill>
                  <a:srgbClr val="C00000"/>
                </a:solidFill>
                <a:latin typeface="Comic Sans MS" pitchFamily="66" charset="0"/>
              </a:rPr>
              <a:t>sugestões </a:t>
            </a:r>
            <a:r>
              <a:rPr lang="pt-PT" sz="2400" b="1" dirty="0" smtClean="0">
                <a:solidFill>
                  <a:srgbClr val="C00000"/>
                </a:solidFill>
                <a:latin typeface="Comic Sans MS" pitchFamily="66" charset="0"/>
              </a:rPr>
              <a:t>para </a:t>
            </a:r>
            <a:r>
              <a:rPr lang="pt-PT" sz="2400" b="1" dirty="0">
                <a:solidFill>
                  <a:srgbClr val="C00000"/>
                </a:solidFill>
                <a:latin typeface="Comic Sans MS" pitchFamily="66" charset="0"/>
              </a:rPr>
              <a:t>a melhoria do grau </a:t>
            </a:r>
            <a:endParaRPr lang="pt-PT" sz="24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/>
            <a:r>
              <a:rPr lang="pt-PT" sz="2400" b="1" dirty="0" smtClean="0">
                <a:solidFill>
                  <a:srgbClr val="C00000"/>
                </a:solidFill>
                <a:latin typeface="Comic Sans MS" pitchFamily="66" charset="0"/>
              </a:rPr>
              <a:t>de </a:t>
            </a:r>
            <a:r>
              <a:rPr lang="pt-PT" sz="2400" b="1" dirty="0" err="1">
                <a:solidFill>
                  <a:srgbClr val="C00000"/>
                </a:solidFill>
                <a:latin typeface="Comic Sans MS" pitchFamily="66" charset="0"/>
              </a:rPr>
              <a:t>perceção</a:t>
            </a:r>
            <a:r>
              <a:rPr lang="pt-PT" sz="2400" b="1" dirty="0">
                <a:solidFill>
                  <a:srgbClr val="C00000"/>
                </a:solidFill>
                <a:latin typeface="Comic Sans MS" pitchFamily="66" charset="0"/>
              </a:rPr>
              <a:t> que a Comunidade Educativa tem da Escola</a:t>
            </a:r>
            <a:endParaRPr lang="pt-PT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2843808" y="2636912"/>
            <a:ext cx="3456384" cy="1646554"/>
          </a:xfrm>
          <a:prstGeom prst="ellips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36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pt-PT" sz="3600" b="1" dirty="0" smtClean="0">
                <a:solidFill>
                  <a:schemeClr val="bg1"/>
                </a:solidFill>
                <a:latin typeface="Comic Sans MS" pitchFamily="66" charset="0"/>
              </a:rPr>
              <a:t>Escola</a:t>
            </a:r>
          </a:p>
          <a:p>
            <a:pPr algn="ctr"/>
            <a:endParaRPr lang="pt-PT" sz="3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372200" y="4293096"/>
            <a:ext cx="1944216" cy="16561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Sociológica</a:t>
            </a:r>
            <a:endParaRPr lang="pt-PT" sz="1400" b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971600" y="1124744"/>
            <a:ext cx="1800200" cy="151216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14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histórica</a:t>
            </a:r>
            <a:endParaRPr lang="pt-PT" sz="14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6516216" y="1124744"/>
            <a:ext cx="1800200" cy="1584176"/>
          </a:xfrm>
          <a:prstGeom prst="ellipse">
            <a:avLst/>
          </a:prstGeom>
          <a:solidFill>
            <a:srgbClr val="009900"/>
          </a:solidFill>
          <a:ln w="1905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Comunidade Educativa</a:t>
            </a:r>
            <a:endParaRPr lang="pt-PT" sz="1400" b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879812" y="44624"/>
            <a:ext cx="3492388" cy="136815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175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b="1" dirty="0" smtClean="0">
                <a:latin typeface="Comic Sans MS" pitchFamily="66" charset="0"/>
              </a:rPr>
              <a:t>Perspetivas</a:t>
            </a:r>
            <a:endParaRPr lang="pt-PT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971600" y="4293096"/>
            <a:ext cx="1944216" cy="16561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14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Pedagógica</a:t>
            </a:r>
            <a:endParaRPr lang="pt-PT" sz="1400" b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9" name="Seta de movimento para a direita 28"/>
          <p:cNvSpPr/>
          <p:nvPr/>
        </p:nvSpPr>
        <p:spPr>
          <a:xfrm rot="19150614">
            <a:off x="5996257" y="2085402"/>
            <a:ext cx="709473" cy="1072300"/>
          </a:xfrm>
          <a:prstGeom prst="stripedRightArrow">
            <a:avLst/>
          </a:prstGeom>
          <a:solidFill>
            <a:srgbClr val="9A00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>
              <a:latin typeface="Comic Sans MS" pitchFamily="66" charset="0"/>
            </a:endParaRPr>
          </a:p>
        </p:txBody>
      </p:sp>
      <p:cxnSp>
        <p:nvCxnSpPr>
          <p:cNvPr id="3" name="Conexão recta unidireccional 2"/>
          <p:cNvCxnSpPr/>
          <p:nvPr/>
        </p:nvCxnSpPr>
        <p:spPr>
          <a:xfrm>
            <a:off x="1907704" y="2652073"/>
            <a:ext cx="0" cy="1641023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xão recta unidireccional 6"/>
          <p:cNvCxnSpPr/>
          <p:nvPr/>
        </p:nvCxnSpPr>
        <p:spPr>
          <a:xfrm flipV="1">
            <a:off x="7380312" y="2708920"/>
            <a:ext cx="0" cy="158417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eta para baixo 9"/>
          <p:cNvSpPr/>
          <p:nvPr/>
        </p:nvSpPr>
        <p:spPr>
          <a:xfrm>
            <a:off x="3923928" y="1448780"/>
            <a:ext cx="1440160" cy="396044"/>
          </a:xfrm>
          <a:prstGeom prst="downArrow">
            <a:avLst>
              <a:gd name="adj1" fmla="val 50000"/>
              <a:gd name="adj2" fmla="val 453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1028" name="Conexão recta 1027"/>
          <p:cNvCxnSpPr>
            <a:stCxn id="17" idx="5"/>
          </p:cNvCxnSpPr>
          <p:nvPr/>
        </p:nvCxnSpPr>
        <p:spPr>
          <a:xfrm>
            <a:off x="2508167" y="2415460"/>
            <a:ext cx="623673" cy="5814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xão recta 39"/>
          <p:cNvCxnSpPr>
            <a:endCxn id="20" idx="7"/>
          </p:cNvCxnSpPr>
          <p:nvPr/>
        </p:nvCxnSpPr>
        <p:spPr>
          <a:xfrm flipH="1">
            <a:off x="2631092" y="3933056"/>
            <a:ext cx="572756" cy="602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xão recta 43"/>
          <p:cNvCxnSpPr>
            <a:endCxn id="14" idx="1"/>
          </p:cNvCxnSpPr>
          <p:nvPr/>
        </p:nvCxnSpPr>
        <p:spPr>
          <a:xfrm>
            <a:off x="5940152" y="4005064"/>
            <a:ext cx="716772" cy="530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xão recta 47"/>
          <p:cNvCxnSpPr/>
          <p:nvPr/>
        </p:nvCxnSpPr>
        <p:spPr>
          <a:xfrm>
            <a:off x="2771800" y="1850846"/>
            <a:ext cx="3744416" cy="3600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684486" y="3181445"/>
            <a:ext cx="712787" cy="4246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611560" y="4221088"/>
            <a:ext cx="2520280" cy="136815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1400" b="1" dirty="0" smtClean="0">
                <a:latin typeface="Comic Sans MS" pitchFamily="66" charset="0"/>
              </a:rPr>
              <a:t>Tomadas de decisão, administração e consultoria</a:t>
            </a:r>
          </a:p>
          <a:p>
            <a:pPr algn="ctr"/>
            <a:r>
              <a:rPr lang="pt-PT" sz="1400" b="1" dirty="0" smtClean="0">
                <a:latin typeface="Comic Sans MS" pitchFamily="66" charset="0"/>
              </a:rPr>
              <a:t> </a:t>
            </a:r>
            <a:endParaRPr lang="pt-PT" sz="1400" b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611560" y="1340768"/>
            <a:ext cx="2376264" cy="151216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1400" b="1" dirty="0" smtClean="0">
                <a:latin typeface="Comic Sans MS" pitchFamily="66" charset="0"/>
              </a:rPr>
              <a:t>Corresponsáveis pela educação</a:t>
            </a:r>
            <a:endParaRPr lang="pt-PT" sz="14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6020200" y="4127943"/>
            <a:ext cx="2296216" cy="1605313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1400" b="1" dirty="0" smtClean="0">
                <a:latin typeface="Comic Sans MS" pitchFamily="66" charset="0"/>
              </a:rPr>
              <a:t>Aprendizagem em casa</a:t>
            </a:r>
            <a:endParaRPr lang="pt-PT" sz="1400" b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915816" y="116632"/>
            <a:ext cx="2992352" cy="136815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1600" b="1" dirty="0" smtClean="0">
                <a:solidFill>
                  <a:srgbClr val="9A0000"/>
                </a:solidFill>
                <a:latin typeface="Comic Sans MS" pitchFamily="66" charset="0"/>
              </a:rPr>
              <a:t>Envolvimento</a:t>
            </a:r>
            <a:endParaRPr lang="pt-PT" sz="1600" b="1" dirty="0">
              <a:solidFill>
                <a:srgbClr val="9A0000"/>
              </a:solidFill>
              <a:latin typeface="Comic Sans MS" pitchFamily="66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5940152" y="1412776"/>
            <a:ext cx="2304256" cy="151216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1400" b="1" dirty="0" smtClean="0">
                <a:latin typeface="Comic Sans MS" pitchFamily="66" charset="0"/>
              </a:rPr>
              <a:t>Colaboração e Intercâmbio com as Organizações Comunitárias </a:t>
            </a:r>
            <a:endParaRPr lang="pt-PT" sz="1400" b="1" dirty="0">
              <a:latin typeface="Comic Sans MS" pitchFamily="66" charset="0"/>
            </a:endParaRPr>
          </a:p>
        </p:txBody>
      </p:sp>
      <p:sp>
        <p:nvSpPr>
          <p:cNvPr id="24" name="Seta de movimento para a direita 23"/>
          <p:cNvSpPr/>
          <p:nvPr/>
        </p:nvSpPr>
        <p:spPr>
          <a:xfrm rot="7911584">
            <a:off x="3110061" y="3988864"/>
            <a:ext cx="504056" cy="360040"/>
          </a:xfrm>
          <a:prstGeom prst="stripedRightArrow">
            <a:avLst/>
          </a:prstGeom>
          <a:solidFill>
            <a:srgbClr val="9A00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>
              <a:latin typeface="Comic Sans MS" pitchFamily="66" charset="0"/>
            </a:endParaRPr>
          </a:p>
        </p:txBody>
      </p:sp>
      <p:sp>
        <p:nvSpPr>
          <p:cNvPr id="25" name="Seta de movimento para a direita 24"/>
          <p:cNvSpPr/>
          <p:nvPr/>
        </p:nvSpPr>
        <p:spPr>
          <a:xfrm rot="13103048">
            <a:off x="2901117" y="2538470"/>
            <a:ext cx="504056" cy="360040"/>
          </a:xfrm>
          <a:prstGeom prst="stripedRightArrow">
            <a:avLst/>
          </a:prstGeom>
          <a:solidFill>
            <a:srgbClr val="9A00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>
              <a:latin typeface="Comic Sans MS" pitchFamily="66" charset="0"/>
            </a:endParaRPr>
          </a:p>
        </p:txBody>
      </p:sp>
      <p:sp>
        <p:nvSpPr>
          <p:cNvPr id="26" name="Seta de movimento para a direita 25"/>
          <p:cNvSpPr/>
          <p:nvPr/>
        </p:nvSpPr>
        <p:spPr>
          <a:xfrm rot="3062944">
            <a:off x="5461694" y="3947923"/>
            <a:ext cx="504056" cy="360040"/>
          </a:xfrm>
          <a:prstGeom prst="stripedRightArrow">
            <a:avLst/>
          </a:prstGeom>
          <a:solidFill>
            <a:srgbClr val="9A00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>
              <a:latin typeface="Comic Sans MS" pitchFamily="66" charset="0"/>
            </a:endParaRPr>
          </a:p>
        </p:txBody>
      </p:sp>
      <p:sp>
        <p:nvSpPr>
          <p:cNvPr id="29" name="Seta de movimento para a direita 28"/>
          <p:cNvSpPr/>
          <p:nvPr/>
        </p:nvSpPr>
        <p:spPr>
          <a:xfrm rot="19110141">
            <a:off x="5492112" y="2587117"/>
            <a:ext cx="504056" cy="360040"/>
          </a:xfrm>
          <a:prstGeom prst="stripedRightArrow">
            <a:avLst/>
          </a:prstGeom>
          <a:solidFill>
            <a:srgbClr val="9A00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>
              <a:latin typeface="Comic Sans MS" pitchFamily="66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203848" y="2664296"/>
            <a:ext cx="2520280" cy="1484784"/>
          </a:xfrm>
          <a:prstGeom prst="ellipse">
            <a:avLst/>
          </a:prstGeom>
          <a:ln w="76200">
            <a:solidFill>
              <a:srgbClr val="9F5FCF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pt-PT" b="1" dirty="0" smtClean="0">
                <a:solidFill>
                  <a:schemeClr val="bg2"/>
                </a:solidFill>
                <a:latin typeface="Comic Sans MS" pitchFamily="66" charset="0"/>
              </a:rPr>
              <a:t>Escola</a:t>
            </a:r>
          </a:p>
          <a:p>
            <a:pPr algn="ctr"/>
            <a:r>
              <a:rPr lang="pt-PT" b="1" dirty="0" smtClean="0">
                <a:solidFill>
                  <a:schemeClr val="bg2"/>
                </a:solidFill>
                <a:latin typeface="Comic Sans MS" pitchFamily="66" charset="0"/>
              </a:rPr>
              <a:t>Família e as Comunidades</a:t>
            </a:r>
          </a:p>
          <a:p>
            <a:pPr algn="ctr"/>
            <a:endParaRPr lang="pt-PT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3" name="Conexão recta 2"/>
          <p:cNvCxnSpPr/>
          <p:nvPr/>
        </p:nvCxnSpPr>
        <p:spPr>
          <a:xfrm>
            <a:off x="1835696" y="2878086"/>
            <a:ext cx="0" cy="134300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xão recta 4"/>
          <p:cNvCxnSpPr/>
          <p:nvPr/>
        </p:nvCxnSpPr>
        <p:spPr>
          <a:xfrm>
            <a:off x="3131840" y="5013176"/>
            <a:ext cx="293906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xão recta 6"/>
          <p:cNvCxnSpPr/>
          <p:nvPr/>
        </p:nvCxnSpPr>
        <p:spPr>
          <a:xfrm>
            <a:off x="2987824" y="2132856"/>
            <a:ext cx="294663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xão recta 8"/>
          <p:cNvCxnSpPr/>
          <p:nvPr/>
        </p:nvCxnSpPr>
        <p:spPr>
          <a:xfrm>
            <a:off x="7092280" y="2924944"/>
            <a:ext cx="0" cy="120299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eta para cima e para baixo 1"/>
          <p:cNvSpPr/>
          <p:nvPr/>
        </p:nvSpPr>
        <p:spPr>
          <a:xfrm>
            <a:off x="4211960" y="1477650"/>
            <a:ext cx="484632" cy="65520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rma livre 7"/>
          <p:cNvSpPr/>
          <p:nvPr/>
        </p:nvSpPr>
        <p:spPr>
          <a:xfrm>
            <a:off x="1259632" y="404664"/>
            <a:ext cx="4392488" cy="64807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604637"/>
              <a:gd name="f7" fmla="val 1302318"/>
              <a:gd name="f8" fmla="val 130232"/>
              <a:gd name="f9" fmla="val 95692"/>
              <a:gd name="f10" fmla="val 13721"/>
              <a:gd name="f11" fmla="val 62567"/>
              <a:gd name="f12" fmla="val 38144"/>
              <a:gd name="f13" fmla="val 2474405"/>
              <a:gd name="f14" fmla="val 2508945"/>
              <a:gd name="f15" fmla="val 2542070"/>
              <a:gd name="f16" fmla="val 2566493"/>
              <a:gd name="f17" fmla="val 2590916"/>
              <a:gd name="f18" fmla="val 1172086"/>
              <a:gd name="f19" fmla="val 1206626"/>
              <a:gd name="f20" fmla="val 1239751"/>
              <a:gd name="f21" fmla="val 1264174"/>
              <a:gd name="f22" fmla="val 1288597"/>
              <a:gd name="f23" fmla="+- 0 0 -90"/>
              <a:gd name="f24" fmla="*/ f3 1 2604637"/>
              <a:gd name="f25" fmla="*/ f4 1 1302318"/>
              <a:gd name="f26" fmla="+- f7 0 f5"/>
              <a:gd name="f27" fmla="+- f6 0 f5"/>
              <a:gd name="f28" fmla="*/ f23 f0 1"/>
              <a:gd name="f29" fmla="*/ f27 1 2604637"/>
              <a:gd name="f30" fmla="*/ f26 1 1302318"/>
              <a:gd name="f31" fmla="*/ 0 f27 1"/>
              <a:gd name="f32" fmla="*/ 130232 f26 1"/>
              <a:gd name="f33" fmla="*/ 38144 f27 1"/>
              <a:gd name="f34" fmla="*/ 38144 f26 1"/>
              <a:gd name="f35" fmla="*/ 130232 f27 1"/>
              <a:gd name="f36" fmla="*/ 0 f26 1"/>
              <a:gd name="f37" fmla="*/ 2474405 f27 1"/>
              <a:gd name="f38" fmla="*/ 2566493 f27 1"/>
              <a:gd name="f39" fmla="*/ 2604637 f27 1"/>
              <a:gd name="f40" fmla="*/ 1172086 f26 1"/>
              <a:gd name="f41" fmla="*/ 1264174 f26 1"/>
              <a:gd name="f42" fmla="*/ 1302318 f26 1"/>
              <a:gd name="f43" fmla="*/ f28 1 f2"/>
              <a:gd name="f44" fmla="*/ f31 1 2604637"/>
              <a:gd name="f45" fmla="*/ f32 1 1302318"/>
              <a:gd name="f46" fmla="*/ f33 1 2604637"/>
              <a:gd name="f47" fmla="*/ f34 1 1302318"/>
              <a:gd name="f48" fmla="*/ f35 1 2604637"/>
              <a:gd name="f49" fmla="*/ f36 1 1302318"/>
              <a:gd name="f50" fmla="*/ f37 1 2604637"/>
              <a:gd name="f51" fmla="*/ f38 1 2604637"/>
              <a:gd name="f52" fmla="*/ f39 1 2604637"/>
              <a:gd name="f53" fmla="*/ f40 1 1302318"/>
              <a:gd name="f54" fmla="*/ f41 1 1302318"/>
              <a:gd name="f55" fmla="*/ f42 1 1302318"/>
              <a:gd name="f56" fmla="*/ f5 1 f29"/>
              <a:gd name="f57" fmla="*/ f6 1 f29"/>
              <a:gd name="f58" fmla="*/ f5 1 f30"/>
              <a:gd name="f59" fmla="*/ f7 1 f30"/>
              <a:gd name="f60" fmla="+- f43 0 f1"/>
              <a:gd name="f61" fmla="*/ f44 1 f29"/>
              <a:gd name="f62" fmla="*/ f45 1 f30"/>
              <a:gd name="f63" fmla="*/ f46 1 f29"/>
              <a:gd name="f64" fmla="*/ f47 1 f30"/>
              <a:gd name="f65" fmla="*/ f48 1 f29"/>
              <a:gd name="f66" fmla="*/ f49 1 f30"/>
              <a:gd name="f67" fmla="*/ f50 1 f29"/>
              <a:gd name="f68" fmla="*/ f51 1 f29"/>
              <a:gd name="f69" fmla="*/ f52 1 f29"/>
              <a:gd name="f70" fmla="*/ f53 1 f30"/>
              <a:gd name="f71" fmla="*/ f54 1 f30"/>
              <a:gd name="f72" fmla="*/ f55 1 f30"/>
              <a:gd name="f73" fmla="*/ f56 f24 1"/>
              <a:gd name="f74" fmla="*/ f57 f24 1"/>
              <a:gd name="f75" fmla="*/ f59 f25 1"/>
              <a:gd name="f76" fmla="*/ f58 f25 1"/>
              <a:gd name="f77" fmla="*/ f61 f24 1"/>
              <a:gd name="f78" fmla="*/ f62 f25 1"/>
              <a:gd name="f79" fmla="*/ f63 f24 1"/>
              <a:gd name="f80" fmla="*/ f64 f25 1"/>
              <a:gd name="f81" fmla="*/ f65 f24 1"/>
              <a:gd name="f82" fmla="*/ f66 f25 1"/>
              <a:gd name="f83" fmla="*/ f67 f24 1"/>
              <a:gd name="f84" fmla="*/ f68 f24 1"/>
              <a:gd name="f85" fmla="*/ f69 f24 1"/>
              <a:gd name="f86" fmla="*/ f70 f25 1"/>
              <a:gd name="f87" fmla="*/ f71 f25 1"/>
              <a:gd name="f88" fmla="*/ f72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60">
                <a:pos x="f77" y="f78"/>
              </a:cxn>
              <a:cxn ang="f60">
                <a:pos x="f79" y="f80"/>
              </a:cxn>
              <a:cxn ang="f60">
                <a:pos x="f81" y="f82"/>
              </a:cxn>
              <a:cxn ang="f60">
                <a:pos x="f83" y="f82"/>
              </a:cxn>
              <a:cxn ang="f60">
                <a:pos x="f84" y="f80"/>
              </a:cxn>
              <a:cxn ang="f60">
                <a:pos x="f85" y="f78"/>
              </a:cxn>
              <a:cxn ang="f60">
                <a:pos x="f85" y="f86"/>
              </a:cxn>
              <a:cxn ang="f60">
                <a:pos x="f84" y="f87"/>
              </a:cxn>
              <a:cxn ang="f60">
                <a:pos x="f83" y="f88"/>
              </a:cxn>
              <a:cxn ang="f60">
                <a:pos x="f81" y="f88"/>
              </a:cxn>
              <a:cxn ang="f60">
                <a:pos x="f79" y="f87"/>
              </a:cxn>
              <a:cxn ang="f60">
                <a:pos x="f77" y="f86"/>
              </a:cxn>
              <a:cxn ang="f60">
                <a:pos x="f77" y="f78"/>
              </a:cxn>
            </a:cxnLst>
            <a:rect l="f73" t="f76" r="f74" b="f75"/>
            <a:pathLst>
              <a:path w="2604637" h="1302318">
                <a:moveTo>
                  <a:pt x="f5" y="f8"/>
                </a:moveTo>
                <a:cubicBezTo>
                  <a:pt x="f5" y="f9"/>
                  <a:pt x="f10" y="f11"/>
                  <a:pt x="f12" y="f12"/>
                </a:cubicBezTo>
                <a:cubicBezTo>
                  <a:pt x="f11" y="f10"/>
                  <a:pt x="f9" y="f5"/>
                  <a:pt x="f8" y="f5"/>
                </a:cubicBezTo>
                <a:lnTo>
                  <a:pt x="f13" y="f5"/>
                </a:lnTo>
                <a:cubicBezTo>
                  <a:pt x="f14" y="f5"/>
                  <a:pt x="f15" y="f10"/>
                  <a:pt x="f16" y="f12"/>
                </a:cubicBezTo>
                <a:cubicBezTo>
                  <a:pt x="f17" y="f11"/>
                  <a:pt x="f6" y="f9"/>
                  <a:pt x="f6" y="f8"/>
                </a:cubicBezTo>
                <a:lnTo>
                  <a:pt x="f6" y="f18"/>
                </a:lnTo>
                <a:cubicBezTo>
                  <a:pt x="f6" y="f19"/>
                  <a:pt x="f17" y="f20"/>
                  <a:pt x="f16" y="f21"/>
                </a:cubicBezTo>
                <a:cubicBezTo>
                  <a:pt x="f15" y="f22"/>
                  <a:pt x="f14" y="f7"/>
                  <a:pt x="f13" y="f7"/>
                </a:cubicBezTo>
                <a:lnTo>
                  <a:pt x="f8" y="f7"/>
                </a:lnTo>
                <a:cubicBezTo>
                  <a:pt x="f9" y="f7"/>
                  <a:pt x="f11" y="f22"/>
                  <a:pt x="f12" y="f21"/>
                </a:cubicBezTo>
                <a:cubicBezTo>
                  <a:pt x="f10" y="f20"/>
                  <a:pt x="f5" y="f19"/>
                  <a:pt x="f5" y="f18"/>
                </a:cubicBezTo>
                <a:lnTo>
                  <a:pt x="f5" y="f8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125775" tIns="96560" rIns="125775" bIns="96560" anchor="ctr" anchorCtr="1" compatLnSpc="1"/>
          <a:lstStyle/>
          <a:p>
            <a:pPr marL="0" marR="0" lvl="0" indent="0" algn="ctr" defTabSz="2044698" rtl="0" fontAlgn="auto" hangingPunct="1">
              <a:lnSpc>
                <a:spcPct val="90000"/>
              </a:lnSpc>
              <a:spcBef>
                <a:spcPts val="0"/>
              </a:spcBef>
              <a:spcAft>
                <a:spcPts val="19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2400" b="1" i="0" u="none" strike="noStrike" kern="1200" cap="none" spc="0" baseline="0" dirty="0" smtClean="0">
                <a:solidFill>
                  <a:sysClr val="windowText" lastClr="000000"/>
                </a:solidFill>
                <a:uFillTx/>
                <a:latin typeface="Comic Sans MS" pitchFamily="66" charset="0"/>
                <a:cs typeface="Arial" pitchFamily="34" charset="0"/>
              </a:rPr>
              <a:t>Questões de Investigação</a:t>
            </a:r>
            <a:endParaRPr lang="pt-PT" sz="2400" b="1" i="0" u="none" strike="noStrike" kern="1200" cap="none" spc="0" baseline="0" dirty="0">
              <a:solidFill>
                <a:sysClr val="windowText" lastClr="000000"/>
              </a:solidFill>
              <a:uFillTx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4" name="Forma livre 11"/>
          <p:cNvSpPr/>
          <p:nvPr/>
        </p:nvSpPr>
        <p:spPr>
          <a:xfrm>
            <a:off x="827584" y="1268760"/>
            <a:ext cx="6552728" cy="120733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329740"/>
              <a:gd name="f7" fmla="val 1063317"/>
              <a:gd name="f8" fmla="val 106332"/>
              <a:gd name="f9" fmla="val 78131"/>
              <a:gd name="f10" fmla="val 11203"/>
              <a:gd name="f11" fmla="val 51085"/>
              <a:gd name="f12" fmla="val 31144"/>
              <a:gd name="f13" fmla="val 4223408"/>
              <a:gd name="f14" fmla="val 4251609"/>
              <a:gd name="f15" fmla="val 4278655"/>
              <a:gd name="f16" fmla="val 4298596"/>
              <a:gd name="f17" fmla="val 4318537"/>
              <a:gd name="f18" fmla="val 956985"/>
              <a:gd name="f19" fmla="val 985186"/>
              <a:gd name="f20" fmla="val 1012232"/>
              <a:gd name="f21" fmla="val 1032173"/>
              <a:gd name="f22" fmla="val 1052114"/>
              <a:gd name="f23" fmla="+- 0 0 -90"/>
              <a:gd name="f24" fmla="*/ f3 1 4329740"/>
              <a:gd name="f25" fmla="*/ f4 1 1063317"/>
              <a:gd name="f26" fmla="+- f7 0 f5"/>
              <a:gd name="f27" fmla="+- f6 0 f5"/>
              <a:gd name="f28" fmla="*/ f23 f0 1"/>
              <a:gd name="f29" fmla="*/ f27 1 4329740"/>
              <a:gd name="f30" fmla="*/ f26 1 1063317"/>
              <a:gd name="f31" fmla="*/ 0 f27 1"/>
              <a:gd name="f32" fmla="*/ 106332 f26 1"/>
              <a:gd name="f33" fmla="*/ 31144 f27 1"/>
              <a:gd name="f34" fmla="*/ 31144 f26 1"/>
              <a:gd name="f35" fmla="*/ 106332 f27 1"/>
              <a:gd name="f36" fmla="*/ 0 f26 1"/>
              <a:gd name="f37" fmla="*/ 4223408 f27 1"/>
              <a:gd name="f38" fmla="*/ 4298596 f27 1"/>
              <a:gd name="f39" fmla="*/ 4329740 f27 1"/>
              <a:gd name="f40" fmla="*/ 956985 f26 1"/>
              <a:gd name="f41" fmla="*/ 1032173 f26 1"/>
              <a:gd name="f42" fmla="*/ 1063317 f26 1"/>
              <a:gd name="f43" fmla="*/ f28 1 f2"/>
              <a:gd name="f44" fmla="*/ f31 1 4329740"/>
              <a:gd name="f45" fmla="*/ f32 1 1063317"/>
              <a:gd name="f46" fmla="*/ f33 1 4329740"/>
              <a:gd name="f47" fmla="*/ f34 1 1063317"/>
              <a:gd name="f48" fmla="*/ f35 1 4329740"/>
              <a:gd name="f49" fmla="*/ f36 1 1063317"/>
              <a:gd name="f50" fmla="*/ f37 1 4329740"/>
              <a:gd name="f51" fmla="*/ f38 1 4329740"/>
              <a:gd name="f52" fmla="*/ f39 1 4329740"/>
              <a:gd name="f53" fmla="*/ f40 1 1063317"/>
              <a:gd name="f54" fmla="*/ f41 1 1063317"/>
              <a:gd name="f55" fmla="*/ f42 1 1063317"/>
              <a:gd name="f56" fmla="*/ f5 1 f29"/>
              <a:gd name="f57" fmla="*/ f6 1 f29"/>
              <a:gd name="f58" fmla="*/ f5 1 f30"/>
              <a:gd name="f59" fmla="*/ f7 1 f30"/>
              <a:gd name="f60" fmla="+- f43 0 f1"/>
              <a:gd name="f61" fmla="*/ f44 1 f29"/>
              <a:gd name="f62" fmla="*/ f45 1 f30"/>
              <a:gd name="f63" fmla="*/ f46 1 f29"/>
              <a:gd name="f64" fmla="*/ f47 1 f30"/>
              <a:gd name="f65" fmla="*/ f48 1 f29"/>
              <a:gd name="f66" fmla="*/ f49 1 f30"/>
              <a:gd name="f67" fmla="*/ f50 1 f29"/>
              <a:gd name="f68" fmla="*/ f51 1 f29"/>
              <a:gd name="f69" fmla="*/ f52 1 f29"/>
              <a:gd name="f70" fmla="*/ f53 1 f30"/>
              <a:gd name="f71" fmla="*/ f54 1 f30"/>
              <a:gd name="f72" fmla="*/ f55 1 f30"/>
              <a:gd name="f73" fmla="*/ f56 f24 1"/>
              <a:gd name="f74" fmla="*/ f57 f24 1"/>
              <a:gd name="f75" fmla="*/ f59 f25 1"/>
              <a:gd name="f76" fmla="*/ f58 f25 1"/>
              <a:gd name="f77" fmla="*/ f61 f24 1"/>
              <a:gd name="f78" fmla="*/ f62 f25 1"/>
              <a:gd name="f79" fmla="*/ f63 f24 1"/>
              <a:gd name="f80" fmla="*/ f64 f25 1"/>
              <a:gd name="f81" fmla="*/ f65 f24 1"/>
              <a:gd name="f82" fmla="*/ f66 f25 1"/>
              <a:gd name="f83" fmla="*/ f67 f24 1"/>
              <a:gd name="f84" fmla="*/ f68 f24 1"/>
              <a:gd name="f85" fmla="*/ f69 f24 1"/>
              <a:gd name="f86" fmla="*/ f70 f25 1"/>
              <a:gd name="f87" fmla="*/ f71 f25 1"/>
              <a:gd name="f88" fmla="*/ f72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60">
                <a:pos x="f77" y="f78"/>
              </a:cxn>
              <a:cxn ang="f60">
                <a:pos x="f79" y="f80"/>
              </a:cxn>
              <a:cxn ang="f60">
                <a:pos x="f81" y="f82"/>
              </a:cxn>
              <a:cxn ang="f60">
                <a:pos x="f83" y="f82"/>
              </a:cxn>
              <a:cxn ang="f60">
                <a:pos x="f84" y="f80"/>
              </a:cxn>
              <a:cxn ang="f60">
                <a:pos x="f85" y="f78"/>
              </a:cxn>
              <a:cxn ang="f60">
                <a:pos x="f85" y="f86"/>
              </a:cxn>
              <a:cxn ang="f60">
                <a:pos x="f84" y="f87"/>
              </a:cxn>
              <a:cxn ang="f60">
                <a:pos x="f83" y="f88"/>
              </a:cxn>
              <a:cxn ang="f60">
                <a:pos x="f81" y="f88"/>
              </a:cxn>
              <a:cxn ang="f60">
                <a:pos x="f79" y="f87"/>
              </a:cxn>
              <a:cxn ang="f60">
                <a:pos x="f77" y="f86"/>
              </a:cxn>
              <a:cxn ang="f60">
                <a:pos x="f77" y="f78"/>
              </a:cxn>
            </a:cxnLst>
            <a:rect l="f73" t="f76" r="f74" b="f75"/>
            <a:pathLst>
              <a:path w="4329740" h="1063317">
                <a:moveTo>
                  <a:pt x="f5" y="f8"/>
                </a:moveTo>
                <a:cubicBezTo>
                  <a:pt x="f5" y="f9"/>
                  <a:pt x="f10" y="f11"/>
                  <a:pt x="f12" y="f12"/>
                </a:cubicBezTo>
                <a:cubicBezTo>
                  <a:pt x="f11" y="f10"/>
                  <a:pt x="f9" y="f5"/>
                  <a:pt x="f8" y="f5"/>
                </a:cubicBezTo>
                <a:lnTo>
                  <a:pt x="f13" y="f5"/>
                </a:lnTo>
                <a:cubicBezTo>
                  <a:pt x="f14" y="f5"/>
                  <a:pt x="f15" y="f10"/>
                  <a:pt x="f16" y="f12"/>
                </a:cubicBezTo>
                <a:cubicBezTo>
                  <a:pt x="f17" y="f11"/>
                  <a:pt x="f6" y="f9"/>
                  <a:pt x="f6" y="f8"/>
                </a:cubicBezTo>
                <a:lnTo>
                  <a:pt x="f6" y="f18"/>
                </a:lnTo>
                <a:cubicBezTo>
                  <a:pt x="f6" y="f19"/>
                  <a:pt x="f17" y="f20"/>
                  <a:pt x="f16" y="f21"/>
                </a:cubicBezTo>
                <a:cubicBezTo>
                  <a:pt x="f15" y="f22"/>
                  <a:pt x="f14" y="f7"/>
                  <a:pt x="f13" y="f7"/>
                </a:cubicBezTo>
                <a:lnTo>
                  <a:pt x="f8" y="f7"/>
                </a:lnTo>
                <a:cubicBezTo>
                  <a:pt x="f9" y="f7"/>
                  <a:pt x="f11" y="f22"/>
                  <a:pt x="f12" y="f21"/>
                </a:cubicBezTo>
                <a:cubicBezTo>
                  <a:pt x="f10" y="f20"/>
                  <a:pt x="f5" y="f19"/>
                  <a:pt x="f5" y="f18"/>
                </a:cubicBezTo>
                <a:lnTo>
                  <a:pt x="f5" y="f8"/>
                </a:lnTo>
                <a:close/>
              </a:path>
            </a:pathLst>
          </a:custGeom>
          <a:solidFill>
            <a:schemeClr val="bg1">
              <a:lumMod val="85000"/>
              <a:alpha val="90000"/>
            </a:schemeClr>
          </a:solidFill>
          <a:ln w="25402">
            <a:solidFill>
              <a:srgbClr val="9A0000"/>
            </a:solidFill>
            <a:prstDash val="solid"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69247" tIns="56546" rIns="69247" bIns="56546" anchor="ctr" anchorCtr="0" compatLnSpc="1"/>
          <a:lstStyle/>
          <a:p>
            <a:pPr lvl="0"/>
            <a:r>
              <a:rPr lang="pt-PT" sz="1600" dirty="0" smtClean="0">
                <a:latin typeface="Comic Sans MS" pitchFamily="66" charset="0"/>
              </a:rPr>
              <a:t>A Escola é entendida pela Comunidade Educativa apenas como um local apropriado para o ensino-aprendizagem?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15" name="Forma livre 13"/>
          <p:cNvSpPr/>
          <p:nvPr/>
        </p:nvSpPr>
        <p:spPr>
          <a:xfrm>
            <a:off x="827584" y="2636912"/>
            <a:ext cx="8064896" cy="115212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191840"/>
              <a:gd name="f7" fmla="val 970722"/>
              <a:gd name="f8" fmla="val 97072"/>
              <a:gd name="f9" fmla="val 71327"/>
              <a:gd name="f10" fmla="val 10227"/>
              <a:gd name="f11" fmla="val 46636"/>
              <a:gd name="f12" fmla="val 28432"/>
              <a:gd name="f13" fmla="val 46637"/>
              <a:gd name="f14" fmla="val 4094768"/>
              <a:gd name="f15" fmla="val 4120513"/>
              <a:gd name="f16" fmla="val 4145204"/>
              <a:gd name="f17" fmla="val 4163408"/>
              <a:gd name="f18" fmla="val 4181613"/>
              <a:gd name="f19" fmla="val 873650"/>
              <a:gd name="f20" fmla="val 899395"/>
              <a:gd name="f21" fmla="val 924086"/>
              <a:gd name="f22" fmla="val 942290"/>
              <a:gd name="f23" fmla="val 4145203"/>
              <a:gd name="f24" fmla="val 960495"/>
              <a:gd name="f25" fmla="val 924085"/>
              <a:gd name="f26" fmla="+- 0 0 -90"/>
              <a:gd name="f27" fmla="*/ f3 1 4191840"/>
              <a:gd name="f28" fmla="*/ f4 1 970722"/>
              <a:gd name="f29" fmla="+- f7 0 f5"/>
              <a:gd name="f30" fmla="+- f6 0 f5"/>
              <a:gd name="f31" fmla="*/ f26 f0 1"/>
              <a:gd name="f32" fmla="*/ f30 1 4191840"/>
              <a:gd name="f33" fmla="*/ f29 1 970722"/>
              <a:gd name="f34" fmla="*/ 0 f30 1"/>
              <a:gd name="f35" fmla="*/ 97072 f29 1"/>
              <a:gd name="f36" fmla="*/ 28432 f30 1"/>
              <a:gd name="f37" fmla="*/ 28432 f29 1"/>
              <a:gd name="f38" fmla="*/ 97072 f30 1"/>
              <a:gd name="f39" fmla="*/ 0 f29 1"/>
              <a:gd name="f40" fmla="*/ 4094768 f30 1"/>
              <a:gd name="f41" fmla="*/ 4163408 f30 1"/>
              <a:gd name="f42" fmla="*/ 4191840 f30 1"/>
              <a:gd name="f43" fmla="*/ 873650 f29 1"/>
              <a:gd name="f44" fmla="*/ 942290 f29 1"/>
              <a:gd name="f45" fmla="*/ 970722 f29 1"/>
              <a:gd name="f46" fmla="*/ f31 1 f2"/>
              <a:gd name="f47" fmla="*/ f34 1 4191840"/>
              <a:gd name="f48" fmla="*/ f35 1 970722"/>
              <a:gd name="f49" fmla="*/ f36 1 4191840"/>
              <a:gd name="f50" fmla="*/ f37 1 970722"/>
              <a:gd name="f51" fmla="*/ f38 1 4191840"/>
              <a:gd name="f52" fmla="*/ f39 1 970722"/>
              <a:gd name="f53" fmla="*/ f40 1 4191840"/>
              <a:gd name="f54" fmla="*/ f41 1 4191840"/>
              <a:gd name="f55" fmla="*/ f42 1 4191840"/>
              <a:gd name="f56" fmla="*/ f43 1 970722"/>
              <a:gd name="f57" fmla="*/ f44 1 970722"/>
              <a:gd name="f58" fmla="*/ f45 1 970722"/>
              <a:gd name="f59" fmla="*/ f5 1 f32"/>
              <a:gd name="f60" fmla="*/ f6 1 f32"/>
              <a:gd name="f61" fmla="*/ f5 1 f33"/>
              <a:gd name="f62" fmla="*/ f7 1 f33"/>
              <a:gd name="f63" fmla="+- f46 0 f1"/>
              <a:gd name="f64" fmla="*/ f47 1 f32"/>
              <a:gd name="f65" fmla="*/ f48 1 f33"/>
              <a:gd name="f66" fmla="*/ f49 1 f32"/>
              <a:gd name="f67" fmla="*/ f50 1 f33"/>
              <a:gd name="f68" fmla="*/ f51 1 f32"/>
              <a:gd name="f69" fmla="*/ f52 1 f33"/>
              <a:gd name="f70" fmla="*/ f53 1 f32"/>
              <a:gd name="f71" fmla="*/ f54 1 f32"/>
              <a:gd name="f72" fmla="*/ f55 1 f32"/>
              <a:gd name="f73" fmla="*/ f56 1 f33"/>
              <a:gd name="f74" fmla="*/ f57 1 f33"/>
              <a:gd name="f75" fmla="*/ f58 1 f33"/>
              <a:gd name="f76" fmla="*/ f59 f27 1"/>
              <a:gd name="f77" fmla="*/ f60 f27 1"/>
              <a:gd name="f78" fmla="*/ f62 f28 1"/>
              <a:gd name="f79" fmla="*/ f61 f28 1"/>
              <a:gd name="f80" fmla="*/ f64 f27 1"/>
              <a:gd name="f81" fmla="*/ f65 f28 1"/>
              <a:gd name="f82" fmla="*/ f66 f27 1"/>
              <a:gd name="f83" fmla="*/ f67 f28 1"/>
              <a:gd name="f84" fmla="*/ f68 f27 1"/>
              <a:gd name="f85" fmla="*/ f69 f28 1"/>
              <a:gd name="f86" fmla="*/ f70 f27 1"/>
              <a:gd name="f87" fmla="*/ f71 f27 1"/>
              <a:gd name="f88" fmla="*/ f72 f27 1"/>
              <a:gd name="f89" fmla="*/ f73 f28 1"/>
              <a:gd name="f90" fmla="*/ f74 f28 1"/>
              <a:gd name="f91" fmla="*/ f75 f2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63">
                <a:pos x="f80" y="f81"/>
              </a:cxn>
              <a:cxn ang="f63">
                <a:pos x="f82" y="f83"/>
              </a:cxn>
              <a:cxn ang="f63">
                <a:pos x="f84" y="f85"/>
              </a:cxn>
              <a:cxn ang="f63">
                <a:pos x="f86" y="f85"/>
              </a:cxn>
              <a:cxn ang="f63">
                <a:pos x="f87" y="f83"/>
              </a:cxn>
              <a:cxn ang="f63">
                <a:pos x="f88" y="f81"/>
              </a:cxn>
              <a:cxn ang="f63">
                <a:pos x="f88" y="f89"/>
              </a:cxn>
              <a:cxn ang="f63">
                <a:pos x="f87" y="f90"/>
              </a:cxn>
              <a:cxn ang="f63">
                <a:pos x="f86" y="f91"/>
              </a:cxn>
              <a:cxn ang="f63">
                <a:pos x="f84" y="f91"/>
              </a:cxn>
              <a:cxn ang="f63">
                <a:pos x="f82" y="f90"/>
              </a:cxn>
              <a:cxn ang="f63">
                <a:pos x="f80" y="f89"/>
              </a:cxn>
              <a:cxn ang="f63">
                <a:pos x="f80" y="f81"/>
              </a:cxn>
            </a:cxnLst>
            <a:rect l="f76" t="f79" r="f77" b="f78"/>
            <a:pathLst>
              <a:path w="4191840" h="970722">
                <a:moveTo>
                  <a:pt x="f5" y="f8"/>
                </a:moveTo>
                <a:cubicBezTo>
                  <a:pt x="f5" y="f9"/>
                  <a:pt x="f10" y="f11"/>
                  <a:pt x="f12" y="f12"/>
                </a:cubicBezTo>
                <a:cubicBezTo>
                  <a:pt x="f13" y="f10"/>
                  <a:pt x="f9" y="f5"/>
                  <a:pt x="f8" y="f5"/>
                </a:cubicBezTo>
                <a:lnTo>
                  <a:pt x="f14" y="f5"/>
                </a:lnTo>
                <a:cubicBezTo>
                  <a:pt x="f15" y="f5"/>
                  <a:pt x="f16" y="f10"/>
                  <a:pt x="f17" y="f12"/>
                </a:cubicBezTo>
                <a:cubicBezTo>
                  <a:pt x="f18" y="f13"/>
                  <a:pt x="f6" y="f9"/>
                  <a:pt x="f6" y="f8"/>
                </a:cubicBezTo>
                <a:lnTo>
                  <a:pt x="f6" y="f19"/>
                </a:lnTo>
                <a:cubicBezTo>
                  <a:pt x="f6" y="f20"/>
                  <a:pt x="f18" y="f21"/>
                  <a:pt x="f17" y="f22"/>
                </a:cubicBezTo>
                <a:cubicBezTo>
                  <a:pt x="f23" y="f24"/>
                  <a:pt x="f15" y="f7"/>
                  <a:pt x="f14" y="f7"/>
                </a:cubicBezTo>
                <a:lnTo>
                  <a:pt x="f8" y="f7"/>
                </a:lnTo>
                <a:cubicBezTo>
                  <a:pt x="f9" y="f7"/>
                  <a:pt x="f11" y="f24"/>
                  <a:pt x="f12" y="f22"/>
                </a:cubicBezTo>
                <a:cubicBezTo>
                  <a:pt x="f10" y="f25"/>
                  <a:pt x="f5" y="f20"/>
                  <a:pt x="f5" y="f19"/>
                </a:cubicBezTo>
                <a:lnTo>
                  <a:pt x="f5" y="f8"/>
                </a:lnTo>
                <a:close/>
              </a:path>
            </a:pathLst>
          </a:custGeom>
          <a:solidFill>
            <a:schemeClr val="bg1">
              <a:lumMod val="85000"/>
              <a:alpha val="90000"/>
            </a:schemeClr>
          </a:solidFill>
          <a:ln w="25402">
            <a:solidFill>
              <a:srgbClr val="9A0000"/>
            </a:solidFill>
            <a:prstDash val="solid"/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vert="horz" wrap="square" lIns="69247" tIns="56546" rIns="69247" bIns="56546" anchor="ctr" anchorCtr="0" compatLnSpc="1"/>
          <a:lstStyle/>
          <a:p>
            <a:pPr lvl="0"/>
            <a:r>
              <a:rPr lang="pt-PT" sz="1600" dirty="0" smtClean="0">
                <a:latin typeface="Comic Sans MS" pitchFamily="66" charset="0"/>
              </a:rPr>
              <a:t>A forma como a Escola é </a:t>
            </a:r>
            <a:r>
              <a:rPr lang="pt-PT" sz="1600" dirty="0" err="1" smtClean="0">
                <a:latin typeface="Comic Sans MS" pitchFamily="66" charset="0"/>
              </a:rPr>
              <a:t>perceda</a:t>
            </a:r>
            <a:r>
              <a:rPr lang="pt-PT" sz="1600" dirty="0" smtClean="0">
                <a:latin typeface="Comic Sans MS" pitchFamily="66" charset="0"/>
              </a:rPr>
              <a:t> pela Comunidade Educativa determina o grau de envolvimento da mesma?</a:t>
            </a:r>
            <a:endParaRPr lang="pt-PT" sz="1600" b="1" dirty="0">
              <a:latin typeface="Comic Sans MS" pitchFamily="66" charset="0"/>
            </a:endParaRPr>
          </a:p>
        </p:txBody>
      </p:sp>
      <p:grpSp>
        <p:nvGrpSpPr>
          <p:cNvPr id="18" name="Grupo 17"/>
          <p:cNvGrpSpPr/>
          <p:nvPr/>
        </p:nvGrpSpPr>
        <p:grpSpPr>
          <a:xfrm>
            <a:off x="467544" y="692696"/>
            <a:ext cx="792088" cy="4320479"/>
            <a:chOff x="1619672" y="980728"/>
            <a:chExt cx="792088" cy="4320479"/>
          </a:xfrm>
        </p:grpSpPr>
        <p:sp>
          <p:nvSpPr>
            <p:cNvPr id="12" name="Forma livre 8"/>
            <p:cNvSpPr/>
            <p:nvPr/>
          </p:nvSpPr>
          <p:spPr>
            <a:xfrm>
              <a:off x="1619672" y="1412776"/>
              <a:ext cx="379631" cy="90104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79636"/>
                <a:gd name="f4" fmla="val 901054"/>
                <a:gd name="f5" fmla="*/ f0 1 379636"/>
                <a:gd name="f6" fmla="*/ f1 1 901054"/>
                <a:gd name="f7" fmla="+- f4 0 f2"/>
                <a:gd name="f8" fmla="+- f3 0 f2"/>
                <a:gd name="f9" fmla="*/ f8 1 379636"/>
                <a:gd name="f10" fmla="*/ f7 1 901054"/>
                <a:gd name="f11" fmla="*/ 0 1 f9"/>
                <a:gd name="f12" fmla="*/ 379636 1 f9"/>
                <a:gd name="f13" fmla="*/ 0 1 f10"/>
                <a:gd name="f14" fmla="*/ 901054 1 f10"/>
                <a:gd name="f15" fmla="*/ f11 f5 1"/>
                <a:gd name="f16" fmla="*/ f12 f5 1"/>
                <a:gd name="f17" fmla="*/ f14 f6 1"/>
                <a:gd name="f18" fmla="*/ f13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5" t="f18" r="f16" b="f17"/>
              <a:pathLst>
                <a:path w="379636" h="901054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25402">
              <a:solidFill>
                <a:srgbClr val="800000"/>
              </a:solidFill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t-P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grpSp>
          <p:nvGrpSpPr>
            <p:cNvPr id="10" name="Grupo 9"/>
            <p:cNvGrpSpPr/>
            <p:nvPr/>
          </p:nvGrpSpPr>
          <p:grpSpPr>
            <a:xfrm>
              <a:off x="1619672" y="980728"/>
              <a:ext cx="353680" cy="4320479"/>
              <a:chOff x="1619672" y="980728"/>
              <a:chExt cx="353680" cy="4320479"/>
            </a:xfrm>
          </p:grpSpPr>
          <p:sp>
            <p:nvSpPr>
              <p:cNvPr id="13" name="Forma livre 10"/>
              <p:cNvSpPr/>
              <p:nvPr/>
            </p:nvSpPr>
            <p:spPr>
              <a:xfrm>
                <a:off x="1619672" y="980728"/>
                <a:ext cx="353680" cy="2670911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53683"/>
                  <a:gd name="f4" fmla="val 2310873"/>
                  <a:gd name="f5" fmla="*/ f0 1 353683"/>
                  <a:gd name="f6" fmla="*/ f1 1 2310873"/>
                  <a:gd name="f7" fmla="+- f4 0 f2"/>
                  <a:gd name="f8" fmla="+- f3 0 f2"/>
                  <a:gd name="f9" fmla="*/ f8 1 353683"/>
                  <a:gd name="f10" fmla="*/ f7 1 2310873"/>
                  <a:gd name="f11" fmla="*/ 0 1 f9"/>
                  <a:gd name="f12" fmla="*/ 353683 1 f9"/>
                  <a:gd name="f13" fmla="*/ 0 1 f10"/>
                  <a:gd name="f14" fmla="*/ 2310873 1 f10"/>
                  <a:gd name="f15" fmla="*/ f11 f5 1"/>
                  <a:gd name="f16" fmla="*/ f12 f5 1"/>
                  <a:gd name="f17" fmla="*/ f14 f6 1"/>
                  <a:gd name="f18" fmla="*/ f13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5" t="f18" r="f16" b="f17"/>
                <a:pathLst>
                  <a:path w="353683" h="2310873">
                    <a:moveTo>
                      <a:pt x="f2" y="f2"/>
                    </a:moveTo>
                    <a:lnTo>
                      <a:pt x="f2" y="f4"/>
                    </a:lnTo>
                    <a:lnTo>
                      <a:pt x="f3" y="f4"/>
                    </a:lnTo>
                  </a:path>
                </a:pathLst>
              </a:custGeom>
              <a:noFill/>
              <a:ln w="25402">
                <a:solidFill>
                  <a:srgbClr val="800000"/>
                </a:solidFill>
                <a:prstDash val="solid"/>
              </a:ln>
            </p:spPr>
            <p:txBody>
              <a:bodyPr vert="horz" wrap="square" lIns="0" tIns="0" rIns="0" bIns="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pt-PT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16" name="Forma livre 10"/>
              <p:cNvSpPr/>
              <p:nvPr/>
            </p:nvSpPr>
            <p:spPr>
              <a:xfrm>
                <a:off x="1619672" y="3645024"/>
                <a:ext cx="353680" cy="1656183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53683"/>
                  <a:gd name="f4" fmla="val 2310873"/>
                  <a:gd name="f5" fmla="*/ f0 1 353683"/>
                  <a:gd name="f6" fmla="*/ f1 1 2310873"/>
                  <a:gd name="f7" fmla="+- f4 0 f2"/>
                  <a:gd name="f8" fmla="+- f3 0 f2"/>
                  <a:gd name="f9" fmla="*/ f8 1 353683"/>
                  <a:gd name="f10" fmla="*/ f7 1 2310873"/>
                  <a:gd name="f11" fmla="*/ 0 1 f9"/>
                  <a:gd name="f12" fmla="*/ 353683 1 f9"/>
                  <a:gd name="f13" fmla="*/ 0 1 f10"/>
                  <a:gd name="f14" fmla="*/ 2310873 1 f10"/>
                  <a:gd name="f15" fmla="*/ f11 f5 1"/>
                  <a:gd name="f16" fmla="*/ f12 f5 1"/>
                  <a:gd name="f17" fmla="*/ f14 f6 1"/>
                  <a:gd name="f18" fmla="*/ f13 f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5" t="f18" r="f16" b="f17"/>
                <a:pathLst>
                  <a:path w="353683" h="2310873">
                    <a:moveTo>
                      <a:pt x="f2" y="f2"/>
                    </a:moveTo>
                    <a:lnTo>
                      <a:pt x="f2" y="f4"/>
                    </a:lnTo>
                    <a:lnTo>
                      <a:pt x="f3" y="f4"/>
                    </a:lnTo>
                  </a:path>
                </a:pathLst>
              </a:custGeom>
              <a:noFill/>
              <a:ln w="25402">
                <a:solidFill>
                  <a:srgbClr val="800000"/>
                </a:solidFill>
                <a:prstDash val="solid"/>
              </a:ln>
            </p:spPr>
            <p:txBody>
              <a:bodyPr vert="horz" wrap="square" lIns="0" tIns="0" rIns="0" bIns="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pt-PT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p:grpSp>
        <p:sp>
          <p:nvSpPr>
            <p:cNvPr id="20" name="Forma livre 8"/>
            <p:cNvSpPr/>
            <p:nvPr/>
          </p:nvSpPr>
          <p:spPr>
            <a:xfrm rot="5400000">
              <a:off x="1825900" y="774501"/>
              <a:ext cx="379631" cy="79208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79636"/>
                <a:gd name="f4" fmla="val 901054"/>
                <a:gd name="f5" fmla="*/ f0 1 379636"/>
                <a:gd name="f6" fmla="*/ f1 1 901054"/>
                <a:gd name="f7" fmla="+- f4 0 f2"/>
                <a:gd name="f8" fmla="+- f3 0 f2"/>
                <a:gd name="f9" fmla="*/ f8 1 379636"/>
                <a:gd name="f10" fmla="*/ f7 1 901054"/>
                <a:gd name="f11" fmla="*/ 0 1 f9"/>
                <a:gd name="f12" fmla="*/ 379636 1 f9"/>
                <a:gd name="f13" fmla="*/ 0 1 f10"/>
                <a:gd name="f14" fmla="*/ 901054 1 f10"/>
                <a:gd name="f15" fmla="*/ f11 f5 1"/>
                <a:gd name="f16" fmla="*/ f12 f5 1"/>
                <a:gd name="f17" fmla="*/ f14 f6 1"/>
                <a:gd name="f18" fmla="*/ f13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5" t="f18" r="f16" b="f17"/>
              <a:pathLst>
                <a:path w="379636" h="901054">
                  <a:moveTo>
                    <a:pt x="f2" y="f2"/>
                  </a:moveTo>
                  <a:lnTo>
                    <a:pt x="f2" y="f4"/>
                  </a:lnTo>
                  <a:lnTo>
                    <a:pt x="f3" y="f4"/>
                  </a:lnTo>
                </a:path>
              </a:pathLst>
            </a:custGeom>
            <a:noFill/>
            <a:ln w="25402">
              <a:solidFill>
                <a:srgbClr val="800000"/>
              </a:solidFill>
              <a:prstDash val="solid"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t-P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17" name="Forma livre 13"/>
          <p:cNvSpPr/>
          <p:nvPr/>
        </p:nvSpPr>
        <p:spPr>
          <a:xfrm>
            <a:off x="816076" y="3933056"/>
            <a:ext cx="8136904" cy="23042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191840"/>
              <a:gd name="f7" fmla="val 970722"/>
              <a:gd name="f8" fmla="val 97072"/>
              <a:gd name="f9" fmla="val 71327"/>
              <a:gd name="f10" fmla="val 10227"/>
              <a:gd name="f11" fmla="val 46636"/>
              <a:gd name="f12" fmla="val 28432"/>
              <a:gd name="f13" fmla="val 46637"/>
              <a:gd name="f14" fmla="val 4094768"/>
              <a:gd name="f15" fmla="val 4120513"/>
              <a:gd name="f16" fmla="val 4145204"/>
              <a:gd name="f17" fmla="val 4163408"/>
              <a:gd name="f18" fmla="val 4181613"/>
              <a:gd name="f19" fmla="val 873650"/>
              <a:gd name="f20" fmla="val 899395"/>
              <a:gd name="f21" fmla="val 924086"/>
              <a:gd name="f22" fmla="val 942290"/>
              <a:gd name="f23" fmla="val 4145203"/>
              <a:gd name="f24" fmla="val 960495"/>
              <a:gd name="f25" fmla="val 924085"/>
              <a:gd name="f26" fmla="+- 0 0 -90"/>
              <a:gd name="f27" fmla="*/ f3 1 4191840"/>
              <a:gd name="f28" fmla="*/ f4 1 970722"/>
              <a:gd name="f29" fmla="+- f7 0 f5"/>
              <a:gd name="f30" fmla="+- f6 0 f5"/>
              <a:gd name="f31" fmla="*/ f26 f0 1"/>
              <a:gd name="f32" fmla="*/ f30 1 4191840"/>
              <a:gd name="f33" fmla="*/ f29 1 970722"/>
              <a:gd name="f34" fmla="*/ 0 f30 1"/>
              <a:gd name="f35" fmla="*/ 97072 f29 1"/>
              <a:gd name="f36" fmla="*/ 28432 f30 1"/>
              <a:gd name="f37" fmla="*/ 28432 f29 1"/>
              <a:gd name="f38" fmla="*/ 97072 f30 1"/>
              <a:gd name="f39" fmla="*/ 0 f29 1"/>
              <a:gd name="f40" fmla="*/ 4094768 f30 1"/>
              <a:gd name="f41" fmla="*/ 4163408 f30 1"/>
              <a:gd name="f42" fmla="*/ 4191840 f30 1"/>
              <a:gd name="f43" fmla="*/ 873650 f29 1"/>
              <a:gd name="f44" fmla="*/ 942290 f29 1"/>
              <a:gd name="f45" fmla="*/ 970722 f29 1"/>
              <a:gd name="f46" fmla="*/ f31 1 f2"/>
              <a:gd name="f47" fmla="*/ f34 1 4191840"/>
              <a:gd name="f48" fmla="*/ f35 1 970722"/>
              <a:gd name="f49" fmla="*/ f36 1 4191840"/>
              <a:gd name="f50" fmla="*/ f37 1 970722"/>
              <a:gd name="f51" fmla="*/ f38 1 4191840"/>
              <a:gd name="f52" fmla="*/ f39 1 970722"/>
              <a:gd name="f53" fmla="*/ f40 1 4191840"/>
              <a:gd name="f54" fmla="*/ f41 1 4191840"/>
              <a:gd name="f55" fmla="*/ f42 1 4191840"/>
              <a:gd name="f56" fmla="*/ f43 1 970722"/>
              <a:gd name="f57" fmla="*/ f44 1 970722"/>
              <a:gd name="f58" fmla="*/ f45 1 970722"/>
              <a:gd name="f59" fmla="*/ f5 1 f32"/>
              <a:gd name="f60" fmla="*/ f6 1 f32"/>
              <a:gd name="f61" fmla="*/ f5 1 f33"/>
              <a:gd name="f62" fmla="*/ f7 1 f33"/>
              <a:gd name="f63" fmla="+- f46 0 f1"/>
              <a:gd name="f64" fmla="*/ f47 1 f32"/>
              <a:gd name="f65" fmla="*/ f48 1 f33"/>
              <a:gd name="f66" fmla="*/ f49 1 f32"/>
              <a:gd name="f67" fmla="*/ f50 1 f33"/>
              <a:gd name="f68" fmla="*/ f51 1 f32"/>
              <a:gd name="f69" fmla="*/ f52 1 f33"/>
              <a:gd name="f70" fmla="*/ f53 1 f32"/>
              <a:gd name="f71" fmla="*/ f54 1 f32"/>
              <a:gd name="f72" fmla="*/ f55 1 f32"/>
              <a:gd name="f73" fmla="*/ f56 1 f33"/>
              <a:gd name="f74" fmla="*/ f57 1 f33"/>
              <a:gd name="f75" fmla="*/ f58 1 f33"/>
              <a:gd name="f76" fmla="*/ f59 f27 1"/>
              <a:gd name="f77" fmla="*/ f60 f27 1"/>
              <a:gd name="f78" fmla="*/ f62 f28 1"/>
              <a:gd name="f79" fmla="*/ f61 f28 1"/>
              <a:gd name="f80" fmla="*/ f64 f27 1"/>
              <a:gd name="f81" fmla="*/ f65 f28 1"/>
              <a:gd name="f82" fmla="*/ f66 f27 1"/>
              <a:gd name="f83" fmla="*/ f67 f28 1"/>
              <a:gd name="f84" fmla="*/ f68 f27 1"/>
              <a:gd name="f85" fmla="*/ f69 f28 1"/>
              <a:gd name="f86" fmla="*/ f70 f27 1"/>
              <a:gd name="f87" fmla="*/ f71 f27 1"/>
              <a:gd name="f88" fmla="*/ f72 f27 1"/>
              <a:gd name="f89" fmla="*/ f73 f28 1"/>
              <a:gd name="f90" fmla="*/ f74 f28 1"/>
              <a:gd name="f91" fmla="*/ f75 f2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63">
                <a:pos x="f80" y="f81"/>
              </a:cxn>
              <a:cxn ang="f63">
                <a:pos x="f82" y="f83"/>
              </a:cxn>
              <a:cxn ang="f63">
                <a:pos x="f84" y="f85"/>
              </a:cxn>
              <a:cxn ang="f63">
                <a:pos x="f86" y="f85"/>
              </a:cxn>
              <a:cxn ang="f63">
                <a:pos x="f87" y="f83"/>
              </a:cxn>
              <a:cxn ang="f63">
                <a:pos x="f88" y="f81"/>
              </a:cxn>
              <a:cxn ang="f63">
                <a:pos x="f88" y="f89"/>
              </a:cxn>
              <a:cxn ang="f63">
                <a:pos x="f87" y="f90"/>
              </a:cxn>
              <a:cxn ang="f63">
                <a:pos x="f86" y="f91"/>
              </a:cxn>
              <a:cxn ang="f63">
                <a:pos x="f84" y="f91"/>
              </a:cxn>
              <a:cxn ang="f63">
                <a:pos x="f82" y="f90"/>
              </a:cxn>
              <a:cxn ang="f63">
                <a:pos x="f80" y="f89"/>
              </a:cxn>
              <a:cxn ang="f63">
                <a:pos x="f80" y="f81"/>
              </a:cxn>
            </a:cxnLst>
            <a:rect l="f76" t="f79" r="f77" b="f78"/>
            <a:pathLst>
              <a:path w="4191840" h="970722">
                <a:moveTo>
                  <a:pt x="f5" y="f8"/>
                </a:moveTo>
                <a:cubicBezTo>
                  <a:pt x="f5" y="f9"/>
                  <a:pt x="f10" y="f11"/>
                  <a:pt x="f12" y="f12"/>
                </a:cubicBezTo>
                <a:cubicBezTo>
                  <a:pt x="f13" y="f10"/>
                  <a:pt x="f9" y="f5"/>
                  <a:pt x="f8" y="f5"/>
                </a:cubicBezTo>
                <a:lnTo>
                  <a:pt x="f14" y="f5"/>
                </a:lnTo>
                <a:cubicBezTo>
                  <a:pt x="f15" y="f5"/>
                  <a:pt x="f16" y="f10"/>
                  <a:pt x="f17" y="f12"/>
                </a:cubicBezTo>
                <a:cubicBezTo>
                  <a:pt x="f18" y="f13"/>
                  <a:pt x="f6" y="f9"/>
                  <a:pt x="f6" y="f8"/>
                </a:cubicBezTo>
                <a:lnTo>
                  <a:pt x="f6" y="f19"/>
                </a:lnTo>
                <a:cubicBezTo>
                  <a:pt x="f6" y="f20"/>
                  <a:pt x="f18" y="f21"/>
                  <a:pt x="f17" y="f22"/>
                </a:cubicBezTo>
                <a:cubicBezTo>
                  <a:pt x="f23" y="f24"/>
                  <a:pt x="f15" y="f7"/>
                  <a:pt x="f14" y="f7"/>
                </a:cubicBezTo>
                <a:lnTo>
                  <a:pt x="f8" y="f7"/>
                </a:lnTo>
                <a:cubicBezTo>
                  <a:pt x="f9" y="f7"/>
                  <a:pt x="f11" y="f24"/>
                  <a:pt x="f12" y="f22"/>
                </a:cubicBezTo>
                <a:cubicBezTo>
                  <a:pt x="f10" y="f25"/>
                  <a:pt x="f5" y="f20"/>
                  <a:pt x="f5" y="f19"/>
                </a:cubicBezTo>
                <a:lnTo>
                  <a:pt x="f5" y="f8"/>
                </a:lnTo>
                <a:close/>
              </a:path>
            </a:pathLst>
          </a:custGeom>
          <a:solidFill>
            <a:schemeClr val="bg1">
              <a:lumMod val="85000"/>
              <a:alpha val="90000"/>
            </a:schemeClr>
          </a:solidFill>
          <a:ln w="25402">
            <a:solidFill>
              <a:srgbClr val="9A0000"/>
            </a:solidFill>
            <a:prstDash val="solid"/>
          </a:ln>
        </p:spPr>
        <p:txBody>
          <a:bodyPr vert="horz" wrap="square" lIns="69247" tIns="56546" rIns="69247" bIns="56546" anchor="ctr" anchorCtr="0" compatLnSpc="1"/>
          <a:lstStyle/>
          <a:p>
            <a:pPr lvl="0"/>
            <a:r>
              <a:rPr lang="pt-PT" sz="1600" dirty="0" smtClean="0">
                <a:latin typeface="Comic Sans MS" pitchFamily="66" charset="0"/>
              </a:rPr>
              <a:t>Quais os fatores que estão na base da a atual forma de perceção da Escola pela comunidade educativa: </a:t>
            </a:r>
          </a:p>
          <a:p>
            <a:pPr marL="342900" lvl="0" indent="-342900">
              <a:buFont typeface="+mj-lt"/>
              <a:buAutoNum type="alphaLcPeriod"/>
            </a:pPr>
            <a:r>
              <a:rPr lang="pt-PT" sz="1600" b="1" dirty="0" smtClean="0">
                <a:solidFill>
                  <a:srgbClr val="C00000"/>
                </a:solidFill>
                <a:latin typeface="Comic Sans MS" pitchFamily="66" charset="0"/>
              </a:rPr>
              <a:t>As habilitações literárias e profissionais dos atores educativos?</a:t>
            </a:r>
          </a:p>
          <a:p>
            <a:pPr marL="342900" lvl="0" indent="-342900">
              <a:buFont typeface="+mj-lt"/>
              <a:buAutoNum type="alphaLcPeriod"/>
            </a:pPr>
            <a:r>
              <a:rPr lang="pt-PT" sz="1600" b="1" dirty="0" smtClean="0">
                <a:solidFill>
                  <a:srgbClr val="C00000"/>
                </a:solidFill>
                <a:latin typeface="Comic Sans MS" pitchFamily="66" charset="0"/>
              </a:rPr>
              <a:t>O tempo de serviço dos profissionais da educação? </a:t>
            </a:r>
          </a:p>
          <a:p>
            <a:pPr marL="342900" lvl="0" indent="-342900">
              <a:buFont typeface="+mj-lt"/>
              <a:buAutoNum type="alphaLcPeriod"/>
            </a:pPr>
            <a:r>
              <a:rPr lang="pt-PT" sz="1600" b="1" dirty="0" smtClean="0">
                <a:solidFill>
                  <a:srgbClr val="C00000"/>
                </a:solidFill>
                <a:latin typeface="Comic Sans MS" pitchFamily="66" charset="0"/>
              </a:rPr>
              <a:t>As condições de trabalho dos atores educativos? </a:t>
            </a:r>
          </a:p>
          <a:p>
            <a:pPr marL="342900" lvl="0" indent="-342900">
              <a:buFont typeface="+mj-lt"/>
              <a:buAutoNum type="alphaLcPeriod"/>
            </a:pPr>
            <a:r>
              <a:rPr lang="pt-PT" sz="1600" b="1" dirty="0" smtClean="0">
                <a:solidFill>
                  <a:srgbClr val="C00000"/>
                </a:solidFill>
                <a:latin typeface="Comic Sans MS" pitchFamily="66" charset="0"/>
              </a:rPr>
              <a:t>A preparação/atualização dos atores educativos? </a:t>
            </a:r>
          </a:p>
          <a:p>
            <a:pPr marL="342900" lvl="0" indent="-342900">
              <a:buFont typeface="+mj-lt"/>
              <a:buAutoNum type="alphaLcPeriod"/>
            </a:pPr>
            <a:r>
              <a:rPr lang="pt-PT" sz="1600" b="1" dirty="0" smtClean="0">
                <a:solidFill>
                  <a:srgbClr val="C00000"/>
                </a:solidFill>
                <a:latin typeface="Comic Sans MS" pitchFamily="66" charset="0"/>
              </a:rPr>
              <a:t>O envolvimento dos atores educativos nas atividades que a Escola realiza?</a:t>
            </a:r>
            <a:endParaRPr lang="pt-PT" sz="1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19" name="Imagem 18" descr="interrogaçã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116632"/>
            <a:ext cx="1490464" cy="13866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323528" y="260648"/>
            <a:ext cx="8568952" cy="472118"/>
            <a:chOff x="827584" y="692696"/>
            <a:chExt cx="7704856" cy="472118"/>
          </a:xfrm>
        </p:grpSpPr>
        <p:sp>
          <p:nvSpPr>
            <p:cNvPr id="3" name="CaixaDeTexto 2"/>
            <p:cNvSpPr txBox="1"/>
            <p:nvPr/>
          </p:nvSpPr>
          <p:spPr>
            <a:xfrm>
              <a:off x="827584" y="692696"/>
              <a:ext cx="7632848" cy="400110"/>
            </a:xfrm>
            <a:prstGeom prst="rect">
              <a:avLst/>
            </a:prstGeom>
            <a:solidFill>
              <a:srgbClr val="9A0000"/>
            </a:solidFill>
          </p:spPr>
          <p:txBody>
            <a:bodyPr wrap="square" rtlCol="0">
              <a:spAutoFit/>
            </a:bodyPr>
            <a:lstStyle/>
            <a:p>
              <a:endParaRPr lang="pt-PT" sz="2000" dirty="0">
                <a:latin typeface="Comic Sans MS" pitchFamily="66" charset="0"/>
              </a:endParaRPr>
            </a:p>
          </p:txBody>
        </p:sp>
        <p:sp>
          <p:nvSpPr>
            <p:cNvPr id="4" name="CaixaDeTexto 3"/>
            <p:cNvSpPr txBox="1"/>
            <p:nvPr/>
          </p:nvSpPr>
          <p:spPr>
            <a:xfrm>
              <a:off x="899592" y="764704"/>
              <a:ext cx="7632848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pt-PT" sz="2000" dirty="0" smtClean="0">
                  <a:latin typeface="Comic Sans MS" pitchFamily="66" charset="0"/>
                </a:rPr>
                <a:t>Delimitação do Estudo de Caso – A Escola</a:t>
              </a:r>
            </a:p>
          </p:txBody>
        </p:sp>
      </p:grp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xmlns="" val="2521680799"/>
              </p:ext>
            </p:extLst>
          </p:nvPr>
        </p:nvGraphicFramePr>
        <p:xfrm>
          <a:off x="107504" y="1147632"/>
          <a:ext cx="6840760" cy="5018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ectângulo 9"/>
          <p:cNvSpPr/>
          <p:nvPr/>
        </p:nvSpPr>
        <p:spPr>
          <a:xfrm>
            <a:off x="755576" y="4356393"/>
            <a:ext cx="26642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Escolas do 1.º e 2.º ciclos</a:t>
            </a:r>
          </a:p>
          <a:p>
            <a:pPr algn="ctr"/>
            <a:r>
              <a:rPr lang="pt-PT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 Zango-Viana</a:t>
            </a:r>
            <a:endParaRPr lang="pt-PT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6732240" y="1124744"/>
            <a:ext cx="2195736" cy="489364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PT" sz="1600" b="1" dirty="0" smtClean="0"/>
              <a:t>Diretores e Subdiretores;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PT" sz="1600" b="1" dirty="0" smtClean="0"/>
              <a:t> Professores;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PT" sz="1600" b="1" dirty="0" smtClean="0"/>
              <a:t> Funcionários administrativos,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PT" sz="1600" b="1" dirty="0" smtClean="0"/>
              <a:t> Alunos;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PT" sz="1600" b="1" dirty="0" smtClean="0"/>
              <a:t> Contínuos;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PT" sz="1600" b="1" dirty="0" smtClean="0"/>
              <a:t> Trabalhadores</a:t>
            </a:r>
          </a:p>
          <a:p>
            <a:pPr>
              <a:lnSpc>
                <a:spcPct val="150000"/>
              </a:lnSpc>
            </a:pPr>
            <a:r>
              <a:rPr lang="pt-PT" sz="1600" b="1" dirty="0" smtClean="0"/>
              <a:t>das cantinas;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PT" sz="1600" b="1" dirty="0" smtClean="0"/>
              <a:t> Seguranças das escolas;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PT" sz="1600" b="1" dirty="0" smtClean="0"/>
              <a:t>Pais e encarregados de educação.</a:t>
            </a:r>
            <a:endParaRPr lang="pt-PT" sz="1600" dirty="0"/>
          </a:p>
        </p:txBody>
      </p:sp>
      <p:sp>
        <p:nvSpPr>
          <p:cNvPr id="12" name="Seta para a esquerda, para a direita e para cima 11"/>
          <p:cNvSpPr/>
          <p:nvPr/>
        </p:nvSpPr>
        <p:spPr>
          <a:xfrm rot="16200000">
            <a:off x="3637345" y="2995504"/>
            <a:ext cx="4965655" cy="1080118"/>
          </a:xfrm>
          <a:prstGeom prst="leftRightUpArrow">
            <a:avLst/>
          </a:prstGeom>
          <a:solidFill>
            <a:schemeClr val="bg1">
              <a:lumMod val="85000"/>
            </a:schemeClr>
          </a:solidFill>
          <a:ln>
            <a:solidFill>
              <a:srgbClr val="9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251520" y="260648"/>
            <a:ext cx="8640960" cy="472118"/>
            <a:chOff x="827584" y="692696"/>
            <a:chExt cx="7704856" cy="472118"/>
          </a:xfrm>
        </p:grpSpPr>
        <p:sp>
          <p:nvSpPr>
            <p:cNvPr id="3" name="CaixaDeTexto 2"/>
            <p:cNvSpPr txBox="1"/>
            <p:nvPr/>
          </p:nvSpPr>
          <p:spPr>
            <a:xfrm>
              <a:off x="827584" y="692696"/>
              <a:ext cx="7632848" cy="369332"/>
            </a:xfrm>
            <a:prstGeom prst="rect">
              <a:avLst/>
            </a:prstGeom>
            <a:solidFill>
              <a:srgbClr val="9A0000"/>
            </a:solidFill>
          </p:spPr>
          <p:txBody>
            <a:bodyPr wrap="square" rtlCol="0">
              <a:spAutoFit/>
            </a:bodyPr>
            <a:lstStyle/>
            <a:p>
              <a:endParaRPr lang="pt-PT" dirty="0"/>
            </a:p>
          </p:txBody>
        </p:sp>
        <p:sp>
          <p:nvSpPr>
            <p:cNvPr id="4" name="CaixaDeTexto 3"/>
            <p:cNvSpPr txBox="1"/>
            <p:nvPr/>
          </p:nvSpPr>
          <p:spPr>
            <a:xfrm>
              <a:off x="1084413" y="764704"/>
              <a:ext cx="7448027" cy="40011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pt-PT" sz="2000" dirty="0" smtClean="0">
                  <a:latin typeface="Comic Sans MS" pitchFamily="66" charset="0"/>
                </a:rPr>
                <a:t>Metodologia da Investigação</a:t>
              </a:r>
            </a:p>
          </p:txBody>
        </p:sp>
      </p:grpSp>
      <p:sp>
        <p:nvSpPr>
          <p:cNvPr id="9" name="Rectângulo arredondado 8"/>
          <p:cNvSpPr/>
          <p:nvPr/>
        </p:nvSpPr>
        <p:spPr>
          <a:xfrm rot="16200000">
            <a:off x="-3191171" y="3127276"/>
            <a:ext cx="688538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600" dirty="0" smtClean="0">
                <a:latin typeface="Comic Sans MS" pitchFamily="66" charset="0"/>
              </a:rPr>
              <a:t>Apresentação dos resultados</a:t>
            </a:r>
            <a:endParaRPr lang="pt-PT" sz="3600" dirty="0">
              <a:latin typeface="Comic Sans MS" pitchFamily="66" charset="0"/>
            </a:endParaRPr>
          </a:p>
        </p:txBody>
      </p:sp>
      <p:sp>
        <p:nvSpPr>
          <p:cNvPr id="6" name="Rectângulo 5"/>
          <p:cNvSpPr/>
          <p:nvPr/>
        </p:nvSpPr>
        <p:spPr>
          <a:xfrm>
            <a:off x="827584" y="1052736"/>
            <a:ext cx="7992888" cy="504056"/>
          </a:xfrm>
          <a:prstGeom prst="rect">
            <a:avLst/>
          </a:prstGeom>
          <a:solidFill>
            <a:srgbClr val="23D9DD"/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smtClean="0">
                <a:solidFill>
                  <a:schemeClr val="tx1"/>
                </a:solidFill>
              </a:rPr>
              <a:t>Estudo de caso descritivo interpretativo</a:t>
            </a:r>
            <a:endParaRPr lang="pt-PT" sz="2000" b="1" dirty="0">
              <a:solidFill>
                <a:schemeClr val="tx1"/>
              </a:solidFill>
            </a:endParaRPr>
          </a:p>
        </p:txBody>
      </p:sp>
      <p:sp>
        <p:nvSpPr>
          <p:cNvPr id="7" name="Seta para a direita 6"/>
          <p:cNvSpPr/>
          <p:nvPr/>
        </p:nvSpPr>
        <p:spPr>
          <a:xfrm rot="5400000">
            <a:off x="4644008" y="2204864"/>
            <a:ext cx="864096" cy="31683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xmlns="" val="2615896823"/>
              </p:ext>
            </p:extLst>
          </p:nvPr>
        </p:nvGraphicFramePr>
        <p:xfrm>
          <a:off x="827584" y="2370584"/>
          <a:ext cx="7920879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251520" y="260648"/>
            <a:ext cx="8640960" cy="472118"/>
            <a:chOff x="827584" y="692696"/>
            <a:chExt cx="7704856" cy="472118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grpSpPr>
        <p:sp>
          <p:nvSpPr>
            <p:cNvPr id="3" name="CaixaDeTexto 2"/>
            <p:cNvSpPr txBox="1"/>
            <p:nvPr/>
          </p:nvSpPr>
          <p:spPr>
            <a:xfrm>
              <a:off x="827584" y="692696"/>
              <a:ext cx="7632848" cy="369332"/>
            </a:xfrm>
            <a:prstGeom prst="rect">
              <a:avLst/>
            </a:prstGeom>
            <a:solidFill>
              <a:srgbClr val="9A0000"/>
            </a:solidFill>
            <a:ln w="762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pt-PT" dirty="0"/>
            </a:p>
          </p:txBody>
        </p:sp>
        <p:sp>
          <p:nvSpPr>
            <p:cNvPr id="4" name="CaixaDeTexto 3"/>
            <p:cNvSpPr txBox="1"/>
            <p:nvPr/>
          </p:nvSpPr>
          <p:spPr>
            <a:xfrm>
              <a:off x="899592" y="764704"/>
              <a:ext cx="7632848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PT" sz="2000" dirty="0" smtClean="0">
                  <a:latin typeface="Comic Sans MS" pitchFamily="66" charset="0"/>
                </a:rPr>
                <a:t>Instrumentação</a:t>
              </a:r>
            </a:p>
          </p:txBody>
        </p:sp>
      </p:grp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xmlns="" val="1570021942"/>
              </p:ext>
            </p:extLst>
          </p:nvPr>
        </p:nvGraphicFramePr>
        <p:xfrm>
          <a:off x="755576" y="1412776"/>
          <a:ext cx="52802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eta para a direita 5"/>
          <p:cNvSpPr/>
          <p:nvPr/>
        </p:nvSpPr>
        <p:spPr>
          <a:xfrm>
            <a:off x="6156176" y="2564904"/>
            <a:ext cx="720080" cy="100811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Oval 6"/>
          <p:cNvSpPr/>
          <p:nvPr/>
        </p:nvSpPr>
        <p:spPr>
          <a:xfrm>
            <a:off x="7020272" y="2492896"/>
            <a:ext cx="1944216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Análise documental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9" name="Rectângulo arredondado 8"/>
          <p:cNvSpPr/>
          <p:nvPr/>
        </p:nvSpPr>
        <p:spPr>
          <a:xfrm>
            <a:off x="539552" y="5589240"/>
            <a:ext cx="712879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600" dirty="0" smtClean="0">
                <a:latin typeface="Comic Sans MS" pitchFamily="66" charset="0"/>
              </a:rPr>
              <a:t>Resultados</a:t>
            </a:r>
            <a:endParaRPr lang="pt-PT" sz="3600" dirty="0">
              <a:latin typeface="Comic Sans MS" pitchFamily="66" charset="0"/>
            </a:endParaRPr>
          </a:p>
        </p:txBody>
      </p:sp>
      <p:sp>
        <p:nvSpPr>
          <p:cNvPr id="24" name="Rectângulo 23"/>
          <p:cNvSpPr/>
          <p:nvPr/>
        </p:nvSpPr>
        <p:spPr>
          <a:xfrm>
            <a:off x="6444208" y="4149080"/>
            <a:ext cx="24933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</a:rPr>
              <a:t>Grelha de Categorização</a:t>
            </a:r>
            <a:endParaRPr lang="pt-PT" b="1" dirty="0">
              <a:solidFill>
                <a:schemeClr val="bg1"/>
              </a:solidFill>
            </a:endParaRPr>
          </a:p>
        </p:txBody>
      </p:sp>
      <p:sp>
        <p:nvSpPr>
          <p:cNvPr id="12" name="Rectângulo 11"/>
          <p:cNvSpPr/>
          <p:nvPr/>
        </p:nvSpPr>
        <p:spPr>
          <a:xfrm>
            <a:off x="6444208" y="3861048"/>
            <a:ext cx="21558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</a:rPr>
              <a:t>Unidades de Sentido</a:t>
            </a:r>
            <a:endParaRPr lang="pt-PT" b="1" dirty="0">
              <a:solidFill>
                <a:schemeClr val="bg1"/>
              </a:solidFill>
            </a:endParaRPr>
          </a:p>
        </p:txBody>
      </p:sp>
      <p:sp>
        <p:nvSpPr>
          <p:cNvPr id="15" name="Rectângulo 14"/>
          <p:cNvSpPr/>
          <p:nvPr/>
        </p:nvSpPr>
        <p:spPr>
          <a:xfrm>
            <a:off x="6516216" y="4437112"/>
            <a:ext cx="2232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</a:rPr>
              <a:t>Fichas Síntese</a:t>
            </a:r>
            <a:endParaRPr lang="pt-P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8354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3422</TotalTime>
  <Words>1601</Words>
  <Application>Microsoft Office PowerPoint</Application>
  <PresentationFormat>Apresentação no Ecrã (4:3)</PresentationFormat>
  <Paragraphs>229</Paragraphs>
  <Slides>22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22</vt:i4>
      </vt:variant>
    </vt:vector>
  </HeadingPairs>
  <TitlesOfParts>
    <vt:vector size="23" baseType="lpstr">
      <vt:lpstr>Tema do Office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  <vt:lpstr>Diapositivo 12</vt:lpstr>
      <vt:lpstr>Diapositivo 13</vt:lpstr>
      <vt:lpstr>Diapositivo 14</vt:lpstr>
      <vt:lpstr>Diapositivo 15</vt:lpstr>
      <vt:lpstr>Diapositivo 16</vt:lpstr>
      <vt:lpstr>Diapositivo 17</vt:lpstr>
      <vt:lpstr>Diapositivo 18</vt:lpstr>
      <vt:lpstr>Diapositivo 19</vt:lpstr>
      <vt:lpstr>Diapositivo 20</vt:lpstr>
      <vt:lpstr>Diapositivo 21</vt:lpstr>
      <vt:lpstr>Diapositivo 22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Anokas</dc:creator>
  <cp:lastModifiedBy>Anokas</cp:lastModifiedBy>
  <cp:revision>411</cp:revision>
  <dcterms:created xsi:type="dcterms:W3CDTF">2011-12-16T11:14:35Z</dcterms:created>
  <dcterms:modified xsi:type="dcterms:W3CDTF">2012-07-03T17:37:57Z</dcterms:modified>
</cp:coreProperties>
</file>