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8" r:id="rId3"/>
    <p:sldId id="290" r:id="rId4"/>
    <p:sldId id="268" r:id="rId5"/>
    <p:sldId id="261" r:id="rId6"/>
    <p:sldId id="294" r:id="rId7"/>
    <p:sldId id="364" r:id="rId8"/>
    <p:sldId id="363" r:id="rId9"/>
    <p:sldId id="365" r:id="rId10"/>
    <p:sldId id="362" r:id="rId11"/>
    <p:sldId id="300" r:id="rId12"/>
    <p:sldId id="297" r:id="rId13"/>
    <p:sldId id="303" r:id="rId14"/>
    <p:sldId id="366" r:id="rId15"/>
    <p:sldId id="361" r:id="rId16"/>
    <p:sldId id="368" r:id="rId17"/>
    <p:sldId id="326" r:id="rId18"/>
    <p:sldId id="334" r:id="rId19"/>
    <p:sldId id="359" r:id="rId20"/>
    <p:sldId id="329" r:id="rId21"/>
    <p:sldId id="318" r:id="rId22"/>
    <p:sldId id="340" r:id="rId23"/>
    <p:sldId id="344" r:id="rId24"/>
    <p:sldId id="291" r:id="rId25"/>
    <p:sldId id="342" r:id="rId26"/>
    <p:sldId id="285" r:id="rId27"/>
    <p:sldId id="286" r:id="rId28"/>
    <p:sldId id="351" r:id="rId29"/>
    <p:sldId id="345" r:id="rId30"/>
    <p:sldId id="325" r:id="rId31"/>
    <p:sldId id="348" r:id="rId32"/>
    <p:sldId id="287" r:id="rId33"/>
    <p:sldId id="288" r:id="rId34"/>
    <p:sldId id="354" r:id="rId35"/>
    <p:sldId id="257" r:id="rId36"/>
    <p:sldId id="26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2" autoAdjust="0"/>
    <p:restoredTop sz="94660"/>
  </p:normalViewPr>
  <p:slideViewPr>
    <p:cSldViewPr>
      <p:cViewPr>
        <p:scale>
          <a:sx n="90" d="100"/>
          <a:sy n="90" d="100"/>
        </p:scale>
        <p:origin x="-594" y="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79D03-C906-4176-AF5B-CF1931B45411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145B5-AEFA-49C0-A638-A27A32F5206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145B5-AEFA-49C0-A638-A27A32F520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145B5-AEFA-49C0-A638-A27A32F520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145B5-AEFA-49C0-A638-A27A32F5206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8CC2-EC18-45CD-9363-55134765CD8E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FADD4-6AC5-414B-9A80-95AED145676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000496" y="3786190"/>
            <a:ext cx="4857784" cy="68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12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Património Arquitectónico Contemporâneo da Universidade de Évora: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r>
              <a:rPr lang="pt-PT" sz="136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Vítor Figueiredo e o Edifício Para o Pólo da Mitra</a:t>
            </a:r>
            <a:endParaRPr lang="pt-PT" sz="136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Digitalizar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1928802"/>
            <a:ext cx="4214843" cy="195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6143644"/>
            <a:ext cx="285752" cy="28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14282" y="5669837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PT" sz="100" b="1" dirty="0" smtClean="0"/>
          </a:p>
          <a:p>
            <a:pPr algn="r"/>
            <a:endParaRPr lang="pt-PT" sz="100" b="1" dirty="0" smtClean="0"/>
          </a:p>
          <a:p>
            <a:pPr algn="r"/>
            <a:endParaRPr lang="pt-PT" sz="100" b="1" dirty="0" smtClean="0"/>
          </a:p>
          <a:p>
            <a:pPr algn="r"/>
            <a:r>
              <a:rPr lang="pt-PT" sz="900" dirty="0" smtClean="0">
                <a:solidFill>
                  <a:schemeClr val="bg1">
                    <a:lumMod val="50000"/>
                  </a:schemeClr>
                </a:solidFill>
              </a:rPr>
              <a:t>Dissertação de Mestrado Integrado em Arquitectura</a:t>
            </a:r>
          </a:p>
          <a:p>
            <a:pPr algn="r"/>
            <a:r>
              <a:rPr lang="pt-PT" sz="900" dirty="0" smtClean="0">
                <a:solidFill>
                  <a:schemeClr val="bg1">
                    <a:lumMod val="50000"/>
                  </a:schemeClr>
                </a:solidFill>
              </a:rPr>
              <a:t> Universidade de Évora</a:t>
            </a:r>
          </a:p>
          <a:p>
            <a:pPr algn="r"/>
            <a:r>
              <a:rPr lang="pt-PT" sz="900" dirty="0" smtClean="0">
                <a:solidFill>
                  <a:schemeClr val="bg1">
                    <a:lumMod val="50000"/>
                  </a:schemeClr>
                </a:solidFill>
              </a:rPr>
              <a:t>Rossana Santos Rosa nº20471</a:t>
            </a:r>
          </a:p>
          <a:p>
            <a:pPr algn="r"/>
            <a:r>
              <a:rPr lang="pt-PT" sz="900" dirty="0" smtClean="0">
                <a:solidFill>
                  <a:schemeClr val="bg1">
                    <a:lumMod val="50000"/>
                  </a:schemeClr>
                </a:solidFill>
              </a:rPr>
              <a:t>Orientadora: Prof. Sofia Aleixo</a:t>
            </a:r>
          </a:p>
          <a:p>
            <a:pPr algn="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sz="900" dirty="0" smtClean="0">
                <a:solidFill>
                  <a:schemeClr val="bg1">
                    <a:lumMod val="50000"/>
                  </a:schemeClr>
                </a:solidFill>
              </a:rPr>
              <a:t>Évora. Julho de 2010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71834" y="485641"/>
            <a:ext cx="607219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ARQUITECTURA PORTUGUESA E O PROGRAMA UNIVERSITÁRIO EM PORTUGAL NO SÉCULO 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. A arquitectura portuguesa no século 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143240" y="3857628"/>
            <a:ext cx="57150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 </a:t>
            </a:r>
            <a:r>
              <a:rPr lang="pt-PT" sz="1100" dirty="0" smtClean="0"/>
              <a:t>I Congresso Nacional de Arquitectura (1948)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</a:t>
            </a:r>
            <a:r>
              <a:rPr lang="pt-PT" sz="1100" dirty="0" smtClean="0"/>
              <a:t> Realização do Inquérito à Arquitectura  Regional Portuguesa (1955-1060)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 </a:t>
            </a:r>
            <a:r>
              <a:rPr lang="pt-PT" sz="1100" dirty="0" smtClean="0"/>
              <a:t>Revolução de Abril de 1974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 </a:t>
            </a:r>
            <a:r>
              <a:rPr lang="pt-PT" sz="1100" dirty="0" smtClean="0"/>
              <a:t>Início da internacionalização da arquitectura portuguesa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</a:t>
            </a:r>
            <a:r>
              <a:rPr lang="pt-PT" sz="1100" dirty="0" smtClean="0"/>
              <a:t> Recuperação da sociedade após a revolução, que possibilitou que os grupos económicos investissem na promoção terciária, imobiliária e em complexos turísticos, e que surgissem inúmeros equipamentos urbanos nas grandes cidades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b="1" dirty="0" smtClean="0"/>
              <a:t>  </a:t>
            </a:r>
            <a:r>
              <a:rPr lang="pt-PT" sz="1100" b="1" dirty="0" smtClean="0"/>
              <a:t>Adesão de Portugal à Comunidade Económica Europeia (1986)</a:t>
            </a:r>
            <a:endParaRPr lang="en-US" sz="1100" b="1" dirty="0" smtClean="0"/>
          </a:p>
          <a:p>
            <a:pPr>
              <a:buFont typeface="Arial" pitchFamily="34" charset="0"/>
              <a:buChar char="•"/>
            </a:pPr>
            <a:endParaRPr lang="pt-PT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farm2.static.flickr.com/1243/1302500837_bd3f4fa3f1_o.jpg"/>
          <p:cNvPicPr/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31690" y="1285860"/>
            <a:ext cx="2491200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Rossana\Desktop\AVEIRO E CALDAS\DSCF3047.JPG"/>
          <p:cNvPicPr/>
          <p:nvPr/>
        </p:nvPicPr>
        <p:blipFill>
          <a:blip r:embed="rId3" cstate="print"/>
          <a:srcRect l="2854"/>
          <a:stretch>
            <a:fillRect/>
          </a:stretch>
        </p:blipFill>
        <p:spPr bwMode="auto">
          <a:xfrm>
            <a:off x="214282" y="3357562"/>
            <a:ext cx="2500330" cy="192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ângulo 7"/>
          <p:cNvSpPr/>
          <p:nvPr/>
        </p:nvSpPr>
        <p:spPr>
          <a:xfrm>
            <a:off x="142844" y="5357826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Residência de estudantes, Aires Mateus, Coimbra, 1999 (Foto de João Sousa, 2007; fonte: http://www.flickr.com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photos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/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asimplemind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/1302500837//)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Pólo de Santiago da Universidade de Aveiro,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Aveiro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, Nuno Portas e CEFAUP, 1988- (foto da autora, 2009)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71834" y="485641"/>
            <a:ext cx="578644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ARQUITECTURA PORTUGUESA E O PROGRAMA UNIVERSITÁRIO EM PORTUGAL NO SÉCULO 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. O programa Universitário em Portugal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143240" y="4740240"/>
            <a:ext cx="57150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1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Os edifícios universitários em Portugal estabelecem diferentes tipos de relações com a cidade, podendo ser integrados em três modelos </a:t>
            </a:r>
            <a:r>
              <a:rPr kumimoji="0" lang="pt-PT" sz="10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(TEIXEIRA 1993: 18)</a:t>
            </a:r>
            <a:r>
              <a:rPr kumimoji="0" lang="pt-PT" sz="110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PT" sz="1100" dirty="0" smtClean="0">
                <a:cs typeface="Arial" pitchFamily="34" charset="0"/>
              </a:rPr>
              <a:t> Campus universitários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PT" sz="1100" dirty="0" smtClean="0">
                <a:cs typeface="Arial" pitchFamily="34" charset="0"/>
              </a:rPr>
              <a:t> Pólos de ensino inseridos no espaço urbano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PT" sz="1100" dirty="0" smtClean="0">
                <a:cs typeface="Arial" pitchFamily="34" charset="0"/>
              </a:rPr>
              <a:t> Edifícios de ensino disseminados pela cidade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000364" y="4297972"/>
            <a:ext cx="5786478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Formou-se em Arquitectura pela Escola Superior de Belas Artes do Porto em 1959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Para além da prática de projecto, Vítor Figueiredo exerceu actividade enquanto docente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PT" sz="1100" dirty="0" smtClean="0"/>
              <a:t> Nas décadas de 60 e 70 do século XX, a sua actividade profissional é marcada pelos inúmeros projectos de habitação social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O</a:t>
            </a:r>
            <a:r>
              <a:rPr lang="pt-PT" sz="1100" dirty="0" smtClean="0"/>
              <a:t>s seus clientes, sobretudo a partir do final da década de 70, foram essencialmente privados ou entidades públicas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sz="1100" dirty="0" smtClean="0"/>
              <a:t> A última década de vida e obra do arquitecto Vítor Figueiredo foi dedicada ao programa universitário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VÍTOR FIGUEIREDO E O PROGRAMA UNIVERSITÁRIO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. A obra do Arquitecto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142844" y="5526961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Conjunto Habitacional “Cinco Dedos”, 1973 (Foto de Catarina Botelho, 2004. Fonte: CARVALHO e tal 2004: s. /p.) Escola Superior de Artes e Design, piso 1, corpo A (foto da autora, 2009)</a:t>
            </a:r>
          </a:p>
        </p:txBody>
      </p:sp>
      <p:pic>
        <p:nvPicPr>
          <p:cNvPr id="9" name="Imagem 8" descr="C:\Users\Rossana\Desktop\Digitalizar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94" y="1500174"/>
            <a:ext cx="2470818" cy="18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C:\Users\Rossana\Desktop\AVEIRO E CALDAS\DSCF29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4" y="3571876"/>
            <a:ext cx="247777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VÍTOR FIGUEIREDO E O PROGRAMA UNIVERSITÁRIO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. O programa universitário na obra do arquitecto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43240" y="3491118"/>
            <a:ext cx="571504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</a:pPr>
            <a:r>
              <a:rPr lang="pt-PT" sz="1100" b="1" dirty="0" smtClean="0">
                <a:ea typeface="Calibri" pitchFamily="34" charset="0"/>
                <a:cs typeface="Times New Roman" pitchFamily="18" charset="0"/>
              </a:rPr>
              <a:t>Edifício para o Pólo da Mitra, Herdade da Mitra, 1991-1996</a:t>
            </a:r>
          </a:p>
          <a:p>
            <a:pPr algn="just" eaLnBrk="0" fontAlgn="base" hangingPunct="0">
              <a:lnSpc>
                <a:spcPct val="150000"/>
              </a:lnSpc>
            </a:pPr>
            <a:r>
              <a:rPr lang="pt-PT" sz="1100" b="1" dirty="0" smtClean="0">
                <a:ea typeface="Calibri" pitchFamily="34" charset="0"/>
                <a:cs typeface="Times New Roman" pitchFamily="18" charset="0"/>
              </a:rPr>
              <a:t>Escola Superior de Arte e Design, Caldas da Rainha, 1992-1998</a:t>
            </a:r>
          </a:p>
          <a:p>
            <a:pPr algn="just" eaLnBrk="0" fontAlgn="base" hangingPunct="0">
              <a:lnSpc>
                <a:spcPct val="150000"/>
              </a:lnSpc>
            </a:pPr>
            <a:r>
              <a:rPr lang="pt-PT" sz="1100" b="1" dirty="0" smtClean="0">
                <a:ea typeface="Calibri" pitchFamily="34" charset="0"/>
                <a:cs typeface="Times New Roman" pitchFamily="18" charset="0"/>
              </a:rPr>
              <a:t>Complexo Pedagógico, Científico e Tecnológico, Aveiro, 1995-2000</a:t>
            </a:r>
          </a:p>
          <a:p>
            <a:pPr algn="just" eaLnBrk="0" fontAlgn="base" hangingPunct="0">
              <a:lnSpc>
                <a:spcPct val="150000"/>
              </a:lnSpc>
            </a:pPr>
            <a:endParaRPr lang="pt-PT" sz="1100" b="1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b="1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r>
              <a:rPr kumimoji="0" lang="pt-PT" sz="11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Análise:</a:t>
            </a: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Como base teórica para a selecção dos critérios a analisar foram tidas como referência as obras “Lições de Arquitectura” (1991) de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Herman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Hertzberger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e a obra de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Mark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Dudek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“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Architecture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of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schools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: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the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new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learning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environments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” (2000).</a:t>
            </a: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Imagem 88" descr="C:\Users\Rossana\Documents\Minhas digitalizações\2009-08 (Ago)\Digitalizar0018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85720" y="3975477"/>
            <a:ext cx="2357454" cy="181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84" descr="C:\Users\Rossana\Documents\Minhas digitalizações\2009-08 (Ago)\Digitalizar0014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85720" y="2176062"/>
            <a:ext cx="2529576" cy="164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Digitalizar0006"/>
          <p:cNvPicPr/>
          <p:nvPr/>
        </p:nvPicPr>
        <p:blipFill>
          <a:blip r:embed="rId4" cstate="print"/>
          <a:srcRect l="10521" t="23841" r="26260"/>
          <a:stretch>
            <a:fillRect/>
          </a:stretch>
        </p:blipFill>
        <p:spPr bwMode="auto">
          <a:xfrm>
            <a:off x="214283" y="857232"/>
            <a:ext cx="2428892" cy="124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ângulo 10"/>
          <p:cNvSpPr/>
          <p:nvPr/>
        </p:nvSpPr>
        <p:spPr>
          <a:xfrm>
            <a:off x="214282" y="5711627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Esquiços por atelier Vítor Figueiredo, caneta sobre papel, n/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ass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., sem data (fonte: Arquivo Vítor Figueiredo, Instituto da Habitação e Reabilitação Urbana -  IHRU).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VÍTOR FIGUEIREDO E O PROGRAMA UNIVERSITÁRIO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. O programa universitário na obra do arquitecto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43240" y="4206627"/>
            <a:ext cx="571504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Tendo em conta que os parâmetros que se apresentam correspondem a hipóteses de trabalho, os critérios a analisados foram:</a:t>
            </a: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Contexto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/>
              <a:t> Espaço exterior</a:t>
            </a:r>
            <a:endParaRPr lang="en-US" sz="11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/>
              <a:t> Relação interior – exterior</a:t>
            </a:r>
            <a:endParaRPr lang="en-US" sz="11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/>
              <a:t> “O espaço habitável entre as coisas”</a:t>
            </a:r>
            <a:endParaRPr lang="en-US" sz="11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/>
              <a:t> A luz</a:t>
            </a:r>
            <a:endParaRPr lang="en-US" sz="11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/>
              <a:t> A fachada/pele.</a:t>
            </a:r>
            <a:endParaRPr lang="en-US" sz="1100" dirty="0" smtClean="0"/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Imagem 88" descr="C:\Users\Rossana\Documents\Minhas digitalizações\2009-08 (Ago)\Digitalizar0018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85720" y="3975477"/>
            <a:ext cx="2357454" cy="181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84" descr="C:\Users\Rossana\Documents\Minhas digitalizações\2009-08 (Ago)\Digitalizar0014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85720" y="2176062"/>
            <a:ext cx="2529576" cy="164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 descr="Digitalizar0006"/>
          <p:cNvPicPr/>
          <p:nvPr/>
        </p:nvPicPr>
        <p:blipFill>
          <a:blip r:embed="rId4" cstate="print"/>
          <a:srcRect l="10521" t="23841" r="26260"/>
          <a:stretch>
            <a:fillRect/>
          </a:stretch>
        </p:blipFill>
        <p:spPr bwMode="auto">
          <a:xfrm>
            <a:off x="214283" y="857232"/>
            <a:ext cx="2428892" cy="124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ângulo 14"/>
          <p:cNvSpPr/>
          <p:nvPr/>
        </p:nvSpPr>
        <p:spPr>
          <a:xfrm>
            <a:off x="214282" y="5711627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Esquiços por atelier Vítor Figueiredo, caneta sobre papel, n/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ass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., sem data (fonte: Arquivo Vítor Figueiredo, Instituto da Habitação e Reabilitação Urbana -  IHRU).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214282" y="4000504"/>
            <a:ext cx="2714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Herdade da Mitra, esquema de implantação (esquema da autora)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/>
          <a:srcRect l="3033" r="72048"/>
          <a:stretch>
            <a:fillRect/>
          </a:stretch>
        </p:blipFill>
        <p:spPr bwMode="auto">
          <a:xfrm>
            <a:off x="269312" y="1285860"/>
            <a:ext cx="2802490" cy="268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42844" y="4286256"/>
            <a:ext cx="571504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luz;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fachada/pele.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2" cstate="print"/>
          <a:srcRect l="34337" t="9717" r="36580"/>
          <a:stretch>
            <a:fillRect/>
          </a:stretch>
        </p:blipFill>
        <p:spPr bwMode="auto">
          <a:xfrm>
            <a:off x="3372377" y="1571612"/>
            <a:ext cx="2628383" cy="197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2" cstate="print"/>
          <a:srcRect l="70787" t="3915" r="5005"/>
          <a:stretch>
            <a:fillRect/>
          </a:stretch>
        </p:blipFill>
        <p:spPr bwMode="auto">
          <a:xfrm>
            <a:off x="6215074" y="1285860"/>
            <a:ext cx="2571800" cy="250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ângulo 10"/>
          <p:cNvSpPr/>
          <p:nvPr/>
        </p:nvSpPr>
        <p:spPr>
          <a:xfrm>
            <a:off x="3357554" y="4000504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Escola Superior de Artes e Design, Caldas da Rainha, esquema de implantação (esquema da autora)</a:t>
            </a:r>
          </a:p>
        </p:txBody>
      </p:sp>
      <p:sp>
        <p:nvSpPr>
          <p:cNvPr id="12" name="Rectângulo 11"/>
          <p:cNvSpPr/>
          <p:nvPr/>
        </p:nvSpPr>
        <p:spPr>
          <a:xfrm>
            <a:off x="6286512" y="4000504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Complexo Pedagógico, Cientifico e Tecnológico, esquema de implantação (esquema da autora)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214282" y="4000504"/>
            <a:ext cx="2714644" cy="442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Herdade da Mitra, planta piso 0 (esquema da autora)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42844" y="4286256"/>
            <a:ext cx="571504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luz;</a:t>
            </a:r>
            <a:endParaRPr lang="en-US" sz="10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fachada/pele.</a:t>
            </a:r>
            <a:endParaRPr lang="en-US" sz="1000" dirty="0" smtClean="0"/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3357554" y="4000504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Escola Superior de Artes e Design, Caldas da Rainha, planta piso 0 (esquema da autora)</a:t>
            </a:r>
          </a:p>
        </p:txBody>
      </p:sp>
      <p:sp>
        <p:nvSpPr>
          <p:cNvPr id="7" name="Rectângulo 6"/>
          <p:cNvSpPr/>
          <p:nvPr/>
        </p:nvSpPr>
        <p:spPr>
          <a:xfrm>
            <a:off x="6286512" y="4000504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Complexo Pedagógico, Cientifico e Tecnológico, 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planta piso 0</a:t>
            </a: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(esquema da autora)</a:t>
            </a:r>
          </a:p>
        </p:txBody>
      </p:sp>
      <p:pic>
        <p:nvPicPr>
          <p:cNvPr id="8" name="Imagem 7" descr="C:\Users\Rossana\Desktop\MITRA\acesos e circ int e exterior.jpg"/>
          <p:cNvPicPr/>
          <p:nvPr/>
        </p:nvPicPr>
        <p:blipFill>
          <a:blip r:embed="rId2" cstate="print"/>
          <a:srcRect l="18435" t="34613" r="18931" b="40068"/>
          <a:stretch>
            <a:fillRect/>
          </a:stretch>
        </p:blipFill>
        <p:spPr bwMode="auto">
          <a:xfrm rot="16200000">
            <a:off x="-124005" y="1500269"/>
            <a:ext cx="3340938" cy="172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C:\Users\Rossana\Desktop\ESAD\esad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48680"/>
            <a:ext cx="1205521" cy="336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C:\Users\Rossana\Desktop\Nova pasta\piso 0.jpg"/>
          <p:cNvPicPr/>
          <p:nvPr/>
        </p:nvPicPr>
        <p:blipFill>
          <a:blip r:embed="rId4" cstate="print"/>
          <a:srcRect r="18935"/>
          <a:stretch>
            <a:fillRect/>
          </a:stretch>
        </p:blipFill>
        <p:spPr bwMode="auto">
          <a:xfrm>
            <a:off x="6732240" y="1844824"/>
            <a:ext cx="1892877" cy="1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ssana\Desktop\FEVEREIRO\Fotos\Mitra fotos\1\DSCF2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928958" cy="3905277"/>
          </a:xfrm>
          <a:prstGeom prst="rect">
            <a:avLst/>
          </a:prstGeom>
          <a:noFill/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2844" y="4286256"/>
            <a:ext cx="571504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luz;</a:t>
            </a:r>
            <a:endParaRPr lang="en-US" sz="10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fachada/pele.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071802" y="5896293"/>
            <a:ext cx="3071834" cy="44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acesso aos laboratórios, corpo C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ossana\Desktop\FEVEREIRO\Fotos\AVEIRO E CALDAS\DSCF2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928958" cy="3905277"/>
          </a:xfrm>
          <a:prstGeom prst="rect">
            <a:avLst/>
          </a:prstGeom>
          <a:noFill/>
        </p:spPr>
      </p:pic>
      <p:sp>
        <p:nvSpPr>
          <p:cNvPr id="9" name="Rectângulo 8"/>
          <p:cNvSpPr/>
          <p:nvPr/>
        </p:nvSpPr>
        <p:spPr>
          <a:xfrm>
            <a:off x="3071802" y="5915336"/>
            <a:ext cx="3143272" cy="44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Escola Superior de Artes e Design, acesso aos ateliês, corpo B (foto da autora, 2009)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42844" y="4286256"/>
            <a:ext cx="571504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luz;</a:t>
            </a:r>
            <a:endParaRPr lang="en-US" sz="10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fachada/pele.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ssana\Desktop\FEVEREIRO\Fotos\AVEIRO E CALDAS\DSCF3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39" y="2268156"/>
            <a:ext cx="4976815" cy="3732612"/>
          </a:xfrm>
          <a:prstGeom prst="rect">
            <a:avLst/>
          </a:prstGeom>
          <a:noFill/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2844" y="4286256"/>
            <a:ext cx="2286016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luz;</a:t>
            </a:r>
            <a:endParaRPr lang="en-US" sz="10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fachada/pele.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071802" y="6080959"/>
            <a:ext cx="5072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Complexo Pedagógico, Cientifico e Tecnológico, Acesso aos gabinetes, piso 2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3143240" y="3301016"/>
            <a:ext cx="5786478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PT" sz="11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 </a:t>
            </a:r>
            <a:r>
              <a:rPr lang="pt-PT" sz="1150" dirty="0" smtClean="0"/>
              <a:t>Enquadrar o edifício no contexto da Universidade de Évora e do seu património arquitectónico</a:t>
            </a:r>
            <a:endParaRPr lang="en-US" sz="1150" dirty="0" smtClean="0"/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 </a:t>
            </a:r>
            <a:r>
              <a:rPr lang="pt-PT" sz="1150" dirty="0" smtClean="0"/>
              <a:t>Procurar entender as lógicas e circunstâncias que originaram as principais ocupações do Pólo da Mitra e a intervenção do arquitecto Vítor Figueiredo</a:t>
            </a:r>
            <a:endParaRPr lang="en-US" sz="1150" dirty="0" smtClean="0"/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 </a:t>
            </a:r>
            <a:r>
              <a:rPr lang="pt-PT" sz="1150" dirty="0" smtClean="0"/>
              <a:t>Contextualizar a obra do arquitecto no âmbito da produção arquitectónica nacional realizada no final do século XX</a:t>
            </a:r>
            <a:endParaRPr lang="en-US" sz="1150" dirty="0" smtClean="0"/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</a:t>
            </a:r>
            <a:r>
              <a:rPr lang="pt-PT" sz="1150" dirty="0" smtClean="0"/>
              <a:t>Analisar os edifícios projectados por Vítor Figueiredo para o ensino superior e verificar se existe algum tipo de relação entre estes</a:t>
            </a:r>
            <a:endParaRPr lang="en-US" sz="1150" dirty="0" smtClean="0"/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800" dirty="0" smtClean="0"/>
              <a:t>  </a:t>
            </a:r>
            <a:r>
              <a:rPr lang="pt-PT" sz="1150" dirty="0" smtClean="0"/>
              <a:t>Proceder à caracterização arquitectónica do edifício para o Pólo da Mitra</a:t>
            </a:r>
            <a:endParaRPr lang="en-US" sz="1150" dirty="0" smtClean="0"/>
          </a:p>
          <a:p>
            <a:pPr algn="just">
              <a:lnSpc>
                <a:spcPct val="150000"/>
              </a:lnSpc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1802" y="2640923"/>
            <a:ext cx="3786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OBJECTIVOS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ssana\Desktop\FEVEREIRO\Fotos\Mitra fotos\2\DSC05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214554"/>
            <a:ext cx="5048285" cy="3786214"/>
          </a:xfrm>
          <a:prstGeom prst="rect">
            <a:avLst/>
          </a:prstGeom>
          <a:noFill/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2844" y="4286256"/>
            <a:ext cx="571504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luz;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fachada/pele.</a:t>
            </a:r>
            <a:endParaRPr lang="en-US" sz="1000" dirty="0" smtClean="0"/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071802" y="6072206"/>
            <a:ext cx="3286148" cy="257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Edifício para o Pólo da Mitra, alçado sul do corpo A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Rossana\Desktop\FEVEREIRO\Fotos\AVEIRO E CALDAS\DSCF2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952616"/>
            <a:ext cx="2928958" cy="3905276"/>
          </a:xfrm>
          <a:prstGeom prst="rect">
            <a:avLst/>
          </a:prstGeom>
          <a:noFill/>
        </p:spPr>
      </p:pic>
      <p:sp>
        <p:nvSpPr>
          <p:cNvPr id="9" name="Rectângulo 8"/>
          <p:cNvSpPr/>
          <p:nvPr/>
        </p:nvSpPr>
        <p:spPr>
          <a:xfrm>
            <a:off x="3071802" y="6072206"/>
            <a:ext cx="3143272" cy="257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Escola Superior de Artes e Design, Corpo A (foto da autora, 2009)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42844" y="4286256"/>
            <a:ext cx="571504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luz;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fachada/pele.</a:t>
            </a:r>
            <a:endParaRPr lang="en-US" sz="1000" dirty="0" smtClean="0"/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ossana\Desktop\FEVEREIRO\Fotos\AVEIRO E CALDAS\DSCF3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928958" cy="3905277"/>
          </a:xfrm>
          <a:prstGeom prst="rect">
            <a:avLst/>
          </a:prstGeom>
          <a:noFill/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2844" y="4286256"/>
            <a:ext cx="2286016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000" dirty="0" smtClean="0">
              <a:solidFill>
                <a:schemeClr val="bg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Contexto;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Espaço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Relação interior – exterior;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“O espaço habitável entre as coisas”;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</a:rPr>
              <a:t> A luz;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PT" sz="1000" dirty="0" smtClean="0"/>
              <a:t> A fachada/pele.</a:t>
            </a:r>
            <a:endParaRPr lang="en-US" sz="1000" dirty="0" smtClean="0"/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071802" y="5857892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Complexo Pedagógico, Cientifico e Tecnológico, Fachada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Nascente-Sul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142844" y="5715016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Maquete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 e fotografia da proposta por atelier Vítor Figueiredo, n/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ass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., sem data (fonte: Espólio de Vítor Figueiredo, Instituto da Habitação e Reabilitação Urbana)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143240" y="4678033"/>
            <a:ext cx="571504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r>
              <a:rPr lang="pt-PT" sz="1100" b="1" dirty="0" smtClean="0"/>
              <a:t>Premissas</a:t>
            </a: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r>
              <a:rPr lang="pt-PT" sz="1100" dirty="0" smtClean="0"/>
              <a:t>O Concurso Público não apresentava limites rígidos no que respeita à implantação, localização, volumetrias ou acessos, sendo esta uma opção dos projectistas. Porém, era imposto que o novo edifício apresenta-se uma situação” impositiva mas isolada na paisagem”, e se implanta-se numa situação de </a:t>
            </a:r>
            <a:r>
              <a:rPr lang="pt-PT" sz="1100" dirty="0" err="1" smtClean="0"/>
              <a:t>festo</a:t>
            </a:r>
            <a:r>
              <a:rPr lang="pt-PT" sz="1100" dirty="0" smtClean="0"/>
              <a:t>, tal como proposto por Manuel Tainha, para o edifício da Escola de Regentes Agrícolas.</a:t>
            </a:r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en-US" sz="1100" dirty="0" smtClean="0"/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b="1" dirty="0" smtClean="0"/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/>
          </a:p>
          <a:p>
            <a:pPr algn="just" eaLnBrk="0" fontAlgn="base" hangingPunct="0">
              <a:lnSpc>
                <a:spcPct val="150000"/>
              </a:lnSpc>
              <a:spcAft>
                <a:spcPts val="600"/>
              </a:spcAft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b="1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kumimoji="0" lang="pt-PT" sz="110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8" descr="Digitalizar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331" y="4060449"/>
            <a:ext cx="2495397" cy="15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Digitalizar0006"/>
          <p:cNvPicPr>
            <a:picLocks noChangeAspect="1" noChangeArrowheads="1"/>
          </p:cNvPicPr>
          <p:nvPr/>
        </p:nvPicPr>
        <p:blipFill>
          <a:blip r:embed="rId4" cstate="print"/>
          <a:srcRect t="7626" b="8241"/>
          <a:stretch>
            <a:fillRect/>
          </a:stretch>
        </p:blipFill>
        <p:spPr bwMode="auto">
          <a:xfrm>
            <a:off x="237331" y="822009"/>
            <a:ext cx="2495400" cy="139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Digitalizar0026"/>
          <p:cNvPicPr>
            <a:picLocks noChangeAspect="1" noChangeArrowheads="1"/>
          </p:cNvPicPr>
          <p:nvPr/>
        </p:nvPicPr>
        <p:blipFill>
          <a:blip r:embed="rId5" cstate="print"/>
          <a:srcRect t="8360" b="7138"/>
          <a:stretch>
            <a:fillRect/>
          </a:stretch>
        </p:blipFill>
        <p:spPr bwMode="auto">
          <a:xfrm>
            <a:off x="237331" y="2428868"/>
            <a:ext cx="2495397" cy="143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encomenda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:\Users\Rossana\Desktop\004594Argbxfff.jpg"/>
          <p:cNvPicPr/>
          <p:nvPr/>
        </p:nvPicPr>
        <p:blipFill>
          <a:blip r:embed="rId3" cstate="print"/>
          <a:srcRect l="23540" t="22108" r="15837" b="12489"/>
          <a:stretch>
            <a:fillRect/>
          </a:stretch>
        </p:blipFill>
        <p:spPr bwMode="auto">
          <a:xfrm rot="16200000">
            <a:off x="3793561" y="1507552"/>
            <a:ext cx="377145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3071802" y="5929330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Herdade da Mitra,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ortofotomapa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 (tratamento gráfico da autora sobre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ortofotomapa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; fonte: Câmara Municipal de Évora, 2004)</a:t>
            </a:r>
          </a:p>
        </p:txBody>
      </p:sp>
      <p:sp>
        <p:nvSpPr>
          <p:cNvPr id="7" name="Oval 6"/>
          <p:cNvSpPr/>
          <p:nvPr/>
        </p:nvSpPr>
        <p:spPr>
          <a:xfrm>
            <a:off x="8001024" y="6215082"/>
            <a:ext cx="142876" cy="142876"/>
          </a:xfrm>
          <a:prstGeom prst="ellips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exão recta 12"/>
          <p:cNvCxnSpPr/>
          <p:nvPr/>
        </p:nvCxnSpPr>
        <p:spPr>
          <a:xfrm>
            <a:off x="8001024" y="6286520"/>
            <a:ext cx="71438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907" t="17188" r="5000" b="15624"/>
          <a:stretch>
            <a:fillRect/>
          </a:stretch>
        </p:blipFill>
        <p:spPr bwMode="auto">
          <a:xfrm>
            <a:off x="3143240" y="1885046"/>
            <a:ext cx="5929354" cy="318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ângulo 6"/>
          <p:cNvSpPr/>
          <p:nvPr/>
        </p:nvSpPr>
        <p:spPr>
          <a:xfrm>
            <a:off x="3071802" y="5896293"/>
            <a:ext cx="585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esquema funcional, 1ª fase de construção, 1996 (desenhos de atelier Vítor Figueiredo; fonte: Espólio de Vítor Figueiredo, Instituto da Habitação e Reabilitação Urbana)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83107" t="76162" r="6024" b="13006"/>
          <a:stretch>
            <a:fillRect/>
          </a:stretch>
        </p:blipFill>
        <p:spPr bwMode="auto">
          <a:xfrm>
            <a:off x="7643834" y="4697620"/>
            <a:ext cx="1571636" cy="110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ângulo 9"/>
          <p:cNvSpPr/>
          <p:nvPr/>
        </p:nvSpPr>
        <p:spPr>
          <a:xfrm>
            <a:off x="4643438" y="4691954"/>
            <a:ext cx="571504" cy="23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7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Piso 1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6643702" y="4691954"/>
            <a:ext cx="571504" cy="23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7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Piso 0</a:t>
            </a:r>
          </a:p>
        </p:txBody>
      </p:sp>
      <p:sp>
        <p:nvSpPr>
          <p:cNvPr id="12" name="Rectângulo 11"/>
          <p:cNvSpPr/>
          <p:nvPr/>
        </p:nvSpPr>
        <p:spPr>
          <a:xfrm>
            <a:off x="8572528" y="3906136"/>
            <a:ext cx="571504" cy="23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7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Piso -1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endParaRPr lang="pt-PT" sz="12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Rossana\Desktop\Nova pasta\mitra espacialidade.jpg"/>
          <p:cNvPicPr/>
          <p:nvPr/>
        </p:nvPicPr>
        <p:blipFill>
          <a:blip r:embed="rId2" cstate="print"/>
          <a:srcRect l="18997" t="4309" r="18443" b="11590"/>
          <a:stretch>
            <a:fillRect/>
          </a:stretch>
        </p:blipFill>
        <p:spPr bwMode="auto">
          <a:xfrm rot="16200000">
            <a:off x="4328044" y="398961"/>
            <a:ext cx="3319045" cy="58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ângulo 6"/>
          <p:cNvSpPr/>
          <p:nvPr/>
        </p:nvSpPr>
        <p:spPr>
          <a:xfrm>
            <a:off x="4357686" y="4929198"/>
            <a:ext cx="571504" cy="23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7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Piso 1</a:t>
            </a:r>
          </a:p>
        </p:txBody>
      </p:sp>
      <p:sp>
        <p:nvSpPr>
          <p:cNvPr id="8" name="Rectângulo 7"/>
          <p:cNvSpPr/>
          <p:nvPr/>
        </p:nvSpPr>
        <p:spPr>
          <a:xfrm>
            <a:off x="6357950" y="4929198"/>
            <a:ext cx="571504" cy="23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7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Piso 0</a:t>
            </a:r>
          </a:p>
        </p:txBody>
      </p:sp>
      <p:sp>
        <p:nvSpPr>
          <p:cNvPr id="9" name="Rectângulo 8"/>
          <p:cNvSpPr/>
          <p:nvPr/>
        </p:nvSpPr>
        <p:spPr>
          <a:xfrm>
            <a:off x="8286776" y="4929198"/>
            <a:ext cx="571504" cy="23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7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Piso -1</a:t>
            </a:r>
          </a:p>
        </p:txBody>
      </p:sp>
      <p:sp>
        <p:nvSpPr>
          <p:cNvPr id="10" name="Rectângulo 9"/>
          <p:cNvSpPr/>
          <p:nvPr/>
        </p:nvSpPr>
        <p:spPr>
          <a:xfrm>
            <a:off x="3071802" y="5896293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plantas piso -1, 0 e 1, 1ª e 2ª fase de construção, 1996 (desenhos de atelier Vítor Figueiredo; fonte: Espólio de Vítor Figueiredo, Instituto da Habitação e Reabilitação Urbana)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2" descr="C:\Users\Rossana\Documents\Minhas digitalizações\2009-03 (Mar)\Digitalizar0008.jpg"/>
          <p:cNvPicPr>
            <a:picLocks noChangeAspect="1" noChangeArrowheads="1"/>
          </p:cNvPicPr>
          <p:nvPr/>
        </p:nvPicPr>
        <p:blipFill>
          <a:blip r:embed="rId2" cstate="print"/>
          <a:srcRect l="7535" t="22206" r="4231" b="68893"/>
          <a:stretch>
            <a:fillRect/>
          </a:stretch>
        </p:blipFill>
        <p:spPr bwMode="auto">
          <a:xfrm>
            <a:off x="3000364" y="3927695"/>
            <a:ext cx="5207036" cy="6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agem 3" descr="C:\Users\Rossana\Documents\Minhas digitalizações\2009-03 (Mar)\Digitalizar0008.jpg"/>
          <p:cNvPicPr>
            <a:picLocks noChangeAspect="1" noChangeArrowheads="1"/>
          </p:cNvPicPr>
          <p:nvPr/>
        </p:nvPicPr>
        <p:blipFill>
          <a:blip r:embed="rId2" cstate="print"/>
          <a:srcRect l="22612" t="40128" r="20513" b="47411"/>
          <a:stretch>
            <a:fillRect/>
          </a:stretch>
        </p:blipFill>
        <p:spPr bwMode="auto">
          <a:xfrm>
            <a:off x="3071803" y="4835947"/>
            <a:ext cx="3873527" cy="10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Imagem 1" descr="C:\Users\Rossana\Documents\Minhas digitalizações\2009-03 (Mar)\Digitalizar0008.jpg"/>
          <p:cNvPicPr>
            <a:picLocks noChangeAspect="1" noChangeArrowheads="1"/>
          </p:cNvPicPr>
          <p:nvPr/>
        </p:nvPicPr>
        <p:blipFill>
          <a:blip r:embed="rId2" cstate="print"/>
          <a:srcRect l="8604" t="2742" r="4275" b="86577"/>
          <a:stretch>
            <a:fillRect/>
          </a:stretch>
        </p:blipFill>
        <p:spPr bwMode="auto">
          <a:xfrm>
            <a:off x="3071802" y="2728104"/>
            <a:ext cx="5143536" cy="76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3071802" y="5896293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corte e alçados Nascente e Poente do corpo A, 0 e 1, 1ª e 2ª fase de construção, 1996 (desenhos de atelier Vítor Figueiredo; fonte: Espólio de Vítor Figueiredo, Instituto da Habitação e Reabilitação Urbana)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Rossana\Desktop\FEVEREIRO\Fotos\Mitra fotos\4\DSCF3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928958" cy="3905277"/>
          </a:xfrm>
          <a:prstGeom prst="rect">
            <a:avLst/>
          </a:prstGeom>
          <a:noFill/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3071802" y="5915336"/>
            <a:ext cx="3071834" cy="44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vista a partir do terreiro sobre o corpo D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Rossana\Desktop\FEVEREIRO\Fotos\Mitra fotos\4\DSCF3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928958" cy="3905276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3071802" y="6072206"/>
            <a:ext cx="3071834" cy="257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</a:t>
            </a:r>
            <a:r>
              <a:rPr lang="pt-PT" sz="800" i="1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loggia</a:t>
            </a:r>
            <a:r>
              <a:rPr lang="pt-PT" sz="800" i="1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,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 Corpo A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2844" y="5929330"/>
            <a:ext cx="2643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</a:rPr>
              <a:t>Alçado principal do claustro do Colégio do Espírito Santo, Évora (foto da autora, 2009)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143240" y="4833734"/>
            <a:ext cx="578647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</a:pPr>
            <a:endParaRPr lang="pt-PT" sz="600" dirty="0" smtClean="0"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pt-PT" sz="900" dirty="0" smtClean="0">
                <a:cs typeface="Arial" pitchFamily="34" charset="0"/>
              </a:rPr>
              <a:t>  </a:t>
            </a:r>
            <a:r>
              <a:rPr lang="pt-PT" sz="1200" dirty="0" smtClean="0">
                <a:cs typeface="Arial" pitchFamily="34" charset="0"/>
              </a:rPr>
              <a:t>1553- Fundação do Colégio do Espírito Santo</a:t>
            </a:r>
            <a:endParaRPr lang="pt-PT" sz="500" dirty="0" smtClean="0"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pt-PT" sz="800" dirty="0" smtClean="0">
                <a:cs typeface="Arial" pitchFamily="34" charset="0"/>
              </a:rPr>
              <a:t>  </a:t>
            </a:r>
            <a:r>
              <a:rPr lang="pt-PT" sz="1150" dirty="0" smtClean="0">
                <a:cs typeface="Arial" pitchFamily="34" charset="0"/>
              </a:rPr>
              <a:t>1559 - Criação da Universidade de Évora</a:t>
            </a:r>
            <a:endParaRPr lang="pt-PT" sz="1150" dirty="0" smtClean="0">
              <a:solidFill>
                <a:srgbClr val="C00000"/>
              </a:solidFill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pt-PT" sz="800" dirty="0" smtClean="0">
                <a:cs typeface="Arial" pitchFamily="34" charset="0"/>
              </a:rPr>
              <a:t>  </a:t>
            </a:r>
            <a:r>
              <a:rPr lang="pt-PT" sz="1150" dirty="0" smtClean="0">
                <a:cs typeface="Arial" pitchFamily="34" charset="0"/>
              </a:rPr>
              <a:t>1759 - Expulsão dos Jesuítas e o consequente encerramento da Universidade</a:t>
            </a:r>
          </a:p>
          <a:p>
            <a:pPr algn="just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pt-PT" sz="1150" dirty="0" smtClean="0">
                <a:cs typeface="Arial" pitchFamily="34" charset="0"/>
              </a:rPr>
              <a:t> 1974 - Criação do Instituto Universitário de Évora</a:t>
            </a:r>
            <a:endParaRPr lang="pt-PT" sz="500" dirty="0" smtClean="0">
              <a:cs typeface="Arial" pitchFamily="34" charset="0"/>
            </a:endParaRPr>
          </a:p>
          <a:p>
            <a:pPr marL="0" lvl="1" algn="just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pt-PT" sz="800" dirty="0" smtClean="0">
                <a:cs typeface="Arial" pitchFamily="34" charset="0"/>
              </a:rPr>
              <a:t>  </a:t>
            </a:r>
            <a:r>
              <a:rPr lang="pt-PT" sz="1150" dirty="0" smtClean="0">
                <a:cs typeface="Arial" pitchFamily="34" charset="0"/>
              </a:rPr>
              <a:t>1979 - Criação da Universidade de Évora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pt-PT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pt-PT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071802" y="527431"/>
            <a:ext cx="378621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UNIVERSIDADE DE ÉVORA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Times New Roman" pitchFamily="18" charset="0"/>
              </a:rPr>
              <a:t>. Contextualização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Rossana\Pictures\tese\DSC0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01" y="2714621"/>
            <a:ext cx="2464611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Rossana\Desktop\FEVEREIRO\Fotos\Mitra fotos\2\DSC05196.JPG"/>
          <p:cNvPicPr>
            <a:picLocks noChangeAspect="1" noChangeArrowheads="1"/>
          </p:cNvPicPr>
          <p:nvPr/>
        </p:nvPicPr>
        <p:blipFill>
          <a:blip r:embed="rId2" cstate="print"/>
          <a:srcRect t="4342" r="12195" b="7317"/>
          <a:stretch>
            <a:fillRect/>
          </a:stretch>
        </p:blipFill>
        <p:spPr bwMode="auto">
          <a:xfrm>
            <a:off x="3143237" y="1928802"/>
            <a:ext cx="2928961" cy="3929091"/>
          </a:xfrm>
          <a:prstGeom prst="rect">
            <a:avLst/>
          </a:prstGeom>
          <a:noFill/>
        </p:spPr>
      </p:pic>
      <p:sp>
        <p:nvSpPr>
          <p:cNvPr id="14" name="Rectângulo 13"/>
          <p:cNvSpPr/>
          <p:nvPr/>
        </p:nvSpPr>
        <p:spPr>
          <a:xfrm>
            <a:off x="3071802" y="5896293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</a:t>
            </a: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vista sobre os pórticos a partir  da galeria de  circulação do primeiro </a:t>
            </a:r>
            <a:r>
              <a:rPr lang="pt-PT" sz="8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piso,</a:t>
            </a: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foto da autora, 2009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endParaRPr lang="pt-PT" sz="12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Rossana\Desktop\FEVEREIRO\Fotos\Mitra fotos\3\DSC09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928958" cy="3905277"/>
          </a:xfrm>
          <a:prstGeom prst="rect">
            <a:avLst/>
          </a:prstGeom>
          <a:noFill/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endParaRPr lang="pt-PT" sz="12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3071802" y="5896293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galeria de acesso ao átrio, Corpo A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ssana\Desktop\FEVEREIRO\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00504"/>
            <a:ext cx="2502961" cy="1658466"/>
          </a:xfrm>
          <a:prstGeom prst="rect">
            <a:avLst/>
          </a:prstGeom>
          <a:noFill/>
        </p:spPr>
      </p:pic>
      <p:pic>
        <p:nvPicPr>
          <p:cNvPr id="2051" name="Picture 3" descr="C:\Users\Rossana\Desktop\FEVEREIRO\DSC05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11" y="2000240"/>
            <a:ext cx="2476432" cy="1857324"/>
          </a:xfrm>
          <a:prstGeom prst="rect">
            <a:avLst/>
          </a:prstGeom>
          <a:noFill/>
        </p:spPr>
      </p:pic>
      <p:sp>
        <p:nvSpPr>
          <p:cNvPr id="5" name="Rectângulo 4"/>
          <p:cNvSpPr/>
          <p:nvPr/>
        </p:nvSpPr>
        <p:spPr>
          <a:xfrm>
            <a:off x="142844" y="5711627"/>
            <a:ext cx="2645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Água de Peixes, Alvito (foto da autora, 2008)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Monte das Cortes de baixo, Vidigueira.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Ortofotomapa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, a 500m (fonte: 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Google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Eart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43240" y="4786322"/>
            <a:ext cx="5786478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PT" sz="1100" b="1" dirty="0" smtClean="0">
                <a:ea typeface="Calibri" pitchFamily="34" charset="0"/>
                <a:cs typeface="Times New Roman" pitchFamily="18" charset="0"/>
              </a:rPr>
              <a:t>Referências</a:t>
            </a:r>
          </a:p>
          <a:p>
            <a:pPr>
              <a:lnSpc>
                <a:spcPct val="150000"/>
              </a:lnSpc>
              <a:defRPr/>
            </a:pPr>
            <a:endParaRPr lang="pt-PT" sz="1100" b="1" dirty="0" smtClean="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Da arquitectura popular alentejana, ao formulário clássico, de </a:t>
            </a:r>
            <a:r>
              <a:rPr lang="pt-PT" sz="1100" dirty="0" err="1" smtClean="0">
                <a:ea typeface="Calibri" pitchFamily="34" charset="0"/>
                <a:cs typeface="Times New Roman" pitchFamily="18" charset="0"/>
              </a:rPr>
              <a:t>Corbusier</a:t>
            </a: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 a Alvar Alto, do informalismo de locais como Água de Peixes e Monte das Cortes, ao rigor do pequeno Convento de Bom Jesus de Valverde e do Colégio do Espírito Santo…as referências para o edifício para o Pólo da Mitras terão sido as mais díspares e variadas.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Digitalizar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46906"/>
            <a:ext cx="2500330" cy="163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31783"/>
            <a:ext cx="2503045" cy="159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278311" y="5511819"/>
            <a:ext cx="17399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1ª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fase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278311" y="5762644"/>
            <a:ext cx="17399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2ª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fase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789392" y="6173817"/>
            <a:ext cx="50688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Instalações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do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Pólo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da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Mitra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da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Universidade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Évora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Planta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esquema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, 1ª e 2ª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fase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construção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Sem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 esc.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88481" r="82306"/>
          <a:stretch>
            <a:fillRect/>
          </a:stretch>
        </p:blipFill>
        <p:spPr bwMode="auto">
          <a:xfrm>
            <a:off x="3867149" y="5527707"/>
            <a:ext cx="490537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C:\Users\Rossana\Desktop\MITRA\1 e 2ª fase - Cópi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9347" y="3647746"/>
            <a:ext cx="3661611" cy="194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ângulo 13"/>
          <p:cNvSpPr/>
          <p:nvPr/>
        </p:nvSpPr>
        <p:spPr>
          <a:xfrm>
            <a:off x="142844" y="5526961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execução das grelhas de sombreamento, e vista sobre o terreiro, fotografias realizadas durante a obra, sem data (fonte: Espólio de Vítor Figueiredo, Instituto da Habitação e Reabilitação Urbana)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endParaRPr lang="pt-PT" sz="12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obra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endParaRPr lang="pt-PT" sz="12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utilização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43240" y="5027883"/>
            <a:ext cx="5786478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PT" sz="1100" dirty="0" smtClean="0">
                <a:ea typeface="Calibri" pitchFamily="34" charset="0"/>
                <a:cs typeface="Times New Roman" pitchFamily="18" charset="0"/>
              </a:rPr>
              <a:t>Passados treze anos após a conclusão da primeira fase de construção, </a:t>
            </a:r>
            <a:r>
              <a:rPr lang="pt-PT" sz="1100" dirty="0" smtClean="0"/>
              <a:t>foi possível constatar que o edifício apresenta vários problemas de utilização, entre os quais se destacam: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PT" sz="1100" dirty="0" smtClean="0"/>
              <a:t> incorrecto comportamento térmico e acústico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PT" sz="1100" dirty="0" smtClean="0"/>
              <a:t> inadequada iluminação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PT" sz="1100" dirty="0" smtClean="0"/>
              <a:t> inacessibilidade por pessoas cuja mobilidade é condicionada</a:t>
            </a:r>
            <a:endParaRPr lang="pt-PT" sz="1100" dirty="0" smtClean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142844" y="5357826"/>
            <a:ext cx="2643206" cy="99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esquema de acessibilidade por pessoas com mobilidade condicionada, escala 1:750, 1996 (desenhos de atelier Vítor Figueiredo; fonte: Espólio de Vítor Figueiredo, Instituto da Habitação e Reabilitação Urbana)</a:t>
            </a:r>
          </a:p>
        </p:txBody>
      </p:sp>
      <p:pic>
        <p:nvPicPr>
          <p:cNvPr id="16" name="Imagem 15"/>
          <p:cNvPicPr/>
          <p:nvPr/>
        </p:nvPicPr>
        <p:blipFill>
          <a:blip r:embed="rId2" cstate="print"/>
          <a:srcRect l="14277" t="6381" r="32549" b="28116"/>
          <a:stretch>
            <a:fillRect/>
          </a:stretch>
        </p:blipFill>
        <p:spPr bwMode="auto">
          <a:xfrm>
            <a:off x="214282" y="1357298"/>
            <a:ext cx="2500330" cy="38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ssana\Documents\mitra\3\DSC09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982643"/>
            <a:ext cx="2428892" cy="1821669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43240" y="4583724"/>
            <a:ext cx="5786478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PT" sz="1100" dirty="0" smtClean="0">
                <a:latin typeface="+mn-lt"/>
                <a:ea typeface="Calibri" pitchFamily="34" charset="0"/>
                <a:cs typeface="Times New Roman" pitchFamily="18" charset="0"/>
              </a:rPr>
              <a:t>“A </a:t>
            </a:r>
            <a:r>
              <a:rPr lang="pt-PT" sz="1100" dirty="0">
                <a:latin typeface="+mn-lt"/>
                <a:ea typeface="Calibri" pitchFamily="34" charset="0"/>
                <a:cs typeface="Times New Roman" pitchFamily="18" charset="0"/>
              </a:rPr>
              <a:t>simplicidade da construção e as opções tomadas revelam uma austeridade conceptual, que se aproxima da sabedoria das formas </a:t>
            </a:r>
            <a:r>
              <a:rPr lang="pt-PT" sz="1100" dirty="0" smtClean="0">
                <a:latin typeface="+mn-lt"/>
                <a:ea typeface="Calibri" pitchFamily="34" charset="0"/>
                <a:cs typeface="Times New Roman" pitchFamily="18" charset="0"/>
              </a:rPr>
              <a:t>primordiais (…). A </a:t>
            </a:r>
            <a:r>
              <a:rPr lang="pt-PT" sz="1100" dirty="0">
                <a:latin typeface="+mn-lt"/>
                <a:ea typeface="Calibri" pitchFamily="34" charset="0"/>
                <a:cs typeface="Times New Roman" pitchFamily="18" charset="0"/>
              </a:rPr>
              <a:t>forma levada a sua expressão mínima, o gesto calmo e sábio, a sensualidade dos espaços, revelam uma arquitectura erudita, concentrada em formas geométricas e desornamentadas, que se aproxima paradoxalmente de uma expressão anónima, porque autêntica e </a:t>
            </a:r>
            <a:r>
              <a:rPr lang="pt-PT" sz="1100" dirty="0" smtClean="0">
                <a:latin typeface="+mn-lt"/>
                <a:ea typeface="Calibri" pitchFamily="34" charset="0"/>
                <a:cs typeface="Times New Roman" pitchFamily="18" charset="0"/>
              </a:rPr>
              <a:t>genuína.”</a:t>
            </a:r>
          </a:p>
          <a:p>
            <a:pPr algn="just">
              <a:lnSpc>
                <a:spcPct val="150000"/>
              </a:lnSpc>
              <a:defRPr/>
            </a:pPr>
            <a:endParaRPr lang="pt-PT" sz="1100" dirty="0" smtClean="0"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900" dirty="0" smtClean="0">
                <a:solidFill>
                  <a:schemeClr val="bg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Tostões A (Novembro de 2000) Entre o anónimo e o sublime: a sabedoria. Arquitectura e Vida. Ano I (10), 54.</a:t>
            </a:r>
            <a:endParaRPr lang="pt-PT" sz="110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  <a:defRPr/>
            </a:pP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pt-PT" sz="9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  <a:p>
            <a:pPr indent="449263" algn="just">
              <a:lnSpc>
                <a:spcPct val="150000"/>
              </a:lnSpc>
              <a:defRPr/>
            </a:pPr>
            <a:endParaRPr lang="pt-PT" sz="1200" dirty="0">
              <a:latin typeface="+mn-lt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71802" y="527431"/>
            <a:ext cx="6072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EDIFÍCIO PARA O PÓLO DA MITRA, VÍTOR FIGUEIREDO, 1991-1996</a:t>
            </a: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A proposta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214282" y="5857892"/>
            <a:ext cx="2571768" cy="44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Edifício para o Pólo da Mitra, vista sobre o corpo D a partir do terreiro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071802" y="4078233"/>
            <a:ext cx="607219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CONCLUSÕES</a:t>
            </a:r>
            <a:endParaRPr lang="pt-PT" sz="1200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43240" y="4838742"/>
            <a:ext cx="5715040" cy="26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PT" sz="500" dirty="0" smtClean="0"/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endParaRPr lang="pt-PT" sz="500" dirty="0" smtClean="0"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pt-PT" sz="1100" dirty="0" smtClean="0">
                <a:latin typeface="Calibri" pitchFamily="34" charset="0"/>
              </a:rPr>
              <a:t> Constata-se o valor patrimonial do edifício, quer no contexto da Universidade de Évora e do seu património arquitectónico, quer no contexto da produção arquitectónica nacional produzida no século XX e da obra do arquitecto Vítor Figueiredo, pelo que se  pretende que este trabalho constitua um estímulo e uma base para o reconhecimento do valor patrimonial do edifício e para o processo da sua classificação.</a:t>
            </a:r>
            <a:endParaRPr lang="en-US" sz="1100" dirty="0" smtClean="0">
              <a:latin typeface="Calibri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pt-PT" sz="1100" dirty="0" smtClean="0"/>
          </a:p>
          <a:p>
            <a:pPr algn="just">
              <a:lnSpc>
                <a:spcPct val="150000"/>
              </a:lnSpc>
              <a:defRPr/>
            </a:pPr>
            <a:endParaRPr lang="pt-PT" sz="1100" dirty="0" smtClean="0"/>
          </a:p>
          <a:p>
            <a:pPr algn="just">
              <a:lnSpc>
                <a:spcPct val="150000"/>
              </a:lnSpc>
              <a:defRPr/>
            </a:pPr>
            <a:endParaRPr lang="pt-PT" sz="1100" dirty="0" smtClean="0"/>
          </a:p>
          <a:p>
            <a:pPr algn="just">
              <a:lnSpc>
                <a:spcPct val="150000"/>
              </a:lnSpc>
              <a:defRPr/>
            </a:pPr>
            <a:endParaRPr lang="pt-PT" sz="1100" dirty="0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3143240" y="4293096"/>
            <a:ext cx="5715040" cy="2619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1150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1150" dirty="0" smtClean="0">
                <a:ea typeface="Calibri" pitchFamily="34" charset="0"/>
                <a:cs typeface="Times New Roman" pitchFamily="18" charset="0"/>
              </a:rPr>
              <a:t>Hoje, para além dos vários edifícios disseminados na malha urbana da cidade de Évora (Pólo de Évora), a universidade conta com diversos edifícios e herdades experimentais dispersos pelo Alto e Baixo Alentejo  (de Sines a Marvão).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500" dirty="0" smtClean="0"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1150" dirty="0" smtClean="0">
                <a:ea typeface="Calibri" pitchFamily="34" charset="0"/>
                <a:cs typeface="Tahoma" pitchFamily="34" charset="0"/>
              </a:rPr>
              <a:t>Contudo, os principais espaços lectivos e administrativos da universidade funcionam no Pólo de Évora e no Pólo da Mitra, funcionando nos restantes oito pólos espaços e actividades complementares ao ensino e a investigação.</a:t>
            </a:r>
            <a:endParaRPr lang="en-US" sz="1150" dirty="0" smtClean="0"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Imagem 3" descr="C:\Users\Rossana\Desktop\capitulos\mapa de portugal.jpg"/>
          <p:cNvPicPr>
            <a:picLocks noChangeAspect="1" noChangeArrowheads="1"/>
          </p:cNvPicPr>
          <p:nvPr/>
        </p:nvPicPr>
        <p:blipFill>
          <a:blip r:embed="rId2" cstate="print"/>
          <a:srcRect t="1521" b="2960"/>
          <a:stretch>
            <a:fillRect/>
          </a:stretch>
        </p:blipFill>
        <p:spPr bwMode="auto">
          <a:xfrm>
            <a:off x="-158358" y="642918"/>
            <a:ext cx="3087284" cy="52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43240" y="7220436"/>
            <a:ext cx="4000528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pt-PT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1.Pólo de Marvão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2. Pólo de Castelo de Vide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3. Pólo de Alter do Chão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4. Pólo de Estremoz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5. Pólo de Évora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6. Pólo da Mitra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7. Pólo de Monsaraz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8. Pólo de Ferreira do Alentejo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9.Pólo de Beja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PT" sz="900" dirty="0">
                <a:solidFill>
                  <a:schemeClr val="bg1">
                    <a:lumMod val="50000"/>
                  </a:schemeClr>
                </a:solidFill>
              </a:rPr>
              <a:t>10. Pólo de Sines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71802" y="485641"/>
            <a:ext cx="37862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UNIVERSIDADE DE ÉVORA</a:t>
            </a:r>
          </a:p>
          <a:p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</a:rPr>
              <a:t>. A instituição                               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214282" y="5915336"/>
            <a:ext cx="2571768" cy="44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</a:rPr>
              <a:t>Mapa de localização dos Pólos da Universidade de Évora, sem escala (desenho da autora)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131840" y="2276872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ahoma" pitchFamily="34" charset="0"/>
              </a:rPr>
              <a:t>Pólos da Universidade de Évora: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1.Pólo de Marvão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2. Pólo de Castelo de Vide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3. Pólo de Alter do Chão	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4. Pólo de Estremoz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5. Pólo de Évora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6. Pólo da Mitra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7. Pólo de Monsaraz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8. Pólo de Ferreira do Alentejo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9.Pólo de Beja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pt-PT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10. Pólo de Sines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:\Users\Rossana\Desktop\FEVEREIRO\Fotos\Mitra fotos\4\DSCF3288 - Cópia.JPG"/>
          <p:cNvPicPr/>
          <p:nvPr/>
        </p:nvPicPr>
        <p:blipFill>
          <a:blip r:embed="rId2" cstate="print"/>
          <a:srcRect r="739"/>
          <a:stretch>
            <a:fillRect/>
          </a:stretch>
        </p:blipFill>
        <p:spPr bwMode="auto">
          <a:xfrm>
            <a:off x="236984" y="3763434"/>
            <a:ext cx="2477628" cy="188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ângulo 6"/>
          <p:cNvSpPr/>
          <p:nvPr/>
        </p:nvSpPr>
        <p:spPr>
          <a:xfrm>
            <a:off x="142844" y="5643578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Antiga Fábrica dos Leões, alçado Norte (foto da autora, 2009)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Escola de Regentes Agrícolas, Edifício do Anel (foto da autora, 2009)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PT" sz="800" dirty="0" smtClean="0">
              <a:solidFill>
                <a:srgbClr val="80808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43240" y="5044750"/>
            <a:ext cx="5786478" cy="169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400" dirty="0" smtClean="0"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PT" sz="1150" dirty="0" smtClean="0">
                <a:ea typeface="Calibri" pitchFamily="34" charset="0"/>
                <a:cs typeface="Times New Roman" pitchFamily="18" charset="0"/>
              </a:rPr>
              <a:t> Nos primeiros séculos de funcionamento a instituição adquiriu e reabilitou edifícios no centro histórico da cidade, muitos deles de grande valor patrimonial.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pt-PT" sz="1150" dirty="0" smtClean="0"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pt-PT" sz="400" dirty="0" smtClean="0"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t-PT" sz="1150" dirty="0" smtClean="0">
                <a:ea typeface="Calibri" pitchFamily="34" charset="0"/>
                <a:cs typeface="Times New Roman" pitchFamily="18" charset="0"/>
              </a:rPr>
              <a:t> Nas últimas décadas a instituição empenhou-se na edificação de novas instalações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400" b="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5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DSC00132"/>
          <p:cNvPicPr>
            <a:picLocks noChangeAspect="1" noChangeArrowheads="1"/>
          </p:cNvPicPr>
          <p:nvPr/>
        </p:nvPicPr>
        <p:blipFill>
          <a:blip r:embed="rId3" cstate="print"/>
          <a:srcRect r="562"/>
          <a:stretch>
            <a:fillRect/>
          </a:stretch>
        </p:blipFill>
        <p:spPr bwMode="auto">
          <a:xfrm>
            <a:off x="227161" y="1786199"/>
            <a:ext cx="2487451" cy="18571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43240" y="485641"/>
            <a:ext cx="37862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UNIVERSIDADE DE ÉVORA</a:t>
            </a:r>
          </a:p>
          <a:p>
            <a:r>
              <a:rPr lang="pt-PT" sz="1200" dirty="0" smtClean="0">
                <a:solidFill>
                  <a:schemeClr val="bg1">
                    <a:lumMod val="50000"/>
                  </a:schemeClr>
                </a:solidFill>
              </a:rPr>
              <a:t>. O património arquitectónico da Universidade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Rossana\Desktop\FEVEREIRO\Fotos\Mitra fotos\1\DSCF2770 - Cópia.JPG"/>
          <p:cNvPicPr>
            <a:picLocks noChangeAspect="1" noChangeArrowheads="1"/>
          </p:cNvPicPr>
          <p:nvPr/>
        </p:nvPicPr>
        <p:blipFill>
          <a:blip r:embed="rId2" cstate="print"/>
          <a:srcRect t="8671"/>
          <a:stretch>
            <a:fillRect/>
          </a:stretch>
        </p:blipFill>
        <p:spPr bwMode="auto">
          <a:xfrm>
            <a:off x="242922" y="2901988"/>
            <a:ext cx="2471690" cy="3009835"/>
          </a:xfrm>
          <a:prstGeom prst="rect">
            <a:avLst/>
          </a:prstGeom>
          <a:noFill/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143240" y="4629820"/>
            <a:ext cx="5786478" cy="308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Na ocupação da Herdade da Mitra destacam-se três grandes fases, coincidentes com as acções e transformações mais relevantes</a:t>
            </a: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PT" sz="11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1514 - Implantação do Paço episcopal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1834 - A extinção das ordens religiosas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1915 - A ocupação da Quinta para fins educativos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1100" dirty="0" smtClean="0">
              <a:solidFill>
                <a:schemeClr val="tx1">
                  <a:lumMod val="65000"/>
                  <a:lumOff val="3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71802" y="561598"/>
            <a:ext cx="3786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PÓLO DA MITRA DA UNIVERSIDADE DE ÉVORA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exão recta 6"/>
          <p:cNvCxnSpPr/>
          <p:nvPr/>
        </p:nvCxnSpPr>
        <p:spPr>
          <a:xfrm rot="5400000" flipH="1" flipV="1">
            <a:off x="3964777" y="678637"/>
            <a:ext cx="71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ângulo 12"/>
          <p:cNvSpPr/>
          <p:nvPr/>
        </p:nvSpPr>
        <p:spPr>
          <a:xfrm>
            <a:off x="142844" y="5915336"/>
            <a:ext cx="2643206" cy="44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Paço da Quinta de Valverde | Tanque de Jericó, Herdade da Mitra, Valverde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170" t="17435" r="14396" b="15149"/>
          <a:stretch>
            <a:fillRect/>
          </a:stretch>
        </p:blipFill>
        <p:spPr bwMode="auto">
          <a:xfrm>
            <a:off x="4360148" y="519525"/>
            <a:ext cx="4212379" cy="555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293096"/>
            <a:ext cx="2000264" cy="17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3143240" y="6080959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Pólo da Mitra da Universidade de Évora , intervenções realizadas entre 1914 e 1965  (tratamento gráfico do autora sobre levantamento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aerofotométrico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 de 2000; fonte: Serviços Técnico da Universidade de Évora, arquitecto Nuno Santos, Setembro de 2006)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800" dirty="0" smtClean="0">
              <a:solidFill>
                <a:srgbClr val="80808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8" name="Picture 4" descr="C:\Users\Rossana\Desktop\FEVEREIRO\Fotos\Mitra fotos\1\DSCF2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2448000" cy="1836000"/>
          </a:xfrm>
          <a:prstGeom prst="rect">
            <a:avLst/>
          </a:prstGeom>
          <a:noFill/>
        </p:spPr>
      </p:pic>
      <p:pic>
        <p:nvPicPr>
          <p:cNvPr id="9" name="Picture 2" descr="C:\Users\Rossana\Desktop\FEVEREIRO\Fotos\Mitra fotos\1\DSCF2780 - Có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095" y="2435708"/>
            <a:ext cx="2476518" cy="1857388"/>
          </a:xfrm>
          <a:prstGeom prst="rect">
            <a:avLst/>
          </a:prstGeom>
          <a:noFill/>
        </p:spPr>
      </p:pic>
      <p:sp>
        <p:nvSpPr>
          <p:cNvPr id="10" name="Rectângulo 9"/>
          <p:cNvSpPr/>
          <p:nvPr/>
        </p:nvSpPr>
        <p:spPr>
          <a:xfrm>
            <a:off x="142844" y="5934460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800" dirty="0" smtClean="0">
              <a:solidFill>
                <a:srgbClr val="808080"/>
              </a:solidFill>
              <a:latin typeface="Calibri" pitchFamily="34" charset="0"/>
              <a:cs typeface="Arial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Paço da Quinta de Valverde e Convento de Bom Jesus de Valverde, Herdade da Mitra, Valverde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Rossana\Desktop\FEVEREIRO\Fotos\Mitra fotos\1\DSCF2770 - Cópia.JPG"/>
          <p:cNvPicPr>
            <a:picLocks noChangeAspect="1" noChangeArrowheads="1"/>
          </p:cNvPicPr>
          <p:nvPr/>
        </p:nvPicPr>
        <p:blipFill>
          <a:blip r:embed="rId2" cstate="print"/>
          <a:srcRect t="8671"/>
          <a:stretch>
            <a:fillRect/>
          </a:stretch>
        </p:blipFill>
        <p:spPr bwMode="auto">
          <a:xfrm>
            <a:off x="242922" y="2901988"/>
            <a:ext cx="2471690" cy="3009835"/>
          </a:xfrm>
          <a:prstGeom prst="rect">
            <a:avLst/>
          </a:prstGeom>
          <a:noFill/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143240" y="4629820"/>
            <a:ext cx="5786478" cy="308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Na ocupação da Herdade da Mitra destacam-se três grandes fases, coincidentes com as acções e transformações mais relevantes</a:t>
            </a: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PT" sz="11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1514 - Implantação do Paço episcopal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1834 - A extinção das ordens religiosas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t-PT" sz="1100" dirty="0" smtClean="0">
                <a:ea typeface="Times New Roman" pitchFamily="18" charset="0"/>
                <a:cs typeface="Times New Roman" pitchFamily="18" charset="0"/>
              </a:rPr>
              <a:t> 1915 - A ocupação da Quinta para fins educativos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1100" dirty="0" smtClean="0">
              <a:solidFill>
                <a:schemeClr val="tx1">
                  <a:lumMod val="65000"/>
                  <a:lumOff val="3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71802" y="561598"/>
            <a:ext cx="3786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PÓLO DA MITRA DA UNIVERSIDADE DE ÉVORA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exão recta 6"/>
          <p:cNvCxnSpPr/>
          <p:nvPr/>
        </p:nvCxnSpPr>
        <p:spPr>
          <a:xfrm rot="5400000" flipH="1" flipV="1">
            <a:off x="3964777" y="678637"/>
            <a:ext cx="71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ângulo 12"/>
          <p:cNvSpPr/>
          <p:nvPr/>
        </p:nvSpPr>
        <p:spPr>
          <a:xfrm>
            <a:off x="142844" y="5915336"/>
            <a:ext cx="2643206" cy="44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Paço da Quinta de Valverde | Tanque de Jericó, Herdade da Mitra, Valverde (foto da autora,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3024" t="13541" r="13268" b="18750"/>
          <a:stretch>
            <a:fillRect/>
          </a:stretch>
        </p:blipFill>
        <p:spPr bwMode="auto">
          <a:xfrm>
            <a:off x="4357684" y="500042"/>
            <a:ext cx="428628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7016"/>
          <a:stretch>
            <a:fillRect/>
          </a:stretch>
        </p:blipFill>
        <p:spPr bwMode="auto">
          <a:xfrm>
            <a:off x="2987824" y="2276872"/>
            <a:ext cx="2783584" cy="376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ângulo 5"/>
          <p:cNvSpPr/>
          <p:nvPr/>
        </p:nvSpPr>
        <p:spPr>
          <a:xfrm>
            <a:off x="3143240" y="6080959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Pólo da Mitra da Universidade de Évora , intervenções realizadas entre 1965 e 2005 (tratamento gráfico do autora sobre levantamento </a:t>
            </a:r>
            <a:r>
              <a:rPr lang="pt-PT" sz="800" dirty="0" err="1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aerofotométrico</a:t>
            </a:r>
            <a:r>
              <a:rPr lang="pt-PT" sz="800" dirty="0" smtClean="0">
                <a:solidFill>
                  <a:srgbClr val="808080"/>
                </a:solidFill>
                <a:latin typeface="Calibri" pitchFamily="34" charset="0"/>
                <a:cs typeface="Arial" pitchFamily="34" charset="0"/>
              </a:rPr>
              <a:t> de 2000; fonte: Serviços Técnico da Universidade de Évora, arquitecto Nuno Santos, Setembro de 2006)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t-PT" sz="800" dirty="0" smtClean="0">
              <a:solidFill>
                <a:srgbClr val="80808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142844" y="5951021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Escola de Regentes Agrícolas, Edifício do Anel, vista a partir do terreiro e  vista sobre o </a:t>
            </a:r>
            <a:r>
              <a:rPr lang="pt-PT" sz="8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Hodpital</a:t>
            </a:r>
            <a:r>
              <a:rPr lang="pt-PT" sz="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Veterinário,  Herdade da Mitra, Valverde (foto da autora, 2009)</a:t>
            </a:r>
          </a:p>
        </p:txBody>
      </p:sp>
      <p:pic>
        <p:nvPicPr>
          <p:cNvPr id="8" name="Picture 2" descr="C:\Users\Rossana\Desktop\FEVEREIRO\Fotos\Mitra fotos\mitra\mitra\DSCF2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21056"/>
            <a:ext cx="2484000" cy="3312000"/>
          </a:xfrm>
          <a:prstGeom prst="rect">
            <a:avLst/>
          </a:prstGeom>
          <a:noFill/>
        </p:spPr>
      </p:pic>
      <p:pic>
        <p:nvPicPr>
          <p:cNvPr id="9" name="Picture 3" descr="C:\Users\Rossana\Desktop\FEVEREIRO\Fotos\Mitra fotos\4\DSCF3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062" y="4091893"/>
            <a:ext cx="2476517" cy="185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3463</TotalTime>
  <Words>2713</Words>
  <Application>Microsoft Office PowerPoint</Application>
  <PresentationFormat>Apresentação no Ecrã (4:3)</PresentationFormat>
  <Paragraphs>318</Paragraphs>
  <Slides>36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36</vt:i4>
      </vt:variant>
    </vt:vector>
  </HeadingPairs>
  <TitlesOfParts>
    <vt:vector size="37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Windows User</dc:creator>
  <cp:lastModifiedBy>Windows User</cp:lastModifiedBy>
  <cp:revision>320</cp:revision>
  <dcterms:created xsi:type="dcterms:W3CDTF">2009-11-08T21:54:03Z</dcterms:created>
  <dcterms:modified xsi:type="dcterms:W3CDTF">2010-08-20T11:34:56Z</dcterms:modified>
</cp:coreProperties>
</file>