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62" r:id="rId2"/>
    <p:sldId id="274" r:id="rId3"/>
    <p:sldId id="275" r:id="rId4"/>
    <p:sldId id="276" r:id="rId5"/>
    <p:sldId id="277" r:id="rId6"/>
    <p:sldId id="278" r:id="rId7"/>
    <p:sldId id="281" r:id="rId8"/>
    <p:sldId id="282" r:id="rId9"/>
    <p:sldId id="283" r:id="rId10"/>
    <p:sldId id="284" r:id="rId11"/>
    <p:sldId id="285" r:id="rId12"/>
    <p:sldId id="265" r:id="rId13"/>
    <p:sldId id="267" r:id="rId14"/>
    <p:sldId id="268" r:id="rId15"/>
    <p:sldId id="269" r:id="rId16"/>
    <p:sldId id="271" r:id="rId17"/>
    <p:sldId id="272" r:id="rId18"/>
    <p:sldId id="287" r:id="rId19"/>
    <p:sldId id="288" r:id="rId20"/>
    <p:sldId id="289" r:id="rId21"/>
    <p:sldId id="290" r:id="rId22"/>
    <p:sldId id="291" r:id="rId23"/>
    <p:sldId id="256" r:id="rId24"/>
    <p:sldId id="257" r:id="rId25"/>
    <p:sldId id="258" r:id="rId26"/>
    <p:sldId id="259" r:id="rId27"/>
    <p:sldId id="260" r:id="rId28"/>
    <p:sldId id="261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-19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98ACB-220E-CE46-9EA8-6CE05E8CF689}" type="datetimeFigureOut">
              <a:rPr lang="en-US" smtClean="0"/>
              <a:t>2012/09/26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40164-183B-E949-AD4A-16222F0B9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33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9224CA-6690-8A4A-9A4C-3D49872C4F38}" type="slidenum">
              <a:rPr lang="pt-PT"/>
              <a:pPr/>
              <a:t>18</a:t>
            </a:fld>
            <a:endParaRPr lang="pt-PT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pt-PT"/>
              <a:t>Na foto acima vemos o sistema de estudos de descargas luminescentes onde foram realizados os estudos das descargas.</a:t>
            </a:r>
          </a:p>
          <a:p>
            <a:pPr>
              <a:buFontTx/>
              <a:buChar char="•"/>
            </a:pPr>
            <a:r>
              <a:rPr lang="pt-PT"/>
              <a:t>Este sistema de alto-vácuo é bombeado por uma bomba criogénica, atingindo uma pressão de 10-6 mbar. </a:t>
            </a:r>
          </a:p>
          <a:p>
            <a:pPr>
              <a:buFontTx/>
              <a:buChar char="•"/>
            </a:pPr>
            <a:r>
              <a:rPr lang="pt-PT"/>
              <a:t>Vemos também uma fotografia do cátodo montado no interior desse sistema.</a:t>
            </a:r>
          </a:p>
          <a:p>
            <a:pPr>
              <a:buFontTx/>
              <a:buChar char="•"/>
            </a:pPr>
            <a:r>
              <a:rPr lang="pt-PT"/>
              <a:t>Com essa configuração foram obtidas conjuntos de características corrente-tensão, para diferentes pressões e diferentes confinamentos magnéticos.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23A31C-9D65-654B-B55F-CCB9A66ABBF7}" type="slidenum">
              <a:rPr lang="pt-PT"/>
              <a:pPr/>
              <a:t>19</a:t>
            </a:fld>
            <a:endParaRPr lang="pt-PT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pt-PT"/>
              <a:t>A codeposição foi implementada com dois cátodos do tipo magnetrão, idênticos. </a:t>
            </a:r>
          </a:p>
          <a:p>
            <a:pPr>
              <a:buFontTx/>
              <a:buChar char="•"/>
            </a:pPr>
            <a:r>
              <a:rPr lang="pt-PT"/>
              <a:t>A configuração foi escolhida de maneira a ter: …..</a:t>
            </a:r>
          </a:p>
          <a:p>
            <a:pPr>
              <a:buFontTx/>
              <a:buChar char="•"/>
            </a:pPr>
            <a:endParaRPr lang="pt-PT"/>
          </a:p>
          <a:p>
            <a:pPr>
              <a:buFontTx/>
              <a:buChar char="•"/>
            </a:pPr>
            <a:r>
              <a:rPr lang="pt-PT"/>
              <a:t>Vêm-se nessas duas fotografia o efeito do desacoplamento dos campos magnéticos na configuração de campo aberto em que os electrões evoluem num tubo central de escape levando sua excitação e energia para longe da luminescência negativa.</a:t>
            </a:r>
          </a:p>
          <a:p>
            <a:pPr>
              <a:buFontTx/>
              <a:buChar char="•"/>
            </a:pPr>
            <a:r>
              <a:rPr lang="pt-PT"/>
              <a:t>No caso do campo magnético fechado, em que os polos homólogos são opostos. Os electrões de escape são partilhados realimentando os plasmas de ambos os cátodos.</a:t>
            </a:r>
          </a:p>
          <a:p>
            <a:pPr>
              <a:buFontTx/>
              <a:buChar char="•"/>
            </a:pPr>
            <a:r>
              <a:rPr lang="pt-PT"/>
              <a:t>O processo de codeposição exige o controlo das descargas por forma a em cada instante ter uma taxa de deposição pré-determinada em cada cátodo. Tarefa executada pelo software.</a:t>
            </a:r>
          </a:p>
          <a:p>
            <a:endParaRPr lang="pt-PT"/>
          </a:p>
          <a:p>
            <a:endParaRPr lang="pt-PT"/>
          </a:p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4D2699-F86A-5148-9264-3A509E456D41}" type="slidenum">
              <a:rPr lang="pt-PT"/>
              <a:pPr/>
              <a:t>20</a:t>
            </a:fld>
            <a:endParaRPr lang="pt-PT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PT"/>
              <a:t>Onde vemos:</a:t>
            </a:r>
          </a:p>
          <a:p>
            <a:pPr>
              <a:buFontTx/>
              <a:buChar char="•"/>
            </a:pPr>
            <a:r>
              <a:rPr lang="pt-PT"/>
              <a:t>À esquerda: o computador de controlo de descargas e de aquisição de dados</a:t>
            </a:r>
          </a:p>
          <a:p>
            <a:pPr>
              <a:buFontTx/>
              <a:buChar char="•"/>
            </a:pPr>
            <a:r>
              <a:rPr lang="pt-PT"/>
              <a:t>Ao centro: a consola com a instrumentação</a:t>
            </a:r>
          </a:p>
          <a:p>
            <a:pPr>
              <a:buFontTx/>
              <a:buChar char="•"/>
            </a:pPr>
            <a:r>
              <a:rPr lang="pt-PT"/>
              <a:t>À direita: a câmara de vácuo onde se podem observar os cátodos</a:t>
            </a:r>
          </a:p>
          <a:p>
            <a:pPr>
              <a:buFontTx/>
              <a:buChar char="•"/>
            </a:pPr>
            <a:r>
              <a:rPr lang="pt-PT"/>
              <a:t>O sistema encontra-se conpletamentamente operacionacional, sua câmara de alto-vácuo atinge a pressão de 10-7 mbar em cerca de 4h, sendo que os 5e-6 em 30min.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178169-8D04-814D-97AE-5D390DB20CEE}" type="slidenum">
              <a:rPr lang="pt-PT"/>
              <a:pPr/>
              <a:t>21</a:t>
            </a:fld>
            <a:endParaRPr lang="pt-PT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Do ponto de vista da topografia dos filmes foram observadas diferenças entre os filmes e alguns comportamentos interessantes</a:t>
            </a:r>
          </a:p>
          <a:p>
            <a:pPr>
              <a:buFontTx/>
              <a:buChar char="•"/>
            </a:pPr>
            <a:r>
              <a:rPr lang="en-US"/>
              <a:t>Estão aqui representadas imagens obtidas por afm, de alguns filmes do sistema Al-Ti-N</a:t>
            </a:r>
          </a:p>
          <a:p>
            <a:pPr>
              <a:buFontTx/>
              <a:buChar char="•"/>
            </a:pPr>
            <a:r>
              <a:rPr lang="en-US"/>
              <a:t>Ficou evidente</a:t>
            </a:r>
          </a:p>
          <a:p>
            <a:pPr>
              <a:buFontTx/>
              <a:buChar char="•"/>
            </a:pPr>
            <a:r>
              <a:rPr lang="en-US"/>
              <a:t>Estas imagens possuem uma resolução de 2200 por 2200 nm</a:t>
            </a:r>
          </a:p>
          <a:p>
            <a:pPr>
              <a:buFontTx/>
              <a:buChar char="•"/>
            </a:pPr>
            <a:r>
              <a:rPr lang="en-US"/>
              <a:t>As linhas a azul representam uma linha horizontal do perfil topográfico de retirado de cada imagem, o que evidencia ainda mais as diferenças</a:t>
            </a:r>
          </a:p>
          <a:p>
            <a:pPr>
              <a:buFontTx/>
              <a:buChar char="•"/>
            </a:pPr>
            <a:r>
              <a:rPr lang="en-US"/>
              <a:t>De forma geral pode-se dizer que as alturas típicas e as rugosidas diminuem quando alteramos o substrado do Si para o vidro</a:t>
            </a:r>
          </a:p>
          <a:p>
            <a:pPr>
              <a:buFontTx/>
              <a:buChar char="•"/>
            </a:pPr>
            <a:r>
              <a:rPr lang="en-US"/>
              <a:t>A introdução do N altera significativamente os parâmetros topográficos dos filmes, sendo que estas alterações também são influenciadas pelo substrato utilizado</a:t>
            </a:r>
          </a:p>
          <a:p>
            <a:pPr>
              <a:buFontTx/>
              <a:buChar char="•"/>
            </a:pPr>
            <a:r>
              <a:rPr lang="en-US"/>
              <a:t>Verificou-se também que a ordem de deposição dos materiais também influência no resultado final</a:t>
            </a:r>
          </a:p>
          <a:p>
            <a:pPr>
              <a:buFontTx/>
              <a:buChar char="•"/>
            </a:pPr>
            <a:endParaRPr lang="en-US"/>
          </a:p>
          <a:p>
            <a:pPr>
              <a:buFontTx/>
              <a:buChar char="•"/>
            </a:pPr>
            <a:endParaRPr lang="en-US"/>
          </a:p>
          <a:p>
            <a:pPr>
              <a:buFontTx/>
              <a:buChar char="•"/>
            </a:pPr>
            <a:endParaRPr lang="en-US"/>
          </a:p>
          <a:p>
            <a:pPr>
              <a:buFontTx/>
              <a:buChar char="•"/>
            </a:pPr>
            <a:endParaRPr 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E69882-4DD9-DB4F-91E9-6EE4AA958846}" type="slidenum">
              <a:rPr lang="pt-PT"/>
              <a:pPr/>
              <a:t>22</a:t>
            </a:fld>
            <a:endParaRPr lang="pt-PT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Termino aqui a exposição do terceiro ponto desta apresentação. De facto …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9F5-452C-5843-9CF3-0BF7E78CCF53}" type="datetimeFigureOut">
              <a:rPr lang="en-US" smtClean="0"/>
              <a:t>2012/09/26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75DA-1097-ED41-9B6E-007429CBF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4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9F5-452C-5843-9CF3-0BF7E78CCF53}" type="datetimeFigureOut">
              <a:rPr lang="en-US" smtClean="0"/>
              <a:t>2012/09/26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75DA-1097-ED41-9B6E-007429CBF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0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9F5-452C-5843-9CF3-0BF7E78CCF53}" type="datetimeFigureOut">
              <a:rPr lang="en-US" smtClean="0"/>
              <a:t>2012/09/26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75DA-1097-ED41-9B6E-007429CBF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23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8286808" cy="642942"/>
          </a:xfrm>
          <a:prstGeom prst="rect">
            <a:avLst/>
          </a:prstGeom>
        </p:spPr>
        <p:txBody>
          <a:bodyPr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8379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90675"/>
            <a:ext cx="4068763" cy="4718050"/>
          </a:xfrm>
        </p:spPr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363" y="1590675"/>
            <a:ext cx="4070350" cy="4718050"/>
          </a:xfrm>
        </p:spPr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708400" y="6424613"/>
            <a:ext cx="2159000" cy="339725"/>
          </a:xfrm>
        </p:spPr>
        <p:txBody>
          <a:bodyPr/>
          <a:lstStyle>
            <a:lvl1pPr>
              <a:defRPr/>
            </a:lvl1pPr>
          </a:lstStyle>
          <a:p>
            <a:r>
              <a:rPr lang="pt-PT"/>
              <a:t>Yuri Nunes, 27/11/2006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434138" y="6402388"/>
            <a:ext cx="2674937" cy="339725"/>
          </a:xfrm>
        </p:spPr>
        <p:txBody>
          <a:bodyPr/>
          <a:lstStyle>
            <a:lvl1pPr>
              <a:defRPr/>
            </a:lvl1pPr>
          </a:lstStyle>
          <a:p>
            <a:fld id="{863C9E00-8AFE-E64D-BB45-C7CB0F5AE8EA}" type="slidenum">
              <a:rPr lang="pt-PT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15022742"/>
      </p:ext>
    </p:extLst>
  </p:cSld>
  <p:clrMapOvr>
    <a:masterClrMapping/>
  </p:clrMapOvr>
  <p:transition xmlns:p14="http://schemas.microsoft.com/office/powerpoint/2010/main">
    <p:push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9F5-452C-5843-9CF3-0BF7E78CCF53}" type="datetimeFigureOut">
              <a:rPr lang="en-US" smtClean="0"/>
              <a:t>2012/09/26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75DA-1097-ED41-9B6E-007429CBF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4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9F5-452C-5843-9CF3-0BF7E78CCF53}" type="datetimeFigureOut">
              <a:rPr lang="en-US" smtClean="0"/>
              <a:t>2012/09/26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75DA-1097-ED41-9B6E-007429CBF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5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9F5-452C-5843-9CF3-0BF7E78CCF53}" type="datetimeFigureOut">
              <a:rPr lang="en-US" smtClean="0"/>
              <a:t>2012/09/26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75DA-1097-ED41-9B6E-007429CBF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36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9F5-452C-5843-9CF3-0BF7E78CCF53}" type="datetimeFigureOut">
              <a:rPr lang="en-US" smtClean="0"/>
              <a:t>2012/09/26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75DA-1097-ED41-9B6E-007429CBF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978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9F5-452C-5843-9CF3-0BF7E78CCF53}" type="datetimeFigureOut">
              <a:rPr lang="en-US" smtClean="0"/>
              <a:t>2012/09/26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75DA-1097-ED41-9B6E-007429CBF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91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9F5-452C-5843-9CF3-0BF7E78CCF53}" type="datetimeFigureOut">
              <a:rPr lang="en-US" smtClean="0"/>
              <a:t>2012/09/26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75DA-1097-ED41-9B6E-007429CBF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36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9F5-452C-5843-9CF3-0BF7E78CCF53}" type="datetimeFigureOut">
              <a:rPr lang="en-US" smtClean="0"/>
              <a:t>2012/09/26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75DA-1097-ED41-9B6E-007429CBF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74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9F5-452C-5843-9CF3-0BF7E78CCF53}" type="datetimeFigureOut">
              <a:rPr lang="en-US" smtClean="0"/>
              <a:t>2012/09/26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75DA-1097-ED41-9B6E-007429CBF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97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79F5-452C-5843-9CF3-0BF7E78CCF53}" type="datetimeFigureOut">
              <a:rPr lang="en-US" smtClean="0"/>
              <a:t>2012/09/26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775DA-1097-ED41-9B6E-007429CBF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7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emf"/><Relationship Id="rId3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Relationship Id="rId3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jpeg"/><Relationship Id="rId5" Type="http://schemas.openxmlformats.org/officeDocument/2006/relationships/image" Target="../media/image46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oleObject" Target="../embeddings/oleObject3.bin"/><Relationship Id="rId6" Type="http://schemas.openxmlformats.org/officeDocument/2006/relationships/image" Target="../media/image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elo_do_emblema_e_selo_da_universidade_a_que_se_refere_o_artigo_9_1_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822" y="796736"/>
            <a:ext cx="4923587" cy="503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4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VitrrRes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4429132"/>
            <a:ext cx="3765884" cy="1638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ResistfFormig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4500570"/>
            <a:ext cx="2347755" cy="1788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5" descr="sideb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214422"/>
            <a:ext cx="4121155" cy="30908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14282" y="714356"/>
            <a:ext cx="5786478" cy="46166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pt-PT" sz="2400" b="1" dirty="0"/>
              <a:t>Aplicações resistivas </a:t>
            </a:r>
            <a:endParaRPr lang="en-GB" sz="2400" b="1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71604" y="6072206"/>
            <a:ext cx="31051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pt-PT" sz="1600" b="1" dirty="0"/>
              <a:t>Resistências  Mini e Micro MELF</a:t>
            </a:r>
            <a:endParaRPr lang="en-GB" sz="1600" b="1" dirty="0"/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6357950" y="1285860"/>
            <a:ext cx="2513199" cy="2707468"/>
            <a:chOff x="3024" y="528"/>
            <a:chExt cx="1979" cy="1829"/>
          </a:xfrm>
          <a:noFill/>
        </p:grpSpPr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024" y="528"/>
              <a:ext cx="1979" cy="1829"/>
              <a:chOff x="2380" y="1245"/>
              <a:chExt cx="1979" cy="1829"/>
            </a:xfrm>
            <a:grpFill/>
          </p:grpSpPr>
          <p:pic>
            <p:nvPicPr>
              <p:cNvPr id="11" name="Picture 10" descr="VitrRes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380" y="1245"/>
                <a:ext cx="999" cy="1829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12" name="Picture 11" descr="VitrRes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360" y="1248"/>
                <a:ext cx="999" cy="1824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4512" y="576"/>
              <a:ext cx="460" cy="20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pt-PT" sz="1400" b="1" dirty="0" err="1"/>
                <a:t>Ni</a:t>
              </a:r>
              <a:r>
                <a:rPr lang="pt-PT" sz="1400" b="1" dirty="0"/>
                <a:t>/</a:t>
              </a:r>
              <a:r>
                <a:rPr lang="pt-PT" sz="1400" b="1" dirty="0" err="1"/>
                <a:t>Cr</a:t>
              </a:r>
              <a:endParaRPr lang="en-GB" sz="1400" b="1" dirty="0"/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3072" y="576"/>
              <a:ext cx="734" cy="35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pt-PT" sz="1400" b="1" dirty="0"/>
                <a:t>Cilindros</a:t>
              </a:r>
            </a:p>
            <a:p>
              <a:pPr>
                <a:buFontTx/>
                <a:buNone/>
              </a:pPr>
              <a:r>
                <a:rPr lang="pt-PT" sz="1400" b="1" dirty="0"/>
                <a:t>cerâmicos</a:t>
              </a:r>
              <a:endParaRPr lang="en-GB" sz="1400" b="1" dirty="0"/>
            </a:p>
          </p:txBody>
        </p: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4942" y="4786322"/>
            <a:ext cx="109567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pt-PT" sz="1600" b="1" dirty="0"/>
              <a:t>Ablação laser </a:t>
            </a:r>
          </a:p>
          <a:p>
            <a:pPr>
              <a:buFontTx/>
              <a:buNone/>
            </a:pPr>
            <a:r>
              <a:rPr lang="pt-PT" sz="1600" b="1" dirty="0"/>
              <a:t>com </a:t>
            </a:r>
            <a:r>
              <a:rPr lang="pt-PT" sz="1600" b="1" dirty="0" err="1"/>
              <a:t>Nd:YAG</a:t>
            </a:r>
            <a:endParaRPr lang="en-GB" sz="1600" b="1" dirty="0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5943599" y="4419600"/>
            <a:ext cx="670526" cy="710544"/>
          </a:xfrm>
          <a:prstGeom prst="line">
            <a:avLst/>
          </a:prstGeom>
          <a:noFill/>
          <a:ln w="9525">
            <a:noFill/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pt-PT" sz="1600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786578" y="857232"/>
            <a:ext cx="2000264" cy="33855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pt-PT" sz="1600" b="1" dirty="0"/>
              <a:t>Proj. </a:t>
            </a:r>
            <a:r>
              <a:rPr lang="pt-PT" sz="1600" b="1" dirty="0" err="1"/>
              <a:t>Vitrhom</a:t>
            </a:r>
            <a:r>
              <a:rPr lang="pt-PT" sz="1600" b="1" dirty="0"/>
              <a:t> PEDIP I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385989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 grand sof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714356"/>
            <a:ext cx="4140203" cy="310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6" descr="CPCf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357562"/>
            <a:ext cx="4143404" cy="310571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142844" y="714356"/>
            <a:ext cx="2518766" cy="46166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pt-PT" sz="2400" b="1" dirty="0"/>
              <a:t>Aplicações </a:t>
            </a:r>
            <a:r>
              <a:rPr lang="pt-PT" sz="2400" b="1" dirty="0" smtClean="0"/>
              <a:t>ópticas</a:t>
            </a:r>
            <a:endParaRPr lang="en-GB" sz="2400" b="1" dirty="0"/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428596" y="4145356"/>
            <a:ext cx="2357454" cy="156966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pt-PT" sz="1600" dirty="0">
                <a:latin typeface="Arial" pitchFamily="34" charset="0"/>
              </a:rPr>
              <a:t>Alumínio em: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pt-PT" sz="1600" dirty="0">
                <a:latin typeface="Arial" pitchFamily="34" charset="0"/>
              </a:rPr>
              <a:t>energia solar 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pt-PT" sz="1600" dirty="0">
                <a:latin typeface="Arial" pitchFamily="34" charset="0"/>
              </a:rPr>
              <a:t>indústria automóvel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pt-PT" sz="1600" dirty="0">
                <a:latin typeface="Arial" pitchFamily="34" charset="0"/>
              </a:rPr>
              <a:t>embalagem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pt-PT" sz="1600" dirty="0">
                <a:latin typeface="Arial" pitchFamily="34" charset="0"/>
              </a:rPr>
              <a:t>componentes 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pt-PT" sz="1600" dirty="0">
                <a:latin typeface="Arial" pitchFamily="34" charset="0"/>
              </a:rPr>
              <a:t>...</a:t>
            </a:r>
            <a:endParaRPr lang="en-GB" sz="1600" dirty="0">
              <a:latin typeface="Arial" pitchFamily="34" charset="0"/>
            </a:endParaRPr>
          </a:p>
        </p:txBody>
      </p:sp>
      <p:pic>
        <p:nvPicPr>
          <p:cNvPr id="19" name="Picture 5" descr="canalet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357562"/>
            <a:ext cx="2357454" cy="3003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3" descr="Fibra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285860"/>
            <a:ext cx="1641867" cy="2492362"/>
          </a:xfrm>
          <a:prstGeom prst="rect">
            <a:avLst/>
          </a:prstGeom>
          <a:noFill/>
        </p:spPr>
      </p:pic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2000232" y="1285860"/>
            <a:ext cx="1785950" cy="132343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pt-PT" sz="1600" dirty="0" err="1"/>
              <a:t>Espelhagem</a:t>
            </a:r>
            <a:r>
              <a:rPr lang="pt-PT" sz="1600" dirty="0"/>
              <a:t> de fibras ópticas WLS </a:t>
            </a:r>
          </a:p>
          <a:p>
            <a:pPr>
              <a:buFontTx/>
              <a:buNone/>
            </a:pPr>
            <a:r>
              <a:rPr lang="pt-PT" sz="1600" dirty="0"/>
              <a:t>(</a:t>
            </a:r>
            <a:r>
              <a:rPr lang="pt-PT" sz="1600" dirty="0" err="1"/>
              <a:t>wave</a:t>
            </a:r>
            <a:r>
              <a:rPr lang="pt-PT" sz="1600" dirty="0"/>
              <a:t> </a:t>
            </a:r>
            <a:r>
              <a:rPr lang="pt-PT" sz="1600" dirty="0" err="1"/>
              <a:t>lenght</a:t>
            </a:r>
            <a:r>
              <a:rPr lang="pt-PT" sz="1600" dirty="0"/>
              <a:t> </a:t>
            </a:r>
            <a:r>
              <a:rPr lang="pt-PT" sz="1600" dirty="0" err="1"/>
              <a:t>shifter</a:t>
            </a:r>
            <a:r>
              <a:rPr lang="pt-PT" sz="1600" dirty="0"/>
              <a:t>) para LHC/ATLAS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77950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836712"/>
            <a:ext cx="7699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/>
              <a:t>Obtenção de imagem - Comparação entre os diversos métodos de microscopia</a:t>
            </a:r>
            <a:endParaRPr lang="pt-PT" b="1" dirty="0"/>
          </a:p>
        </p:txBody>
      </p:sp>
      <p:pic>
        <p:nvPicPr>
          <p:cNvPr id="54273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l="9384" r="9501" b="8132"/>
          <a:stretch/>
        </p:blipFill>
        <p:spPr bwMode="auto">
          <a:xfrm>
            <a:off x="215258" y="2420888"/>
            <a:ext cx="5288183" cy="25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4" name="Picture 2" descr="http://www.uchsc.edu/lightmicroscopy/img/spectr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3038" y="1462020"/>
            <a:ext cx="3119442" cy="42712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431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785794"/>
            <a:ext cx="19882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/>
              <a:t>Microscopia óptica</a:t>
            </a:r>
          </a:p>
          <a:p>
            <a:endParaRPr lang="pt-PT" b="1" dirty="0" smtClean="0"/>
          </a:p>
          <a:p>
            <a:endParaRPr lang="pt-PT" b="1" dirty="0" smtClean="0"/>
          </a:p>
          <a:p>
            <a:endParaRPr lang="pt-PT" b="1" dirty="0" smtClean="0"/>
          </a:p>
          <a:p>
            <a:endParaRPr lang="pt-PT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4279900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 descr="http://www.microscopyu.com/articles/stereomicroscopy/images/cyclopt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428736"/>
            <a:ext cx="3948119" cy="4184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1017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785794"/>
            <a:ext cx="364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err="1" smtClean="0"/>
              <a:t>Scanning</a:t>
            </a:r>
            <a:r>
              <a:rPr lang="pt-PT" b="1" dirty="0" smtClean="0"/>
              <a:t> </a:t>
            </a:r>
            <a:r>
              <a:rPr lang="pt-PT" b="1" dirty="0" err="1" smtClean="0"/>
              <a:t>Electron</a:t>
            </a:r>
            <a:r>
              <a:rPr lang="pt-PT" b="1" dirty="0" smtClean="0"/>
              <a:t> </a:t>
            </a:r>
            <a:r>
              <a:rPr lang="pt-PT" b="1" dirty="0" err="1" smtClean="0"/>
              <a:t>Microscopy</a:t>
            </a:r>
            <a:r>
              <a:rPr lang="pt-PT" b="1" dirty="0" smtClean="0"/>
              <a:t> (SEM)</a:t>
            </a:r>
            <a:endParaRPr lang="pt-PT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928802"/>
            <a:ext cx="4254500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736"/>
            <a:ext cx="322284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sem_a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929066"/>
            <a:ext cx="3429024" cy="22419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3820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720" y="785794"/>
            <a:ext cx="364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err="1" smtClean="0"/>
              <a:t>Scanning</a:t>
            </a:r>
            <a:r>
              <a:rPr lang="pt-PT" b="1" dirty="0" smtClean="0"/>
              <a:t> </a:t>
            </a:r>
            <a:r>
              <a:rPr lang="pt-PT" b="1" dirty="0" err="1" smtClean="0"/>
              <a:t>Electron</a:t>
            </a:r>
            <a:r>
              <a:rPr lang="pt-PT" b="1" dirty="0" smtClean="0"/>
              <a:t> </a:t>
            </a:r>
            <a:r>
              <a:rPr lang="pt-PT" b="1" dirty="0" err="1" smtClean="0"/>
              <a:t>Microscopy</a:t>
            </a:r>
            <a:r>
              <a:rPr lang="pt-PT" b="1" dirty="0" smtClean="0"/>
              <a:t> (SEM)</a:t>
            </a:r>
            <a:endParaRPr lang="pt-PT" dirty="0"/>
          </a:p>
        </p:txBody>
      </p:sp>
      <p:sp>
        <p:nvSpPr>
          <p:cNvPr id="6" name="TextBox 5"/>
          <p:cNvSpPr txBox="1"/>
          <p:nvPr/>
        </p:nvSpPr>
        <p:spPr>
          <a:xfrm>
            <a:off x="5214942" y="3571876"/>
            <a:ext cx="3151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 smtClean="0"/>
              <a:t>Amostra 10-AlCu gradiente e = 1</a:t>
            </a:r>
            <a:r>
              <a:rPr lang="el-GR" sz="1600" dirty="0" smtClean="0"/>
              <a:t>μ</a:t>
            </a:r>
            <a:r>
              <a:rPr lang="pt-PT" sz="1600" dirty="0" smtClean="0"/>
              <a:t>m</a:t>
            </a:r>
            <a:endParaRPr lang="pt-PT" sz="1600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5" y="4000504"/>
            <a:ext cx="296823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071546"/>
            <a:ext cx="2948407" cy="219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43438" y="714356"/>
            <a:ext cx="4334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smtClean="0"/>
              <a:t>Amostra 07-AlTi 250nm </a:t>
            </a:r>
            <a:r>
              <a:rPr lang="pt-PT" sz="1400" dirty="0" err="1" smtClean="0"/>
              <a:t>Al</a:t>
            </a:r>
            <a:r>
              <a:rPr lang="pt-PT" sz="1400" dirty="0" smtClean="0"/>
              <a:t> + 250nm Ti (2h 600 em vácuo)</a:t>
            </a:r>
            <a:endParaRPr lang="pt-PT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14282" y="5500702"/>
            <a:ext cx="4160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Schematic of the electron optics constituting the SEM</a:t>
            </a:r>
            <a:endParaRPr lang="pt-PT" sz="1400" dirty="0"/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714488"/>
            <a:ext cx="3609896" cy="36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9936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785794"/>
            <a:ext cx="4260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err="1" smtClean="0"/>
              <a:t>Scanning</a:t>
            </a:r>
            <a:r>
              <a:rPr lang="pt-PT" b="1" dirty="0" smtClean="0"/>
              <a:t> </a:t>
            </a:r>
            <a:r>
              <a:rPr lang="pt-PT" b="1" dirty="0" err="1" smtClean="0"/>
              <a:t>Tunneling</a:t>
            </a:r>
            <a:r>
              <a:rPr lang="pt-PT" b="1" dirty="0" smtClean="0"/>
              <a:t> </a:t>
            </a:r>
            <a:r>
              <a:rPr lang="pt-PT" b="1" dirty="0" err="1" smtClean="0"/>
              <a:t>Microscopy</a:t>
            </a:r>
            <a:r>
              <a:rPr lang="pt-PT" b="1" dirty="0" smtClean="0"/>
              <a:t> </a:t>
            </a:r>
            <a:r>
              <a:rPr lang="pt-PT" b="1" dirty="0" err="1" smtClean="0"/>
              <a:t>and</a:t>
            </a:r>
            <a:endParaRPr lang="pt-PT" b="1" dirty="0" smtClean="0"/>
          </a:p>
          <a:p>
            <a:r>
              <a:rPr lang="en-US" b="1" dirty="0" smtClean="0"/>
              <a:t>Scanning Force Microscopy (STM and SFM)</a:t>
            </a:r>
            <a:endParaRPr lang="pt-PT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214422"/>
            <a:ext cx="4019060" cy="356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428736"/>
            <a:ext cx="221683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Users\Yuri\Pictures\_iPhone\2009-07-23 AFM\IMG_08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428736"/>
            <a:ext cx="209755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5" cstate="print"/>
          <a:srcRect b="16238"/>
          <a:stretch>
            <a:fillRect/>
          </a:stretch>
        </p:blipFill>
        <p:spPr bwMode="auto">
          <a:xfrm>
            <a:off x="2357422" y="4357694"/>
            <a:ext cx="2238928" cy="18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744716" y="4271568"/>
            <a:ext cx="3888432" cy="1440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61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472" y="857232"/>
            <a:ext cx="2578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Atomic Force Microscopy</a:t>
            </a:r>
            <a:endParaRPr lang="pt-PT" dirty="0"/>
          </a:p>
        </p:txBody>
      </p:sp>
      <p:sp>
        <p:nvSpPr>
          <p:cNvPr id="7" name="TextBox 6"/>
          <p:cNvSpPr txBox="1"/>
          <p:nvPr/>
        </p:nvSpPr>
        <p:spPr>
          <a:xfrm>
            <a:off x="7143768" y="1428736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01TiAl V s32</a:t>
            </a:r>
            <a:endParaRPr lang="pt-PT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714488"/>
            <a:ext cx="6850232" cy="4465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963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PT"/>
              <a:t>Yuri Nunes, 27/11/2006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D0C154-B560-0D4A-AB65-AC1E0D24ED69}" type="slidenum">
              <a:rPr lang="pt-PT"/>
              <a:pPr/>
              <a:t>18</a:t>
            </a:fld>
            <a:endParaRPr lang="pt-PT"/>
          </a:p>
        </p:txBody>
      </p:sp>
      <p:pic>
        <p:nvPicPr>
          <p:cNvPr id="123908" name="Picture 4" descr="foto_catodo_sed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259138"/>
            <a:ext cx="3779838" cy="283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09" name="Picture 5" descr="foto_sed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92375"/>
            <a:ext cx="4032250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3911" name="Group 7"/>
          <p:cNvGrpSpPr>
            <a:grpSpLocks/>
          </p:cNvGrpSpPr>
          <p:nvPr/>
        </p:nvGrpSpPr>
        <p:grpSpPr bwMode="auto">
          <a:xfrm>
            <a:off x="0" y="187325"/>
            <a:ext cx="5435600" cy="966788"/>
            <a:chOff x="0" y="118"/>
            <a:chExt cx="3424" cy="609"/>
          </a:xfrm>
        </p:grpSpPr>
        <p:sp>
          <p:nvSpPr>
            <p:cNvPr id="123912" name="Rectangle 8"/>
            <p:cNvSpPr>
              <a:spLocks noChangeArrowheads="1"/>
            </p:cNvSpPr>
            <p:nvPr/>
          </p:nvSpPr>
          <p:spPr bwMode="auto">
            <a:xfrm>
              <a:off x="22" y="118"/>
              <a:ext cx="3402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l"/>
              <a:r>
                <a:rPr lang="pt-PT" sz="1400" b="1">
                  <a:solidFill>
                    <a:srgbClr val="08688A"/>
                  </a:solidFill>
                </a:rPr>
                <a:t>1. Influência do confinamento nos parâmetros macroscópicos das descargas luminescentes anómalas.</a:t>
              </a:r>
            </a:p>
          </p:txBody>
        </p:sp>
        <p:sp>
          <p:nvSpPr>
            <p:cNvPr id="123913" name="Rectangle 9"/>
            <p:cNvSpPr>
              <a:spLocks noChangeArrowheads="1"/>
            </p:cNvSpPr>
            <p:nvPr/>
          </p:nvSpPr>
          <p:spPr bwMode="auto">
            <a:xfrm>
              <a:off x="0" y="454"/>
              <a:ext cx="3402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l"/>
              <a:r>
                <a:rPr lang="pt-PT" sz="1600" b="1">
                  <a:solidFill>
                    <a:schemeClr val="bg1"/>
                  </a:solidFill>
                </a:rPr>
                <a:t> </a:t>
              </a:r>
              <a:r>
                <a:rPr lang="pt-PT" sz="1400" b="1">
                  <a:solidFill>
                    <a:schemeClr val="bg1"/>
                  </a:solidFill>
                </a:rPr>
                <a:t>O SEDLA II</a:t>
              </a:r>
              <a:endParaRPr lang="pt-PT" sz="1400" b="1">
                <a:solidFill>
                  <a:srgbClr val="08688A"/>
                </a:solidFill>
              </a:endParaRPr>
            </a:p>
          </p:txBody>
        </p:sp>
      </p:grpSp>
      <p:sp>
        <p:nvSpPr>
          <p:cNvPr id="123914" name="Rectangle 10"/>
          <p:cNvSpPr>
            <a:spLocks noChangeArrowheads="1"/>
          </p:cNvSpPr>
          <p:nvPr/>
        </p:nvSpPr>
        <p:spPr bwMode="auto">
          <a:xfrm>
            <a:off x="323850" y="1268413"/>
            <a:ext cx="3024188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pt-PT" b="1">
                <a:solidFill>
                  <a:srgbClr val="000066"/>
                </a:solidFill>
              </a:rPr>
              <a:t>Foto do Sistema SEDLA II</a:t>
            </a:r>
          </a:p>
        </p:txBody>
      </p:sp>
      <p:sp>
        <p:nvSpPr>
          <p:cNvPr id="123915" name="Rectangle 11"/>
          <p:cNvSpPr>
            <a:spLocks noChangeArrowheads="1"/>
          </p:cNvSpPr>
          <p:nvPr/>
        </p:nvSpPr>
        <p:spPr bwMode="auto">
          <a:xfrm>
            <a:off x="5076825" y="2466975"/>
            <a:ext cx="374332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pt-PT" b="1">
                <a:solidFill>
                  <a:srgbClr val="000066"/>
                </a:solidFill>
              </a:rPr>
              <a:t>Foto do cátodo magnetrão montado no interior do sistema</a:t>
            </a:r>
          </a:p>
        </p:txBody>
      </p:sp>
      <p:sp>
        <p:nvSpPr>
          <p:cNvPr id="123916" name="Rectangle 12"/>
          <p:cNvSpPr>
            <a:spLocks noChangeArrowheads="1"/>
          </p:cNvSpPr>
          <p:nvPr/>
        </p:nvSpPr>
        <p:spPr bwMode="auto">
          <a:xfrm>
            <a:off x="898525" y="1701800"/>
            <a:ext cx="256698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 algn="l">
              <a:buFontTx/>
              <a:buChar char="•"/>
            </a:pPr>
            <a:r>
              <a:rPr lang="pt-PT" sz="1200" b="1">
                <a:solidFill>
                  <a:srgbClr val="08688A"/>
                </a:solidFill>
              </a:rPr>
              <a:t>Sistema alto-vácuo</a:t>
            </a:r>
          </a:p>
          <a:p>
            <a:pPr lvl="1" algn="l">
              <a:buFontTx/>
              <a:buChar char="•"/>
            </a:pPr>
            <a:r>
              <a:rPr lang="pt-PT" sz="1200" b="1">
                <a:solidFill>
                  <a:srgbClr val="08688A"/>
                </a:solidFill>
              </a:rPr>
              <a:t>Bombeamento criogénico</a:t>
            </a:r>
          </a:p>
          <a:p>
            <a:pPr lvl="1" algn="l">
              <a:buFontTx/>
              <a:buChar char="•"/>
            </a:pPr>
            <a:r>
              <a:rPr lang="pt-PT" sz="1200" b="1">
                <a:solidFill>
                  <a:srgbClr val="08688A"/>
                </a:solidFill>
              </a:rPr>
              <a:t>Pressão típica 10</a:t>
            </a:r>
            <a:r>
              <a:rPr lang="pt-PT" sz="1200" b="1" baseline="30000">
                <a:solidFill>
                  <a:srgbClr val="08688A"/>
                </a:solidFill>
              </a:rPr>
              <a:t>-4</a:t>
            </a:r>
            <a:r>
              <a:rPr lang="pt-PT" sz="1200" b="1">
                <a:solidFill>
                  <a:srgbClr val="08688A"/>
                </a:solidFill>
              </a:rPr>
              <a:t> Pa</a:t>
            </a:r>
            <a:endParaRPr lang="en-US" sz="1200" b="1">
              <a:solidFill>
                <a:srgbClr val="0868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1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PT"/>
              <a:t>Yuri Nunes, 27/11/2006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9D254C-F3F5-EE43-A8E2-FBDC737C5A19}" type="slidenum">
              <a:rPr lang="pt-PT"/>
              <a:pPr/>
              <a:t>19</a:t>
            </a:fld>
            <a:endParaRPr lang="pt-PT"/>
          </a:p>
        </p:txBody>
      </p:sp>
      <p:sp>
        <p:nvSpPr>
          <p:cNvPr id="136211" name="Rectangle 19"/>
          <p:cNvSpPr>
            <a:spLocks noChangeArrowheads="1"/>
          </p:cNvSpPr>
          <p:nvPr/>
        </p:nvSpPr>
        <p:spPr bwMode="auto">
          <a:xfrm>
            <a:off x="107950" y="1196975"/>
            <a:ext cx="334645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pt-PT" sz="1400" b="1">
                <a:solidFill>
                  <a:srgbClr val="000066"/>
                </a:solidFill>
              </a:rPr>
              <a:t>A configuração de codeposição</a:t>
            </a:r>
          </a:p>
          <a:p>
            <a:pPr algn="l"/>
            <a:endParaRPr lang="pt-PT" sz="1400" b="1">
              <a:solidFill>
                <a:srgbClr val="000066"/>
              </a:solidFill>
            </a:endParaRPr>
          </a:p>
          <a:p>
            <a:pPr lvl="1" algn="l">
              <a:buFontTx/>
              <a:buChar char="•"/>
            </a:pPr>
            <a:r>
              <a:rPr lang="pt-PT" sz="1200" b="1">
                <a:solidFill>
                  <a:srgbClr val="000066"/>
                </a:solidFill>
              </a:rPr>
              <a:t>Uniformidade de deposição</a:t>
            </a:r>
          </a:p>
          <a:p>
            <a:pPr lvl="1" algn="l">
              <a:buFontTx/>
              <a:buChar char="•"/>
            </a:pPr>
            <a:r>
              <a:rPr lang="pt-PT" sz="1200" b="1">
                <a:solidFill>
                  <a:srgbClr val="000066"/>
                </a:solidFill>
              </a:rPr>
              <a:t>Boa taxa de deposição</a:t>
            </a:r>
          </a:p>
          <a:p>
            <a:pPr lvl="1" algn="l">
              <a:buFontTx/>
              <a:buChar char="•"/>
            </a:pPr>
            <a:r>
              <a:rPr lang="pt-PT" sz="1200" b="1">
                <a:solidFill>
                  <a:srgbClr val="000066"/>
                </a:solidFill>
              </a:rPr>
              <a:t>Não sobreaquecimento do substrato</a:t>
            </a:r>
          </a:p>
          <a:p>
            <a:pPr lvl="1" algn="l">
              <a:buFontTx/>
              <a:buChar char="•"/>
            </a:pPr>
            <a:r>
              <a:rPr lang="pt-PT" sz="1200" b="1">
                <a:solidFill>
                  <a:srgbClr val="000066"/>
                </a:solidFill>
              </a:rPr>
              <a:t>Limpeza dos alvos catódicos</a:t>
            </a:r>
            <a:endParaRPr lang="en-US" sz="1200" b="1">
              <a:solidFill>
                <a:srgbClr val="000066"/>
              </a:solidFill>
            </a:endParaRPr>
          </a:p>
        </p:txBody>
      </p:sp>
      <p:sp>
        <p:nvSpPr>
          <p:cNvPr id="136214" name="AutoShape 22"/>
          <p:cNvSpPr>
            <a:spLocks noChangeArrowheads="1"/>
          </p:cNvSpPr>
          <p:nvPr/>
        </p:nvSpPr>
        <p:spPr bwMode="auto">
          <a:xfrm>
            <a:off x="114300" y="1216025"/>
            <a:ext cx="2944813" cy="268288"/>
          </a:xfrm>
          <a:prstGeom prst="roundRect">
            <a:avLst>
              <a:gd name="adj" fmla="val 16667"/>
            </a:avLst>
          </a:prstGeom>
          <a:solidFill>
            <a:srgbClr val="FF9933">
              <a:alpha val="25000"/>
            </a:srgbClr>
          </a:solidFill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6208" name="Group 16"/>
          <p:cNvGrpSpPr>
            <a:grpSpLocks/>
          </p:cNvGrpSpPr>
          <p:nvPr/>
        </p:nvGrpSpPr>
        <p:grpSpPr bwMode="auto">
          <a:xfrm>
            <a:off x="755650" y="2493963"/>
            <a:ext cx="3384550" cy="3743325"/>
            <a:chOff x="1701" y="845"/>
            <a:chExt cx="2540" cy="2993"/>
          </a:xfrm>
        </p:grpSpPr>
        <p:grpSp>
          <p:nvGrpSpPr>
            <p:cNvPr id="136202" name="Group 10"/>
            <p:cNvGrpSpPr>
              <a:grpSpLocks/>
            </p:cNvGrpSpPr>
            <p:nvPr/>
          </p:nvGrpSpPr>
          <p:grpSpPr bwMode="auto">
            <a:xfrm>
              <a:off x="1701" y="845"/>
              <a:ext cx="2540" cy="2993"/>
              <a:chOff x="1746" y="935"/>
              <a:chExt cx="2502" cy="2994"/>
            </a:xfrm>
          </p:grpSpPr>
          <p:pic>
            <p:nvPicPr>
              <p:cNvPr id="136196" name="Picture 4" descr="esq_montagem_dois_catodo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6" y="935"/>
                <a:ext cx="2502" cy="29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6200" name="AutoShape 8"/>
              <p:cNvSpPr>
                <a:spLocks noChangeArrowheads="1"/>
              </p:cNvSpPr>
              <p:nvPr/>
            </p:nvSpPr>
            <p:spPr bwMode="auto">
              <a:xfrm rot="9764884">
                <a:off x="2523" y="2749"/>
                <a:ext cx="589" cy="94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CFFFF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01" name="AutoShape 9"/>
              <p:cNvSpPr>
                <a:spLocks noChangeArrowheads="1"/>
              </p:cNvSpPr>
              <p:nvPr/>
            </p:nvSpPr>
            <p:spPr bwMode="auto">
              <a:xfrm rot="11876781">
                <a:off x="2722" y="2746"/>
                <a:ext cx="589" cy="952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99CC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6203" name="Rectangle 11"/>
            <p:cNvSpPr>
              <a:spLocks noChangeArrowheads="1"/>
            </p:cNvSpPr>
            <p:nvPr/>
          </p:nvSpPr>
          <p:spPr bwMode="auto">
            <a:xfrm>
              <a:off x="2616" y="3469"/>
              <a:ext cx="545" cy="2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6204" name="Group 12"/>
          <p:cNvGrpSpPr>
            <a:grpSpLocks/>
          </p:cNvGrpSpPr>
          <p:nvPr/>
        </p:nvGrpSpPr>
        <p:grpSpPr bwMode="auto">
          <a:xfrm>
            <a:off x="0" y="187325"/>
            <a:ext cx="5435600" cy="966788"/>
            <a:chOff x="0" y="118"/>
            <a:chExt cx="3424" cy="609"/>
          </a:xfrm>
        </p:grpSpPr>
        <p:sp>
          <p:nvSpPr>
            <p:cNvPr id="136205" name="Rectangle 13"/>
            <p:cNvSpPr>
              <a:spLocks noChangeArrowheads="1"/>
            </p:cNvSpPr>
            <p:nvPr/>
          </p:nvSpPr>
          <p:spPr bwMode="auto">
            <a:xfrm>
              <a:off x="22" y="118"/>
              <a:ext cx="3402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l"/>
              <a:r>
                <a:rPr lang="pt-BR" sz="1400" b="1">
                  <a:solidFill>
                    <a:srgbClr val="08688A"/>
                  </a:solidFill>
                </a:rPr>
                <a:t>3. Codeposição com cátodos magnetrão.</a:t>
              </a:r>
              <a:endParaRPr lang="pt-PT" sz="1400" b="1">
                <a:solidFill>
                  <a:srgbClr val="08688A"/>
                </a:solidFill>
              </a:endParaRPr>
            </a:p>
          </p:txBody>
        </p:sp>
        <p:sp>
          <p:nvSpPr>
            <p:cNvPr id="136206" name="Rectangle 14"/>
            <p:cNvSpPr>
              <a:spLocks noChangeArrowheads="1"/>
            </p:cNvSpPr>
            <p:nvPr/>
          </p:nvSpPr>
          <p:spPr bwMode="auto">
            <a:xfrm>
              <a:off x="0" y="454"/>
              <a:ext cx="3402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l"/>
              <a:r>
                <a:rPr lang="pt-BR" sz="1400" b="1">
                  <a:solidFill>
                    <a:schemeClr val="bg1"/>
                  </a:solidFill>
                </a:rPr>
                <a:t>Montagem dos cátodos</a:t>
              </a:r>
              <a:endParaRPr lang="pt-PT" sz="1400" b="1">
                <a:solidFill>
                  <a:schemeClr val="bg1"/>
                </a:solidFill>
              </a:endParaRPr>
            </a:p>
          </p:txBody>
        </p:sp>
      </p:grpSp>
      <p:pic>
        <p:nvPicPr>
          <p:cNvPr id="136209" name="Picture 17" descr="foto_descarga_campo_aberto_cu_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247775"/>
            <a:ext cx="38877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10" name="Picture 18" descr="foto_descarga_campo_fechado_ti_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724275"/>
            <a:ext cx="3887787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212" name="Rectangle 20"/>
          <p:cNvSpPr>
            <a:spLocks noChangeArrowheads="1"/>
          </p:cNvSpPr>
          <p:nvPr/>
        </p:nvSpPr>
        <p:spPr bwMode="auto">
          <a:xfrm>
            <a:off x="4932363" y="3775075"/>
            <a:ext cx="38433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pt-BR" sz="1400">
                <a:solidFill>
                  <a:schemeClr val="bg1"/>
                </a:solidFill>
              </a:rPr>
              <a:t>Configuração magnética  de campo fechado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36213" name="Rectangle 21"/>
          <p:cNvSpPr>
            <a:spLocks noChangeArrowheads="1"/>
          </p:cNvSpPr>
          <p:nvPr/>
        </p:nvSpPr>
        <p:spPr bwMode="auto">
          <a:xfrm>
            <a:off x="4932363" y="1268413"/>
            <a:ext cx="3482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1400">
                <a:solidFill>
                  <a:schemeClr val="bg1"/>
                </a:solidFill>
              </a:rPr>
              <a:t>Configuração magnética de campo aberto</a:t>
            </a:r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142844" y="714356"/>
            <a:ext cx="26023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kumimoji="1" lang="pt-PT" sz="2800" b="1" dirty="0">
                <a:solidFill>
                  <a:schemeClr val="tx1"/>
                </a:solidFill>
              </a:rPr>
              <a:t>Descargas </a:t>
            </a:r>
            <a:r>
              <a:rPr kumimoji="1" lang="pt-PT" sz="2800" b="1" dirty="0" smtClean="0">
                <a:solidFill>
                  <a:schemeClr val="tx1"/>
                </a:solidFill>
              </a:rPr>
              <a:t>DC </a:t>
            </a:r>
            <a:endParaRPr kumimoji="1" lang="pt-PT" sz="2800" b="1" dirty="0">
              <a:solidFill>
                <a:schemeClr val="tx1"/>
              </a:solidFill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251520" y="1196752"/>
            <a:ext cx="58326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kumimoji="1" lang="pt-PT" sz="1600" dirty="0" smtClean="0">
                <a:solidFill>
                  <a:schemeClr val="tx1"/>
                </a:solidFill>
              </a:rPr>
              <a:t>A configuração mais simples</a:t>
            </a:r>
            <a:endParaRPr kumimoji="1" lang="pt-PT" sz="1600" dirty="0">
              <a:solidFill>
                <a:schemeClr val="tx1"/>
              </a:solidFill>
            </a:endParaRPr>
          </a:p>
        </p:txBody>
      </p:sp>
      <p:pic>
        <p:nvPicPr>
          <p:cNvPr id="5" name="Picture 4" descr="Screen Shot 2011-11-04 at 16.22.12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5616624" cy="4453509"/>
          </a:xfrm>
          <a:prstGeom prst="rect">
            <a:avLst/>
          </a:prstGeom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979712" y="2276872"/>
            <a:ext cx="9361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kumimoji="1" lang="pt-PT" sz="1600" dirty="0" smtClean="0">
                <a:solidFill>
                  <a:schemeClr val="tx1"/>
                </a:solidFill>
              </a:rPr>
              <a:t>cátodo</a:t>
            </a:r>
            <a:endParaRPr kumimoji="1" lang="pt-PT" sz="16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411760" y="2564904"/>
            <a:ext cx="936104" cy="57606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084168" y="2420888"/>
            <a:ext cx="936104" cy="57606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660232" y="2060848"/>
            <a:ext cx="9361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kumimoji="1" lang="pt-PT" sz="1600" dirty="0" smtClean="0">
                <a:solidFill>
                  <a:schemeClr val="tx1"/>
                </a:solidFill>
              </a:rPr>
              <a:t>ânodo</a:t>
            </a:r>
            <a:endParaRPr kumimoji="1" lang="pt-PT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948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PT"/>
              <a:t>Yuri Nunes, 27/11/2006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1F724F-3613-EE49-99B3-255181C88390}" type="slidenum">
              <a:rPr lang="pt-PT"/>
              <a:pPr/>
              <a:t>20</a:t>
            </a:fld>
            <a:endParaRPr lang="pt-PT"/>
          </a:p>
        </p:txBody>
      </p:sp>
      <p:sp>
        <p:nvSpPr>
          <p:cNvPr id="134155" name="AutoShape 11"/>
          <p:cNvSpPr>
            <a:spLocks noChangeArrowheads="1"/>
          </p:cNvSpPr>
          <p:nvPr/>
        </p:nvSpPr>
        <p:spPr bwMode="auto">
          <a:xfrm>
            <a:off x="114300" y="1216025"/>
            <a:ext cx="3952875" cy="268288"/>
          </a:xfrm>
          <a:prstGeom prst="roundRect">
            <a:avLst>
              <a:gd name="adj" fmla="val 16667"/>
            </a:avLst>
          </a:prstGeom>
          <a:solidFill>
            <a:srgbClr val="FF9933">
              <a:alpha val="25000"/>
            </a:srgbClr>
          </a:solidFill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4148" name="Picture 4" descr="foto_siste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46225"/>
            <a:ext cx="7273925" cy="4835525"/>
          </a:xfrm>
          <a:prstGeom prst="rect">
            <a:avLst/>
          </a:prstGeom>
          <a:noFill/>
          <a:ln w="63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4151" name="Group 7"/>
          <p:cNvGrpSpPr>
            <a:grpSpLocks/>
          </p:cNvGrpSpPr>
          <p:nvPr/>
        </p:nvGrpSpPr>
        <p:grpSpPr bwMode="auto">
          <a:xfrm>
            <a:off x="0" y="187325"/>
            <a:ext cx="5435600" cy="966788"/>
            <a:chOff x="0" y="118"/>
            <a:chExt cx="3424" cy="609"/>
          </a:xfrm>
        </p:grpSpPr>
        <p:sp>
          <p:nvSpPr>
            <p:cNvPr id="134152" name="Rectangle 8"/>
            <p:cNvSpPr>
              <a:spLocks noChangeArrowheads="1"/>
            </p:cNvSpPr>
            <p:nvPr/>
          </p:nvSpPr>
          <p:spPr bwMode="auto">
            <a:xfrm>
              <a:off x="22" y="118"/>
              <a:ext cx="3402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l"/>
              <a:r>
                <a:rPr lang="pt-BR" sz="1400" b="1">
                  <a:solidFill>
                    <a:srgbClr val="08688A"/>
                  </a:solidFill>
                </a:rPr>
                <a:t>3. Codeposição com cátodos magnetrão.</a:t>
              </a:r>
              <a:endParaRPr lang="pt-PT" sz="1400" b="1">
                <a:solidFill>
                  <a:srgbClr val="08688A"/>
                </a:solidFill>
              </a:endParaRPr>
            </a:p>
          </p:txBody>
        </p:sp>
        <p:sp>
          <p:nvSpPr>
            <p:cNvPr id="134153" name="Rectangle 9"/>
            <p:cNvSpPr>
              <a:spLocks noChangeArrowheads="1"/>
            </p:cNvSpPr>
            <p:nvPr/>
          </p:nvSpPr>
          <p:spPr bwMode="auto">
            <a:xfrm>
              <a:off x="0" y="454"/>
              <a:ext cx="3402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l"/>
              <a:r>
                <a:rPr lang="pt-PT" sz="1400" b="1">
                  <a:solidFill>
                    <a:schemeClr val="bg1"/>
                  </a:solidFill>
                </a:rPr>
                <a:t>SIDEBI</a:t>
              </a:r>
              <a:endParaRPr lang="pt-PT" sz="1400" b="1">
                <a:solidFill>
                  <a:srgbClr val="08688A"/>
                </a:solidFill>
              </a:endParaRPr>
            </a:p>
          </p:txBody>
        </p:sp>
      </p:grpSp>
      <p:sp>
        <p:nvSpPr>
          <p:cNvPr id="134154" name="Rectangle 10"/>
          <p:cNvSpPr>
            <a:spLocks noChangeArrowheads="1"/>
          </p:cNvSpPr>
          <p:nvPr/>
        </p:nvSpPr>
        <p:spPr bwMode="auto">
          <a:xfrm>
            <a:off x="98425" y="1177925"/>
            <a:ext cx="3887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pt-PT" sz="1600" b="1">
                <a:solidFill>
                  <a:srgbClr val="000066"/>
                </a:solidFill>
              </a:rPr>
              <a:t>Configuração geral do sistema SIDEBI</a:t>
            </a:r>
            <a:endParaRPr lang="en-US" sz="1400" b="1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96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PT"/>
              <a:t>Yuri Nunes, 27/11/2006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333B71-0945-6B4D-BEC5-93271DEC6FAD}" type="slidenum">
              <a:rPr lang="pt-PT"/>
              <a:pPr/>
              <a:t>21</a:t>
            </a:fld>
            <a:endParaRPr lang="pt-PT"/>
          </a:p>
        </p:txBody>
      </p:sp>
      <p:grpSp>
        <p:nvGrpSpPr>
          <p:cNvPr id="161805" name="Group 13"/>
          <p:cNvGrpSpPr>
            <a:grpSpLocks/>
          </p:cNvGrpSpPr>
          <p:nvPr/>
        </p:nvGrpSpPr>
        <p:grpSpPr bwMode="auto">
          <a:xfrm>
            <a:off x="0" y="187325"/>
            <a:ext cx="5435600" cy="966788"/>
            <a:chOff x="0" y="118"/>
            <a:chExt cx="3424" cy="609"/>
          </a:xfrm>
        </p:grpSpPr>
        <p:sp>
          <p:nvSpPr>
            <p:cNvPr id="161806" name="Rectangle 14"/>
            <p:cNvSpPr>
              <a:spLocks noChangeArrowheads="1"/>
            </p:cNvSpPr>
            <p:nvPr/>
          </p:nvSpPr>
          <p:spPr bwMode="auto">
            <a:xfrm>
              <a:off x="22" y="118"/>
              <a:ext cx="3402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l"/>
              <a:r>
                <a:rPr lang="pt-BR" sz="1400" b="1">
                  <a:solidFill>
                    <a:srgbClr val="08688A"/>
                  </a:solidFill>
                </a:rPr>
                <a:t>3. Codeposição com cátodos magnetrão.</a:t>
              </a:r>
              <a:endParaRPr lang="pt-PT" sz="1400" b="1">
                <a:solidFill>
                  <a:srgbClr val="08688A"/>
                </a:solidFill>
              </a:endParaRPr>
            </a:p>
          </p:txBody>
        </p:sp>
        <p:sp>
          <p:nvSpPr>
            <p:cNvPr id="161807" name="Rectangle 15"/>
            <p:cNvSpPr>
              <a:spLocks noChangeArrowheads="1"/>
            </p:cNvSpPr>
            <p:nvPr/>
          </p:nvSpPr>
          <p:spPr bwMode="auto">
            <a:xfrm>
              <a:off x="0" y="454"/>
              <a:ext cx="3402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l"/>
              <a:r>
                <a:rPr lang="pt-PT" sz="1400" b="1">
                  <a:solidFill>
                    <a:schemeClr val="bg1"/>
                  </a:solidFill>
                </a:rPr>
                <a:t>Microscopia de forças atómicas</a:t>
              </a:r>
              <a:endParaRPr lang="pt-PT" sz="1400" b="1">
                <a:solidFill>
                  <a:srgbClr val="08688A"/>
                </a:solidFill>
              </a:endParaRPr>
            </a:p>
          </p:txBody>
        </p:sp>
      </p:grpSp>
      <p:sp>
        <p:nvSpPr>
          <p:cNvPr id="161814" name="Text Box 22"/>
          <p:cNvSpPr txBox="1">
            <a:spLocks noChangeArrowheads="1"/>
          </p:cNvSpPr>
          <p:nvPr/>
        </p:nvSpPr>
        <p:spPr bwMode="auto">
          <a:xfrm>
            <a:off x="107950" y="1196975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Al-Ti-N</a:t>
            </a:r>
            <a:r>
              <a:rPr lang="en-US" b="1" baseline="-25000"/>
              <a:t>2</a:t>
            </a:r>
          </a:p>
        </p:txBody>
      </p:sp>
      <p:pic>
        <p:nvPicPr>
          <p:cNvPr id="161824" name="Picture 32" descr="PhD_Tese 19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96975"/>
            <a:ext cx="7416800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825" name="Rectangle 33"/>
          <p:cNvSpPr>
            <a:spLocks noChangeArrowheads="1"/>
          </p:cNvSpPr>
          <p:nvPr/>
        </p:nvSpPr>
        <p:spPr bwMode="auto">
          <a:xfrm>
            <a:off x="684213" y="4365625"/>
            <a:ext cx="8135937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pt-PT" b="1">
                <a:solidFill>
                  <a:srgbClr val="000066"/>
                </a:solidFill>
              </a:rPr>
              <a:t>Pode-se dizer que as alturas típicas e as rugosidas variam com :</a:t>
            </a:r>
          </a:p>
          <a:p>
            <a:pPr lvl="1" algn="l">
              <a:buFontTx/>
              <a:buChar char="•"/>
            </a:pPr>
            <a:r>
              <a:rPr lang="pt-PT" b="1">
                <a:solidFill>
                  <a:srgbClr val="000066"/>
                </a:solidFill>
              </a:rPr>
              <a:t> a mudança de substrado</a:t>
            </a:r>
          </a:p>
          <a:p>
            <a:pPr lvl="1" algn="l">
              <a:buFontTx/>
              <a:buChar char="•"/>
            </a:pPr>
            <a:r>
              <a:rPr lang="pt-PT" b="1">
                <a:solidFill>
                  <a:srgbClr val="000066"/>
                </a:solidFill>
              </a:rPr>
              <a:t> a introdução do N</a:t>
            </a:r>
            <a:r>
              <a:rPr lang="pt-PT" b="1" baseline="-25000">
                <a:solidFill>
                  <a:srgbClr val="000066"/>
                </a:solidFill>
              </a:rPr>
              <a:t>2</a:t>
            </a:r>
            <a:endParaRPr lang="pt-PT" b="1">
              <a:solidFill>
                <a:srgbClr val="000066"/>
              </a:solidFill>
            </a:endParaRPr>
          </a:p>
          <a:p>
            <a:pPr lvl="1" algn="l">
              <a:buFontTx/>
              <a:buChar char="•"/>
            </a:pPr>
            <a:r>
              <a:rPr lang="pt-PT" b="1">
                <a:solidFill>
                  <a:srgbClr val="000066"/>
                </a:solidFill>
              </a:rPr>
              <a:t> a ordem de deposição dos materiais</a:t>
            </a:r>
          </a:p>
          <a:p>
            <a:pPr lvl="1" algn="l">
              <a:buFontTx/>
              <a:buChar char="•"/>
            </a:pPr>
            <a:endParaRPr lang="pt-PT" b="1">
              <a:solidFill>
                <a:srgbClr val="000066"/>
              </a:solidFill>
            </a:endParaRPr>
          </a:p>
          <a:p>
            <a:pPr algn="l"/>
            <a:r>
              <a:rPr lang="pt-PT" b="1">
                <a:solidFill>
                  <a:srgbClr val="000066"/>
                </a:solidFill>
              </a:rPr>
              <a:t>As variações observadas nas propriedades medidas, são coerentes e reprodutíveis.</a:t>
            </a:r>
          </a:p>
        </p:txBody>
      </p:sp>
      <p:sp>
        <p:nvSpPr>
          <p:cNvPr id="161826" name="AutoShape 34"/>
          <p:cNvSpPr>
            <a:spLocks noChangeArrowheads="1"/>
          </p:cNvSpPr>
          <p:nvPr/>
        </p:nvSpPr>
        <p:spPr bwMode="auto">
          <a:xfrm>
            <a:off x="114300" y="1216025"/>
            <a:ext cx="1073150" cy="360363"/>
          </a:xfrm>
          <a:prstGeom prst="roundRect">
            <a:avLst>
              <a:gd name="adj" fmla="val 16667"/>
            </a:avLst>
          </a:prstGeom>
          <a:solidFill>
            <a:srgbClr val="FF9933">
              <a:alpha val="25000"/>
            </a:srgbClr>
          </a:solidFill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75707"/>
      </p:ext>
    </p:extLst>
  </p:cSld>
  <p:clrMapOvr>
    <a:masterClrMapping/>
  </p:clrMapOvr>
  <p:transition xmlns:p14="http://schemas.microsoft.com/office/powerpoint/2010/main">
    <p:push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PT"/>
              <a:t>Yuri Nunes, 27/11/2006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65588D-B7D8-F144-8CFA-1B9409297AE5}" type="slidenum">
              <a:rPr lang="pt-PT"/>
              <a:pPr/>
              <a:t>22</a:t>
            </a:fld>
            <a:endParaRPr lang="pt-PT"/>
          </a:p>
        </p:txBody>
      </p:sp>
      <p:pic>
        <p:nvPicPr>
          <p:cNvPr id="165892" name="Picture 4" descr="rbs_simul_a01_si_ex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44675"/>
            <a:ext cx="5040312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3" name="Picture 5" descr="sem_a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789363"/>
            <a:ext cx="2879725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5895" name="Group 7"/>
          <p:cNvGrpSpPr>
            <a:grpSpLocks/>
          </p:cNvGrpSpPr>
          <p:nvPr/>
        </p:nvGrpSpPr>
        <p:grpSpPr bwMode="auto">
          <a:xfrm>
            <a:off x="0" y="187325"/>
            <a:ext cx="5435600" cy="966788"/>
            <a:chOff x="0" y="118"/>
            <a:chExt cx="3424" cy="609"/>
          </a:xfrm>
        </p:grpSpPr>
        <p:sp>
          <p:nvSpPr>
            <p:cNvPr id="165896" name="Rectangle 8"/>
            <p:cNvSpPr>
              <a:spLocks noChangeArrowheads="1"/>
            </p:cNvSpPr>
            <p:nvPr/>
          </p:nvSpPr>
          <p:spPr bwMode="auto">
            <a:xfrm>
              <a:off x="22" y="118"/>
              <a:ext cx="3402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l"/>
              <a:r>
                <a:rPr lang="pt-BR" sz="1400" b="1">
                  <a:solidFill>
                    <a:srgbClr val="08688A"/>
                  </a:solidFill>
                </a:rPr>
                <a:t>3. Codeposição com cátodos magnetrão.</a:t>
              </a:r>
              <a:endParaRPr lang="pt-PT" sz="1400" b="1">
                <a:solidFill>
                  <a:srgbClr val="08688A"/>
                </a:solidFill>
              </a:endParaRPr>
            </a:p>
          </p:txBody>
        </p:sp>
        <p:sp>
          <p:nvSpPr>
            <p:cNvPr id="165897" name="Rectangle 9"/>
            <p:cNvSpPr>
              <a:spLocks noChangeArrowheads="1"/>
            </p:cNvSpPr>
            <p:nvPr/>
          </p:nvSpPr>
          <p:spPr bwMode="auto">
            <a:xfrm>
              <a:off x="0" y="454"/>
              <a:ext cx="3402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l"/>
              <a:r>
                <a:rPr lang="pt-PT" sz="1400" b="1">
                  <a:solidFill>
                    <a:schemeClr val="bg1"/>
                  </a:solidFill>
                </a:rPr>
                <a:t>Sistema Al-Ti</a:t>
              </a:r>
            </a:p>
          </p:txBody>
        </p:sp>
      </p:grpSp>
      <p:sp>
        <p:nvSpPr>
          <p:cNvPr id="165898" name="Rectangle 10"/>
          <p:cNvSpPr>
            <a:spLocks noChangeArrowheads="1"/>
          </p:cNvSpPr>
          <p:nvPr/>
        </p:nvSpPr>
        <p:spPr bwMode="auto">
          <a:xfrm>
            <a:off x="971550" y="5373688"/>
            <a:ext cx="36734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sz="1400" b="1">
                <a:solidFill>
                  <a:srgbClr val="000066"/>
                </a:solidFill>
              </a:rPr>
              <a:t>Composição em profundidade estimada corrigida e obtida por RBS</a:t>
            </a:r>
            <a:endParaRPr lang="en-US" sz="1400" b="1">
              <a:solidFill>
                <a:srgbClr val="000066"/>
              </a:solidFill>
            </a:endParaRPr>
          </a:p>
        </p:txBody>
      </p:sp>
      <p:sp>
        <p:nvSpPr>
          <p:cNvPr id="165900" name="Rectangle 12"/>
          <p:cNvSpPr>
            <a:spLocks noChangeArrowheads="1"/>
          </p:cNvSpPr>
          <p:nvPr/>
        </p:nvSpPr>
        <p:spPr bwMode="auto">
          <a:xfrm>
            <a:off x="5292725" y="2060575"/>
            <a:ext cx="3455988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600" b="1">
                <a:solidFill>
                  <a:srgbClr val="000066"/>
                </a:solidFill>
              </a:rPr>
              <a:t>Os filmes obtidos foram também caracterizados dos por:</a:t>
            </a:r>
          </a:p>
          <a:p>
            <a:pPr lvl="2" algn="l">
              <a:buFontTx/>
              <a:buChar char="•"/>
            </a:pPr>
            <a:r>
              <a:rPr lang="en-US" sz="1600" b="1">
                <a:solidFill>
                  <a:srgbClr val="000066"/>
                </a:solidFill>
              </a:rPr>
              <a:t>SIMS</a:t>
            </a:r>
          </a:p>
          <a:p>
            <a:pPr lvl="2" algn="l">
              <a:buFontTx/>
              <a:buChar char="•"/>
            </a:pPr>
            <a:r>
              <a:rPr lang="en-US" sz="1600" b="1">
                <a:solidFill>
                  <a:srgbClr val="000066"/>
                </a:solidFill>
              </a:rPr>
              <a:t>XPS</a:t>
            </a:r>
          </a:p>
          <a:p>
            <a:pPr lvl="2" algn="l">
              <a:buFontTx/>
              <a:buChar char="•"/>
            </a:pPr>
            <a:r>
              <a:rPr lang="en-US" sz="1600" b="1">
                <a:solidFill>
                  <a:srgbClr val="000066"/>
                </a:solidFill>
              </a:rPr>
              <a:t>XRD</a:t>
            </a:r>
          </a:p>
          <a:p>
            <a:pPr lvl="2" algn="l">
              <a:buFontTx/>
              <a:buChar char="•"/>
            </a:pPr>
            <a:r>
              <a:rPr lang="en-US" sz="1600" b="1">
                <a:solidFill>
                  <a:srgbClr val="000066"/>
                </a:solidFill>
              </a:rPr>
              <a:t>SEM</a:t>
            </a:r>
          </a:p>
        </p:txBody>
      </p:sp>
      <p:sp>
        <p:nvSpPr>
          <p:cNvPr id="165901" name="AutoShape 13"/>
          <p:cNvSpPr>
            <a:spLocks noChangeArrowheads="1"/>
          </p:cNvSpPr>
          <p:nvPr/>
        </p:nvSpPr>
        <p:spPr bwMode="auto">
          <a:xfrm>
            <a:off x="179388" y="1268413"/>
            <a:ext cx="4897437" cy="360362"/>
          </a:xfrm>
          <a:prstGeom prst="roundRect">
            <a:avLst>
              <a:gd name="adj" fmla="val 16667"/>
            </a:avLst>
          </a:prstGeom>
          <a:solidFill>
            <a:srgbClr val="FF9933">
              <a:alpha val="25000"/>
            </a:srgbClr>
          </a:solidFill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902" name="Rectangle 14"/>
          <p:cNvSpPr>
            <a:spLocks noChangeArrowheads="1"/>
          </p:cNvSpPr>
          <p:nvPr/>
        </p:nvSpPr>
        <p:spPr bwMode="auto">
          <a:xfrm>
            <a:off x="250825" y="1268413"/>
            <a:ext cx="5113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pt-BR" sz="1600" b="1">
                <a:solidFill>
                  <a:srgbClr val="000066"/>
                </a:solidFill>
              </a:rPr>
              <a:t>Composição em profundidade medida por RBS</a:t>
            </a:r>
            <a:endParaRPr lang="en-US" sz="1600" b="1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8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az_grafeno_p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65" y="280423"/>
            <a:ext cx="8935635" cy="63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03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ineis_grafeno_p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86" y="248492"/>
            <a:ext cx="8125289" cy="619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75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ineis_grafeno_p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8" y="125630"/>
            <a:ext cx="8642987" cy="660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5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ineis_grafeno_p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89" y="243312"/>
            <a:ext cx="8240746" cy="630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74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ineis_grafeno_p-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1" y="131964"/>
            <a:ext cx="8483492" cy="647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63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az_grafeno1_p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73" y="164955"/>
            <a:ext cx="8696495" cy="614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84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catodo plan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785926"/>
            <a:ext cx="4357686" cy="3090862"/>
          </a:xfrm>
          <a:prstGeom prst="rect">
            <a:avLst/>
          </a:prstGeom>
          <a:noFill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invGray">
          <a:xfrm>
            <a:off x="214283" y="4857761"/>
            <a:ext cx="3429024" cy="47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8148" tIns="69074" rIns="138148" bIns="69074">
            <a:spAutoFit/>
          </a:bodyPr>
          <a:lstStyle/>
          <a:p>
            <a:pPr marL="0" marR="0" lvl="0" indent="0" algn="l" defTabSz="1381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Cátodo </a:t>
            </a:r>
            <a:r>
              <a:rPr kumimoji="0" lang="pt-PT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magnetrão. Vista em corte e foto do circuito magnético</a:t>
            </a:r>
            <a:r>
              <a:rPr kumimoji="0" lang="pt-PT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invGray">
          <a:xfrm>
            <a:off x="4214810" y="4929198"/>
            <a:ext cx="4367226" cy="447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8148" tIns="69074" rIns="138148" bIns="69074">
            <a:spAutoFit/>
          </a:bodyPr>
          <a:lstStyle/>
          <a:p>
            <a:pPr marL="0" marR="0" lvl="0" indent="0" algn="l" defTabSz="1381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Circuito </a:t>
            </a:r>
            <a:r>
              <a:rPr kumimoji="0" lang="pt-PT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magnético dum cátodo magnetrão de alvo </a:t>
            </a:r>
            <a:r>
              <a:rPr kumimoji="0" lang="pt-PT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rectangular e perfil de erosão num alvo de cobre.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8" name="Picture 12" descr="img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714488"/>
            <a:ext cx="2525713" cy="3149600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714356"/>
            <a:ext cx="8424863" cy="55562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Descarga </a:t>
            </a:r>
            <a:r>
              <a:rPr kumimoji="0" lang="pt-PT" sz="28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Magnetrão</a:t>
            </a:r>
            <a:endParaRPr kumimoji="0" lang="pt-PT" sz="28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4" descr="CatRet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1714488"/>
            <a:ext cx="2531585" cy="3143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4396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/>
          <p:cNvSpPr>
            <a:spLocks noChangeArrowheads="1"/>
          </p:cNvSpPr>
          <p:nvPr/>
        </p:nvSpPr>
        <p:spPr bwMode="auto">
          <a:xfrm>
            <a:off x="71406" y="642918"/>
            <a:ext cx="8424863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Cátodo “Magnetrão Planar”</a:t>
            </a:r>
          </a:p>
        </p:txBody>
      </p:sp>
      <p:pic>
        <p:nvPicPr>
          <p:cNvPr id="3" name="Picture 2" descr="SEDL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500174"/>
            <a:ext cx="5976664" cy="3973512"/>
          </a:xfrm>
          <a:prstGeom prst="rect">
            <a:avLst/>
          </a:prstGeom>
          <a:noFill/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072198" y="1643050"/>
            <a:ext cx="2590800" cy="3544887"/>
            <a:chOff x="3840" y="736"/>
            <a:chExt cx="1632" cy="2233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3840" y="1824"/>
            <a:ext cx="1632" cy="11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" name="Fotografia do Photo Editor" r:id="rId4" imgW="10767993" imgH="7986452" progId="">
                    <p:embed/>
                  </p:oleObj>
                </mc:Choice>
                <mc:Fallback>
                  <p:oleObj name="Fotografia do Photo Editor" r:id="rId4" imgW="10767993" imgH="7986452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0" y="1824"/>
                          <a:ext cx="1632" cy="11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accent2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81320" dir="2319588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3840" y="736"/>
            <a:ext cx="1632" cy="1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" name="Imagem de Mapa de Bits" r:id="rId6" imgW="6229473" imgH="5115282" progId="PBrush">
                    <p:embed/>
                  </p:oleObj>
                </mc:Choice>
                <mc:Fallback>
                  <p:oleObj name="Imagem de Mapa de Bits" r:id="rId6" imgW="6229473" imgH="5115282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0" y="736"/>
                          <a:ext cx="1632" cy="10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003606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/>
          <p:cNvSpPr>
            <a:spLocks noChangeArrowheads="1"/>
          </p:cNvSpPr>
          <p:nvPr/>
        </p:nvSpPr>
        <p:spPr bwMode="auto">
          <a:xfrm>
            <a:off x="71406" y="642918"/>
            <a:ext cx="8424863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Cátodo “Magnetrão </a:t>
            </a:r>
            <a:r>
              <a:rPr kumimoji="0" lang="pt-PT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poste”</a:t>
            </a:r>
            <a:endParaRPr kumimoji="0" lang="pt-PT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3" name="Picture 2" descr="CampoPos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785926"/>
            <a:ext cx="3276600" cy="3124200"/>
          </a:xfrm>
          <a:prstGeom prst="rect">
            <a:avLst/>
          </a:prstGeom>
          <a:noFill/>
        </p:spPr>
      </p:pic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4183050" y="3040051"/>
            <a:ext cx="306388" cy="117475"/>
          </a:xfrm>
          <a:prstGeom prst="ellips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183050" y="3876664"/>
            <a:ext cx="306388" cy="119062"/>
          </a:xfrm>
          <a:prstGeom prst="ellips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4183050" y="3081326"/>
            <a:ext cx="0" cy="827088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4462450" y="3092439"/>
            <a:ext cx="0" cy="827087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>
            <a:off x="5453050" y="3233726"/>
            <a:ext cx="436563" cy="0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 flipV="1">
            <a:off x="5888025" y="2713026"/>
            <a:ext cx="0" cy="531813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494325" y="3363901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pt-PT" sz="2000">
                <a:solidFill>
                  <a:srgbClr val="000000"/>
                </a:solidFill>
                <a:latin typeface="Arial" pitchFamily="34" charset="0"/>
              </a:rPr>
              <a:t>E</a:t>
            </a:r>
            <a:endParaRPr lang="en-GB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605450" y="2830501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pt-PT" sz="2000">
                <a:solidFill>
                  <a:srgbClr val="000000"/>
                </a:solidFill>
                <a:latin typeface="Arial" pitchFamily="34" charset="0"/>
              </a:rPr>
              <a:t>B</a:t>
            </a:r>
            <a:endParaRPr lang="en-GB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3548050" y="3081326"/>
            <a:ext cx="1711325" cy="595313"/>
          </a:xfrm>
          <a:custGeom>
            <a:avLst/>
            <a:gdLst/>
            <a:ahLst/>
            <a:cxnLst>
              <a:cxn ang="0">
                <a:pos x="45" y="14"/>
              </a:cxn>
              <a:cxn ang="0">
                <a:pos x="22" y="6"/>
              </a:cxn>
              <a:cxn ang="0">
                <a:pos x="8" y="51"/>
              </a:cxn>
              <a:cxn ang="0">
                <a:pos x="0" y="74"/>
              </a:cxn>
              <a:cxn ang="0">
                <a:pos x="15" y="119"/>
              </a:cxn>
              <a:cxn ang="0">
                <a:pos x="60" y="134"/>
              </a:cxn>
              <a:cxn ang="0">
                <a:pos x="105" y="126"/>
              </a:cxn>
              <a:cxn ang="0">
                <a:pos x="150" y="111"/>
              </a:cxn>
              <a:cxn ang="0">
                <a:pos x="165" y="89"/>
              </a:cxn>
              <a:cxn ang="0">
                <a:pos x="142" y="104"/>
              </a:cxn>
              <a:cxn ang="0">
                <a:pos x="187" y="193"/>
              </a:cxn>
              <a:cxn ang="0">
                <a:pos x="284" y="216"/>
              </a:cxn>
              <a:cxn ang="0">
                <a:pos x="314" y="216"/>
              </a:cxn>
              <a:cxn ang="0">
                <a:pos x="337" y="261"/>
              </a:cxn>
              <a:cxn ang="0">
                <a:pos x="382" y="276"/>
              </a:cxn>
              <a:cxn ang="0">
                <a:pos x="404" y="283"/>
              </a:cxn>
              <a:cxn ang="0">
                <a:pos x="464" y="231"/>
              </a:cxn>
              <a:cxn ang="0">
                <a:pos x="471" y="208"/>
              </a:cxn>
              <a:cxn ang="0">
                <a:pos x="531" y="328"/>
              </a:cxn>
              <a:cxn ang="0">
                <a:pos x="621" y="291"/>
              </a:cxn>
              <a:cxn ang="0">
                <a:pos x="628" y="268"/>
              </a:cxn>
              <a:cxn ang="0">
                <a:pos x="636" y="246"/>
              </a:cxn>
              <a:cxn ang="0">
                <a:pos x="673" y="328"/>
              </a:cxn>
              <a:cxn ang="0">
                <a:pos x="800" y="298"/>
              </a:cxn>
              <a:cxn ang="0">
                <a:pos x="815" y="223"/>
              </a:cxn>
              <a:cxn ang="0">
                <a:pos x="860" y="373"/>
              </a:cxn>
              <a:cxn ang="0">
                <a:pos x="980" y="358"/>
              </a:cxn>
              <a:cxn ang="0">
                <a:pos x="1055" y="246"/>
              </a:cxn>
              <a:cxn ang="0">
                <a:pos x="1077" y="179"/>
              </a:cxn>
              <a:cxn ang="0">
                <a:pos x="1070" y="156"/>
              </a:cxn>
              <a:cxn ang="0">
                <a:pos x="1055" y="179"/>
              </a:cxn>
              <a:cxn ang="0">
                <a:pos x="1062" y="238"/>
              </a:cxn>
              <a:cxn ang="0">
                <a:pos x="1107" y="328"/>
              </a:cxn>
              <a:cxn ang="0">
                <a:pos x="1197" y="366"/>
              </a:cxn>
              <a:cxn ang="0">
                <a:pos x="1317" y="395"/>
              </a:cxn>
              <a:cxn ang="0">
                <a:pos x="1429" y="418"/>
              </a:cxn>
            </a:cxnLst>
            <a:rect l="0" t="0" r="r" b="b"/>
            <a:pathLst>
              <a:path w="1429" h="418">
                <a:moveTo>
                  <a:pt x="45" y="14"/>
                </a:moveTo>
                <a:cubicBezTo>
                  <a:pt x="37" y="11"/>
                  <a:pt x="28" y="0"/>
                  <a:pt x="22" y="6"/>
                </a:cubicBezTo>
                <a:cubicBezTo>
                  <a:pt x="11" y="17"/>
                  <a:pt x="13" y="36"/>
                  <a:pt x="8" y="51"/>
                </a:cubicBezTo>
                <a:cubicBezTo>
                  <a:pt x="6" y="59"/>
                  <a:pt x="0" y="74"/>
                  <a:pt x="0" y="74"/>
                </a:cubicBezTo>
                <a:cubicBezTo>
                  <a:pt x="5" y="89"/>
                  <a:pt x="2" y="110"/>
                  <a:pt x="15" y="119"/>
                </a:cubicBezTo>
                <a:cubicBezTo>
                  <a:pt x="28" y="128"/>
                  <a:pt x="60" y="134"/>
                  <a:pt x="60" y="134"/>
                </a:cubicBezTo>
                <a:cubicBezTo>
                  <a:pt x="75" y="131"/>
                  <a:pt x="90" y="130"/>
                  <a:pt x="105" y="126"/>
                </a:cubicBezTo>
                <a:cubicBezTo>
                  <a:pt x="120" y="122"/>
                  <a:pt x="150" y="111"/>
                  <a:pt x="150" y="111"/>
                </a:cubicBezTo>
                <a:cubicBezTo>
                  <a:pt x="155" y="104"/>
                  <a:pt x="172" y="95"/>
                  <a:pt x="165" y="89"/>
                </a:cubicBezTo>
                <a:cubicBezTo>
                  <a:pt x="158" y="83"/>
                  <a:pt x="144" y="95"/>
                  <a:pt x="142" y="104"/>
                </a:cubicBezTo>
                <a:cubicBezTo>
                  <a:pt x="133" y="148"/>
                  <a:pt x="149" y="181"/>
                  <a:pt x="187" y="193"/>
                </a:cubicBezTo>
                <a:cubicBezTo>
                  <a:pt x="247" y="233"/>
                  <a:pt x="214" y="225"/>
                  <a:pt x="284" y="216"/>
                </a:cubicBezTo>
                <a:cubicBezTo>
                  <a:pt x="311" y="207"/>
                  <a:pt x="346" y="167"/>
                  <a:pt x="314" y="216"/>
                </a:cubicBezTo>
                <a:cubicBezTo>
                  <a:pt x="318" y="227"/>
                  <a:pt x="326" y="254"/>
                  <a:pt x="337" y="261"/>
                </a:cubicBezTo>
                <a:cubicBezTo>
                  <a:pt x="350" y="269"/>
                  <a:pt x="367" y="271"/>
                  <a:pt x="382" y="276"/>
                </a:cubicBezTo>
                <a:cubicBezTo>
                  <a:pt x="389" y="278"/>
                  <a:pt x="404" y="283"/>
                  <a:pt x="404" y="283"/>
                </a:cubicBezTo>
                <a:cubicBezTo>
                  <a:pt x="434" y="273"/>
                  <a:pt x="446" y="257"/>
                  <a:pt x="464" y="231"/>
                </a:cubicBezTo>
                <a:cubicBezTo>
                  <a:pt x="466" y="223"/>
                  <a:pt x="469" y="200"/>
                  <a:pt x="471" y="208"/>
                </a:cubicBezTo>
                <a:cubicBezTo>
                  <a:pt x="492" y="282"/>
                  <a:pt x="453" y="303"/>
                  <a:pt x="531" y="328"/>
                </a:cubicBezTo>
                <a:cubicBezTo>
                  <a:pt x="577" y="322"/>
                  <a:pt x="596" y="328"/>
                  <a:pt x="621" y="291"/>
                </a:cubicBezTo>
                <a:cubicBezTo>
                  <a:pt x="623" y="283"/>
                  <a:pt x="625" y="276"/>
                  <a:pt x="628" y="268"/>
                </a:cubicBezTo>
                <a:cubicBezTo>
                  <a:pt x="630" y="261"/>
                  <a:pt x="632" y="239"/>
                  <a:pt x="636" y="246"/>
                </a:cubicBezTo>
                <a:cubicBezTo>
                  <a:pt x="666" y="292"/>
                  <a:pt x="619" y="291"/>
                  <a:pt x="673" y="328"/>
                </a:cubicBezTo>
                <a:cubicBezTo>
                  <a:pt x="736" y="323"/>
                  <a:pt x="755" y="329"/>
                  <a:pt x="800" y="298"/>
                </a:cubicBezTo>
                <a:cubicBezTo>
                  <a:pt x="814" y="259"/>
                  <a:pt x="827" y="267"/>
                  <a:pt x="815" y="223"/>
                </a:cubicBezTo>
                <a:cubicBezTo>
                  <a:pt x="795" y="288"/>
                  <a:pt x="785" y="349"/>
                  <a:pt x="860" y="373"/>
                </a:cubicBezTo>
                <a:cubicBezTo>
                  <a:pt x="900" y="370"/>
                  <a:pt x="945" y="378"/>
                  <a:pt x="980" y="358"/>
                </a:cubicBezTo>
                <a:cubicBezTo>
                  <a:pt x="1020" y="335"/>
                  <a:pt x="1031" y="281"/>
                  <a:pt x="1055" y="246"/>
                </a:cubicBezTo>
                <a:cubicBezTo>
                  <a:pt x="1062" y="223"/>
                  <a:pt x="1070" y="201"/>
                  <a:pt x="1077" y="179"/>
                </a:cubicBezTo>
                <a:cubicBezTo>
                  <a:pt x="1075" y="171"/>
                  <a:pt x="1078" y="156"/>
                  <a:pt x="1070" y="156"/>
                </a:cubicBezTo>
                <a:cubicBezTo>
                  <a:pt x="1061" y="156"/>
                  <a:pt x="1056" y="170"/>
                  <a:pt x="1055" y="179"/>
                </a:cubicBezTo>
                <a:cubicBezTo>
                  <a:pt x="1053" y="199"/>
                  <a:pt x="1058" y="219"/>
                  <a:pt x="1062" y="238"/>
                </a:cubicBezTo>
                <a:cubicBezTo>
                  <a:pt x="1072" y="283"/>
                  <a:pt x="1081" y="289"/>
                  <a:pt x="1107" y="328"/>
                </a:cubicBezTo>
                <a:cubicBezTo>
                  <a:pt x="1111" y="333"/>
                  <a:pt x="1196" y="366"/>
                  <a:pt x="1197" y="366"/>
                </a:cubicBezTo>
                <a:cubicBezTo>
                  <a:pt x="1237" y="379"/>
                  <a:pt x="1275" y="389"/>
                  <a:pt x="1317" y="395"/>
                </a:cubicBezTo>
                <a:cubicBezTo>
                  <a:pt x="1357" y="401"/>
                  <a:pt x="1394" y="399"/>
                  <a:pt x="1429" y="418"/>
                </a:cubicBezTo>
              </a:path>
            </a:pathLst>
          </a:custGeom>
          <a:noFill/>
          <a:ln w="76200" cap="flat" cmpd="sng">
            <a:pattFill prst="sphere">
              <a:fgClr>
                <a:srgbClr val="FF0000"/>
              </a:fgClr>
              <a:bgClr>
                <a:srgbClr val="FFFFFF"/>
              </a:bgClr>
            </a:pattFill>
            <a:prstDash val="solid"/>
            <a:miter lim="800000"/>
            <a:headEnd type="oval" w="med" len="med"/>
            <a:tailEnd type="triangle" w="med" len="med"/>
          </a:ln>
          <a:effectLst/>
        </p:spPr>
        <p:txBody>
          <a:bodyPr/>
          <a:lstStyle/>
          <a:p>
            <a:endParaRPr lang="pt-PT"/>
          </a:p>
        </p:txBody>
      </p:sp>
      <p:pic>
        <p:nvPicPr>
          <p:cNvPr id="13" name="Picture 12" descr="CatPostAn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57298"/>
            <a:ext cx="2714644" cy="4144623"/>
          </a:xfrm>
          <a:prstGeom prst="rect">
            <a:avLst/>
          </a:prstGeom>
          <a:noFill/>
        </p:spPr>
      </p:pic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6143636" y="1785926"/>
          <a:ext cx="2728039" cy="3614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Fotografia do Photo Editor" r:id="rId5" imgW="5695238" imgH="7552381" progId="">
                  <p:embed/>
                </p:oleObj>
              </mc:Choice>
              <mc:Fallback>
                <p:oleObj name="Fotografia do Photo Editor" r:id="rId5" imgW="5695238" imgH="75523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36" y="1785926"/>
                        <a:ext cx="2728039" cy="36147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2451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/>
          <p:cNvSpPr>
            <a:spLocks noChangeArrowheads="1"/>
          </p:cNvSpPr>
          <p:nvPr/>
        </p:nvSpPr>
        <p:spPr bwMode="auto">
          <a:xfrm>
            <a:off x="71406" y="642918"/>
            <a:ext cx="8424863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Cátodo “Magnetrão </a:t>
            </a:r>
            <a:r>
              <a:rPr kumimoji="0" lang="pt-PT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poste”</a:t>
            </a:r>
            <a:endParaRPr kumimoji="0" lang="pt-PT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3" name="Picture 2" descr="b Post Fi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2406" y="1090634"/>
            <a:ext cx="2808288" cy="5053010"/>
          </a:xfrm>
          <a:prstGeom prst="rect">
            <a:avLst/>
          </a:prstGeom>
          <a:noFill/>
        </p:spPr>
      </p:pic>
      <p:pic>
        <p:nvPicPr>
          <p:cNvPr id="4" name="Picture 3" descr="PostFi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2011362" cy="3886200"/>
          </a:xfrm>
          <a:prstGeom prst="rect">
            <a:avLst/>
          </a:prstGeom>
          <a:noFill/>
        </p:spPr>
      </p:pic>
      <p:pic>
        <p:nvPicPr>
          <p:cNvPr id="5" name="Picture 5" descr="PlasmaPostPe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928670"/>
            <a:ext cx="2936875" cy="510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2149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3"/>
          <p:cNvSpPr>
            <a:spLocks noChangeArrowheads="1"/>
          </p:cNvSpPr>
          <p:nvPr/>
        </p:nvSpPr>
        <p:spPr bwMode="auto">
          <a:xfrm>
            <a:off x="142844" y="714356"/>
            <a:ext cx="8424863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Cátodo “Magnetrão </a:t>
            </a:r>
            <a:r>
              <a:rPr kumimoji="0" lang="pt-PT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Oco”</a:t>
            </a:r>
            <a:endParaRPr kumimoji="0" lang="pt-PT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5" name="Picture 2" descr="SICMOEsque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43380"/>
            <a:ext cx="4291988" cy="2257420"/>
          </a:xfrm>
          <a:prstGeom prst="rect">
            <a:avLst/>
          </a:prstGeom>
          <a:noFill/>
        </p:spPr>
      </p:pic>
      <p:pic>
        <p:nvPicPr>
          <p:cNvPr id="6" name="Picture 3" descr="sicm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428736"/>
            <a:ext cx="3648092" cy="2106645"/>
          </a:xfrm>
          <a:prstGeom prst="rect">
            <a:avLst/>
          </a:prstGeom>
          <a:noFill/>
        </p:spPr>
      </p:pic>
      <p:pic>
        <p:nvPicPr>
          <p:cNvPr id="7" name="Picture 4" descr="Descarga Catodo O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357298"/>
            <a:ext cx="2794020" cy="2286016"/>
          </a:xfrm>
          <a:prstGeom prst="rect">
            <a:avLst/>
          </a:prstGeom>
          <a:noFill/>
        </p:spPr>
      </p:pic>
      <p:pic>
        <p:nvPicPr>
          <p:cNvPr id="8" name="Picture 6" descr="negr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786322"/>
            <a:ext cx="3500462" cy="1232454"/>
          </a:xfrm>
          <a:prstGeom prst="rect">
            <a:avLst/>
          </a:prstGeom>
          <a:noFill/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14282" y="3786190"/>
            <a:ext cx="3128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pt-PT" sz="1600" b="1">
                <a:solidFill>
                  <a:srgbClr val="000000"/>
                </a:solidFill>
                <a:latin typeface="Arial" pitchFamily="34" charset="0"/>
              </a:rPr>
              <a:t>SICMO+SIDELO III (“Tandem”)</a:t>
            </a:r>
            <a:endParaRPr lang="en-GB" sz="16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357818" y="4429132"/>
            <a:ext cx="28400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pt-PT" sz="1600" b="1" dirty="0">
                <a:solidFill>
                  <a:srgbClr val="000000"/>
                </a:solidFill>
                <a:latin typeface="Arial" pitchFamily="34" charset="0"/>
              </a:rPr>
              <a:t>“</a:t>
            </a:r>
            <a:r>
              <a:rPr lang="pt-PT" sz="1600" b="1" dirty="0" err="1">
                <a:solidFill>
                  <a:srgbClr val="000000"/>
                </a:solidFill>
                <a:latin typeface="Arial" pitchFamily="34" charset="0"/>
              </a:rPr>
              <a:t>heat</a:t>
            </a:r>
            <a:r>
              <a:rPr lang="pt-PT" sz="16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pt-PT" sz="1600" b="1" dirty="0" err="1">
                <a:solidFill>
                  <a:srgbClr val="000000"/>
                </a:solidFill>
                <a:latin typeface="Arial" pitchFamily="34" charset="0"/>
              </a:rPr>
              <a:t>pipes</a:t>
            </a:r>
            <a:r>
              <a:rPr lang="pt-PT" sz="1600" b="1" dirty="0">
                <a:solidFill>
                  <a:srgbClr val="000000"/>
                </a:solidFill>
                <a:latin typeface="Arial" pitchFamily="34" charset="0"/>
              </a:rPr>
              <a:t>” e </a:t>
            </a:r>
            <a:r>
              <a:rPr lang="pt-PT" sz="1600" b="1" dirty="0" err="1">
                <a:solidFill>
                  <a:srgbClr val="000000"/>
                </a:solidFill>
                <a:latin typeface="Arial" pitchFamily="34" charset="0"/>
              </a:rPr>
              <a:t>termo-sifões</a:t>
            </a:r>
            <a:endParaRPr lang="en-GB" sz="1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000760" y="1000108"/>
            <a:ext cx="1836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pt-PT" sz="1600" b="1" dirty="0">
                <a:solidFill>
                  <a:srgbClr val="000000"/>
                </a:solidFill>
                <a:latin typeface="Arial" pitchFamily="34" charset="0"/>
              </a:rPr>
              <a:t>Descarga Ar + N</a:t>
            </a:r>
            <a:r>
              <a:rPr lang="pt-PT" sz="1600" b="1" baseline="-25000" dirty="0">
                <a:solidFill>
                  <a:srgbClr val="000000"/>
                </a:solidFill>
                <a:latin typeface="Arial" pitchFamily="34" charset="0"/>
              </a:rPr>
              <a:t>2</a:t>
            </a:r>
            <a:endParaRPr lang="en-GB" sz="1600" b="1" baseline="-250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663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3"/>
          <p:cNvSpPr>
            <a:spLocks noChangeArrowheads="1"/>
          </p:cNvSpPr>
          <p:nvPr/>
        </p:nvSpPr>
        <p:spPr bwMode="auto">
          <a:xfrm>
            <a:off x="71406" y="642918"/>
            <a:ext cx="8424863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Aplicações</a:t>
            </a:r>
            <a:endParaRPr kumimoji="0" lang="pt-PT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4" name="Picture 2" descr="Prédi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714620"/>
            <a:ext cx="6169025" cy="3790950"/>
          </a:xfrm>
          <a:prstGeom prst="rect">
            <a:avLst/>
          </a:prstGeom>
          <a:noFill/>
        </p:spPr>
      </p:pic>
      <p:pic>
        <p:nvPicPr>
          <p:cNvPr id="5" name="Picture 3" descr="InstVid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714356"/>
            <a:ext cx="4857784" cy="3857652"/>
          </a:xfrm>
          <a:prstGeom prst="rect">
            <a:avLst/>
          </a:prstGeom>
          <a:noFill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14348" y="1357298"/>
            <a:ext cx="23622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pt-PT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Na construção civil: </a:t>
            </a:r>
          </a:p>
          <a:p>
            <a:pPr>
              <a:buFontTx/>
              <a:buNone/>
            </a:pPr>
            <a:r>
              <a:rPr lang="pt-PT" sz="1800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Vidros</a:t>
            </a:r>
            <a:r>
              <a:rPr lang="pt-PT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para controlo</a:t>
            </a:r>
          </a:p>
          <a:p>
            <a:pPr>
              <a:buFontTx/>
              <a:buNone/>
            </a:pPr>
            <a:r>
              <a:rPr lang="pt-PT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de luminosidade e</a:t>
            </a:r>
          </a:p>
          <a:p>
            <a:pPr>
              <a:buFontTx/>
              <a:buNone/>
            </a:pPr>
            <a:r>
              <a:rPr lang="pt-PT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de efeito de estufa</a:t>
            </a:r>
            <a:endParaRPr lang="en-GB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649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3" descr="ArcBroca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7"/>
            <a:ext cx="2428892" cy="2547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4" descr="Prts Ou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714488"/>
            <a:ext cx="4967023" cy="378621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Rectangle 5"/>
          <p:cNvSpPr>
            <a:spLocks noChangeArrowheads="1"/>
          </p:cNvSpPr>
          <p:nvPr/>
        </p:nvSpPr>
        <p:spPr bwMode="auto">
          <a:xfrm>
            <a:off x="142844" y="714356"/>
            <a:ext cx="7375352" cy="46166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pt-PT" sz="2400" b="1" dirty="0"/>
              <a:t>Aplicações </a:t>
            </a:r>
            <a:r>
              <a:rPr lang="pt-PT" sz="2400" b="1" dirty="0" err="1"/>
              <a:t>antidesgaste</a:t>
            </a:r>
            <a:r>
              <a:rPr lang="pt-PT" sz="2400" b="1" dirty="0"/>
              <a:t>, anti-corrosão e </a:t>
            </a:r>
            <a:r>
              <a:rPr lang="pt-PT" sz="2400" b="1" dirty="0" err="1"/>
              <a:t>biocompatíveis</a:t>
            </a:r>
            <a:r>
              <a:rPr lang="pt-PT" sz="2400" b="1" dirty="0"/>
              <a:t> </a:t>
            </a:r>
            <a:endParaRPr lang="en-GB" sz="2400" b="1" dirty="0"/>
          </a:p>
        </p:txBody>
      </p:sp>
      <p:pic>
        <p:nvPicPr>
          <p:cNvPr id="56" name="Picture 6" descr="ArcMold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4211795"/>
            <a:ext cx="2357454" cy="216360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Text Box 7"/>
          <p:cNvSpPr txBox="1">
            <a:spLocks noChangeArrowheads="1"/>
          </p:cNvSpPr>
          <p:nvPr/>
        </p:nvSpPr>
        <p:spPr bwMode="auto">
          <a:xfrm>
            <a:off x="428596" y="1357298"/>
            <a:ext cx="24639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pt-PT" sz="1600" dirty="0">
                <a:latin typeface="Arial" pitchFamily="34" charset="0"/>
              </a:rPr>
              <a:t>Ferramentas Ti</a:t>
            </a:r>
            <a:r>
              <a:rPr lang="pt-PT" sz="1600" baseline="-25000" dirty="0">
                <a:latin typeface="Arial" pitchFamily="34" charset="0"/>
              </a:rPr>
              <a:t> </a:t>
            </a:r>
            <a:r>
              <a:rPr lang="pt-PT" sz="1600" dirty="0">
                <a:latin typeface="Arial" pitchFamily="34" charset="0"/>
              </a:rPr>
              <a:t>NC </a:t>
            </a:r>
            <a:endParaRPr lang="en-GB" sz="1600" dirty="0">
              <a:latin typeface="Arial" pitchFamily="34" charset="0"/>
            </a:endParaRPr>
          </a:p>
        </p:txBody>
      </p:sp>
      <p:sp>
        <p:nvSpPr>
          <p:cNvPr id="58" name="Text Box 8"/>
          <p:cNvSpPr txBox="1">
            <a:spLocks noChangeArrowheads="1"/>
          </p:cNvSpPr>
          <p:nvPr/>
        </p:nvSpPr>
        <p:spPr bwMode="auto">
          <a:xfrm>
            <a:off x="500034" y="5143512"/>
            <a:ext cx="13504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pt-PT" sz="1600" dirty="0">
                <a:latin typeface="Arial" pitchFamily="34" charset="0"/>
              </a:rPr>
              <a:t>Moldes (</a:t>
            </a:r>
            <a:r>
              <a:rPr lang="pt-PT" sz="1600" dirty="0" err="1">
                <a:latin typeface="Arial" pitchFamily="34" charset="0"/>
              </a:rPr>
              <a:t>TiN</a:t>
            </a:r>
            <a:r>
              <a:rPr lang="pt-PT" sz="1600" dirty="0">
                <a:latin typeface="Arial" pitchFamily="34" charset="0"/>
              </a:rPr>
              <a:t>)</a:t>
            </a:r>
            <a:endParaRPr lang="en-GB" sz="1600" dirty="0">
              <a:latin typeface="Arial" pitchFamily="34" charset="0"/>
            </a:endParaRPr>
          </a:p>
        </p:txBody>
      </p:sp>
      <p:sp>
        <p:nvSpPr>
          <p:cNvPr id="59" name="Text Box 9"/>
          <p:cNvSpPr txBox="1">
            <a:spLocks noChangeArrowheads="1"/>
          </p:cNvSpPr>
          <p:nvPr/>
        </p:nvSpPr>
        <p:spPr bwMode="auto">
          <a:xfrm>
            <a:off x="3786182" y="1142984"/>
            <a:ext cx="52149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pt-PT" sz="1600" dirty="0">
                <a:latin typeface="Arial" pitchFamily="34" charset="0"/>
              </a:rPr>
              <a:t>Próteses </a:t>
            </a:r>
            <a:r>
              <a:rPr lang="pt-PT" sz="1600" dirty="0" err="1">
                <a:latin typeface="Arial" pitchFamily="34" charset="0"/>
              </a:rPr>
              <a:t>biocompatíveis</a:t>
            </a:r>
            <a:r>
              <a:rPr lang="pt-PT" sz="1600" dirty="0">
                <a:latin typeface="Arial" pitchFamily="34" charset="0"/>
              </a:rPr>
              <a:t> (anca e joelho</a:t>
            </a:r>
            <a:r>
              <a:rPr lang="pt-PT" sz="1600" dirty="0" smtClean="0">
                <a:latin typeface="Arial" pitchFamily="34" charset="0"/>
              </a:rPr>
              <a:t>) (</a:t>
            </a:r>
            <a:r>
              <a:rPr lang="pt-PT" sz="1600" dirty="0">
                <a:latin typeface="Arial" pitchFamily="34" charset="0"/>
              </a:rPr>
              <a:t>Ti</a:t>
            </a:r>
            <a:r>
              <a:rPr lang="pt-PT" sz="1600" baseline="-25000" dirty="0">
                <a:latin typeface="Arial" pitchFamily="34" charset="0"/>
              </a:rPr>
              <a:t>x</a:t>
            </a:r>
            <a:r>
              <a:rPr lang="pt-PT" sz="1600" dirty="0">
                <a:latin typeface="Arial" pitchFamily="34" charset="0"/>
              </a:rPr>
              <a:t>Al</a:t>
            </a:r>
            <a:r>
              <a:rPr lang="pt-PT" sz="1600" baseline="-25000" dirty="0">
                <a:latin typeface="Arial" pitchFamily="34" charset="0"/>
              </a:rPr>
              <a:t>1-x</a:t>
            </a:r>
            <a:r>
              <a:rPr lang="pt-PT" sz="1600" dirty="0">
                <a:latin typeface="Arial" pitchFamily="34" charset="0"/>
              </a:rPr>
              <a:t>)N  (x=0,1 - 70)</a:t>
            </a:r>
            <a:endParaRPr lang="en-GB" sz="16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062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917</Words>
  <Application>Microsoft Macintosh PowerPoint</Application>
  <PresentationFormat>On-screen Show (4:3)</PresentationFormat>
  <Paragraphs>136</Paragraphs>
  <Slides>28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Fotografia do Photo Editor</vt:lpstr>
      <vt:lpstr>Imagem de Mapa de Bits</vt:lpstr>
      <vt:lpstr>PowerPoint Presentation</vt:lpstr>
      <vt:lpstr>PowerPoint Presentation</vt:lpstr>
      <vt:lpstr>Descarga Magnetrão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FCT/UNL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Manuel Pereira dos Santos</dc:creator>
  <cp:lastModifiedBy>Manuel Pereira dos Santos</cp:lastModifiedBy>
  <cp:revision>7</cp:revision>
  <dcterms:created xsi:type="dcterms:W3CDTF">2011-10-28T14:34:18Z</dcterms:created>
  <dcterms:modified xsi:type="dcterms:W3CDTF">2012-09-26T21:51:38Z</dcterms:modified>
</cp:coreProperties>
</file>