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245" autoAdjust="0"/>
    <p:restoredTop sz="94660"/>
  </p:normalViewPr>
  <p:slideViewPr>
    <p:cSldViewPr snapToGrid="0">
      <p:cViewPr>
        <p:scale>
          <a:sx n="100" d="100"/>
          <a:sy n="100" d="100"/>
        </p:scale>
        <p:origin x="-33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EA53F-EEC2-4BEA-A222-293587D4B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597F82-AA0D-4AAE-82F0-5CF7C0ADD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6255E0-C47A-4FC9-8145-6F73C64D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E76D11-3CDC-4F4C-94C9-5F48D741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83C308-8B37-4A92-ADA0-E7B5AE4D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5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CD2F4-DE81-4330-87D7-12576677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CB6E41-A66B-4E86-8609-D6961EB32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56EB53-AF56-49F6-AAA8-63812612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8D7FD0-E619-4465-BF94-D1DC4F73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4CBD5E-FF4A-4F67-8649-BCD66C13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25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462CBF-C421-4AB8-AA1D-0229A85AA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DED9E7-6199-4699-AF1E-2F3CABD93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FD806-6764-4941-86EF-ABDB122C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86F3F-9FC4-4AE8-909A-AF9A578E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9CAB2-3FE5-4408-AB6C-1E619624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2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9E1B6-F3F5-474A-A629-576C3911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08E78F-33D1-4131-862A-E777E973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7B9161-6BC5-404C-8693-769F48B7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C81F4-C1D0-4E21-B06D-FAA6955F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0380FB-61D0-4EB9-A01E-94DF21E7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3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234C6-0166-4290-8E44-AA355909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277B6D-2283-46AC-916D-3295D3D85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C3315F-4FBD-4D6F-A0C9-0186F65F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0B91F2-C190-4DE3-A7FA-89BE67B6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D8218-C1F0-40FE-A8F0-FAA38E57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3830E-0861-42EE-94EB-5C0D765F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F58B5-7823-4203-B513-27C2B5D99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BCE3D6-4A52-429B-84AE-343C4DEBD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1D4153-EF9A-4BF9-B2C4-E2B4A31B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DBF4C3-CF31-45EE-974D-4A9B6D83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8419A3-8F46-473D-A23E-2D692C64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5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4DC39-6593-49AA-9887-46660C6D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F013EC-BA1E-41DC-9AFF-6B1F2322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C51A27-DC78-4B55-AD8E-420CE1712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240653-6604-45ED-9593-9070BCA41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E69A4C-3CDA-48E7-A4E3-C1C19DA4A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645046-16E5-408F-87A6-5073FA3E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96DB65-8C6E-4E16-8DC5-70C3A2EF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A7275A-CB03-49E4-8F89-EAA2ABC1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27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A043B-A12A-4405-B9E0-FAE3066B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01D7AF-10F9-40CB-B517-41A412AC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CB3518-1D6E-485E-AB60-CC5AC782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F9A1BC-01D2-4520-8132-D388C407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92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A19D86-E704-4226-9145-6C826C6D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F3A511-81B5-4FE0-8AF1-42DE20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451B3A-7A22-4392-BBBD-D4E78FA1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41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9E1DE-66D8-42EB-AA46-4AC8D17B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F6EBE6-1E17-4C42-A2C3-029F4F23F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2FA3A2-AD77-4EE7-84D3-E9B51327A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78BC04-175B-4FB5-BA6E-19B7F72C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DD6B9A-0752-4B69-A7A6-76C24E5F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9DEF37-C219-4AC8-A830-DA167265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9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ACD4E-C394-45D3-A8FE-B33D26FB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EE1D39-6EC2-464E-8899-D4AE280E5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95F357-C9BC-49FD-8F15-4E945CE9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3901DE-5204-4B3D-8F1B-3C016105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4ADD1C-483A-4657-B9B6-AC01DE9F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594105-E748-4881-A5E4-DEFEEA76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523EAA-5E40-4022-81E7-D5DB3C4D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7C3B84-BDBF-4E70-A53B-3304ABF6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9E9F34-45B5-46B5-81A5-C8C60A65C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4F900-D76E-4265-902C-27A796CC0B4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AB2B22-B6E3-4DC3-90B8-4DA5217C1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17C35-73B6-46CE-8B8E-2BEEC5A7D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6893F-1510-410F-BA75-EF57C0C0B0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33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48E2F921-726A-1931-4D6A-87AB691650D5}"/>
              </a:ext>
            </a:extLst>
          </p:cNvPr>
          <p:cNvSpPr/>
          <p:nvPr/>
        </p:nvSpPr>
        <p:spPr>
          <a:xfrm>
            <a:off x="0" y="1"/>
            <a:ext cx="174567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946108-3C69-ED13-2053-1404FFD41C49}"/>
              </a:ext>
            </a:extLst>
          </p:cNvPr>
          <p:cNvSpPr txBox="1"/>
          <p:nvPr/>
        </p:nvSpPr>
        <p:spPr>
          <a:xfrm>
            <a:off x="-20329" y="2263060"/>
            <a:ext cx="1878309" cy="4381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Institute of Earth Sciences - ICT,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Department of Chemistry, School of Sciences and Technology, University of Évora, Portugal;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Mediterranean Institute for Agriculture, Environment and Development – MED;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Department of Veterinary Medicine, School of Sciences and Technology, University of Évora, Portugal; 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Institute for Research and Advanced Learning</a:t>
            </a:r>
            <a:r>
              <a:rPr lang="en-US" sz="1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LAQV;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BRinova Biochemistry </a:t>
            </a:r>
            <a:r>
              <a:rPr lang="en-US" sz="1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, Évora, Portugal; 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Department of Health and Medical Sciences, School of Health and Human Development, University of Évora, Portugal. 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pt-PT" sz="1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PT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Curae </a:t>
            </a:r>
            <a:r>
              <a:rPr lang="pt-PT" sz="1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Vet</a:t>
            </a:r>
            <a:r>
              <a:rPr lang="pt-PT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PT" sz="1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Veterinary</a:t>
            </a:r>
            <a:r>
              <a:rPr lang="pt-PT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PT" sz="1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Clínics</a:t>
            </a:r>
            <a:r>
              <a:rPr lang="pt-PT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Estremoz </a:t>
            </a:r>
            <a:r>
              <a:rPr lang="pt-PT" sz="1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pt-PT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Vila Viçosa, Portugal. </a:t>
            </a:r>
            <a:endParaRPr lang="pt-PT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9BD394-6BAE-7E3A-4BE5-9431938D26FA}"/>
              </a:ext>
            </a:extLst>
          </p:cNvPr>
          <p:cNvSpPr txBox="1"/>
          <p:nvPr/>
        </p:nvSpPr>
        <p:spPr>
          <a:xfrm>
            <a:off x="1745674" y="0"/>
            <a:ext cx="1044632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Development of a canine epidermis equivalent model for evaluation of sensitization</a:t>
            </a:r>
            <a:endParaRPr lang="pt-P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596879-0547-2505-7F10-58B0E64C84F1}"/>
              </a:ext>
            </a:extLst>
          </p:cNvPr>
          <p:cNvSpPr txBox="1"/>
          <p:nvPr/>
        </p:nvSpPr>
        <p:spPr>
          <a:xfrm>
            <a:off x="1763491" y="320642"/>
            <a:ext cx="10436098" cy="26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</a:pP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Marques M.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Nunes J.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1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Ustymenko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Lagoa, T</a:t>
            </a:r>
            <a:r>
              <a:rPr lang="es-E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Fialho L.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Martins L.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Burke A.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Souza E.F.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Filho C.M.C.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Craveiro A.C.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Costa A.R.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1,7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Branco S.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pt-PT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Antunes C.M.</a:t>
            </a:r>
            <a:r>
              <a:rPr lang="pt-PT" sz="1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1,7</a:t>
            </a:r>
            <a:endParaRPr lang="pt-PT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90D11F-FF38-9AFE-CB70-8002A70A42AA}"/>
              </a:ext>
            </a:extLst>
          </p:cNvPr>
          <p:cNvSpPr txBox="1"/>
          <p:nvPr/>
        </p:nvSpPr>
        <p:spPr>
          <a:xfrm>
            <a:off x="1797962" y="717883"/>
            <a:ext cx="3075807" cy="278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pt-PT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Canine atopic dermatitis (</a:t>
            </a:r>
            <a:r>
              <a:rPr lang="en-US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is a genetic-predisposed allergic and pruritic inflammatory skin condition, associated with sensitization to environmental allergens. A </a:t>
            </a:r>
            <a:r>
              <a:rPr lang="en-US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histotypical</a:t>
            </a: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cell cultured-derived tissue may be used to replace animal testing and </a:t>
            </a:r>
            <a:r>
              <a:rPr lang="en-US" sz="1050" strike="sngStrike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imperative to avoid armful, drawn-out tests to assess chemicals for their capacity to disrupt skin or cause sensitization.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aim of our study was to develop a </a:t>
            </a:r>
            <a:r>
              <a:rPr lang="en-US" sz="11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histotypical</a:t>
            </a:r>
            <a:r>
              <a:rPr lang="en-US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canine epidermis equivalent, that could be used for the assessment of skin irritation and sensitization, useful in studies of </a:t>
            </a:r>
            <a:r>
              <a:rPr lang="en-US" sz="11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en-US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pathogeny and pharmacology.</a:t>
            </a:r>
            <a:endParaRPr lang="pt-PT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4621C29-0981-11D7-99C2-7C6D41C5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80" y="3799772"/>
            <a:ext cx="3036825" cy="121473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9F4692-D380-ACFC-AAC4-B74C62440CFC}"/>
              </a:ext>
            </a:extLst>
          </p:cNvPr>
          <p:cNvSpPr txBox="1"/>
          <p:nvPr/>
        </p:nvSpPr>
        <p:spPr>
          <a:xfrm>
            <a:off x="1824780" y="3657784"/>
            <a:ext cx="609797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F299F55-CFE2-25AE-443C-E381D00F3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8" y="137479"/>
            <a:ext cx="1449567" cy="116080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357E8A-6FCF-CDFE-BAC8-17973C0C69CF}"/>
              </a:ext>
            </a:extLst>
          </p:cNvPr>
          <p:cNvSpPr txBox="1"/>
          <p:nvPr/>
        </p:nvSpPr>
        <p:spPr>
          <a:xfrm>
            <a:off x="4943020" y="5818883"/>
            <a:ext cx="4113073" cy="93346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pt-PT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is a promising canine epidermis model that can be used for the study of skin-derived </a:t>
            </a:r>
            <a:r>
              <a:rPr lang="en-US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triggering factors, and in the development and evaluation of new drugs for topical applications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192D8DE-9353-975E-B562-58FB88300025}"/>
              </a:ext>
            </a:extLst>
          </p:cNvPr>
          <p:cNvSpPr txBox="1"/>
          <p:nvPr/>
        </p:nvSpPr>
        <p:spPr>
          <a:xfrm>
            <a:off x="9316945" y="5931256"/>
            <a:ext cx="2806245" cy="51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Acknowledgements:</a:t>
            </a:r>
            <a:r>
              <a:rPr lang="en-U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co-financed by the European Union Fund – Portugal 2020, </a:t>
            </a:r>
            <a:r>
              <a:rPr lang="en-US" sz="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Alentejo</a:t>
            </a:r>
            <a:r>
              <a:rPr lang="en-US" sz="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2020 – Ref. 03/SI/2017 (ALT20-03-247-FEDER-033578).</a:t>
            </a:r>
            <a:endParaRPr lang="pt-PT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8167ADF-B3F6-D02D-FFAE-C423C1CB925A}"/>
              </a:ext>
            </a:extLst>
          </p:cNvPr>
          <p:cNvSpPr txBox="1"/>
          <p:nvPr/>
        </p:nvSpPr>
        <p:spPr>
          <a:xfrm>
            <a:off x="1738539" y="4942328"/>
            <a:ext cx="3015499" cy="196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Canine keratinocytes progenitor cells were seeded in air-lift culture, using an adapted version of the </a:t>
            </a:r>
            <a:r>
              <a:rPr lang="en-US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CELLnTEC</a:t>
            </a: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</a:t>
            </a: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protocol. 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Irritation and sensitization protocols were adapted from human equivalent validated tests. IL-18 was measured by ELISA.</a:t>
            </a:r>
          </a:p>
          <a:p>
            <a:pPr marL="171450" indent="-1714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histological analysis, samples fixed in neutral-buffered formalin and paraffin sections were routinely processed for biopsies and stained with hematoxylin and eosin. </a:t>
            </a:r>
            <a:endParaRPr lang="pt-PT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22BC9C3-5D50-0837-8179-79CDDF010FDC}"/>
              </a:ext>
            </a:extLst>
          </p:cNvPr>
          <p:cNvSpPr txBox="1"/>
          <p:nvPr/>
        </p:nvSpPr>
        <p:spPr>
          <a:xfrm>
            <a:off x="5003855" y="679835"/>
            <a:ext cx="3972297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10E59FA-63DD-F093-23CC-6B73D1F4F18D}"/>
              </a:ext>
            </a:extLst>
          </p:cNvPr>
          <p:cNvSpPr txBox="1"/>
          <p:nvPr/>
        </p:nvSpPr>
        <p:spPr>
          <a:xfrm>
            <a:off x="5772981" y="669430"/>
            <a:ext cx="6333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multilayer (3-4 cell-layer thick) of canine keratinocytes was developed in air-lift culture,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exhibiting functional characteristics of the normal epidermis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2864373-EEB2-921C-B193-2660AC8EBDEA}"/>
              </a:ext>
            </a:extLst>
          </p:cNvPr>
          <p:cNvSpPr txBox="1"/>
          <p:nvPr/>
        </p:nvSpPr>
        <p:spPr>
          <a:xfrm>
            <a:off x="5020421" y="1211934"/>
            <a:ext cx="24859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A stratified epidermal-like tissue was originated, confirmed by histological analysis</a:t>
            </a:r>
            <a:endParaRPr lang="pt-PT" sz="1100" b="1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6616146-B08F-E233-D91C-DD0E1190B1CE}"/>
              </a:ext>
            </a:extLst>
          </p:cNvPr>
          <p:cNvSpPr txBox="1"/>
          <p:nvPr/>
        </p:nvSpPr>
        <p:spPr>
          <a:xfrm>
            <a:off x="4964620" y="3368691"/>
            <a:ext cx="22903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The model showed an</a:t>
            </a:r>
            <a:r>
              <a:rPr lang="en-US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adequate impermeabilization after 0.1%</a:t>
            </a: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Triton X-100 exposure for 4h</a:t>
            </a:r>
            <a:endParaRPr lang="pt-PT" sz="1100" b="1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2EAD781-4E66-49A1-9B71-EFA8795A9E63}"/>
              </a:ext>
            </a:extLst>
          </p:cNvPr>
          <p:cNvSpPr txBox="1"/>
          <p:nvPr/>
        </p:nvSpPr>
        <p:spPr>
          <a:xfrm>
            <a:off x="7454969" y="3368691"/>
            <a:ext cx="44820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The model responded adequately to the positive [20% salicylic acid in AOO (acetone and olive oil 4:1)] and negative (PBS and AOO) controls of the </a:t>
            </a:r>
            <a:r>
              <a:rPr lang="en-GB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sensitization tests</a:t>
            </a:r>
            <a:endParaRPr lang="pt-PT" sz="1100" b="1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7FC1D334-AAC4-DC88-DF09-EB2DE7B19E07}"/>
              </a:ext>
            </a:extLst>
          </p:cNvPr>
          <p:cNvSpPr txBox="1"/>
          <p:nvPr/>
        </p:nvSpPr>
        <p:spPr>
          <a:xfrm>
            <a:off x="9701914" y="5103900"/>
            <a:ext cx="24212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Acetilsalicilic</a:t>
            </a:r>
            <a:r>
              <a:rPr lang="en-GB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acid (40%) induced 95% reduced viability, with </a:t>
            </a:r>
            <a:r>
              <a:rPr lang="en-GB" sz="105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IL-18&lt;30 </a:t>
            </a:r>
            <a:r>
              <a:rPr lang="en-GB" sz="105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GB" sz="105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r>
              <a:rPr lang="en-GB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showing to be irritating but not a </a:t>
            </a:r>
            <a:r>
              <a:rPr lang="en-GB" sz="105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sensitiz</a:t>
            </a:r>
            <a:r>
              <a:rPr lang="en-GB" sz="1050" strike="sngStrike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GB" sz="105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GB" sz="105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agent, as expected.</a:t>
            </a:r>
            <a:endParaRPr lang="pt-PT" sz="1050" dirty="0"/>
          </a:p>
        </p:txBody>
      </p:sp>
      <p:pic>
        <p:nvPicPr>
          <p:cNvPr id="49" name="Picture 8" descr="Universidade de Évora / Media / Identidade Visual Corporativa">
            <a:extLst>
              <a:ext uri="{FF2B5EF4-FFF2-40B4-BE49-F238E27FC236}">
                <a16:creationId xmlns:a16="http://schemas.microsoft.com/office/drawing/2014/main" id="{1F150E73-74AF-FA20-7E42-C8555C3C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6" y="1435766"/>
            <a:ext cx="1379745" cy="4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734DF2D3-D737-667A-2E7E-5C4FE2042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909" y="3977502"/>
            <a:ext cx="1295407" cy="1132480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2895339F-22BF-EB36-E550-BE7DE93DC5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439"/>
          <a:stretch/>
        </p:blipFill>
        <p:spPr>
          <a:xfrm>
            <a:off x="7506325" y="3897995"/>
            <a:ext cx="2025359" cy="1739233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6AAABC56-4B50-C5ED-EE83-16CD2686F844}"/>
              </a:ext>
            </a:extLst>
          </p:cNvPr>
          <p:cNvSpPr txBox="1"/>
          <p:nvPr/>
        </p:nvSpPr>
        <p:spPr>
          <a:xfrm>
            <a:off x="7637130" y="1213457"/>
            <a:ext cx="46138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The model responded adequately to the positive (5% SDS) and negative (PBS) controls of the </a:t>
            </a:r>
            <a:r>
              <a:rPr lang="en-GB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irritation test</a:t>
            </a:r>
            <a:endParaRPr lang="pt-PT" sz="1100" b="1" dirty="0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98ACA274-79A3-F8E8-601A-CB7EF011D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607" y="1781711"/>
            <a:ext cx="2982460" cy="1392452"/>
          </a:xfrm>
          <a:prstGeom prst="rect">
            <a:avLst/>
          </a:prstGeom>
        </p:spPr>
      </p:pic>
      <p:grpSp>
        <p:nvGrpSpPr>
          <p:cNvPr id="63" name="Agrupar 62">
            <a:extLst>
              <a:ext uri="{FF2B5EF4-FFF2-40B4-BE49-F238E27FC236}">
                <a16:creationId xmlns:a16="http://schemas.microsoft.com/office/drawing/2014/main" id="{33D8E14C-2224-0417-BE94-6DC8DC38BFEC}"/>
              </a:ext>
            </a:extLst>
          </p:cNvPr>
          <p:cNvGrpSpPr/>
          <p:nvPr/>
        </p:nvGrpSpPr>
        <p:grpSpPr>
          <a:xfrm>
            <a:off x="4961446" y="3977502"/>
            <a:ext cx="1915306" cy="1707360"/>
            <a:chOff x="4961446" y="3977502"/>
            <a:chExt cx="1915306" cy="1707360"/>
          </a:xfrm>
        </p:grpSpPr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42122407-C11D-96B1-BE84-50412F25C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1446" y="3977502"/>
              <a:ext cx="1915306" cy="1659726"/>
            </a:xfrm>
            <a:prstGeom prst="rect">
              <a:avLst/>
            </a:prstGeom>
          </p:spPr>
        </p:pic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011D028B-3E98-6160-6000-C18A89FB1480}"/>
                </a:ext>
              </a:extLst>
            </p:cNvPr>
            <p:cNvSpPr txBox="1"/>
            <p:nvPr/>
          </p:nvSpPr>
          <p:spPr>
            <a:xfrm>
              <a:off x="5625023" y="5423252"/>
              <a:ext cx="58815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NC</a:t>
              </a:r>
            </a:p>
          </p:txBody>
        </p:sp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1806B94D-D50C-B932-6CC5-035DF3564501}"/>
              </a:ext>
            </a:extLst>
          </p:cNvPr>
          <p:cNvGrpSpPr/>
          <p:nvPr/>
        </p:nvGrpSpPr>
        <p:grpSpPr>
          <a:xfrm>
            <a:off x="10815095" y="1754489"/>
            <a:ext cx="1227122" cy="1474255"/>
            <a:chOff x="10815095" y="1682297"/>
            <a:chExt cx="1227122" cy="1474255"/>
          </a:xfrm>
        </p:grpSpPr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345D979B-78FF-FD79-9F40-247B60764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15095" y="1682297"/>
              <a:ext cx="1070425" cy="1474255"/>
            </a:xfrm>
            <a:prstGeom prst="rect">
              <a:avLst/>
            </a:prstGeom>
          </p:spPr>
        </p:pic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EE799566-EB15-24E6-B555-999DB70BE471}"/>
                </a:ext>
              </a:extLst>
            </p:cNvPr>
            <p:cNvSpPr txBox="1"/>
            <p:nvPr/>
          </p:nvSpPr>
          <p:spPr>
            <a:xfrm>
              <a:off x="11115297" y="2864414"/>
              <a:ext cx="47002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NC</a:t>
              </a: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796DD87F-3F60-AC05-F67D-BCDF8A4F0DC2}"/>
                </a:ext>
              </a:extLst>
            </p:cNvPr>
            <p:cNvSpPr txBox="1"/>
            <p:nvPr/>
          </p:nvSpPr>
          <p:spPr>
            <a:xfrm>
              <a:off x="11572195" y="2871139"/>
              <a:ext cx="47002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PC</a:t>
              </a:r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42D93D8A-4A9D-8C05-AA38-4D1BEDD401C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2966"/>
          <a:stretch/>
        </p:blipFill>
        <p:spPr>
          <a:xfrm>
            <a:off x="9300411" y="6442839"/>
            <a:ext cx="2711224" cy="295100"/>
          </a:xfrm>
          <a:prstGeom prst="rect">
            <a:avLst/>
          </a:prstGeom>
        </p:spPr>
      </p:pic>
      <p:pic>
        <p:nvPicPr>
          <p:cNvPr id="70" name="Imagem 69">
            <a:extLst>
              <a:ext uri="{FF2B5EF4-FFF2-40B4-BE49-F238E27FC236}">
                <a16:creationId xmlns:a16="http://schemas.microsoft.com/office/drawing/2014/main" id="{81D73400-E23C-58B1-3619-AED6947134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29" y="1840930"/>
            <a:ext cx="2197537" cy="11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78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2" ma:contentTypeDescription="Crée un document." ma:contentTypeScope="" ma:versionID="1696087e81b3963722904b9b83ef32be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9383ea3faac8c8003de4e87a59164d3b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4A314F-1034-4653-9697-1070184121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9598D-CB72-4513-AB14-271D55CA4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9f0fc-054c-4f4b-b4a3-7983f66e4874"/>
    <ds:schemaRef ds:uri="16c4d96e-206f-4709-a4dc-24704e018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6FD361-D486-474B-8712-2E1ABB5B9D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556</Words>
  <Application>Microsoft Office PowerPoint</Application>
  <PresentationFormat>Ecrã Panorâmico</PresentationFormat>
  <Paragraphs>30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Thème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Delannée</dc:creator>
  <cp:lastModifiedBy>Luís Miguel Lourenço Martins</cp:lastModifiedBy>
  <cp:revision>6</cp:revision>
  <dcterms:created xsi:type="dcterms:W3CDTF">2019-05-03T15:24:32Z</dcterms:created>
  <dcterms:modified xsi:type="dcterms:W3CDTF">2022-06-14T12:06:03Z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0x010100299F922C9D201C4EA3107C093E07EABC</vt:lpwstr>
  </property>
</Properties>
</file>