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30"/>
  </p:notesMasterIdLst>
  <p:handoutMasterIdLst>
    <p:handoutMasterId r:id="rId31"/>
  </p:handoutMasterIdLst>
  <p:sldIdLst>
    <p:sldId id="256" r:id="rId2"/>
    <p:sldId id="260" r:id="rId3"/>
    <p:sldId id="261" r:id="rId4"/>
    <p:sldId id="263" r:id="rId5"/>
    <p:sldId id="269" r:id="rId6"/>
    <p:sldId id="267" r:id="rId7"/>
    <p:sldId id="270" r:id="rId8"/>
    <p:sldId id="271" r:id="rId9"/>
    <p:sldId id="275" r:id="rId10"/>
    <p:sldId id="274" r:id="rId11"/>
    <p:sldId id="307" r:id="rId12"/>
    <p:sldId id="297" r:id="rId13"/>
    <p:sldId id="298" r:id="rId14"/>
    <p:sldId id="301" r:id="rId15"/>
    <p:sldId id="299" r:id="rId16"/>
    <p:sldId id="300" r:id="rId17"/>
    <p:sldId id="302" r:id="rId18"/>
    <p:sldId id="311" r:id="rId19"/>
    <p:sldId id="308" r:id="rId20"/>
    <p:sldId id="309" r:id="rId21"/>
    <p:sldId id="310" r:id="rId22"/>
    <p:sldId id="312" r:id="rId23"/>
    <p:sldId id="305" r:id="rId24"/>
    <p:sldId id="278" r:id="rId25"/>
    <p:sldId id="313" r:id="rId26"/>
    <p:sldId id="288" r:id="rId27"/>
    <p:sldId id="286" r:id="rId28"/>
    <p:sldId id="281" r:id="rId29"/>
  </p:sldIdLst>
  <p:sldSz cx="9144000" cy="6858000" type="screen4x3"/>
  <p:notesSz cx="6858000" cy="9101138"/>
  <p:defaultTextStyle>
    <a:defPPr>
      <a:defRPr lang="pt-P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modifyVerifier cryptProviderType="rsaFull" cryptAlgorithmClass="hash" cryptAlgorithmType="typeAny" cryptAlgorithmSid="4" spinCount="100000" saltData="9d0N/nwgta7+pSI7nsO/RQ==" hashData="d1UowYW5otZFnGfOXsXucKb9xAQ="/>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9594"/>
    <a:srgbClr val="548DD4"/>
    <a:srgbClr val="00CC66"/>
    <a:srgbClr val="00FFFF"/>
    <a:srgbClr val="99FF99"/>
    <a:srgbClr val="6600FF"/>
    <a:srgbClr val="990000"/>
    <a:srgbClr val="99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41" autoAdjust="0"/>
    <p:restoredTop sz="93115" autoAdjust="0"/>
  </p:normalViewPr>
  <p:slideViewPr>
    <p:cSldViewPr>
      <p:cViewPr>
        <p:scale>
          <a:sx n="66" d="100"/>
          <a:sy n="66" d="100"/>
        </p:scale>
        <p:origin x="-762" y="-240"/>
      </p:cViewPr>
      <p:guideLst>
        <p:guide orient="horz" pos="2160"/>
        <p:guide pos="2880"/>
      </p:guideLst>
    </p:cSldViewPr>
  </p:slideViewPr>
  <p:outlineViewPr>
    <p:cViewPr>
      <p:scale>
        <a:sx n="33" d="100"/>
        <a:sy n="33" d="100"/>
      </p:scale>
      <p:origin x="0" y="445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MG-EI_Disserta&#231;&#227;o\Pharma%20Spa\Final-Impress&#227;o\Gr&#225;fico-VN.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pt-PT"/>
  <c:chart>
    <c:autoTitleDeleted val="1"/>
    <c:plotArea>
      <c:layout>
        <c:manualLayout>
          <c:layoutTarget val="inner"/>
          <c:xMode val="edge"/>
          <c:yMode val="edge"/>
          <c:x val="0.18485523385300698"/>
          <c:y val="0.21282211295429021"/>
          <c:w val="0.64475617349196623"/>
          <c:h val="0.62150092591730111"/>
        </c:manualLayout>
      </c:layout>
      <c:barChart>
        <c:barDir val="col"/>
        <c:grouping val="clustered"/>
        <c:ser>
          <c:idx val="1"/>
          <c:order val="0"/>
          <c:tx>
            <c:strRef>
              <c:f>RL!$A$3</c:f>
              <c:strCache>
                <c:ptCount val="1"/>
                <c:pt idx="0">
                  <c:v>Resultado Líquido</c:v>
                </c:pt>
              </c:strCache>
            </c:strRef>
          </c:tx>
          <c:spPr>
            <a:solidFill>
              <a:srgbClr val="00CCFF"/>
            </a:solidFill>
            <a:ln w="25400">
              <a:noFill/>
            </a:ln>
          </c:spPr>
          <c:dLbls>
            <c:delete val="1"/>
          </c:dLbls>
          <c:cat>
            <c:numRef>
              <c:f>RL!$B$2:$F$2</c:f>
              <c:numCache>
                <c:formatCode>General</c:formatCode>
                <c:ptCount val="5"/>
                <c:pt idx="0">
                  <c:v>2010</c:v>
                </c:pt>
                <c:pt idx="1">
                  <c:v>2011</c:v>
                </c:pt>
                <c:pt idx="2">
                  <c:v>2012</c:v>
                </c:pt>
                <c:pt idx="3">
                  <c:v>2013</c:v>
                </c:pt>
                <c:pt idx="4">
                  <c:v>2014</c:v>
                </c:pt>
              </c:numCache>
            </c:numRef>
          </c:cat>
          <c:val>
            <c:numRef>
              <c:f>RL!$B$3:$F$3</c:f>
              <c:numCache>
                <c:formatCode>#,##0.00</c:formatCode>
                <c:ptCount val="5"/>
                <c:pt idx="0">
                  <c:v>-3858.53</c:v>
                </c:pt>
                <c:pt idx="1">
                  <c:v>37852.49</c:v>
                </c:pt>
                <c:pt idx="2">
                  <c:v>75075.42</c:v>
                </c:pt>
                <c:pt idx="3">
                  <c:v>106000.56</c:v>
                </c:pt>
                <c:pt idx="4">
                  <c:v>129883.16</c:v>
                </c:pt>
              </c:numCache>
            </c:numRef>
          </c:val>
        </c:ser>
        <c:dLbls>
          <c:showVal val="1"/>
        </c:dLbls>
        <c:axId val="52459776"/>
        <c:axId val="52478336"/>
      </c:barChart>
      <c:catAx>
        <c:axId val="52459776"/>
        <c:scaling>
          <c:orientation val="minMax"/>
        </c:scaling>
        <c:axPos val="b"/>
        <c:title>
          <c:tx>
            <c:rich>
              <a:bodyPr/>
              <a:lstStyle/>
              <a:p>
                <a:pPr>
                  <a:lnSpc>
                    <a:spcPts val="1200"/>
                  </a:lnSpc>
                  <a:defRPr sz="600" b="0" i="0" u="none" strike="noStrike" baseline="0">
                    <a:solidFill>
                      <a:srgbClr val="000000"/>
                    </a:solidFill>
                    <a:latin typeface="Arial"/>
                    <a:ea typeface="Arial"/>
                    <a:cs typeface="Arial"/>
                  </a:defRPr>
                </a:pPr>
                <a:r>
                  <a:rPr lang="pt-PT" sz="600" dirty="0"/>
                  <a:t>Ano</a:t>
                </a:r>
              </a:p>
            </c:rich>
          </c:tx>
          <c:layout>
            <c:manualLayout>
              <c:xMode val="edge"/>
              <c:yMode val="edge"/>
              <c:x val="0.89805317285777553"/>
              <c:y val="0.82668877239538741"/>
            </c:manualLayout>
          </c:layout>
          <c:spPr>
            <a:noFill/>
            <a:ln w="25400">
              <a:noFill/>
            </a:ln>
          </c:spPr>
        </c:title>
        <c:numFmt formatCode="General" sourceLinked="1"/>
        <c:majorTickMark val="cross"/>
        <c:tickLblPos val="nextTo"/>
        <c:spPr>
          <a:ln w="3175">
            <a:solidFill>
              <a:srgbClr val="000000"/>
            </a:solidFill>
            <a:prstDash val="solid"/>
          </a:ln>
        </c:spPr>
        <c:txPr>
          <a:bodyPr rot="0" vert="horz"/>
          <a:lstStyle/>
          <a:p>
            <a:pPr>
              <a:defRPr sz="600" b="0" i="0" u="none" strike="noStrike" baseline="0">
                <a:solidFill>
                  <a:srgbClr val="000000"/>
                </a:solidFill>
                <a:latin typeface="Arial"/>
                <a:ea typeface="Arial"/>
                <a:cs typeface="Arial"/>
              </a:defRPr>
            </a:pPr>
            <a:endParaRPr lang="pt-PT"/>
          </a:p>
        </c:txPr>
        <c:crossAx val="52478336"/>
        <c:crosses val="autoZero"/>
        <c:lblAlgn val="ctr"/>
        <c:lblOffset val="100"/>
        <c:tickLblSkip val="1"/>
        <c:tickMarkSkip val="1"/>
      </c:catAx>
      <c:valAx>
        <c:axId val="52478336"/>
        <c:scaling>
          <c:orientation val="minMax"/>
        </c:scaling>
        <c:axPos val="l"/>
        <c:numFmt formatCode="\€\ #,##0" sourceLinked="0"/>
        <c:majorTickMark val="cross"/>
        <c:tickLblPos val="nextTo"/>
        <c:spPr>
          <a:ln w="3175">
            <a:solidFill>
              <a:srgbClr val="000000"/>
            </a:solidFill>
            <a:prstDash val="solid"/>
          </a:ln>
        </c:spPr>
        <c:txPr>
          <a:bodyPr rot="0" vert="horz"/>
          <a:lstStyle/>
          <a:p>
            <a:pPr>
              <a:defRPr sz="600" b="0" i="0" u="none" strike="noStrike" baseline="0">
                <a:solidFill>
                  <a:srgbClr val="000000"/>
                </a:solidFill>
                <a:latin typeface="Arial"/>
                <a:ea typeface="Arial"/>
                <a:cs typeface="Arial"/>
              </a:defRPr>
            </a:pPr>
            <a:endParaRPr lang="pt-PT"/>
          </a:p>
        </c:txPr>
        <c:crossAx val="52459776"/>
        <c:crosses val="autoZero"/>
        <c:crossBetween val="between"/>
      </c:valAx>
      <c:spPr>
        <a:solidFill>
          <a:srgbClr val="CCFFFF"/>
        </a:solidFill>
        <a:ln w="12700">
          <a:solidFill>
            <a:srgbClr val="808080"/>
          </a:solidFill>
          <a:prstDash val="solid"/>
        </a:ln>
      </c:spPr>
    </c:plotArea>
    <c:plotVisOnly val="1"/>
    <c:dispBlanksAs val="gap"/>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pt-PT"/>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54025"/>
          </a:xfrm>
          <a:prstGeom prst="rect">
            <a:avLst/>
          </a:prstGeom>
          <a:noFill/>
          <a:ln w="9525">
            <a:noFill/>
            <a:miter lim="800000"/>
            <a:headEnd/>
            <a:tailEnd/>
          </a:ln>
        </p:spPr>
        <p:txBody>
          <a:bodyPr vert="horz" wrap="square" lIns="91484" tIns="45742" rIns="91484" bIns="45742" numCol="1" anchor="t" anchorCtr="0" compatLnSpc="1">
            <a:prstTxWarp prst="textNoShape">
              <a:avLst/>
            </a:prstTxWarp>
          </a:bodyPr>
          <a:lstStyle>
            <a:lvl1pPr defTabSz="890588">
              <a:defRPr sz="1200"/>
            </a:lvl1pPr>
          </a:lstStyle>
          <a:p>
            <a:pPr>
              <a:defRPr/>
            </a:pPr>
            <a:endParaRPr lang="pt-PT"/>
          </a:p>
        </p:txBody>
      </p:sp>
      <p:sp>
        <p:nvSpPr>
          <p:cNvPr id="76803" name="Rectangle 3"/>
          <p:cNvSpPr>
            <a:spLocks noGrp="1" noChangeArrowheads="1"/>
          </p:cNvSpPr>
          <p:nvPr>
            <p:ph type="dt" sz="quarter" idx="1"/>
          </p:nvPr>
        </p:nvSpPr>
        <p:spPr bwMode="auto">
          <a:xfrm>
            <a:off x="3884613" y="0"/>
            <a:ext cx="2971800" cy="454025"/>
          </a:xfrm>
          <a:prstGeom prst="rect">
            <a:avLst/>
          </a:prstGeom>
          <a:noFill/>
          <a:ln w="9525">
            <a:noFill/>
            <a:miter lim="800000"/>
            <a:headEnd/>
            <a:tailEnd/>
          </a:ln>
        </p:spPr>
        <p:txBody>
          <a:bodyPr vert="horz" wrap="square" lIns="91484" tIns="45742" rIns="91484" bIns="45742" numCol="1" anchor="t" anchorCtr="0" compatLnSpc="1">
            <a:prstTxWarp prst="textNoShape">
              <a:avLst/>
            </a:prstTxWarp>
          </a:bodyPr>
          <a:lstStyle>
            <a:lvl1pPr algn="r" defTabSz="890588">
              <a:defRPr sz="1200"/>
            </a:lvl1pPr>
          </a:lstStyle>
          <a:p>
            <a:pPr>
              <a:defRPr/>
            </a:pPr>
            <a:fld id="{A9ECDA9A-BCCD-4C0C-A1CC-7B64CD8A4D37}" type="datetime1">
              <a:rPr lang="pt-PT"/>
              <a:pPr>
                <a:defRPr/>
              </a:pPr>
              <a:t>05-03-2010</a:t>
            </a:fld>
            <a:endParaRPr lang="pt-PT"/>
          </a:p>
        </p:txBody>
      </p:sp>
      <p:sp>
        <p:nvSpPr>
          <p:cNvPr id="76804" name="Rectangle 4"/>
          <p:cNvSpPr>
            <a:spLocks noGrp="1" noChangeArrowheads="1"/>
          </p:cNvSpPr>
          <p:nvPr>
            <p:ph type="ftr" sz="quarter" idx="2"/>
          </p:nvPr>
        </p:nvSpPr>
        <p:spPr bwMode="auto">
          <a:xfrm>
            <a:off x="0" y="8645525"/>
            <a:ext cx="2971800" cy="454025"/>
          </a:xfrm>
          <a:prstGeom prst="rect">
            <a:avLst/>
          </a:prstGeom>
          <a:noFill/>
          <a:ln w="9525">
            <a:noFill/>
            <a:miter lim="800000"/>
            <a:headEnd/>
            <a:tailEnd/>
          </a:ln>
        </p:spPr>
        <p:txBody>
          <a:bodyPr vert="horz" wrap="square" lIns="91484" tIns="45742" rIns="91484" bIns="45742" numCol="1" anchor="b" anchorCtr="0" compatLnSpc="1">
            <a:prstTxWarp prst="textNoShape">
              <a:avLst/>
            </a:prstTxWarp>
          </a:bodyPr>
          <a:lstStyle>
            <a:lvl1pPr defTabSz="890588">
              <a:defRPr sz="1200"/>
            </a:lvl1pPr>
          </a:lstStyle>
          <a:p>
            <a:pPr>
              <a:defRPr/>
            </a:pPr>
            <a:endParaRPr lang="pt-PT"/>
          </a:p>
        </p:txBody>
      </p:sp>
      <p:sp>
        <p:nvSpPr>
          <p:cNvPr id="76805" name="Rectangle 5"/>
          <p:cNvSpPr>
            <a:spLocks noGrp="1" noChangeArrowheads="1"/>
          </p:cNvSpPr>
          <p:nvPr>
            <p:ph type="sldNum" sz="quarter" idx="3"/>
          </p:nvPr>
        </p:nvSpPr>
        <p:spPr bwMode="auto">
          <a:xfrm>
            <a:off x="3884613" y="8645525"/>
            <a:ext cx="2971800" cy="454025"/>
          </a:xfrm>
          <a:prstGeom prst="rect">
            <a:avLst/>
          </a:prstGeom>
          <a:noFill/>
          <a:ln w="9525">
            <a:noFill/>
            <a:miter lim="800000"/>
            <a:headEnd/>
            <a:tailEnd/>
          </a:ln>
        </p:spPr>
        <p:txBody>
          <a:bodyPr vert="horz" wrap="square" lIns="91484" tIns="45742" rIns="91484" bIns="45742" numCol="1" anchor="b" anchorCtr="0" compatLnSpc="1">
            <a:prstTxWarp prst="textNoShape">
              <a:avLst/>
            </a:prstTxWarp>
          </a:bodyPr>
          <a:lstStyle>
            <a:lvl1pPr algn="r" defTabSz="890588">
              <a:defRPr sz="1200"/>
            </a:lvl1pPr>
          </a:lstStyle>
          <a:p>
            <a:pPr>
              <a:defRPr/>
            </a:pPr>
            <a:fld id="{E191B2F2-E5D7-49D3-9E7B-DB293869281F}" type="slidenum">
              <a:rPr lang="pt-PT"/>
              <a:pPr>
                <a:defRPr/>
              </a:pPr>
              <a:t>‹#›</a:t>
            </a:fld>
            <a:endParaRPr lang="pt-P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bwMode="auto">
          <a:xfrm>
            <a:off x="0" y="0"/>
            <a:ext cx="2971800" cy="454025"/>
          </a:xfrm>
          <a:prstGeom prst="rect">
            <a:avLst/>
          </a:prstGeom>
          <a:noFill/>
          <a:ln w="9525">
            <a:noFill/>
            <a:miter lim="800000"/>
            <a:headEnd/>
            <a:tailEnd/>
          </a:ln>
        </p:spPr>
        <p:txBody>
          <a:bodyPr vert="horz" wrap="square" lIns="91484" tIns="45742" rIns="91484" bIns="45742" numCol="1" anchor="t" anchorCtr="0" compatLnSpc="1">
            <a:prstTxWarp prst="textNoShape">
              <a:avLst/>
            </a:prstTxWarp>
          </a:bodyPr>
          <a:lstStyle>
            <a:lvl1pPr defTabSz="890588">
              <a:defRPr sz="1200"/>
            </a:lvl1pPr>
          </a:lstStyle>
          <a:p>
            <a:pPr>
              <a:defRPr/>
            </a:pPr>
            <a:endParaRPr lang="pt-PT"/>
          </a:p>
        </p:txBody>
      </p:sp>
      <p:sp>
        <p:nvSpPr>
          <p:cNvPr id="3" name="Marcador de Posição da Data 2"/>
          <p:cNvSpPr>
            <a:spLocks noGrp="1"/>
          </p:cNvSpPr>
          <p:nvPr>
            <p:ph type="dt" idx="1"/>
          </p:nvPr>
        </p:nvSpPr>
        <p:spPr bwMode="auto">
          <a:xfrm>
            <a:off x="3884613" y="0"/>
            <a:ext cx="2971800" cy="454025"/>
          </a:xfrm>
          <a:prstGeom prst="rect">
            <a:avLst/>
          </a:prstGeom>
          <a:noFill/>
          <a:ln w="9525">
            <a:noFill/>
            <a:miter lim="800000"/>
            <a:headEnd/>
            <a:tailEnd/>
          </a:ln>
        </p:spPr>
        <p:txBody>
          <a:bodyPr vert="horz" wrap="square" lIns="91484" tIns="45742" rIns="91484" bIns="45742" numCol="1" anchor="t" anchorCtr="0" compatLnSpc="1">
            <a:prstTxWarp prst="textNoShape">
              <a:avLst/>
            </a:prstTxWarp>
          </a:bodyPr>
          <a:lstStyle>
            <a:lvl1pPr algn="r" defTabSz="890588">
              <a:defRPr sz="1200"/>
            </a:lvl1pPr>
          </a:lstStyle>
          <a:p>
            <a:pPr>
              <a:defRPr/>
            </a:pPr>
            <a:fld id="{587106AC-EBC5-4DDF-8EBF-570944B47BD1}" type="datetime1">
              <a:rPr lang="pt-PT"/>
              <a:pPr>
                <a:defRPr/>
              </a:pPr>
              <a:t>05-03-2010</a:t>
            </a:fld>
            <a:endParaRPr lang="pt-PT"/>
          </a:p>
        </p:txBody>
      </p:sp>
      <p:sp>
        <p:nvSpPr>
          <p:cNvPr id="4" name="Marcador de Posição da Imagem do Diapositivo 3"/>
          <p:cNvSpPr>
            <a:spLocks noGrp="1" noRot="1" noChangeAspect="1"/>
          </p:cNvSpPr>
          <p:nvPr>
            <p:ph type="sldImg" idx="2"/>
          </p:nvPr>
        </p:nvSpPr>
        <p:spPr>
          <a:xfrm>
            <a:off x="1152525" y="681038"/>
            <a:ext cx="4552950" cy="3414712"/>
          </a:xfrm>
          <a:prstGeom prst="rect">
            <a:avLst/>
          </a:prstGeom>
          <a:noFill/>
          <a:ln w="12700">
            <a:solidFill>
              <a:prstClr val="black"/>
            </a:solidFill>
          </a:ln>
        </p:spPr>
        <p:txBody>
          <a:bodyPr vert="horz" lIns="93891" tIns="46945" rIns="93891" bIns="46945" rtlCol="0" anchor="ctr"/>
          <a:lstStyle/>
          <a:p>
            <a:pPr lvl="0"/>
            <a:endParaRPr lang="pt-PT" noProof="0"/>
          </a:p>
        </p:txBody>
      </p:sp>
      <p:sp>
        <p:nvSpPr>
          <p:cNvPr id="5" name="Marcador de Posição de Notas 4"/>
          <p:cNvSpPr>
            <a:spLocks noGrp="1"/>
          </p:cNvSpPr>
          <p:nvPr>
            <p:ph type="body" sz="quarter" idx="3"/>
          </p:nvPr>
        </p:nvSpPr>
        <p:spPr bwMode="auto">
          <a:xfrm>
            <a:off x="685800" y="4324350"/>
            <a:ext cx="5486400" cy="4095750"/>
          </a:xfrm>
          <a:prstGeom prst="rect">
            <a:avLst/>
          </a:prstGeom>
          <a:noFill/>
          <a:ln w="9525">
            <a:noFill/>
            <a:miter lim="800000"/>
            <a:headEnd/>
            <a:tailEnd/>
          </a:ln>
        </p:spPr>
        <p:txBody>
          <a:bodyPr vert="horz" wrap="square" lIns="91484" tIns="45742" rIns="91484" bIns="45742" numCol="1" anchor="t" anchorCtr="0" compatLnSpc="1">
            <a:prstTxWarp prst="textNoShape">
              <a:avLst/>
            </a:prstTxWarp>
          </a:bodyPr>
          <a:lstStyle/>
          <a:p>
            <a:pPr lvl="0"/>
            <a:r>
              <a:rPr lang="pt-PT" noProof="0" smtClean="0"/>
              <a:t>Clique para editar os estilos</a:t>
            </a:r>
          </a:p>
          <a:p>
            <a:pPr lvl="1"/>
            <a:r>
              <a:rPr lang="pt-PT" noProof="0" smtClean="0"/>
              <a:t>Segundo nível</a:t>
            </a:r>
          </a:p>
          <a:p>
            <a:pPr lvl="2"/>
            <a:r>
              <a:rPr lang="pt-PT" noProof="0" smtClean="0"/>
              <a:t>Terceiro nível</a:t>
            </a:r>
          </a:p>
          <a:p>
            <a:pPr lvl="3"/>
            <a:r>
              <a:rPr lang="pt-PT" noProof="0" smtClean="0"/>
              <a:t>Quarto nível</a:t>
            </a:r>
          </a:p>
          <a:p>
            <a:pPr lvl="4"/>
            <a:r>
              <a:rPr lang="pt-PT" noProof="0" smtClean="0"/>
              <a:t>Quinto nível</a:t>
            </a:r>
            <a:endParaRPr lang="pt-PT" noProof="0"/>
          </a:p>
        </p:txBody>
      </p:sp>
      <p:sp>
        <p:nvSpPr>
          <p:cNvPr id="6" name="Marcador de Posição do Rodapé 5"/>
          <p:cNvSpPr>
            <a:spLocks noGrp="1"/>
          </p:cNvSpPr>
          <p:nvPr>
            <p:ph type="ftr" sz="quarter" idx="4"/>
          </p:nvPr>
        </p:nvSpPr>
        <p:spPr bwMode="auto">
          <a:xfrm>
            <a:off x="0" y="8645525"/>
            <a:ext cx="2971800" cy="454025"/>
          </a:xfrm>
          <a:prstGeom prst="rect">
            <a:avLst/>
          </a:prstGeom>
          <a:noFill/>
          <a:ln w="9525">
            <a:noFill/>
            <a:miter lim="800000"/>
            <a:headEnd/>
            <a:tailEnd/>
          </a:ln>
        </p:spPr>
        <p:txBody>
          <a:bodyPr vert="horz" wrap="square" lIns="91484" tIns="45742" rIns="91484" bIns="45742" numCol="1" anchor="b" anchorCtr="0" compatLnSpc="1">
            <a:prstTxWarp prst="textNoShape">
              <a:avLst/>
            </a:prstTxWarp>
          </a:bodyPr>
          <a:lstStyle>
            <a:lvl1pPr defTabSz="890588">
              <a:defRPr sz="1200"/>
            </a:lvl1pPr>
          </a:lstStyle>
          <a:p>
            <a:pPr>
              <a:defRPr/>
            </a:pPr>
            <a:endParaRPr lang="pt-PT"/>
          </a:p>
        </p:txBody>
      </p:sp>
      <p:sp>
        <p:nvSpPr>
          <p:cNvPr id="7" name="Marcador de Posição do Número do Diapositivo 6"/>
          <p:cNvSpPr>
            <a:spLocks noGrp="1"/>
          </p:cNvSpPr>
          <p:nvPr>
            <p:ph type="sldNum" sz="quarter" idx="5"/>
          </p:nvPr>
        </p:nvSpPr>
        <p:spPr bwMode="auto">
          <a:xfrm>
            <a:off x="3884613" y="8645525"/>
            <a:ext cx="2971800" cy="454025"/>
          </a:xfrm>
          <a:prstGeom prst="rect">
            <a:avLst/>
          </a:prstGeom>
          <a:noFill/>
          <a:ln w="9525">
            <a:noFill/>
            <a:miter lim="800000"/>
            <a:headEnd/>
            <a:tailEnd/>
          </a:ln>
        </p:spPr>
        <p:txBody>
          <a:bodyPr vert="horz" wrap="square" lIns="91484" tIns="45742" rIns="91484" bIns="45742" numCol="1" anchor="b" anchorCtr="0" compatLnSpc="1">
            <a:prstTxWarp prst="textNoShape">
              <a:avLst/>
            </a:prstTxWarp>
          </a:bodyPr>
          <a:lstStyle>
            <a:lvl1pPr algn="r" defTabSz="890588">
              <a:defRPr sz="1200"/>
            </a:lvl1pPr>
          </a:lstStyle>
          <a:p>
            <a:pPr>
              <a:defRPr/>
            </a:pPr>
            <a:fld id="{92AC3D20-229E-4FB9-87B6-803EDAE43816}" type="slidenum">
              <a:rPr lang="pt-PT"/>
              <a:pPr>
                <a:defRPr/>
              </a:pPr>
              <a:t>‹#›</a:t>
            </a:fld>
            <a:endParaRPr lang="pt-P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16386" name="Marcador de Posição de Notas 2"/>
          <p:cNvSpPr>
            <a:spLocks noGrp="1"/>
          </p:cNvSpPr>
          <p:nvPr>
            <p:ph type="body" idx="1"/>
          </p:nvPr>
        </p:nvSpPr>
        <p:spPr>
          <a:noFill/>
          <a:ln/>
        </p:spPr>
        <p:txBody>
          <a:bodyPr/>
          <a:lstStyle/>
          <a:p>
            <a:pPr eaLnBrk="1" hangingPunct="1"/>
            <a:r>
              <a:rPr lang="pt-PT" sz="1000" smtClean="0"/>
              <a:t>Vou apresentar o meu Trabalho de Projecto </a:t>
            </a:r>
            <a:r>
              <a:rPr lang="pt-PT" sz="1000" smtClean="0">
                <a:solidFill>
                  <a:srgbClr val="000000"/>
                </a:solidFill>
                <a:ea typeface="Calibri" pitchFamily="34" charset="0"/>
                <a:cs typeface="Arial" charset="0"/>
              </a:rPr>
              <a:t>como requisito para a obtenção do grau de Mestre em Gestão.</a:t>
            </a:r>
            <a:endParaRPr lang="pt-PT" sz="1000" smtClean="0"/>
          </a:p>
          <a:p>
            <a:pPr>
              <a:buFont typeface="+mj-lt"/>
              <a:buNone/>
            </a:pPr>
            <a:r>
              <a:rPr lang="pt-PT" sz="1000" smtClean="0"/>
              <a:t>Este trabalho de projecto consiste na elaboração de um PN para a criação de um empreendimento, que propõe uma nova abordagem estratégica ao sector parafarmacêutico, a “Pharma Spa”.</a:t>
            </a:r>
          </a:p>
        </p:txBody>
      </p:sp>
      <p:sp>
        <p:nvSpPr>
          <p:cNvPr id="16387" name="Marcador de Posição do Número do Diapositivo 3"/>
          <p:cNvSpPr>
            <a:spLocks noGrp="1"/>
          </p:cNvSpPr>
          <p:nvPr>
            <p:ph type="sldNum" sz="quarter" idx="5"/>
          </p:nvPr>
        </p:nvSpPr>
        <p:spPr>
          <a:noFill/>
        </p:spPr>
        <p:txBody>
          <a:bodyPr/>
          <a:lstStyle/>
          <a:p>
            <a:fld id="{8D7D500D-0CD6-45F6-83BA-38E36AFC3C4C}" type="slidenum">
              <a:rPr lang="pt-PT" smtClean="0"/>
              <a:pPr/>
              <a:t>1</a:t>
            </a:fld>
            <a:endParaRPr lang="pt-P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34818" name="Marcador de Posição de Notas 2"/>
          <p:cNvSpPr>
            <a:spLocks noGrp="1"/>
          </p:cNvSpPr>
          <p:nvPr>
            <p:ph type="body" idx="1"/>
          </p:nvPr>
        </p:nvSpPr>
        <p:spPr>
          <a:noFill/>
          <a:ln/>
        </p:spPr>
        <p:txBody>
          <a:bodyPr/>
          <a:lstStyle/>
          <a:p>
            <a:pPr marL="233363" indent="-233363" eaLnBrk="1" hangingPunct="1">
              <a:spcBef>
                <a:spcPts val="100"/>
              </a:spcBef>
              <a:buFontTx/>
              <a:buAutoNum type="arabicPeriod"/>
            </a:pPr>
            <a:r>
              <a:rPr lang="pt-PT" sz="1000" smtClean="0"/>
              <a:t>A análise de um sector de actividade, do ponto de vista estratégico, efectua-se pela caracterização dos factores determinantes para a competitividade; a que Michael Porter dá o nome de “5 forças competitivas”.</a:t>
            </a:r>
          </a:p>
          <a:p>
            <a:pPr marL="233363" indent="-233363" eaLnBrk="1" hangingPunct="1">
              <a:spcBef>
                <a:spcPts val="100"/>
              </a:spcBef>
              <a:buFontTx/>
              <a:buAutoNum type="arabicPeriod"/>
            </a:pPr>
            <a:r>
              <a:rPr lang="pt-PT" sz="1000" b="1" smtClean="0"/>
              <a:t>Rivalidade entre Concorrentes:</a:t>
            </a:r>
            <a:r>
              <a:rPr lang="pt-PT" sz="1000" smtClean="0"/>
              <a:t> Inserindo as parafarmácias numa área abrangente como a da saúde e bem-estar, consideramos que a REC é </a:t>
            </a:r>
            <a:r>
              <a:rPr lang="pt-PT" sz="1000" b="1" smtClean="0"/>
              <a:t>média/alta</a:t>
            </a:r>
            <a:r>
              <a:rPr lang="pt-PT" sz="1000" smtClean="0"/>
              <a:t>, sendo difícil uma entrada sustentável de novos concorrentes.</a:t>
            </a:r>
          </a:p>
          <a:p>
            <a:pPr marL="233363" indent="-233363" eaLnBrk="1" hangingPunct="1">
              <a:spcBef>
                <a:spcPts val="100"/>
              </a:spcBef>
              <a:buFontTx/>
              <a:buAutoNum type="arabicPeriod"/>
            </a:pPr>
            <a:r>
              <a:rPr lang="pt-PT" sz="1000" b="1" smtClean="0"/>
              <a:t>Poder Negocial dos Fornecedores:</a:t>
            </a:r>
            <a:r>
              <a:rPr lang="pt-PT" sz="1000" smtClean="0"/>
              <a:t> As parafarmácias representam uma ínfima parte do negócio dos Laboratórios o dos Distribuidores. Todavia, este negócio permite abordar o mercado com produtos e serviços complementares e diferenciados; pelo que consideramos o PNF é </a:t>
            </a:r>
            <a:r>
              <a:rPr lang="pt-PT" sz="1000" b="1" smtClean="0"/>
              <a:t>Médio</a:t>
            </a:r>
            <a:r>
              <a:rPr lang="pt-PT" sz="1000" smtClean="0"/>
              <a:t>. </a:t>
            </a:r>
          </a:p>
          <a:p>
            <a:pPr marL="233363" indent="-233363" eaLnBrk="1" hangingPunct="1">
              <a:spcBef>
                <a:spcPts val="100"/>
              </a:spcBef>
              <a:buFontTx/>
              <a:buAutoNum type="arabicPeriod"/>
            </a:pPr>
            <a:r>
              <a:rPr lang="pt-PT" sz="1000" b="1" smtClean="0"/>
              <a:t>Poder Negocial dos Clientes:</a:t>
            </a:r>
            <a:r>
              <a:rPr lang="pt-PT" sz="1000" smtClean="0"/>
              <a:t> A indústria cliente é dominada por consumidores finais e as suas compras enquanto agentes individuais não representam uma percentagem significativa nas vendas das parafarmácias, pelo que podemos concluir que o PNC para este sector é </a:t>
            </a:r>
            <a:r>
              <a:rPr lang="pt-PT" sz="1000" b="1" smtClean="0"/>
              <a:t>baixo</a:t>
            </a:r>
            <a:r>
              <a:rPr lang="pt-PT" sz="1000" smtClean="0"/>
              <a:t>.</a:t>
            </a:r>
          </a:p>
          <a:p>
            <a:pPr marL="233363" indent="-233363" eaLnBrk="1" hangingPunct="1">
              <a:spcBef>
                <a:spcPts val="100"/>
              </a:spcBef>
              <a:buFontTx/>
              <a:buAutoNum type="arabicPeriod"/>
            </a:pPr>
            <a:r>
              <a:rPr lang="pt-PT" sz="1000" b="1" smtClean="0"/>
              <a:t>Potencial de Novas Entradas:</a:t>
            </a:r>
            <a:r>
              <a:rPr lang="pt-PT" sz="1000" smtClean="0"/>
              <a:t> existem algumas barreiras à entrada definidas pelo próprio enquadramento legal. Outro aspecto que pode actuar como elemento dissuasor prende-se com o investimento inicial do projecto. Consideramos por isso, que esta área apresenta um PNE </a:t>
            </a:r>
            <a:r>
              <a:rPr lang="pt-PT" sz="1000" b="1" smtClean="0"/>
              <a:t>Médio/Alto</a:t>
            </a:r>
            <a:r>
              <a:rPr lang="pt-PT" sz="1000" smtClean="0"/>
              <a:t>. </a:t>
            </a:r>
          </a:p>
          <a:p>
            <a:pPr marL="233363" indent="-233363" eaLnBrk="1" hangingPunct="1">
              <a:spcBef>
                <a:spcPts val="100"/>
              </a:spcBef>
              <a:buFontTx/>
              <a:buAutoNum type="arabicPeriod"/>
            </a:pPr>
            <a:r>
              <a:rPr lang="pt-PT" sz="1000" b="1" smtClean="0"/>
              <a:t>Pressão dos Produtos Substitutos</a:t>
            </a:r>
            <a:r>
              <a:rPr lang="pt-PT" sz="1000" smtClean="0"/>
              <a:t>,</a:t>
            </a:r>
            <a:r>
              <a:rPr lang="pt-PT" sz="1000" b="1" smtClean="0"/>
              <a:t> </a:t>
            </a:r>
            <a:r>
              <a:rPr lang="pt-PT" sz="1000" smtClean="0"/>
              <a:t>no caso das parafarmácias, é pouco relevante pelo facto de existirem no mercado muitos produtos diferentes para o mesmo fim, fornecidos por várias marcas. No que diz respeito aos serviços complementares prestados na área de saúde e bem-estar, o potencial de produtos substitutos é um pouco mais relevante. Assim, para este elemento, concluímos que a PPS é </a:t>
            </a:r>
            <a:r>
              <a:rPr lang="pt-PT" sz="1000" b="1" smtClean="0"/>
              <a:t>Média/Baixa</a:t>
            </a:r>
            <a:r>
              <a:rPr lang="pt-PT" sz="1000" smtClean="0"/>
              <a:t>.</a:t>
            </a:r>
          </a:p>
          <a:p>
            <a:pPr marL="233363" indent="-233363" eaLnBrk="1" hangingPunct="1">
              <a:spcBef>
                <a:spcPts val="100"/>
              </a:spcBef>
              <a:buFontTx/>
              <a:buAutoNum type="arabicPeriod"/>
            </a:pPr>
            <a:r>
              <a:rPr lang="pt-PT" sz="1000" b="1" smtClean="0"/>
              <a:t>Conclusão do Modelo:</a:t>
            </a:r>
            <a:r>
              <a:rPr lang="pt-PT" sz="1000" smtClean="0"/>
              <a:t> A análise modelo permite aferir que a atractividade do negócio é </a:t>
            </a:r>
            <a:r>
              <a:rPr lang="pt-PT" sz="1000" b="1" smtClean="0"/>
              <a:t>Média</a:t>
            </a:r>
            <a:r>
              <a:rPr lang="pt-PT" sz="1000" smtClean="0"/>
              <a:t>.</a:t>
            </a:r>
          </a:p>
        </p:txBody>
      </p:sp>
      <p:sp>
        <p:nvSpPr>
          <p:cNvPr id="34819" name="Marcador de Posição do Número do Diapositivo 3"/>
          <p:cNvSpPr txBox="1">
            <a:spLocks noGrp="1"/>
          </p:cNvSpPr>
          <p:nvPr/>
        </p:nvSpPr>
        <p:spPr bwMode="auto">
          <a:xfrm>
            <a:off x="3884613" y="8645525"/>
            <a:ext cx="2971800" cy="454025"/>
          </a:xfrm>
          <a:prstGeom prst="rect">
            <a:avLst/>
          </a:prstGeom>
          <a:noFill/>
          <a:ln w="9525">
            <a:noFill/>
            <a:miter lim="800000"/>
            <a:headEnd/>
            <a:tailEnd/>
          </a:ln>
        </p:spPr>
        <p:txBody>
          <a:bodyPr lIns="91484" tIns="45742" rIns="91484" bIns="45742" anchor="b"/>
          <a:lstStyle/>
          <a:p>
            <a:pPr algn="r" defTabSz="890588"/>
            <a:fld id="{511B160E-9A23-45F2-BF8C-F9E902DD125B}" type="slidenum">
              <a:rPr lang="pt-PT" sz="1200"/>
              <a:pPr algn="r" defTabSz="890588"/>
              <a:t>10</a:t>
            </a:fld>
            <a:endParaRPr lang="pt-PT"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36866" name="Marcador de Posição de Notas 2"/>
          <p:cNvSpPr>
            <a:spLocks noGrp="1"/>
          </p:cNvSpPr>
          <p:nvPr>
            <p:ph type="body" idx="1"/>
          </p:nvPr>
        </p:nvSpPr>
        <p:spPr>
          <a:noFill/>
          <a:ln/>
        </p:spPr>
        <p:txBody>
          <a:bodyPr/>
          <a:lstStyle/>
          <a:p>
            <a:pPr eaLnBrk="1" hangingPunct="1">
              <a:lnSpc>
                <a:spcPct val="70000"/>
              </a:lnSpc>
            </a:pPr>
            <a:r>
              <a:rPr lang="pt-PT" sz="1000" smtClean="0"/>
              <a:t>1. Uma componente fundamental à implementação da estratégia global da empresa é a análise SWOT que relaciona os pontos fortes e fracos da empresa com as oportunidades e ameaças do meio envolvente. A matriz sugere a escolha óbvia de estratégias que conduzam à maximização das oportunidades, construídas sobre os pontos fortes da empresa, e à minimização das ameaças bem como à redução dos efeitos dos pontos fracos da empresa.</a:t>
            </a:r>
          </a:p>
          <a:p>
            <a:pPr eaLnBrk="1" hangingPunct="1">
              <a:lnSpc>
                <a:spcPct val="70000"/>
              </a:lnSpc>
            </a:pPr>
            <a:r>
              <a:rPr lang="pt-PT" sz="1000" u="sng" smtClean="0"/>
              <a:t>ANÁLISE EXTERNA:</a:t>
            </a:r>
          </a:p>
          <a:p>
            <a:pPr eaLnBrk="1" hangingPunct="1">
              <a:lnSpc>
                <a:spcPct val="70000"/>
              </a:lnSpc>
            </a:pPr>
            <a:r>
              <a:rPr lang="pt-PT" sz="1000" u="sng" smtClean="0"/>
              <a:t>Oportunidades</a:t>
            </a:r>
          </a:p>
          <a:p>
            <a:pPr eaLnBrk="1" hangingPunct="1">
              <a:lnSpc>
                <a:spcPct val="70000"/>
              </a:lnSpc>
            </a:pPr>
            <a:r>
              <a:rPr lang="pt-PT" sz="1000" smtClean="0"/>
              <a:t>- Crescente preocupação com os cuidados do corpo e da mente, que potencia um aumento de investimento nesta área;</a:t>
            </a:r>
          </a:p>
          <a:p>
            <a:pPr eaLnBrk="1" hangingPunct="1">
              <a:lnSpc>
                <a:spcPct val="70000"/>
              </a:lnSpc>
            </a:pPr>
            <a:r>
              <a:rPr lang="pt-PT" sz="1000" smtClean="0"/>
              <a:t>- Mudanças na mentalidade dos consumidores;</a:t>
            </a:r>
          </a:p>
          <a:p>
            <a:pPr eaLnBrk="1" hangingPunct="1">
              <a:lnSpc>
                <a:spcPct val="70000"/>
              </a:lnSpc>
            </a:pPr>
            <a:r>
              <a:rPr lang="pt-PT" sz="1000" smtClean="0"/>
              <a:t>- Encerramento de algumas parafarmácias;</a:t>
            </a:r>
          </a:p>
          <a:p>
            <a:pPr eaLnBrk="1" hangingPunct="1">
              <a:lnSpc>
                <a:spcPct val="70000"/>
              </a:lnSpc>
            </a:pPr>
            <a:r>
              <a:rPr lang="pt-PT" sz="1000" smtClean="0"/>
              <a:t>- Legislação e Normas favoráveis ao desenvolvimento das parafarmácias;</a:t>
            </a:r>
          </a:p>
          <a:p>
            <a:pPr eaLnBrk="1" hangingPunct="1">
              <a:lnSpc>
                <a:spcPct val="70000"/>
              </a:lnSpc>
            </a:pPr>
            <a:r>
              <a:rPr lang="pt-PT" sz="1000" smtClean="0"/>
              <a:t>- Vantagens de localização da empresa – Centro Urbano;</a:t>
            </a:r>
          </a:p>
          <a:p>
            <a:pPr eaLnBrk="1" hangingPunct="1">
              <a:lnSpc>
                <a:spcPct val="70000"/>
              </a:lnSpc>
              <a:buFontTx/>
              <a:buChar char="-"/>
            </a:pPr>
            <a:r>
              <a:rPr lang="pt-PT" sz="1000" smtClean="0"/>
              <a:t> Facilidade de estacionamento – Parque privativo.</a:t>
            </a:r>
          </a:p>
          <a:p>
            <a:pPr eaLnBrk="1" hangingPunct="1">
              <a:lnSpc>
                <a:spcPct val="70000"/>
              </a:lnSpc>
            </a:pPr>
            <a:r>
              <a:rPr lang="pt-PT" sz="1000" u="sng" smtClean="0"/>
              <a:t>Ameaças</a:t>
            </a:r>
          </a:p>
          <a:p>
            <a:pPr eaLnBrk="1" hangingPunct="1">
              <a:lnSpc>
                <a:spcPct val="70000"/>
              </a:lnSpc>
            </a:pPr>
            <a:r>
              <a:rPr lang="pt-PT" sz="1000" smtClean="0"/>
              <a:t>- Forte concorrência do sector farmacêutico (na venda de MNSRM e produtos de Dermo-Cosmética);</a:t>
            </a:r>
          </a:p>
          <a:p>
            <a:pPr eaLnBrk="1" hangingPunct="1">
              <a:lnSpc>
                <a:spcPct val="70000"/>
              </a:lnSpc>
            </a:pPr>
            <a:r>
              <a:rPr lang="pt-PT" sz="1000" smtClean="0"/>
              <a:t>- Potencial aumento da concorrência na área da saúde e bem-estar;</a:t>
            </a:r>
          </a:p>
          <a:p>
            <a:pPr eaLnBrk="1" hangingPunct="1">
              <a:lnSpc>
                <a:spcPct val="70000"/>
              </a:lnSpc>
            </a:pPr>
            <a:r>
              <a:rPr lang="pt-PT" sz="1000" smtClean="0"/>
              <a:t>- Diminuição da taxa de natalidade;</a:t>
            </a:r>
          </a:p>
          <a:p>
            <a:pPr eaLnBrk="1" hangingPunct="1">
              <a:lnSpc>
                <a:spcPct val="70000"/>
              </a:lnSpc>
            </a:pPr>
            <a:r>
              <a:rPr lang="pt-PT" sz="1000" smtClean="0"/>
              <a:t>- Fraco conhecimento dos clientes sobre os serviços prestados na área de saúde e bem-estar (mas com tendência para uma evolução positiva);</a:t>
            </a:r>
          </a:p>
          <a:p>
            <a:pPr eaLnBrk="1" hangingPunct="1">
              <a:lnSpc>
                <a:spcPct val="70000"/>
              </a:lnSpc>
              <a:buFontTx/>
              <a:buChar char="-"/>
            </a:pPr>
            <a:r>
              <a:rPr lang="pt-PT" sz="1000" smtClean="0"/>
              <a:t> Conjuntura económico-social desfavorável.</a:t>
            </a:r>
          </a:p>
          <a:p>
            <a:pPr eaLnBrk="1" hangingPunct="1">
              <a:lnSpc>
                <a:spcPct val="70000"/>
              </a:lnSpc>
            </a:pPr>
            <a:r>
              <a:rPr lang="pt-PT" sz="1000" u="sng" smtClean="0"/>
              <a:t>ANÁLISE INTERNA:</a:t>
            </a:r>
          </a:p>
          <a:p>
            <a:pPr eaLnBrk="1" hangingPunct="1">
              <a:lnSpc>
                <a:spcPct val="70000"/>
              </a:lnSpc>
            </a:pPr>
            <a:r>
              <a:rPr lang="pt-PT" sz="1000" u="sng" smtClean="0"/>
              <a:t>Pontos Fortes</a:t>
            </a:r>
          </a:p>
          <a:p>
            <a:pPr eaLnBrk="1" hangingPunct="1">
              <a:lnSpc>
                <a:spcPct val="70000"/>
              </a:lnSpc>
            </a:pPr>
            <a:r>
              <a:rPr lang="pt-PT" sz="1000" smtClean="0"/>
              <a:t>- Vantagem das sinergias entre a actividade da Parafarmácia com a Clínica e o Spa, quer em criação de valor, quer como forma de atrair mais clientes, através da diversificação e complementaridade;</a:t>
            </a:r>
          </a:p>
          <a:p>
            <a:pPr eaLnBrk="1" hangingPunct="1">
              <a:lnSpc>
                <a:spcPct val="70000"/>
              </a:lnSpc>
            </a:pPr>
            <a:r>
              <a:rPr lang="pt-PT" sz="1000" smtClean="0"/>
              <a:t>- RH altamente qualificados e com know-how na área da saúde e bem-estar;</a:t>
            </a:r>
          </a:p>
          <a:p>
            <a:pPr eaLnBrk="1" hangingPunct="1">
              <a:lnSpc>
                <a:spcPct val="70000"/>
              </a:lnSpc>
            </a:pPr>
            <a:r>
              <a:rPr lang="pt-PT" sz="1000" smtClean="0"/>
              <a:t>- Excelente conhecimento e acesso aos canais de distribuição;</a:t>
            </a:r>
          </a:p>
          <a:p>
            <a:pPr eaLnBrk="1" hangingPunct="1">
              <a:lnSpc>
                <a:spcPct val="70000"/>
              </a:lnSpc>
            </a:pPr>
            <a:r>
              <a:rPr lang="pt-PT" sz="1000" smtClean="0"/>
              <a:t>- Excelente localização (centro urbano/ acesso privilegiado, bom estacionamento).</a:t>
            </a:r>
          </a:p>
          <a:p>
            <a:pPr eaLnBrk="1" hangingPunct="1">
              <a:lnSpc>
                <a:spcPct val="70000"/>
              </a:lnSpc>
            </a:pPr>
            <a:r>
              <a:rPr lang="pt-PT" sz="1000" u="sng" smtClean="0"/>
              <a:t>Pontos Fracos</a:t>
            </a:r>
          </a:p>
          <a:p>
            <a:pPr eaLnBrk="1" hangingPunct="1">
              <a:lnSpc>
                <a:spcPct val="70000"/>
              </a:lnSpc>
              <a:buFontTx/>
              <a:buChar char="-"/>
            </a:pPr>
            <a:r>
              <a:rPr lang="pt-PT" sz="1000" smtClean="0"/>
              <a:t> Menor experiência no sector da clínica e Spa;</a:t>
            </a:r>
          </a:p>
          <a:p>
            <a:pPr eaLnBrk="1" hangingPunct="1">
              <a:lnSpc>
                <a:spcPct val="70000"/>
              </a:lnSpc>
              <a:buFontTx/>
              <a:buChar char="-"/>
            </a:pPr>
            <a:r>
              <a:rPr lang="pt-PT" sz="1000" smtClean="0"/>
              <a:t> Notoriedade de alguns concorrentes (Clínicas, Spa´s e lojas Dietéticas)</a:t>
            </a:r>
          </a:p>
          <a:p>
            <a:pPr eaLnBrk="1" hangingPunct="1">
              <a:lnSpc>
                <a:spcPct val="70000"/>
              </a:lnSpc>
              <a:buFontTx/>
              <a:buChar char="-"/>
            </a:pPr>
            <a:r>
              <a:rPr lang="pt-PT" sz="1000" smtClean="0"/>
              <a:t> Excessiva dependência de alguns fornecedores.</a:t>
            </a:r>
          </a:p>
          <a:p>
            <a:pPr eaLnBrk="1" hangingPunct="1">
              <a:lnSpc>
                <a:spcPct val="70000"/>
              </a:lnSpc>
            </a:pPr>
            <a:endParaRPr lang="pt-PT" sz="1000" smtClean="0"/>
          </a:p>
          <a:p>
            <a:pPr eaLnBrk="1" hangingPunct="1">
              <a:lnSpc>
                <a:spcPct val="70000"/>
              </a:lnSpc>
            </a:pPr>
            <a:r>
              <a:rPr lang="pt-PT" sz="1000" smtClean="0"/>
              <a:t>[Sugestões]</a:t>
            </a:r>
          </a:p>
        </p:txBody>
      </p:sp>
      <p:sp>
        <p:nvSpPr>
          <p:cNvPr id="36867" name="Marcador de Posição do Número do Diapositivo 3"/>
          <p:cNvSpPr txBox="1">
            <a:spLocks noGrp="1"/>
          </p:cNvSpPr>
          <p:nvPr/>
        </p:nvSpPr>
        <p:spPr bwMode="auto">
          <a:xfrm>
            <a:off x="3884613" y="8645525"/>
            <a:ext cx="2971800" cy="454025"/>
          </a:xfrm>
          <a:prstGeom prst="rect">
            <a:avLst/>
          </a:prstGeom>
          <a:noFill/>
          <a:ln w="9525">
            <a:noFill/>
            <a:miter lim="800000"/>
            <a:headEnd/>
            <a:tailEnd/>
          </a:ln>
        </p:spPr>
        <p:txBody>
          <a:bodyPr lIns="91484" tIns="45742" rIns="91484" bIns="45742" anchor="b"/>
          <a:lstStyle/>
          <a:p>
            <a:pPr algn="r" defTabSz="890588"/>
            <a:fld id="{4C2AA714-65E9-4B1D-BD50-1B2A9739F2BB}" type="slidenum">
              <a:rPr lang="pt-PT" sz="1200"/>
              <a:pPr algn="r" defTabSz="890588"/>
              <a:t>11</a:t>
            </a:fld>
            <a:endParaRPr lang="pt-PT"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38914" name="Marcador de Posição de Notas 2"/>
          <p:cNvSpPr>
            <a:spLocks noGrp="1"/>
          </p:cNvSpPr>
          <p:nvPr>
            <p:ph type="body" idx="1"/>
          </p:nvPr>
        </p:nvSpPr>
        <p:spPr>
          <a:noFill/>
          <a:ln/>
        </p:spPr>
        <p:txBody>
          <a:bodyPr/>
          <a:lstStyle/>
          <a:p>
            <a:r>
              <a:rPr lang="pt-PT" sz="1000" smtClean="0"/>
              <a:t>Definimos o Marketing Mix para a Pharma Spa ou seja, os denominados 4P’s, produto, preço, promoção e distribuição.</a:t>
            </a:r>
          </a:p>
          <a:p>
            <a:endParaRPr lang="pt-PT" sz="1000" u="sng" smtClean="0"/>
          </a:p>
          <a:p>
            <a:r>
              <a:rPr lang="pt-PT" sz="1000" u="sng" smtClean="0"/>
              <a:t>MNSRM</a:t>
            </a:r>
            <a:r>
              <a:rPr lang="pt-PT" sz="1000" smtClean="0"/>
              <a:t>: </a:t>
            </a:r>
            <a:r>
              <a:rPr lang="pt-PT" sz="1000" b="1" smtClean="0"/>
              <a:t>existem aprox. 1800 MNSRM</a:t>
            </a:r>
            <a:r>
              <a:rPr lang="pt-PT" sz="1000" smtClean="0"/>
              <a:t>, que abrangem os mais diversos segmentos, e, dos quais podemos subdividir, de acordo com a classificação fármo-terapêutica, em analgésicos e antipiréticos, derivados de ácido propiónico, expectorantes, descongestionantes, antifúngicos, anti-sépticos e desinfectantes, antivíricos, anti-infamatórios não esteróides para uso tópico, anti-histamínicos, entre outros.</a:t>
            </a:r>
          </a:p>
          <a:p>
            <a:r>
              <a:rPr lang="pt-PT" sz="1000" u="sng" smtClean="0"/>
              <a:t>Produtos Homeopáticos</a:t>
            </a:r>
            <a:r>
              <a:rPr lang="pt-PT" sz="1000" smtClean="0"/>
              <a:t>: A homeopatia baseia-se no principio de que aquilo que provoca a doença também a cura ou na teoria de que o semelhante cura o semelhante. A homeopatia usa doses mínimas de substâncias (as quais em doses normais provocariam doença - sintomas desta) para curar essa doença.</a:t>
            </a:r>
          </a:p>
          <a:p>
            <a:pPr eaLnBrk="1" hangingPunct="1">
              <a:buFont typeface="Wingdings" pitchFamily="2" charset="2"/>
              <a:buNone/>
            </a:pPr>
            <a:r>
              <a:rPr lang="pt-PT" sz="1000" u="sng" smtClean="0"/>
              <a:t>Suplementos Alimentares</a:t>
            </a:r>
            <a:r>
              <a:rPr lang="pt-PT" sz="1000" smtClean="0"/>
              <a:t>: produtos dietéticos, produtos de emagrecimento, produtos de fitoterapia e vitaminas.</a:t>
            </a:r>
          </a:p>
          <a:p>
            <a:pPr eaLnBrk="1" hangingPunct="1">
              <a:buFont typeface="Wingdings" pitchFamily="2" charset="2"/>
              <a:buNone/>
            </a:pPr>
            <a:r>
              <a:rPr lang="pt-PT" sz="1000" u="sng" smtClean="0"/>
              <a:t>Produtos de Dermo-Cosmética</a:t>
            </a:r>
            <a:r>
              <a:rPr lang="pt-PT" sz="1000" smtClean="0"/>
              <a:t>: cuidados de higiene e hidratação, tratamento dermatológico.</a:t>
            </a:r>
          </a:p>
          <a:p>
            <a:pPr eaLnBrk="1" hangingPunct="1">
              <a:buFont typeface="Wingdings" pitchFamily="2" charset="2"/>
              <a:buNone/>
            </a:pPr>
            <a:r>
              <a:rPr lang="pt-PT" sz="1000" u="sng" smtClean="0"/>
              <a:t>Produtos de Puericultura:</a:t>
            </a:r>
            <a:r>
              <a:rPr lang="pt-PT" sz="1000" smtClean="0"/>
              <a:t> abrangem todos os produtos destinados ao apoio do processo evolutivo da criança (chupetas, biberões e tetinas, anéis de dentição, esterilizadores, talheres, brinquedos pedagógicos, etc.)</a:t>
            </a:r>
          </a:p>
          <a:p>
            <a:pPr eaLnBrk="1" hangingPunct="1">
              <a:buFont typeface="Wingdings" pitchFamily="2" charset="2"/>
              <a:buNone/>
            </a:pPr>
            <a:r>
              <a:rPr lang="pt-PT" sz="1000" u="sng" smtClean="0"/>
              <a:t>Outros produtos e acessórios</a:t>
            </a:r>
            <a:r>
              <a:rPr lang="pt-PT" sz="1000" smtClean="0"/>
              <a:t>: onde podemos destacar produtos como termómetros, aparelhos de medir a tensão arterial, material ortopédico, material de enfermagem entre outros.</a:t>
            </a:r>
          </a:p>
        </p:txBody>
      </p:sp>
      <p:sp>
        <p:nvSpPr>
          <p:cNvPr id="38915" name="Marcador de Posição do Número do Diapositivo 3"/>
          <p:cNvSpPr txBox="1">
            <a:spLocks noGrp="1"/>
          </p:cNvSpPr>
          <p:nvPr/>
        </p:nvSpPr>
        <p:spPr bwMode="auto">
          <a:xfrm>
            <a:off x="3884613" y="8645525"/>
            <a:ext cx="2971800" cy="454025"/>
          </a:xfrm>
          <a:prstGeom prst="rect">
            <a:avLst/>
          </a:prstGeom>
          <a:noFill/>
          <a:ln w="9525">
            <a:noFill/>
            <a:miter lim="800000"/>
            <a:headEnd/>
            <a:tailEnd/>
          </a:ln>
        </p:spPr>
        <p:txBody>
          <a:bodyPr lIns="91484" tIns="45742" rIns="91484" bIns="45742" anchor="b"/>
          <a:lstStyle/>
          <a:p>
            <a:pPr algn="r" defTabSz="890588"/>
            <a:fld id="{2E5A21BC-9E2D-42AB-8687-2780BE294F35}" type="slidenum">
              <a:rPr lang="pt-PT" sz="1200"/>
              <a:pPr algn="r" defTabSz="890588"/>
              <a:t>12</a:t>
            </a:fld>
            <a:endParaRPr lang="pt-PT"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40962" name="Marcador de Posição de Notas 2"/>
          <p:cNvSpPr>
            <a:spLocks noGrp="1"/>
          </p:cNvSpPr>
          <p:nvPr>
            <p:ph type="body" idx="1"/>
          </p:nvPr>
        </p:nvSpPr>
        <p:spPr>
          <a:noFill/>
          <a:ln/>
        </p:spPr>
        <p:txBody>
          <a:bodyPr/>
          <a:lstStyle/>
          <a:p>
            <a:r>
              <a:rPr lang="pt-PT" sz="1000" b="1" u="sng" smtClean="0"/>
              <a:t>Consultas Médicas</a:t>
            </a:r>
            <a:r>
              <a:rPr lang="pt-PT" sz="1000" smtClean="0"/>
              <a:t>: Neste tipo de serviços incluem-se consultas em várias áreas da medicina alternativa (Fitoterapia, Homeopatia, Osteopatia, Podologia).</a:t>
            </a:r>
          </a:p>
          <a:p>
            <a:r>
              <a:rPr lang="pt-PT" sz="1000" u="sng" smtClean="0"/>
              <a:t>Fitoterapia:</a:t>
            </a:r>
            <a:r>
              <a:rPr lang="pt-PT" sz="1000" smtClean="0"/>
              <a:t> é uma ciência que aplica os princípios activos das plantas para prevenir e tratar algumas doenças, reforçando as defesas naturais do organismo. </a:t>
            </a:r>
            <a:endParaRPr lang="pt-PT" sz="1000" u="sng" smtClean="0"/>
          </a:p>
          <a:p>
            <a:r>
              <a:rPr lang="pt-PT" sz="1000" u="sng" smtClean="0"/>
              <a:t>Homeopátia</a:t>
            </a:r>
            <a:r>
              <a:rPr lang="pt-PT" sz="1000" smtClean="0"/>
              <a:t>: baseia-se no principio de que aquilo que provoca a doença também a cura ou na teoria de que o semelhante cura o semelhante. A homeopatia usa doses mínimas de substâncias (as quais em doses normais provocariam a doença ou sintomas desta) para curar essa doença.</a:t>
            </a:r>
          </a:p>
          <a:p>
            <a:r>
              <a:rPr lang="pt-PT" sz="1000" u="sng" smtClean="0"/>
              <a:t>Osteopatia</a:t>
            </a:r>
            <a:r>
              <a:rPr lang="pt-PT" sz="1000" smtClean="0"/>
              <a:t>: visa restabelecer a função das estruturas e sistemas corporais, agindo através de procedimentos manuais sobre os tecidos (articulações, músculos, ligamentos, etc.).</a:t>
            </a:r>
          </a:p>
          <a:p>
            <a:r>
              <a:rPr lang="pt-PT" sz="1000" u="sng" smtClean="0"/>
              <a:t>Podologia:</a:t>
            </a:r>
            <a:r>
              <a:rPr lang="pt-PT" sz="1000" smtClean="0"/>
              <a:t> está relacionada com as patologias que afectam o pé e as suas repercussões no organismo humano.</a:t>
            </a:r>
          </a:p>
          <a:p>
            <a:pPr eaLnBrk="1" hangingPunct="1">
              <a:lnSpc>
                <a:spcPct val="150000"/>
              </a:lnSpc>
              <a:buFont typeface="Wingdings" pitchFamily="2" charset="2"/>
              <a:buNone/>
            </a:pPr>
            <a:r>
              <a:rPr lang="pt-PT" sz="1000" b="1" u="sng" smtClean="0"/>
              <a:t>Consultas de Nutrição e Dietética</a:t>
            </a:r>
            <a:r>
              <a:rPr lang="pt-PT" sz="1000" smtClean="0"/>
              <a:t>: Este serviço tem como objectivo prestar orientação dietética/nutricional, adaptada às necessidades de cada indivíduo, visando a mudança de práticas alimentares inadequadas, contribuindo para o seu restabelecimento, prevenindo as complicações que podem advir de uma patologia mal controlada e tratada.</a:t>
            </a:r>
          </a:p>
          <a:p>
            <a:r>
              <a:rPr lang="pt-PT" sz="1000" b="1" u="sng" smtClean="0"/>
              <a:t>Fisioterapia e Massagens</a:t>
            </a:r>
            <a:endParaRPr lang="pt-PT" sz="1000" b="1" smtClean="0"/>
          </a:p>
          <a:p>
            <a:r>
              <a:rPr lang="pt-PT" sz="1000" b="1" u="sng" smtClean="0"/>
              <a:t>SPA - Tratamentos corporais e faciais</a:t>
            </a:r>
            <a:r>
              <a:rPr lang="pt-PT" sz="1000" smtClean="0"/>
              <a:t>: Despertar Express, Massagem Modelante (Anticelulítica/ reafirmante), Massagem Relax, Massagem Shiatsu, Stress Out, Massagem Geotermal.</a:t>
            </a:r>
          </a:p>
          <a:p>
            <a:r>
              <a:rPr lang="pt-PT" sz="1000" b="1" u="sng" smtClean="0"/>
              <a:t>Serviços de Estética</a:t>
            </a:r>
            <a:r>
              <a:rPr lang="pt-PT" sz="1000" smtClean="0"/>
              <a:t>: Depilação/ Fotodepilação, Chocolate Spa, Tratamento para Adiposidade Localizada (Celulite), Tratamento Facial, Tratamento Couperose e Maquilhagem.</a:t>
            </a:r>
          </a:p>
          <a:p>
            <a:r>
              <a:rPr lang="pt-PT" sz="1000" b="1" u="sng" smtClean="0"/>
              <a:t>Aulas de Preparação Pré-parto e Recuperação Pós-parto</a:t>
            </a:r>
          </a:p>
          <a:p>
            <a:r>
              <a:rPr lang="pt-PT" sz="1000" b="1" u="sng" smtClean="0"/>
              <a:t>Outros serviços de saúde e bem-estar</a:t>
            </a:r>
          </a:p>
        </p:txBody>
      </p:sp>
      <p:sp>
        <p:nvSpPr>
          <p:cNvPr id="40963" name="Marcador de Posição do Número do Diapositivo 3"/>
          <p:cNvSpPr txBox="1">
            <a:spLocks noGrp="1"/>
          </p:cNvSpPr>
          <p:nvPr/>
        </p:nvSpPr>
        <p:spPr bwMode="auto">
          <a:xfrm>
            <a:off x="3884613" y="8645525"/>
            <a:ext cx="2971800" cy="454025"/>
          </a:xfrm>
          <a:prstGeom prst="rect">
            <a:avLst/>
          </a:prstGeom>
          <a:noFill/>
          <a:ln w="9525">
            <a:noFill/>
            <a:miter lim="800000"/>
            <a:headEnd/>
            <a:tailEnd/>
          </a:ln>
        </p:spPr>
        <p:txBody>
          <a:bodyPr lIns="91484" tIns="45742" rIns="91484" bIns="45742" anchor="b"/>
          <a:lstStyle/>
          <a:p>
            <a:pPr algn="r" defTabSz="890588"/>
            <a:fld id="{B3823E0A-2DCF-430F-A51D-C2223D381F18}" type="slidenum">
              <a:rPr lang="pt-PT" sz="1200"/>
              <a:pPr algn="r" defTabSz="890588"/>
              <a:t>13</a:t>
            </a:fld>
            <a:endParaRPr lang="pt-PT"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43010" name="Marcador de Posição de Notas 2"/>
          <p:cNvSpPr>
            <a:spLocks noGrp="1"/>
          </p:cNvSpPr>
          <p:nvPr>
            <p:ph type="body" idx="1"/>
          </p:nvPr>
        </p:nvSpPr>
        <p:spPr>
          <a:noFill/>
          <a:ln/>
        </p:spPr>
        <p:txBody>
          <a:bodyPr/>
          <a:lstStyle/>
          <a:p>
            <a:r>
              <a:rPr lang="pt-BR" sz="1000" smtClean="0"/>
              <a:t>Iremos estabelecer a estratégia de preços como base seguintes factores: selecção dos objectivos da determinação de preços, determinação da procura, análise de custos e análise dos preços praticados pelos concorrentes.</a:t>
            </a:r>
          </a:p>
          <a:p>
            <a:endParaRPr lang="pt-BR" sz="1000" smtClean="0"/>
          </a:p>
          <a:p>
            <a:r>
              <a:rPr lang="pt-BR" sz="1000" smtClean="0"/>
              <a:t>[A Estratégia de Preços, por produto ou serviço, poderá ser definida como:]</a:t>
            </a:r>
          </a:p>
          <a:p>
            <a:r>
              <a:rPr lang="pt-PT" sz="1000" u="sng" smtClean="0"/>
              <a:t>Seguidores de preços:</a:t>
            </a:r>
            <a:r>
              <a:rPr lang="pt-PT" sz="1000" b="1" smtClean="0"/>
              <a:t> </a:t>
            </a:r>
            <a:r>
              <a:rPr lang="pt-PT" sz="1000" smtClean="0"/>
              <a:t>A empresa segue o preço dos concorrentes.</a:t>
            </a:r>
          </a:p>
          <a:p>
            <a:r>
              <a:rPr lang="pt-PT" sz="1000" u="sng" smtClean="0"/>
              <a:t>Estratégia de Penetração:</a:t>
            </a:r>
            <a:r>
              <a:rPr lang="pt-PT" sz="1000" b="1" smtClean="0"/>
              <a:t> </a:t>
            </a:r>
            <a:r>
              <a:rPr lang="pt-PT" sz="1000" smtClean="0"/>
              <a:t>Pratica-se um preço médio tentando obter uma rápida penetração de mercado. </a:t>
            </a:r>
          </a:p>
          <a:p>
            <a:r>
              <a:rPr lang="pt-PT" sz="1000" u="sng" smtClean="0"/>
              <a:t>Estratégia Premium:</a:t>
            </a:r>
            <a:r>
              <a:rPr lang="pt-PT" sz="1000" b="1" smtClean="0"/>
              <a:t> </a:t>
            </a:r>
            <a:r>
              <a:rPr lang="pt-PT" sz="1000" smtClean="0"/>
              <a:t>Caracteriza-se pela alta qualidade e pelo alto preço.</a:t>
            </a:r>
            <a:endParaRPr lang="pt-PT" sz="1000" b="1" smtClean="0"/>
          </a:p>
        </p:txBody>
      </p:sp>
      <p:sp>
        <p:nvSpPr>
          <p:cNvPr id="43011" name="Marcador de Posição do Número do Diapositivo 3"/>
          <p:cNvSpPr txBox="1">
            <a:spLocks noGrp="1"/>
          </p:cNvSpPr>
          <p:nvPr/>
        </p:nvSpPr>
        <p:spPr bwMode="auto">
          <a:xfrm>
            <a:off x="3884613" y="8645525"/>
            <a:ext cx="2971800" cy="454025"/>
          </a:xfrm>
          <a:prstGeom prst="rect">
            <a:avLst/>
          </a:prstGeom>
          <a:noFill/>
          <a:ln w="9525">
            <a:noFill/>
            <a:miter lim="800000"/>
            <a:headEnd/>
            <a:tailEnd/>
          </a:ln>
        </p:spPr>
        <p:txBody>
          <a:bodyPr lIns="91484" tIns="45742" rIns="91484" bIns="45742" anchor="b"/>
          <a:lstStyle/>
          <a:p>
            <a:pPr algn="r" defTabSz="890588"/>
            <a:fld id="{6922270A-D2CE-417C-B9E6-12F70920CEBD}" type="slidenum">
              <a:rPr lang="pt-PT" sz="1200"/>
              <a:pPr algn="r" defTabSz="890588"/>
              <a:t>14</a:t>
            </a:fld>
            <a:endParaRPr lang="pt-PT"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45058" name="Marcador de Posição de Notas 2"/>
          <p:cNvSpPr>
            <a:spLocks noGrp="1"/>
          </p:cNvSpPr>
          <p:nvPr>
            <p:ph type="body" idx="1"/>
          </p:nvPr>
        </p:nvSpPr>
        <p:spPr>
          <a:noFill/>
          <a:ln/>
        </p:spPr>
        <p:txBody>
          <a:bodyPr/>
          <a:lstStyle/>
          <a:p>
            <a:r>
              <a:rPr lang="pt-PT" sz="1000" smtClean="0"/>
              <a:t>Tendo em conta a natureza dos segmentos-alvo e as características dos produtos/serviços, vamos seguir as seguintes vias para promoção dos produtos e serviços, no curto-prazo:</a:t>
            </a:r>
          </a:p>
          <a:p>
            <a:pPr>
              <a:buFont typeface="Calibri" pitchFamily="34" charset="0"/>
              <a:buChar char="‒"/>
            </a:pPr>
            <a:r>
              <a:rPr lang="pt-PT" sz="1000" smtClean="0"/>
              <a:t> Distribuição de Panfletos com informação detalhada.</a:t>
            </a:r>
          </a:p>
          <a:p>
            <a:pPr>
              <a:buFont typeface="Calibri" pitchFamily="34" charset="0"/>
              <a:buChar char="‒"/>
            </a:pPr>
            <a:r>
              <a:rPr lang="pt-PT" sz="1000" smtClean="0"/>
              <a:t> Campanha Publicitária nos Jornais, Revistas e Newsletters</a:t>
            </a:r>
          </a:p>
          <a:p>
            <a:pPr>
              <a:buFont typeface="Calibri" pitchFamily="34" charset="0"/>
              <a:buChar char="‒"/>
            </a:pPr>
            <a:r>
              <a:rPr lang="pt-PT" sz="1000" smtClean="0"/>
              <a:t> Criação de uma base de dados de clientes actuais e potenciais</a:t>
            </a:r>
          </a:p>
          <a:p>
            <a:pPr>
              <a:buFont typeface="Calibri" pitchFamily="34" charset="0"/>
              <a:buChar char="‒"/>
            </a:pPr>
            <a:r>
              <a:rPr lang="pt-PT" sz="1000" smtClean="0"/>
              <a:t> Promoção de Vendas (oferta de amostras, cartão de cliente com atribuição de descontos, etc.)</a:t>
            </a:r>
          </a:p>
          <a:p>
            <a:pPr>
              <a:buFont typeface="Calibri" pitchFamily="34" charset="0"/>
              <a:buChar char="‒"/>
            </a:pPr>
            <a:r>
              <a:rPr lang="pt-PT" sz="1000" smtClean="0"/>
              <a:t> Promoções pontuais.</a:t>
            </a:r>
          </a:p>
        </p:txBody>
      </p:sp>
      <p:sp>
        <p:nvSpPr>
          <p:cNvPr id="45059" name="Marcador de Posição do Número do Diapositivo 3"/>
          <p:cNvSpPr txBox="1">
            <a:spLocks noGrp="1"/>
          </p:cNvSpPr>
          <p:nvPr/>
        </p:nvSpPr>
        <p:spPr bwMode="auto">
          <a:xfrm>
            <a:off x="3884613" y="8645525"/>
            <a:ext cx="2971800" cy="454025"/>
          </a:xfrm>
          <a:prstGeom prst="rect">
            <a:avLst/>
          </a:prstGeom>
          <a:noFill/>
          <a:ln w="9525">
            <a:noFill/>
            <a:miter lim="800000"/>
            <a:headEnd/>
            <a:tailEnd/>
          </a:ln>
        </p:spPr>
        <p:txBody>
          <a:bodyPr lIns="91484" tIns="45742" rIns="91484" bIns="45742" anchor="b"/>
          <a:lstStyle/>
          <a:p>
            <a:pPr algn="r" defTabSz="890588"/>
            <a:fld id="{E78D9DCD-76CE-4191-9513-405B43FB751E}" type="slidenum">
              <a:rPr lang="pt-PT" sz="1200"/>
              <a:pPr algn="r" defTabSz="890588"/>
              <a:t>15</a:t>
            </a:fld>
            <a:endParaRPr lang="pt-PT"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47106" name="Marcador de Posição de Notas 2"/>
          <p:cNvSpPr>
            <a:spLocks noGrp="1"/>
          </p:cNvSpPr>
          <p:nvPr>
            <p:ph type="body" idx="1"/>
          </p:nvPr>
        </p:nvSpPr>
        <p:spPr>
          <a:noFill/>
          <a:ln/>
        </p:spPr>
        <p:txBody>
          <a:bodyPr/>
          <a:lstStyle/>
          <a:p>
            <a:r>
              <a:rPr lang="pt-PT" sz="1000" smtClean="0"/>
              <a:t>[Marketing Experiencial] Apelando aos sentidos, ás emoções e sentimentos, ao intelecto, à percepção, criando experiências que comprometem os consumidores criativamente.</a:t>
            </a:r>
          </a:p>
        </p:txBody>
      </p:sp>
      <p:sp>
        <p:nvSpPr>
          <p:cNvPr id="47107" name="Marcador de Posição do Número do Diapositivo 3"/>
          <p:cNvSpPr txBox="1">
            <a:spLocks noGrp="1"/>
          </p:cNvSpPr>
          <p:nvPr/>
        </p:nvSpPr>
        <p:spPr bwMode="auto">
          <a:xfrm>
            <a:off x="3884613" y="8645525"/>
            <a:ext cx="2971800" cy="454025"/>
          </a:xfrm>
          <a:prstGeom prst="rect">
            <a:avLst/>
          </a:prstGeom>
          <a:noFill/>
          <a:ln w="9525">
            <a:noFill/>
            <a:miter lim="800000"/>
            <a:headEnd/>
            <a:tailEnd/>
          </a:ln>
        </p:spPr>
        <p:txBody>
          <a:bodyPr lIns="91484" tIns="45742" rIns="91484" bIns="45742" anchor="b"/>
          <a:lstStyle/>
          <a:p>
            <a:pPr algn="r" defTabSz="890588"/>
            <a:fld id="{2537C33B-7B18-40CB-BD54-AD87BCA0AF0F}" type="slidenum">
              <a:rPr lang="pt-PT" sz="1200"/>
              <a:pPr algn="r" defTabSz="890588"/>
              <a:t>16</a:t>
            </a:fld>
            <a:endParaRPr lang="pt-PT"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49154" name="Marcador de Posição de Notas 2"/>
          <p:cNvSpPr>
            <a:spLocks noGrp="1"/>
          </p:cNvSpPr>
          <p:nvPr>
            <p:ph type="body" idx="1"/>
          </p:nvPr>
        </p:nvSpPr>
        <p:spPr>
          <a:noFill/>
          <a:ln/>
        </p:spPr>
        <p:txBody>
          <a:bodyPr/>
          <a:lstStyle/>
          <a:p>
            <a:pPr>
              <a:lnSpc>
                <a:spcPct val="90000"/>
              </a:lnSpc>
            </a:pPr>
            <a:r>
              <a:rPr lang="pt-PT" sz="1000" smtClean="0"/>
              <a:t>Neste momento da elaboração do PN, definirmos de que forma pretendemos atingir os objectivos estabelecidos, ou seja, a empresa precisa de uma formulação de estratégias para que os objectivos sejam levados à prática.</a:t>
            </a:r>
          </a:p>
          <a:p>
            <a:pPr>
              <a:lnSpc>
                <a:spcPct val="90000"/>
              </a:lnSpc>
            </a:pPr>
            <a:r>
              <a:rPr lang="pt-PT" sz="1000" u="sng" smtClean="0"/>
              <a:t>Segmentos-Alvo</a:t>
            </a:r>
          </a:p>
          <a:p>
            <a:pPr>
              <a:lnSpc>
                <a:spcPct val="90000"/>
              </a:lnSpc>
            </a:pPr>
            <a:r>
              <a:rPr lang="pt-BR" sz="1000" smtClean="0"/>
              <a:t>O elemento central da estratégia é a </a:t>
            </a:r>
            <a:r>
              <a:rPr lang="pt-BR" sz="1000" u="sng" smtClean="0"/>
              <a:t>matriz de produtos mercados</a:t>
            </a:r>
            <a:r>
              <a:rPr lang="pt-BR" sz="1000" smtClean="0"/>
              <a:t>, onde são relacionados os produtos e serviços oferecidos com os segmentos de mercado servidos;</a:t>
            </a:r>
            <a:endParaRPr lang="pt-PT" sz="1000" smtClean="0">
              <a:solidFill>
                <a:srgbClr val="6600FF"/>
              </a:solidFill>
            </a:endParaRPr>
          </a:p>
          <a:p>
            <a:pPr>
              <a:lnSpc>
                <a:spcPct val="90000"/>
              </a:lnSpc>
            </a:pPr>
            <a:r>
              <a:rPr lang="pt-BR" sz="1000" smtClean="0"/>
              <a:t>“baseamo-nos na ideia de que um produto comum não pode satisfazer necessidades e desejos de todos os consumidores. Importa perceber qual é a actractividade de cada segmento face aos produtos e serviços a comercializar.” </a:t>
            </a:r>
          </a:p>
          <a:p>
            <a:pPr>
              <a:lnSpc>
                <a:spcPct val="90000"/>
              </a:lnSpc>
            </a:pPr>
            <a:r>
              <a:rPr lang="pt-PT" sz="1000" u="sng" smtClean="0"/>
              <a:t>Posicionamento</a:t>
            </a:r>
          </a:p>
          <a:p>
            <a:pPr>
              <a:lnSpc>
                <a:spcPct val="90000"/>
              </a:lnSpc>
            </a:pPr>
            <a:r>
              <a:rPr lang="pt-PT" sz="1000" smtClean="0"/>
              <a:t>A estratégia da Pharma Spa será de </a:t>
            </a:r>
            <a:r>
              <a:rPr lang="pt-PT" sz="1000" u="sng" smtClean="0"/>
              <a:t>focalização com diferenciação</a:t>
            </a:r>
            <a:r>
              <a:rPr lang="pt-PT" sz="1000" smtClean="0"/>
              <a:t>. A empresa aborda vários segmentos de mercado (menores) concentrando esforços para alcançar um desempenho superior.</a:t>
            </a:r>
          </a:p>
        </p:txBody>
      </p:sp>
      <p:sp>
        <p:nvSpPr>
          <p:cNvPr id="49155" name="Marcador de Posição do Número do Diapositivo 3"/>
          <p:cNvSpPr txBox="1">
            <a:spLocks noGrp="1"/>
          </p:cNvSpPr>
          <p:nvPr/>
        </p:nvSpPr>
        <p:spPr bwMode="auto">
          <a:xfrm>
            <a:off x="3884613" y="8645525"/>
            <a:ext cx="2971800" cy="454025"/>
          </a:xfrm>
          <a:prstGeom prst="rect">
            <a:avLst/>
          </a:prstGeom>
          <a:noFill/>
          <a:ln w="9525">
            <a:noFill/>
            <a:miter lim="800000"/>
            <a:headEnd/>
            <a:tailEnd/>
          </a:ln>
        </p:spPr>
        <p:txBody>
          <a:bodyPr lIns="91484" tIns="45742" rIns="91484" bIns="45742" anchor="b"/>
          <a:lstStyle/>
          <a:p>
            <a:pPr algn="r" defTabSz="890588"/>
            <a:fld id="{D7C1379F-C815-416D-AE9C-1A297CC9D8D2}" type="slidenum">
              <a:rPr lang="pt-PT" sz="1200"/>
              <a:pPr algn="r" defTabSz="890588"/>
              <a:t>17</a:t>
            </a:fld>
            <a:endParaRPr lang="pt-PT"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51202" name="Marcador de Posição de Notas 2"/>
          <p:cNvSpPr>
            <a:spLocks noGrp="1"/>
          </p:cNvSpPr>
          <p:nvPr>
            <p:ph type="body" idx="1"/>
          </p:nvPr>
        </p:nvSpPr>
        <p:spPr>
          <a:noFill/>
          <a:ln/>
        </p:spPr>
        <p:txBody>
          <a:bodyPr/>
          <a:lstStyle/>
          <a:p>
            <a:pPr marL="228600" indent="-228600" eaLnBrk="1" hangingPunct="1">
              <a:spcBef>
                <a:spcPct val="0"/>
              </a:spcBef>
              <a:buFont typeface="Calibri" pitchFamily="34" charset="0"/>
              <a:buAutoNum type="arabicPeriod"/>
            </a:pPr>
            <a:r>
              <a:rPr lang="pt-PT" sz="1000" smtClean="0"/>
              <a:t>Definimos a política de segmentação de acordo com as características dos consumidores </a:t>
            </a:r>
            <a:r>
              <a:rPr lang="pt-PT" sz="1000" smtClean="0">
                <a:solidFill>
                  <a:srgbClr val="6600FF"/>
                </a:solidFill>
              </a:rPr>
              <a:t>(</a:t>
            </a:r>
            <a:r>
              <a:rPr lang="pt-PT" sz="1000" u="sng" smtClean="0">
                <a:solidFill>
                  <a:srgbClr val="6600FF"/>
                </a:solidFill>
              </a:rPr>
              <a:t>utilizamos variáveis como a condição económica, sexo e grupo etário</a:t>
            </a:r>
            <a:r>
              <a:rPr lang="pt-PT" sz="1000" smtClean="0">
                <a:solidFill>
                  <a:srgbClr val="6600FF"/>
                </a:solidFill>
              </a:rPr>
              <a:t>);</a:t>
            </a:r>
            <a:endParaRPr lang="pt-PT" sz="1000" smtClean="0"/>
          </a:p>
          <a:p>
            <a:pPr marL="228600" indent="-228600" eaLnBrk="1" hangingPunct="1">
              <a:spcBef>
                <a:spcPct val="0"/>
              </a:spcBef>
              <a:buFont typeface="Calibri" pitchFamily="34" charset="0"/>
              <a:buAutoNum type="arabicPeriod"/>
            </a:pPr>
            <a:r>
              <a:rPr lang="pt-PT" sz="1000" smtClean="0"/>
              <a:t>Conforme análise da Matriz Produtos-Mercados da Pharma Spa, procuraremos estar presentes em todos os segmentos de uma forma activa; contudo, o nosso segmento-alvo preferencial é o sexo feminino, na classe dos 25 aos 44 anos, reforçado pela perspectiva de rendimento para a classe média.</a:t>
            </a:r>
          </a:p>
          <a:p>
            <a:pPr marL="228600" indent="-228600" eaLnBrk="1" hangingPunct="1">
              <a:spcBef>
                <a:spcPct val="0"/>
              </a:spcBef>
              <a:buFont typeface="Calibri" pitchFamily="34" charset="0"/>
              <a:buAutoNum type="arabicPeriod"/>
            </a:pPr>
            <a:r>
              <a:rPr lang="pt-PT" sz="1000" smtClean="0"/>
              <a:t>[</a:t>
            </a:r>
            <a:r>
              <a:rPr lang="pt-PT" sz="1000" u="sng" smtClean="0"/>
              <a:t>Segmentos</a:t>
            </a:r>
            <a:r>
              <a:rPr lang="pt-PT" sz="1000" smtClean="0"/>
              <a:t>: (Como podemos observar, o grupo etário] </a:t>
            </a:r>
          </a:p>
          <a:p>
            <a:pPr marL="228600" indent="-228600" eaLnBrk="1" hangingPunct="1">
              <a:spcBef>
                <a:spcPct val="0"/>
              </a:spcBef>
              <a:buFont typeface="+mj-lt"/>
              <a:buNone/>
            </a:pPr>
            <a:r>
              <a:rPr lang="pt-PT" sz="1000" smtClean="0"/>
              <a:t>     [0-5] está associado principalmente a produtos de puericultura e produtos de dermo-cosmética (higiene pessoal).</a:t>
            </a:r>
          </a:p>
          <a:p>
            <a:pPr marL="228600" indent="-228600" eaLnBrk="1" hangingPunct="1">
              <a:spcBef>
                <a:spcPct val="0"/>
              </a:spcBef>
              <a:buFont typeface="+mj-lt"/>
              <a:buNone/>
            </a:pPr>
            <a:r>
              <a:rPr lang="pt-PT" sz="1000" smtClean="0"/>
              <a:t>     [6-14] principalmente a produtos de dermo-cosmética.</a:t>
            </a:r>
          </a:p>
          <a:p>
            <a:pPr marL="228600" indent="-228600" eaLnBrk="1" hangingPunct="1">
              <a:spcBef>
                <a:spcPct val="0"/>
              </a:spcBef>
              <a:buFont typeface="+mj-lt"/>
              <a:buNone/>
            </a:pPr>
            <a:r>
              <a:rPr lang="pt-PT" sz="1000" smtClean="0"/>
              <a:t>     [15-24] MNSRM, suplementos alimentares, produtos de dermo-cormética e consultas de nutrição e dietética.</a:t>
            </a:r>
          </a:p>
          <a:p>
            <a:pPr marL="228600" indent="-228600" eaLnBrk="1" hangingPunct="1">
              <a:spcBef>
                <a:spcPct val="0"/>
              </a:spcBef>
              <a:buFont typeface="+mj-lt"/>
              <a:buNone/>
            </a:pPr>
            <a:r>
              <a:rPr lang="pt-PT" sz="1000" smtClean="0"/>
              <a:t>     [25-44] É o segmento que apresenta mais atractividade, visto ser o de maior dimensão e dele fazerem parte os grupos de clientes que mais potencial apresenta, seja em termos de consumo, seja em poder de compra ou decisores de compra.</a:t>
            </a:r>
          </a:p>
          <a:p>
            <a:pPr marL="228600" indent="-228600" eaLnBrk="1" hangingPunct="1">
              <a:spcBef>
                <a:spcPct val="0"/>
              </a:spcBef>
              <a:buFont typeface="+mj-lt"/>
              <a:buNone/>
            </a:pPr>
            <a:r>
              <a:rPr lang="pt-PT" sz="1000" smtClean="0"/>
              <a:t>     [45-64] muito idêntico ao segmento anterior</a:t>
            </a:r>
          </a:p>
          <a:p>
            <a:pPr marL="228600" indent="-228600" eaLnBrk="1" hangingPunct="1">
              <a:spcBef>
                <a:spcPct val="0"/>
              </a:spcBef>
              <a:buFont typeface="+mj-lt"/>
              <a:buNone/>
            </a:pPr>
            <a:r>
              <a:rPr lang="pt-PT" sz="1000" smtClean="0"/>
              <a:t>     [+65] também igualmente importante…</a:t>
            </a:r>
          </a:p>
          <a:p>
            <a:pPr marL="228600" indent="-228600" eaLnBrk="1" hangingPunct="1">
              <a:spcBef>
                <a:spcPct val="0"/>
              </a:spcBef>
              <a:buFont typeface="Calibri" pitchFamily="34" charset="0"/>
              <a:buAutoNum type="arabicPeriod"/>
            </a:pPr>
            <a:r>
              <a:rPr lang="pt-PT" sz="1000" smtClean="0"/>
              <a:t>[</a:t>
            </a:r>
            <a:r>
              <a:rPr lang="pt-PT" sz="1000" u="sng" smtClean="0"/>
              <a:t>Sexo]</a:t>
            </a:r>
            <a:r>
              <a:rPr lang="pt-PT" sz="1000" smtClean="0"/>
              <a:t> Em termos de Homens e Mulheres, esta diferença cada vez mais se dilui. O Homem sente necessidade de cuidar da sua estética e do seu corpo; bem como cada vez mais se preocupa com os cuidados dos filhos.</a:t>
            </a:r>
          </a:p>
          <a:p>
            <a:pPr marL="228600" indent="-228600" eaLnBrk="1" hangingPunct="1">
              <a:spcBef>
                <a:spcPct val="0"/>
              </a:spcBef>
              <a:buFont typeface="Calibri" pitchFamily="34" charset="0"/>
              <a:buAutoNum type="arabicPeriod"/>
            </a:pPr>
            <a:r>
              <a:rPr lang="pt-PT" sz="1000" smtClean="0"/>
              <a:t>[</a:t>
            </a:r>
            <a:r>
              <a:rPr lang="pt-PT" sz="1000" u="sng" smtClean="0"/>
              <a:t>Condição Económica</a:t>
            </a:r>
            <a:r>
              <a:rPr lang="pt-PT" sz="1000" smtClean="0"/>
              <a:t>] A classe média é a que apresenta mais atractividade, não só devido ao seu nível de rendimento, mas também em virtude de ter um maior nível de informação, contudo, vamos procurar responder eficazmente a todas as condições económicas.</a:t>
            </a:r>
          </a:p>
        </p:txBody>
      </p:sp>
      <p:sp>
        <p:nvSpPr>
          <p:cNvPr id="51203" name="Marcador de Posição do Número do Diapositivo 3"/>
          <p:cNvSpPr txBox="1">
            <a:spLocks noGrp="1"/>
          </p:cNvSpPr>
          <p:nvPr/>
        </p:nvSpPr>
        <p:spPr bwMode="auto">
          <a:xfrm>
            <a:off x="3884613" y="8645525"/>
            <a:ext cx="2971800" cy="454025"/>
          </a:xfrm>
          <a:prstGeom prst="rect">
            <a:avLst/>
          </a:prstGeom>
          <a:noFill/>
          <a:ln w="9525">
            <a:noFill/>
            <a:miter lim="800000"/>
            <a:headEnd/>
            <a:tailEnd/>
          </a:ln>
        </p:spPr>
        <p:txBody>
          <a:bodyPr lIns="91484" tIns="45742" rIns="91484" bIns="45742" anchor="b"/>
          <a:lstStyle/>
          <a:p>
            <a:pPr algn="r" defTabSz="890588"/>
            <a:fld id="{79526E0A-4E10-4153-B9A2-974956783FD6}" type="slidenum">
              <a:rPr lang="pt-PT" sz="1200"/>
              <a:pPr algn="r" defTabSz="890588"/>
              <a:t>18</a:t>
            </a:fld>
            <a:endParaRPr lang="pt-PT"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53250" name="Marcador de Posição de Notas 2"/>
          <p:cNvSpPr>
            <a:spLocks noGrp="1"/>
          </p:cNvSpPr>
          <p:nvPr>
            <p:ph type="body" idx="1"/>
          </p:nvPr>
        </p:nvSpPr>
        <p:spPr>
          <a:noFill/>
          <a:ln/>
        </p:spPr>
        <p:txBody>
          <a:bodyPr/>
          <a:lstStyle/>
          <a:p>
            <a:pPr eaLnBrk="1" hangingPunct="1">
              <a:spcBef>
                <a:spcPct val="0"/>
              </a:spcBef>
            </a:pPr>
            <a:endParaRPr lang="pt-PT" smtClean="0"/>
          </a:p>
        </p:txBody>
      </p:sp>
      <p:sp>
        <p:nvSpPr>
          <p:cNvPr id="53251" name="Marcador de Posição do Número do Diapositivo 3"/>
          <p:cNvSpPr txBox="1">
            <a:spLocks noGrp="1"/>
          </p:cNvSpPr>
          <p:nvPr/>
        </p:nvSpPr>
        <p:spPr bwMode="auto">
          <a:xfrm>
            <a:off x="3884613" y="8645525"/>
            <a:ext cx="2971800" cy="454025"/>
          </a:xfrm>
          <a:prstGeom prst="rect">
            <a:avLst/>
          </a:prstGeom>
          <a:noFill/>
          <a:ln w="9525">
            <a:noFill/>
            <a:miter lim="800000"/>
            <a:headEnd/>
            <a:tailEnd/>
          </a:ln>
        </p:spPr>
        <p:txBody>
          <a:bodyPr lIns="91484" tIns="45742" rIns="91484" bIns="45742" anchor="b"/>
          <a:lstStyle/>
          <a:p>
            <a:pPr algn="r" defTabSz="890588"/>
            <a:fld id="{034A546D-9293-4E72-8E9C-5B6C86CD7191}" type="slidenum">
              <a:rPr lang="pt-PT" sz="1200"/>
              <a:pPr algn="r" defTabSz="890588"/>
              <a:t>19</a:t>
            </a:fld>
            <a:endParaRPr lang="pt-PT"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18434" name="Marcador de Posição de Notas 2"/>
          <p:cNvSpPr>
            <a:spLocks noGrp="1"/>
          </p:cNvSpPr>
          <p:nvPr>
            <p:ph type="body" idx="1"/>
          </p:nvPr>
        </p:nvSpPr>
        <p:spPr>
          <a:noFill/>
          <a:ln/>
        </p:spPr>
        <p:txBody>
          <a:bodyPr/>
          <a:lstStyle/>
          <a:p>
            <a:pPr eaLnBrk="1" hangingPunct="1">
              <a:spcBef>
                <a:spcPct val="0"/>
              </a:spcBef>
            </a:pPr>
            <a:r>
              <a:rPr lang="pt-PT" sz="1000" smtClean="0"/>
              <a:t>Elaboração de um projecto com aplicabilidade real;</a:t>
            </a:r>
          </a:p>
          <a:p>
            <a:pPr eaLnBrk="1" hangingPunct="1">
              <a:spcBef>
                <a:spcPct val="0"/>
              </a:spcBef>
            </a:pPr>
            <a:r>
              <a:rPr lang="pt-PT" sz="1000" smtClean="0"/>
              <a:t>Possibilidade de criação do próprio emprego…</a:t>
            </a:r>
          </a:p>
        </p:txBody>
      </p:sp>
      <p:sp>
        <p:nvSpPr>
          <p:cNvPr id="18435" name="Marcador de Posição do Número do Diapositivo 3"/>
          <p:cNvSpPr>
            <a:spLocks noGrp="1"/>
          </p:cNvSpPr>
          <p:nvPr>
            <p:ph type="sldNum" sz="quarter" idx="5"/>
          </p:nvPr>
        </p:nvSpPr>
        <p:spPr>
          <a:noFill/>
        </p:spPr>
        <p:txBody>
          <a:bodyPr/>
          <a:lstStyle/>
          <a:p>
            <a:fld id="{1483341F-24CB-4883-92A1-E20106F78CD3}" type="slidenum">
              <a:rPr lang="pt-PT" smtClean="0"/>
              <a:pPr/>
              <a:t>2</a:t>
            </a:fld>
            <a:endParaRPr lang="pt-P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55298" name="Marcador de Posição de Notas 2"/>
          <p:cNvSpPr>
            <a:spLocks noGrp="1"/>
          </p:cNvSpPr>
          <p:nvPr>
            <p:ph type="body" idx="1"/>
          </p:nvPr>
        </p:nvSpPr>
        <p:spPr>
          <a:noFill/>
          <a:ln/>
        </p:spPr>
        <p:txBody>
          <a:bodyPr/>
          <a:lstStyle/>
          <a:p>
            <a:pPr marL="228600" indent="-228600" eaLnBrk="1" hangingPunct="1">
              <a:spcBef>
                <a:spcPct val="0"/>
              </a:spcBef>
              <a:buFont typeface="Calibri" pitchFamily="34" charset="0"/>
              <a:buAutoNum type="arabicPeriod"/>
            </a:pPr>
            <a:r>
              <a:rPr lang="pt-PT" sz="1000" smtClean="0"/>
              <a:t>[</a:t>
            </a:r>
            <a:r>
              <a:rPr lang="pt-PT" sz="1000" u="sng" smtClean="0"/>
              <a:t>Imobilizado Incorpóreo</a:t>
            </a:r>
            <a:r>
              <a:rPr lang="pt-PT" sz="1000" smtClean="0"/>
              <a:t>] </a:t>
            </a:r>
          </a:p>
          <a:p>
            <a:pPr marL="228600" indent="-228600" eaLnBrk="1" hangingPunct="1">
              <a:spcBef>
                <a:spcPct val="0"/>
              </a:spcBef>
              <a:buFont typeface="Calibri" pitchFamily="34" charset="0"/>
              <a:buAutoNum type="arabicPeriod"/>
            </a:pPr>
            <a:r>
              <a:rPr lang="pt-PT" sz="1000" smtClean="0"/>
              <a:t>As despesas de instalação são relativas à constituição da sociedade, e incluem a elaboração dos estatutos, declarações, registos e publicações, e ainda as despesas respeitantes a estudos e projectos. </a:t>
            </a:r>
          </a:p>
          <a:p>
            <a:pPr marL="228600" indent="-228600" eaLnBrk="1" hangingPunct="1">
              <a:spcBef>
                <a:spcPct val="0"/>
              </a:spcBef>
              <a:buFont typeface="Calibri" pitchFamily="34" charset="0"/>
              <a:buAutoNum type="arabicPeriod"/>
            </a:pPr>
            <a:r>
              <a:rPr lang="pt-PT" sz="1000" smtClean="0"/>
              <a:t>As despesas de ID, englobam as despesas associadas à investigação, com o objectivo de obter novos conhecimentos científicos ou técnicos.</a:t>
            </a:r>
          </a:p>
          <a:p>
            <a:pPr marL="228600" indent="-228600" eaLnBrk="1" hangingPunct="1">
              <a:spcBef>
                <a:spcPct val="0"/>
              </a:spcBef>
              <a:buFont typeface="Calibri" pitchFamily="34" charset="0"/>
              <a:buAutoNum type="arabicPeriod"/>
            </a:pPr>
            <a:r>
              <a:rPr lang="pt-PT" sz="1000" smtClean="0"/>
              <a:t>As despesas relacionadas com a propriedade industrial e outros direitos, incluem as patentes e as licenças.</a:t>
            </a:r>
          </a:p>
          <a:p>
            <a:pPr marL="228600" indent="-228600" eaLnBrk="1" hangingPunct="1">
              <a:spcBef>
                <a:spcPct val="0"/>
              </a:spcBef>
              <a:buFont typeface="Calibri" pitchFamily="34" charset="0"/>
              <a:buAutoNum type="arabicPeriod"/>
            </a:pPr>
            <a:r>
              <a:rPr lang="pt-PT" sz="1000" smtClean="0"/>
              <a:t>[</a:t>
            </a:r>
            <a:r>
              <a:rPr lang="pt-PT" sz="1000" u="sng" smtClean="0"/>
              <a:t>Imobilizado Corpóreo</a:t>
            </a:r>
            <a:r>
              <a:rPr lang="pt-PT" sz="1000" smtClean="0"/>
              <a:t>]</a:t>
            </a:r>
          </a:p>
          <a:p>
            <a:pPr marL="228600" indent="-228600" eaLnBrk="1" hangingPunct="1">
              <a:spcBef>
                <a:spcPct val="0"/>
              </a:spcBef>
              <a:buFont typeface="Calibri" pitchFamily="34" charset="0"/>
              <a:buAutoNum type="arabicPeriod"/>
            </a:pPr>
            <a:r>
              <a:rPr lang="pt-PT" sz="1000" smtClean="0"/>
              <a:t>Esta rubrica é constituída pelo terreno para implantação do empreendimento, pelo edifício, pelo equipamento básico (integra um conjunto de instrumentos, máquinas e outros bens, com os quais a empresa realiza a prestação de serviços), equipamento de transporte (viatura comercial ligeira), ferramentas e utensílios, equipamento administrativo e outras imobilizações corpóreas, indispensáveis ao arranque e funcionamento normal da empresa.</a:t>
            </a:r>
          </a:p>
          <a:p>
            <a:pPr marL="228600" indent="-228600" eaLnBrk="1" hangingPunct="1">
              <a:spcBef>
                <a:spcPct val="0"/>
              </a:spcBef>
              <a:buFont typeface="Calibri" pitchFamily="34" charset="0"/>
              <a:buAutoNum type="arabicPeriod"/>
            </a:pPr>
            <a:r>
              <a:rPr lang="pt-PT" sz="1000" smtClean="0"/>
              <a:t>O montante que se prevê investir em capital fixo ascende a 420.903,67 euros.</a:t>
            </a:r>
          </a:p>
        </p:txBody>
      </p:sp>
      <p:sp>
        <p:nvSpPr>
          <p:cNvPr id="55299" name="Marcador de Posição do Número do Diapositivo 3"/>
          <p:cNvSpPr txBox="1">
            <a:spLocks noGrp="1"/>
          </p:cNvSpPr>
          <p:nvPr/>
        </p:nvSpPr>
        <p:spPr bwMode="auto">
          <a:xfrm>
            <a:off x="3884613" y="8645525"/>
            <a:ext cx="2971800" cy="454025"/>
          </a:xfrm>
          <a:prstGeom prst="rect">
            <a:avLst/>
          </a:prstGeom>
          <a:noFill/>
          <a:ln w="9525">
            <a:noFill/>
            <a:miter lim="800000"/>
            <a:headEnd/>
            <a:tailEnd/>
          </a:ln>
        </p:spPr>
        <p:txBody>
          <a:bodyPr lIns="91484" tIns="45742" rIns="91484" bIns="45742" anchor="b"/>
          <a:lstStyle/>
          <a:p>
            <a:pPr algn="r" defTabSz="890588"/>
            <a:fld id="{1A781E68-1520-4DA1-BBF4-790A500C21F7}" type="slidenum">
              <a:rPr lang="pt-PT" sz="1200"/>
              <a:pPr algn="r" defTabSz="890588"/>
              <a:t>20</a:t>
            </a:fld>
            <a:endParaRPr lang="pt-PT"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57346" name="Marcador de Posição de Notas 2"/>
          <p:cNvSpPr>
            <a:spLocks noGrp="1"/>
          </p:cNvSpPr>
          <p:nvPr>
            <p:ph type="body" idx="1"/>
          </p:nvPr>
        </p:nvSpPr>
        <p:spPr>
          <a:noFill/>
          <a:ln/>
        </p:spPr>
        <p:txBody>
          <a:bodyPr/>
          <a:lstStyle/>
          <a:p>
            <a:pPr marL="155575" indent="-155575" eaLnBrk="1" hangingPunct="1">
              <a:spcBef>
                <a:spcPct val="0"/>
              </a:spcBef>
              <a:buFontTx/>
              <a:buAutoNum type="arabicPeriod"/>
            </a:pPr>
            <a:r>
              <a:rPr lang="pt-PT" sz="1000" smtClean="0"/>
              <a:t>O investimento inicial a realizar ascende a 439.384,40 euros. Nos anos seguintes do período em análise (2010-2014), não se justifica a realização de novos investimentos, porque este equipamento permitirá assegurar o volume de actividade esperado, não se prevendo a necessidade de substituição ou grandes reparações.</a:t>
            </a:r>
          </a:p>
          <a:p>
            <a:pPr marL="155575" indent="-155575" eaLnBrk="1" hangingPunct="1">
              <a:spcBef>
                <a:spcPct val="0"/>
              </a:spcBef>
              <a:buFontTx/>
              <a:buAutoNum type="arabicPeriod"/>
            </a:pPr>
            <a:r>
              <a:rPr lang="pt-PT" sz="1000" smtClean="0"/>
              <a:t>Para a concretização do projecto Pharma Spa, torna-se necessário contratualizar um empréstimo a médio/longo prazo, no montante de 400.000,00 euros, pelo prazo de 5 anos, à taxa nominal de 5,49%, a que corresponde uma T.A.E. de 5,75%, com juros postecipados.</a:t>
            </a:r>
          </a:p>
          <a:p>
            <a:pPr marL="155575" indent="-155575" eaLnBrk="1" hangingPunct="1">
              <a:spcBef>
                <a:spcPct val="0"/>
              </a:spcBef>
              <a:buFontTx/>
              <a:buAutoNum type="arabicPeriod"/>
            </a:pPr>
            <a:r>
              <a:rPr lang="pt-PT" sz="1000" smtClean="0"/>
              <a:t>O financiamento do projecto, para além do empréstimo, e do recurso aos capitais próprios, integrará ainda um empréstimo dos sócios (suprimentos) no valor de 50.000,00 euros.</a:t>
            </a:r>
          </a:p>
        </p:txBody>
      </p:sp>
      <p:sp>
        <p:nvSpPr>
          <p:cNvPr id="57347" name="Marcador de Posição do Número do Diapositivo 3"/>
          <p:cNvSpPr txBox="1">
            <a:spLocks noGrp="1"/>
          </p:cNvSpPr>
          <p:nvPr/>
        </p:nvSpPr>
        <p:spPr bwMode="auto">
          <a:xfrm>
            <a:off x="3884613" y="8645525"/>
            <a:ext cx="2971800" cy="454025"/>
          </a:xfrm>
          <a:prstGeom prst="rect">
            <a:avLst/>
          </a:prstGeom>
          <a:noFill/>
          <a:ln w="9525">
            <a:noFill/>
            <a:miter lim="800000"/>
            <a:headEnd/>
            <a:tailEnd/>
          </a:ln>
        </p:spPr>
        <p:txBody>
          <a:bodyPr lIns="91484" tIns="45742" rIns="91484" bIns="45742" anchor="b"/>
          <a:lstStyle/>
          <a:p>
            <a:pPr algn="r" defTabSz="890588"/>
            <a:fld id="{5E5A5158-8A48-4026-8B0E-A8B531C3DADC}" type="slidenum">
              <a:rPr lang="pt-PT" sz="1200"/>
              <a:pPr algn="r" defTabSz="890588"/>
              <a:t>21</a:t>
            </a:fld>
            <a:endParaRPr lang="pt-PT"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59394" name="Marcador de Posição de Notas 2"/>
          <p:cNvSpPr>
            <a:spLocks noGrp="1"/>
          </p:cNvSpPr>
          <p:nvPr>
            <p:ph type="body" idx="1"/>
          </p:nvPr>
        </p:nvSpPr>
        <p:spPr>
          <a:noFill/>
          <a:ln/>
        </p:spPr>
        <p:txBody>
          <a:bodyPr/>
          <a:lstStyle/>
          <a:p>
            <a:r>
              <a:rPr lang="pt-PT" sz="1000" smtClean="0"/>
              <a:t>O Balanço Previsional permite ter uma ideia da evolução esperada do Activo e do Passivo da empresa (origens e aplicações de fundos), bem como da correspondente situação líquida.</a:t>
            </a:r>
          </a:p>
        </p:txBody>
      </p:sp>
      <p:sp>
        <p:nvSpPr>
          <p:cNvPr id="59395" name="Marcador de Posição do Número do Diapositivo 3"/>
          <p:cNvSpPr>
            <a:spLocks noGrp="1"/>
          </p:cNvSpPr>
          <p:nvPr>
            <p:ph type="sldNum" sz="quarter" idx="5"/>
          </p:nvPr>
        </p:nvSpPr>
        <p:spPr>
          <a:noFill/>
        </p:spPr>
        <p:txBody>
          <a:bodyPr/>
          <a:lstStyle/>
          <a:p>
            <a:fld id="{11AF05E9-71D4-46C1-9F30-0C1439093BAC}" type="slidenum">
              <a:rPr lang="pt-PT" smtClean="0"/>
              <a:pPr/>
              <a:t>22</a:t>
            </a:fld>
            <a:endParaRPr lang="pt-P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61442" name="Marcador de Posição de Notas 2"/>
          <p:cNvSpPr>
            <a:spLocks noGrp="1"/>
          </p:cNvSpPr>
          <p:nvPr>
            <p:ph type="body" idx="1"/>
          </p:nvPr>
        </p:nvSpPr>
        <p:spPr>
          <a:noFill/>
          <a:ln/>
        </p:spPr>
        <p:txBody>
          <a:bodyPr/>
          <a:lstStyle/>
          <a:p>
            <a:pPr marL="233363" indent="-233363" eaLnBrk="1" hangingPunct="1">
              <a:spcBef>
                <a:spcPct val="0"/>
              </a:spcBef>
            </a:pPr>
            <a:r>
              <a:rPr lang="pt-PT" sz="1000" smtClean="0"/>
              <a:t>O Balanço e a DR Previsional permitem determinar a situação patrimonial do projecto, permitindo efectuar um diagnóstico da solvabilidade futura do projecto.</a:t>
            </a:r>
          </a:p>
        </p:txBody>
      </p:sp>
      <p:sp>
        <p:nvSpPr>
          <p:cNvPr id="61443" name="Marcador de Posição do Número do Diapositivo 3"/>
          <p:cNvSpPr txBox="1">
            <a:spLocks noGrp="1"/>
          </p:cNvSpPr>
          <p:nvPr/>
        </p:nvSpPr>
        <p:spPr bwMode="auto">
          <a:xfrm>
            <a:off x="3884613" y="8645525"/>
            <a:ext cx="2971800" cy="454025"/>
          </a:xfrm>
          <a:prstGeom prst="rect">
            <a:avLst/>
          </a:prstGeom>
          <a:noFill/>
          <a:ln w="9525">
            <a:noFill/>
            <a:miter lim="800000"/>
            <a:headEnd/>
            <a:tailEnd/>
          </a:ln>
        </p:spPr>
        <p:txBody>
          <a:bodyPr lIns="91484" tIns="45742" rIns="91484" bIns="45742" anchor="b"/>
          <a:lstStyle/>
          <a:p>
            <a:pPr algn="r" defTabSz="890588"/>
            <a:fld id="{DB323CB5-2A3C-4C0E-8997-613135179311}" type="slidenum">
              <a:rPr lang="pt-PT" sz="1200"/>
              <a:pPr algn="r" defTabSz="890588"/>
              <a:t>23</a:t>
            </a:fld>
            <a:endParaRPr lang="pt-PT"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63490" name="Marcador de Posição de Notas 2"/>
          <p:cNvSpPr>
            <a:spLocks noGrp="1"/>
          </p:cNvSpPr>
          <p:nvPr>
            <p:ph type="body" idx="1"/>
          </p:nvPr>
        </p:nvSpPr>
        <p:spPr>
          <a:noFill/>
          <a:ln/>
        </p:spPr>
        <p:txBody>
          <a:bodyPr/>
          <a:lstStyle/>
          <a:p>
            <a:pPr marL="233363" indent="-233363">
              <a:buFontTx/>
              <a:buAutoNum type="arabicPeriod"/>
            </a:pPr>
            <a:r>
              <a:rPr lang="pt-PT" sz="1000" smtClean="0"/>
              <a:t>O VAL do projecto ascende a 123.147,50€ (VAL&gt;0), o que expressa o grande interesse do projecto, pois proporciona a integral recuperação dos capitais a investir, a cobertura do risco associado ao projecto e ainda a criação de excedentes monetários.</a:t>
            </a:r>
          </a:p>
          <a:p>
            <a:pPr marL="233363" indent="-233363">
              <a:buFontTx/>
              <a:buAutoNum type="arabicPeriod"/>
            </a:pPr>
            <a:r>
              <a:rPr lang="pt-PT" sz="1000" smtClean="0"/>
              <a:t>A TIR apresenta o valor de 18,95%, sendo por isso um projecto muito interessante de implementar. Conforme comprovado, a TIR é superior ao COC (18,95%&gt; 11,43%), condição </a:t>
            </a:r>
            <a:r>
              <a:rPr lang="pt-PT" sz="1000" i="1" smtClean="0"/>
              <a:t>sine qua non  </a:t>
            </a:r>
            <a:r>
              <a:rPr lang="pt-PT" sz="1000" smtClean="0"/>
              <a:t>para a aceitação do projecto. </a:t>
            </a:r>
          </a:p>
          <a:p>
            <a:pPr marL="233363" indent="-233363">
              <a:buFontTx/>
              <a:buAutoNum type="arabicPeriod"/>
            </a:pPr>
            <a:r>
              <a:rPr lang="pt-PT" sz="1000" smtClean="0"/>
              <a:t>O IR do projecto assume o valor de 1,29, sendo (1,29&gt;1;  VAL&gt;0 e TIR&gt;TA), o que significa que o projecto é rentável, porque tem capacidade de geração de fundos, ou seja, cada unidade de capital investido, é rentabilizada em 1,29.</a:t>
            </a:r>
          </a:p>
          <a:p>
            <a:pPr marL="233363" indent="-233363">
              <a:buFontTx/>
              <a:buAutoNum type="arabicPeriod"/>
            </a:pPr>
            <a:r>
              <a:rPr lang="pt-PT" sz="1000" smtClean="0"/>
              <a:t>O PRI é de 4,54, o que equivale a 4 anos e 6 meses e 14 dias, sendo um projecto aceitável, uma vez que o PRI é inferior a um período máximo fixado pelo investidor (5 anos). </a:t>
            </a:r>
          </a:p>
          <a:p>
            <a:pPr marL="233363" indent="-233363">
              <a:buFontTx/>
              <a:buAutoNum type="arabicPeriod"/>
            </a:pPr>
            <a:r>
              <a:rPr lang="pt-PT" sz="1000" smtClean="0"/>
              <a:t>A Rendibilidade dos CP (ROE) também apresenta bons índices de rendibilidade e uma evolução bastante positiva.</a:t>
            </a:r>
          </a:p>
          <a:p>
            <a:pPr marL="233363" indent="-233363">
              <a:buFontTx/>
              <a:buAutoNum type="arabicPeriod"/>
            </a:pPr>
            <a:r>
              <a:rPr lang="pt-PT" sz="1000" smtClean="0"/>
              <a:t>Em suma, a análise da viabilidade económico-financeira, fundamentada no estudo dos principais critérios de avaliação de projectos, permite aferir que estamos na presença de um projecto com elevado potencial de sucesso, uma vez que cumpre os indicadores standards de avaliação.</a:t>
            </a:r>
          </a:p>
          <a:p>
            <a:pPr marL="233363" indent="-233363">
              <a:buFontTx/>
              <a:buAutoNum type="arabicPeriod"/>
            </a:pPr>
            <a:endParaRPr lang="pt-PT" sz="1000" smtClean="0"/>
          </a:p>
          <a:p>
            <a:pPr marL="233363" indent="-233363">
              <a:buFontTx/>
              <a:buAutoNum type="arabicPeriod"/>
            </a:pPr>
            <a:r>
              <a:rPr lang="pt-PT" sz="1000" smtClean="0"/>
              <a:t>[NOTA:]</a:t>
            </a:r>
          </a:p>
          <a:p>
            <a:pPr marL="233363" indent="-233363"/>
            <a:r>
              <a:rPr lang="pt-PT" sz="1000" smtClean="0"/>
              <a:t>     COC (rendimento perdido na alternativa mais rentável ao investimento aplicado no projecto)</a:t>
            </a:r>
          </a:p>
          <a:p>
            <a:pPr marL="233363" indent="-233363"/>
            <a:r>
              <a:rPr lang="pt-PT" sz="1000" smtClean="0"/>
              <a:t>     VAL  (somatório dos cash-flows actualizados, deduzidos do investimento realizado)</a:t>
            </a:r>
          </a:p>
          <a:p>
            <a:pPr marL="233363" indent="-233363"/>
            <a:r>
              <a:rPr lang="pt-PT" sz="1000" smtClean="0"/>
              <a:t>     TIR (taxa máx. de rentabilidade do projecto, i.e. , é a TA que no final do período de vida do projecto iguala o VAL a zero)</a:t>
            </a:r>
          </a:p>
          <a:p>
            <a:pPr marL="233363" indent="-233363"/>
            <a:r>
              <a:rPr lang="pt-PT" sz="1000" smtClean="0"/>
              <a:t>     IR (traduz a capacidade de geração de fundos, i.e., dá-nos a rentabilidade efectiva por unidade de capital investido.)</a:t>
            </a:r>
          </a:p>
          <a:p>
            <a:pPr marL="233363" indent="-233363"/>
            <a:r>
              <a:rPr lang="pt-PT" sz="1000" smtClean="0"/>
              <a:t>     PRI (determina o período tempo que o projecto leva a recuperar o capital investido)</a:t>
            </a:r>
          </a:p>
          <a:p>
            <a:pPr marL="233363" indent="-233363"/>
            <a:r>
              <a:rPr lang="pt-PT" sz="1000" smtClean="0"/>
              <a:t>     ROE (mede a eficiência da empresa na geração de lucros a partir do activo líquido, i.e, mede a rentabilidade dos capitais investidos no projecto; (A tendência de crescimento no p. 2010-12, reverte-se no p. 2013-14, em virtude do maior crescimento da situação líquida em relação ao activo).</a:t>
            </a:r>
          </a:p>
        </p:txBody>
      </p:sp>
      <p:sp>
        <p:nvSpPr>
          <p:cNvPr id="63491" name="Marcador de Posição do Número do Diapositivo 3"/>
          <p:cNvSpPr txBox="1">
            <a:spLocks noGrp="1"/>
          </p:cNvSpPr>
          <p:nvPr/>
        </p:nvSpPr>
        <p:spPr bwMode="auto">
          <a:xfrm>
            <a:off x="3884613" y="8645525"/>
            <a:ext cx="2971800" cy="454025"/>
          </a:xfrm>
          <a:prstGeom prst="rect">
            <a:avLst/>
          </a:prstGeom>
          <a:noFill/>
          <a:ln w="9525">
            <a:noFill/>
            <a:miter lim="800000"/>
            <a:headEnd/>
            <a:tailEnd/>
          </a:ln>
        </p:spPr>
        <p:txBody>
          <a:bodyPr lIns="91484" tIns="45742" rIns="91484" bIns="45742" anchor="b"/>
          <a:lstStyle/>
          <a:p>
            <a:pPr algn="r" defTabSz="890588"/>
            <a:fld id="{4F87AD37-2874-45FF-9F53-2B4EAD263CD0}" type="slidenum">
              <a:rPr lang="pt-PT" sz="1200"/>
              <a:pPr algn="r" defTabSz="890588"/>
              <a:t>24</a:t>
            </a:fld>
            <a:endParaRPr lang="pt-PT"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65538" name="Marcador de Posição de Notas 2"/>
          <p:cNvSpPr>
            <a:spLocks noGrp="1"/>
          </p:cNvSpPr>
          <p:nvPr>
            <p:ph type="body" idx="1"/>
          </p:nvPr>
        </p:nvSpPr>
        <p:spPr>
          <a:noFill/>
          <a:ln/>
        </p:spPr>
        <p:txBody>
          <a:bodyPr/>
          <a:lstStyle/>
          <a:p>
            <a:pPr marL="233363" indent="-233363">
              <a:buFontTx/>
              <a:buAutoNum type="arabicPeriod"/>
            </a:pPr>
            <a:r>
              <a:rPr lang="pt-PT" sz="1000" smtClean="0"/>
              <a:t>A análise de sensibilidade permite minimizar o risco do projecto, associado às previsões efectuadas ao nível de algumas variáveis com carácter incerto. </a:t>
            </a:r>
          </a:p>
          <a:p>
            <a:pPr marL="233363" indent="-233363">
              <a:buFontTx/>
              <a:buAutoNum type="arabicPeriod"/>
            </a:pPr>
            <a:r>
              <a:rPr lang="pt-PT" sz="1000" smtClean="0"/>
              <a:t>Esta análise permite conhecer as consequências para o projecto, se as previsões que foram feitas para uma determinada variável (volume de vendas, investimento, custos, etc.) não se vierem a verificar, determinando o impacto no valor dos critérios de avaliação.</a:t>
            </a:r>
          </a:p>
        </p:txBody>
      </p:sp>
      <p:sp>
        <p:nvSpPr>
          <p:cNvPr id="65539" name="Marcador de Posição do Número do Diapositivo 3"/>
          <p:cNvSpPr txBox="1">
            <a:spLocks noGrp="1"/>
          </p:cNvSpPr>
          <p:nvPr/>
        </p:nvSpPr>
        <p:spPr bwMode="auto">
          <a:xfrm>
            <a:off x="3884613" y="8645525"/>
            <a:ext cx="2971800" cy="454025"/>
          </a:xfrm>
          <a:prstGeom prst="rect">
            <a:avLst/>
          </a:prstGeom>
          <a:noFill/>
          <a:ln w="9525">
            <a:noFill/>
            <a:miter lim="800000"/>
            <a:headEnd/>
            <a:tailEnd/>
          </a:ln>
        </p:spPr>
        <p:txBody>
          <a:bodyPr lIns="91484" tIns="45742" rIns="91484" bIns="45742" anchor="b"/>
          <a:lstStyle/>
          <a:p>
            <a:pPr algn="r" defTabSz="890588"/>
            <a:fld id="{193F3A1F-8659-4E56-AC6D-14A1E0295393}" type="slidenum">
              <a:rPr lang="pt-PT" sz="1200"/>
              <a:pPr algn="r" defTabSz="890588"/>
              <a:t>25</a:t>
            </a:fld>
            <a:endParaRPr lang="pt-PT"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67586" name="Marcador de Posição de Notas 2"/>
          <p:cNvSpPr>
            <a:spLocks noGrp="1"/>
          </p:cNvSpPr>
          <p:nvPr>
            <p:ph type="body" idx="1"/>
          </p:nvPr>
        </p:nvSpPr>
        <p:spPr>
          <a:noFill/>
          <a:ln/>
        </p:spPr>
        <p:txBody>
          <a:bodyPr/>
          <a:lstStyle/>
          <a:p>
            <a:pPr marL="233363" indent="-233363">
              <a:buFontTx/>
              <a:buAutoNum type="arabicPeriod"/>
            </a:pPr>
            <a:r>
              <a:rPr lang="pt-PT" sz="1000" smtClean="0"/>
              <a:t>Por ex. num cenário “menos favorável” considerando em simultâneo uma variação negativa no volume de negócios (-25%), uma variação positiva no investimento em capital fixo (10%), e ainda, uma variação positiva no valor dos custos (5%), implicaria, um decréscimo no valor dos critérios de avaliação, no entanto, ainda estaria na zona de interesse, pois ainda proporcionaria a integral recuperação dos capitais a investir, a cobertura do risco associado ao projecto e ainda a criação de excedentes monetários.</a:t>
            </a:r>
          </a:p>
        </p:txBody>
      </p:sp>
      <p:sp>
        <p:nvSpPr>
          <p:cNvPr id="67587" name="Marcador de Posição do Número do Diapositivo 3"/>
          <p:cNvSpPr txBox="1">
            <a:spLocks noGrp="1"/>
          </p:cNvSpPr>
          <p:nvPr/>
        </p:nvSpPr>
        <p:spPr bwMode="auto">
          <a:xfrm>
            <a:off x="3884613" y="8645525"/>
            <a:ext cx="2971800" cy="454025"/>
          </a:xfrm>
          <a:prstGeom prst="rect">
            <a:avLst/>
          </a:prstGeom>
          <a:noFill/>
          <a:ln w="9525">
            <a:noFill/>
            <a:miter lim="800000"/>
            <a:headEnd/>
            <a:tailEnd/>
          </a:ln>
        </p:spPr>
        <p:txBody>
          <a:bodyPr lIns="91484" tIns="45742" rIns="91484" bIns="45742" anchor="b"/>
          <a:lstStyle/>
          <a:p>
            <a:pPr algn="r" defTabSz="890588"/>
            <a:fld id="{FF026964-CD1E-4918-BCB7-F94C26AA2D5C}" type="slidenum">
              <a:rPr lang="pt-PT" sz="1200"/>
              <a:pPr algn="r" defTabSz="890588"/>
              <a:t>26</a:t>
            </a:fld>
            <a:endParaRPr lang="pt-PT"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69634" name="Marcador de Posição de Notas 2"/>
          <p:cNvSpPr>
            <a:spLocks noGrp="1"/>
          </p:cNvSpPr>
          <p:nvPr>
            <p:ph type="body" idx="1"/>
          </p:nvPr>
        </p:nvSpPr>
        <p:spPr>
          <a:noFill/>
          <a:ln/>
        </p:spPr>
        <p:txBody>
          <a:bodyPr/>
          <a:lstStyle/>
          <a:p>
            <a:pPr marL="233363" indent="-233363">
              <a:buFontTx/>
              <a:buAutoNum type="arabicPeriod"/>
            </a:pPr>
            <a:r>
              <a:rPr lang="pt-PT" sz="1000" smtClean="0"/>
              <a:t>Finalmente, apresentamos algumas recomendações para investigação ou trabalhos futuros, que, esperamos ser úteis a quem tem espírito empreendedor, e que poderão ajudar incrementar o desenvolvimento económico e social do país. </a:t>
            </a:r>
          </a:p>
          <a:p>
            <a:pPr marL="233363" indent="-233363">
              <a:buFontTx/>
              <a:buAutoNum type="arabicPeriod"/>
            </a:pPr>
            <a:r>
              <a:rPr lang="pt-PT" sz="1000" smtClean="0"/>
              <a:t>Neste sentido, deixamos aqui a sugestão </a:t>
            </a:r>
            <a:r>
              <a:rPr lang="pt-PT" sz="1000" u="sng" smtClean="0"/>
              <a:t>de aplicabilidade deste conceito de negócio a outras áreas geográficas, ou mesmo a outros sectores de actividade</a:t>
            </a:r>
            <a:r>
              <a:rPr lang="pt-PT" sz="1000" smtClean="0"/>
              <a:t>, de forma a complementar a actividade principal com outras áreas relacionadas, quer em criação de valor directo, quer como forma de atrair mais clientes, procurando aproveitar as sinergias existentes entre as diversas áreas. </a:t>
            </a:r>
            <a:r>
              <a:rPr lang="pt-PT" sz="1000" u="sng" smtClean="0"/>
              <a:t>O propósito deste conceito de negócios é tirar o produto ou serviço fora do seu contexto lógico, de forma a dar-lhe outra perspectiva no que concerne à capacidade de inovação</a:t>
            </a:r>
            <a:r>
              <a:rPr lang="pt-PT" sz="1000" smtClean="0"/>
              <a:t>.</a:t>
            </a:r>
          </a:p>
          <a:p>
            <a:pPr marL="233363" indent="-233363">
              <a:buFontTx/>
              <a:buAutoNum type="arabicPeriod"/>
            </a:pPr>
            <a:r>
              <a:rPr lang="pt-PT" sz="1000" smtClean="0"/>
              <a:t>Este conceito segue uma estratégia de </a:t>
            </a:r>
            <a:r>
              <a:rPr lang="pt-PT" sz="1000" u="sng" smtClean="0"/>
              <a:t>Marketing Lateral</a:t>
            </a:r>
            <a:r>
              <a:rPr lang="pt-PT" sz="1000" smtClean="0"/>
              <a:t>, baseado na procura de expansão, por abordagem de necessidades, utilizações, targets ou situações que anteriormente haviam sido descartadas da definição de mercado para um produto ou serviço. Associado a esta estratégia deve ser promovido o </a:t>
            </a:r>
            <a:r>
              <a:rPr lang="pt-PT" sz="1000" u="sng" smtClean="0"/>
              <a:t>Marketing Experiencial</a:t>
            </a:r>
            <a:r>
              <a:rPr lang="pt-PT" sz="1000" smtClean="0"/>
              <a:t>, que aposta fortemente nas relações com o cliente, apela aos sentidos, às emoções e sentimentos, ao intelecto, à percepção, criando experiências que comprometem os consumidores criativamente.</a:t>
            </a:r>
          </a:p>
        </p:txBody>
      </p:sp>
      <p:sp>
        <p:nvSpPr>
          <p:cNvPr id="69635" name="Marcador de Posição do Número do Diapositivo 3"/>
          <p:cNvSpPr txBox="1">
            <a:spLocks noGrp="1"/>
          </p:cNvSpPr>
          <p:nvPr/>
        </p:nvSpPr>
        <p:spPr bwMode="auto">
          <a:xfrm>
            <a:off x="3884613" y="8645525"/>
            <a:ext cx="2971800" cy="454025"/>
          </a:xfrm>
          <a:prstGeom prst="rect">
            <a:avLst/>
          </a:prstGeom>
          <a:noFill/>
          <a:ln w="9525">
            <a:noFill/>
            <a:miter lim="800000"/>
            <a:headEnd/>
            <a:tailEnd/>
          </a:ln>
        </p:spPr>
        <p:txBody>
          <a:bodyPr lIns="91484" tIns="45742" rIns="91484" bIns="45742" anchor="b"/>
          <a:lstStyle/>
          <a:p>
            <a:pPr algn="r" defTabSz="890588"/>
            <a:fld id="{5AD59D85-2AB6-4492-9D2E-1DDBE3122CAC}" type="slidenum">
              <a:rPr lang="pt-PT" sz="1200"/>
              <a:pPr algn="r" defTabSz="890588"/>
              <a:t>27</a:t>
            </a:fld>
            <a:endParaRPr lang="pt-PT"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71682" name="Marcador de Posição de Notas 2"/>
          <p:cNvSpPr>
            <a:spLocks noGrp="1"/>
          </p:cNvSpPr>
          <p:nvPr>
            <p:ph type="body" idx="1"/>
          </p:nvPr>
        </p:nvSpPr>
        <p:spPr>
          <a:noFill/>
          <a:ln/>
        </p:spPr>
        <p:txBody>
          <a:bodyPr/>
          <a:lstStyle/>
          <a:p>
            <a:pPr eaLnBrk="1" hangingPunct="1">
              <a:spcBef>
                <a:spcPct val="0"/>
              </a:spcBef>
            </a:pPr>
            <a:endParaRPr lang="pt-PT" smtClean="0"/>
          </a:p>
        </p:txBody>
      </p:sp>
      <p:sp>
        <p:nvSpPr>
          <p:cNvPr id="71683" name="Marcador de Posição do Número do Diapositivo 3"/>
          <p:cNvSpPr txBox="1">
            <a:spLocks noGrp="1"/>
          </p:cNvSpPr>
          <p:nvPr/>
        </p:nvSpPr>
        <p:spPr bwMode="auto">
          <a:xfrm>
            <a:off x="3884613" y="8645525"/>
            <a:ext cx="2971800" cy="454025"/>
          </a:xfrm>
          <a:prstGeom prst="rect">
            <a:avLst/>
          </a:prstGeom>
          <a:noFill/>
          <a:ln w="9525">
            <a:noFill/>
            <a:miter lim="800000"/>
            <a:headEnd/>
            <a:tailEnd/>
          </a:ln>
        </p:spPr>
        <p:txBody>
          <a:bodyPr lIns="91484" tIns="45742" rIns="91484" bIns="45742" anchor="b"/>
          <a:lstStyle/>
          <a:p>
            <a:pPr algn="r" defTabSz="890588"/>
            <a:fld id="{8F6841B9-3158-47C0-8DAA-96E62BDFF8BD}" type="slidenum">
              <a:rPr lang="pt-PT" sz="1200"/>
              <a:pPr algn="r" defTabSz="890588"/>
              <a:t>28</a:t>
            </a:fld>
            <a:endParaRPr lang="pt-PT"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20482" name="Marcador de Posição de Notas 2"/>
          <p:cNvSpPr>
            <a:spLocks noGrp="1"/>
          </p:cNvSpPr>
          <p:nvPr>
            <p:ph type="body" idx="1"/>
          </p:nvPr>
        </p:nvSpPr>
        <p:spPr>
          <a:noFill/>
          <a:ln/>
        </p:spPr>
        <p:txBody>
          <a:bodyPr/>
          <a:lstStyle/>
          <a:p>
            <a:pPr eaLnBrk="1" hangingPunct="1">
              <a:spcBef>
                <a:spcPct val="0"/>
              </a:spcBef>
            </a:pPr>
            <a:r>
              <a:rPr lang="pt-PT" sz="1000" smtClean="0"/>
              <a:t>O trabalho está estruturado em 11 capítulos…</a:t>
            </a:r>
          </a:p>
        </p:txBody>
      </p:sp>
      <p:sp>
        <p:nvSpPr>
          <p:cNvPr id="20483" name="Marcador de Posição do Número do Diapositivo 3"/>
          <p:cNvSpPr>
            <a:spLocks noGrp="1"/>
          </p:cNvSpPr>
          <p:nvPr>
            <p:ph type="sldNum" sz="quarter" idx="5"/>
          </p:nvPr>
        </p:nvSpPr>
        <p:spPr>
          <a:noFill/>
        </p:spPr>
        <p:txBody>
          <a:bodyPr/>
          <a:lstStyle/>
          <a:p>
            <a:fld id="{246ED0CE-0076-4FEB-8876-44BD3DA97CBC}" type="slidenum">
              <a:rPr lang="pt-PT" smtClean="0"/>
              <a:pPr/>
              <a:t>3</a:t>
            </a:fld>
            <a:endParaRPr lang="pt-P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22530" name="Marcador de Posição de Notas 2"/>
          <p:cNvSpPr>
            <a:spLocks noGrp="1"/>
          </p:cNvSpPr>
          <p:nvPr>
            <p:ph type="body" idx="1"/>
          </p:nvPr>
        </p:nvSpPr>
        <p:spPr>
          <a:noFill/>
          <a:ln/>
        </p:spPr>
        <p:txBody>
          <a:bodyPr/>
          <a:lstStyle/>
          <a:p>
            <a:pPr marL="233363" indent="-233363" eaLnBrk="1" hangingPunct="1">
              <a:spcBef>
                <a:spcPct val="0"/>
              </a:spcBef>
              <a:buFontTx/>
              <a:buAutoNum type="arabicPeriod"/>
            </a:pPr>
            <a:r>
              <a:rPr lang="pt-PT" sz="1000" smtClean="0"/>
              <a:t>O PN é uma </a:t>
            </a:r>
            <a:r>
              <a:rPr lang="pt-PT" sz="1000" b="1" smtClean="0"/>
              <a:t>ferramenta de gestão essencial no desenvolvimento empresarial</a:t>
            </a:r>
            <a:r>
              <a:rPr lang="pt-PT" sz="1000" smtClean="0"/>
              <a:t>, na medida em que é um documento que sistematiza a informação sobre a ideia do negócio;</a:t>
            </a:r>
          </a:p>
          <a:p>
            <a:pPr marL="233363" indent="-233363" eaLnBrk="1" hangingPunct="1">
              <a:spcBef>
                <a:spcPct val="0"/>
              </a:spcBef>
              <a:buFontTx/>
              <a:buAutoNum type="arabicPeriod"/>
            </a:pPr>
            <a:r>
              <a:rPr lang="pt-PT" sz="1000" smtClean="0"/>
              <a:t>É a </a:t>
            </a:r>
            <a:r>
              <a:rPr lang="pt-PT" sz="1000" b="1" smtClean="0"/>
              <a:t>base de apresentação do projecto a interlocutores externos</a:t>
            </a:r>
            <a:r>
              <a:rPr lang="pt-PT" sz="1000" smtClean="0"/>
              <a:t>, com destaque para investidores, instituições bancárias, SCR, empresas e parceiros, bem como o Estado e público em geral.</a:t>
            </a:r>
          </a:p>
          <a:p>
            <a:pPr marL="233363" indent="-233363" eaLnBrk="1" hangingPunct="1">
              <a:spcBef>
                <a:spcPct val="0"/>
              </a:spcBef>
              <a:buFontTx/>
              <a:buAutoNum type="arabicPeriod"/>
            </a:pPr>
            <a:r>
              <a:rPr lang="pt-PT" sz="1000" smtClean="0"/>
              <a:t>É um </a:t>
            </a:r>
            <a:r>
              <a:rPr lang="pt-PT" sz="1000" b="1" smtClean="0"/>
              <a:t>instrumento de decisão sobre a implementação do negócio</a:t>
            </a:r>
            <a:r>
              <a:rPr lang="pt-PT" sz="1000" smtClean="0"/>
              <a:t>,</a:t>
            </a:r>
            <a:r>
              <a:rPr lang="pt-PT" sz="1000" b="1" smtClean="0"/>
              <a:t> </a:t>
            </a:r>
            <a:r>
              <a:rPr lang="pt-PT" sz="1000" smtClean="0"/>
              <a:t>i.e., é um instrumento necessário para guiar o empreendedor na difícil tarefa de decidir o lançamento de um novo negócio. </a:t>
            </a:r>
          </a:p>
          <a:p>
            <a:pPr marL="233363" indent="-233363" eaLnBrk="1" hangingPunct="1">
              <a:spcBef>
                <a:spcPct val="0"/>
              </a:spcBef>
              <a:buFontTx/>
              <a:buAutoNum type="arabicPeriod"/>
            </a:pPr>
            <a:r>
              <a:rPr lang="pt-PT" sz="1000" smtClean="0"/>
              <a:t>Ajuda a </a:t>
            </a:r>
            <a:r>
              <a:rPr lang="pt-PT" sz="1000" b="1" smtClean="0"/>
              <a:t>preparar o arranque e antever as dificuldades </a:t>
            </a:r>
            <a:r>
              <a:rPr lang="pt-PT" sz="1000" smtClean="0"/>
              <a:t>que poderão surgir nos primeiros anos de actividade; a capacidade de ultrapassagem rápida das dificuldades iniciais, é determinante para o êxito do empreendimento;</a:t>
            </a:r>
          </a:p>
          <a:p>
            <a:pPr marL="233363" indent="-233363" eaLnBrk="1" hangingPunct="1">
              <a:spcBef>
                <a:spcPct val="0"/>
              </a:spcBef>
              <a:buFontTx/>
              <a:buAutoNum type="arabicPeriod"/>
            </a:pPr>
            <a:r>
              <a:rPr lang="pt-PT" sz="1000" smtClean="0"/>
              <a:t>Deverá ser um </a:t>
            </a:r>
            <a:r>
              <a:rPr lang="pt-PT" sz="1000" b="1" smtClean="0"/>
              <a:t>documento “vivo” dinâmico</a:t>
            </a:r>
            <a:r>
              <a:rPr lang="pt-PT" sz="1000" smtClean="0"/>
              <a:t>, no sentido de que deve ser constantemente actualizado, ajustando-se às várias variáveis e novas estratégias definidas, para que seja útil na consecução dos objectivos dos empreendedores;</a:t>
            </a:r>
          </a:p>
          <a:p>
            <a:pPr marL="233363" indent="-233363" eaLnBrk="1" hangingPunct="1">
              <a:spcBef>
                <a:spcPct val="0"/>
              </a:spcBef>
              <a:buFontTx/>
              <a:buAutoNum type="arabicPeriod"/>
            </a:pPr>
            <a:r>
              <a:rPr lang="pt-PT" sz="1000" smtClean="0"/>
              <a:t>Constitui um </a:t>
            </a:r>
            <a:r>
              <a:rPr lang="pt-PT" sz="1000" b="1" smtClean="0"/>
              <a:t>importante documento de planeamento e gestão empresarial</a:t>
            </a:r>
            <a:r>
              <a:rPr lang="pt-PT" sz="1000" smtClean="0"/>
              <a:t>;</a:t>
            </a:r>
          </a:p>
        </p:txBody>
      </p:sp>
      <p:sp>
        <p:nvSpPr>
          <p:cNvPr id="22531" name="Marcador de Posição do Número do Diapositivo 3"/>
          <p:cNvSpPr txBox="1">
            <a:spLocks noGrp="1"/>
          </p:cNvSpPr>
          <p:nvPr/>
        </p:nvSpPr>
        <p:spPr bwMode="auto">
          <a:xfrm>
            <a:off x="3884613" y="8645525"/>
            <a:ext cx="2971800" cy="454025"/>
          </a:xfrm>
          <a:prstGeom prst="rect">
            <a:avLst/>
          </a:prstGeom>
          <a:noFill/>
          <a:ln w="9525">
            <a:noFill/>
            <a:miter lim="800000"/>
            <a:headEnd/>
            <a:tailEnd/>
          </a:ln>
        </p:spPr>
        <p:txBody>
          <a:bodyPr lIns="91484" tIns="45742" rIns="91484" bIns="45742" anchor="b"/>
          <a:lstStyle/>
          <a:p>
            <a:pPr algn="r" defTabSz="890588"/>
            <a:fld id="{0033E443-FBFD-4F9F-9135-6862782C2B0D}" type="slidenum">
              <a:rPr lang="pt-PT" sz="1200"/>
              <a:pPr algn="r" defTabSz="890588"/>
              <a:t>4</a:t>
            </a:fld>
            <a:endParaRPr lang="pt-PT"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24578" name="Marcador de Posição de Notas 2"/>
          <p:cNvSpPr>
            <a:spLocks noGrp="1"/>
          </p:cNvSpPr>
          <p:nvPr>
            <p:ph type="body" idx="1"/>
          </p:nvPr>
        </p:nvSpPr>
        <p:spPr>
          <a:noFill/>
          <a:ln/>
        </p:spPr>
        <p:txBody>
          <a:bodyPr/>
          <a:lstStyle/>
          <a:p>
            <a:pPr marL="233363" indent="-233363" eaLnBrk="1" hangingPunct="1">
              <a:lnSpc>
                <a:spcPct val="80000"/>
              </a:lnSpc>
              <a:spcBef>
                <a:spcPct val="0"/>
              </a:spcBef>
            </a:pPr>
            <a:r>
              <a:rPr lang="pt-PT" sz="1000" b="1" smtClean="0">
                <a:cs typeface="Arial" charset="0"/>
              </a:rPr>
              <a:t>METODOLOGIA </a:t>
            </a:r>
            <a:r>
              <a:rPr lang="pt-PT" sz="1000" smtClean="0">
                <a:cs typeface="Arial" charset="0"/>
              </a:rPr>
              <a:t> (Utilizada na elaboração do PN)</a:t>
            </a:r>
            <a:endParaRPr lang="pt-PT" sz="1000" b="1" smtClean="0">
              <a:cs typeface="Arial" charset="0"/>
            </a:endParaRPr>
          </a:p>
          <a:p>
            <a:pPr marL="233363" indent="-233363" eaLnBrk="1" hangingPunct="1">
              <a:lnSpc>
                <a:spcPct val="80000"/>
              </a:lnSpc>
              <a:spcBef>
                <a:spcPct val="0"/>
              </a:spcBef>
              <a:buFont typeface="Calibri" pitchFamily="34" charset="0"/>
              <a:buAutoNum type="arabicPeriod"/>
            </a:pPr>
            <a:r>
              <a:rPr lang="pt-PT" sz="1000" b="1" smtClean="0">
                <a:cs typeface="Arial" charset="0"/>
              </a:rPr>
              <a:t>Identificação do projecto</a:t>
            </a:r>
            <a:r>
              <a:rPr lang="pt-PT" sz="1000" smtClean="0">
                <a:cs typeface="Arial" charset="0"/>
              </a:rPr>
              <a:t>, i.e., oportunidade de negócio detectada;</a:t>
            </a:r>
          </a:p>
          <a:p>
            <a:pPr marL="233363" indent="-233363" eaLnBrk="1" hangingPunct="1">
              <a:lnSpc>
                <a:spcPct val="80000"/>
              </a:lnSpc>
              <a:spcBef>
                <a:spcPct val="0"/>
              </a:spcBef>
              <a:buFont typeface="Calibri" pitchFamily="34" charset="0"/>
              <a:buAutoNum type="arabicPeriod"/>
            </a:pPr>
            <a:r>
              <a:rPr lang="pt-PT" sz="1000" b="1" smtClean="0">
                <a:cs typeface="Arial" charset="0"/>
              </a:rPr>
              <a:t>Preparação do projecto</a:t>
            </a:r>
            <a:r>
              <a:rPr lang="pt-PT" sz="1000" smtClean="0">
                <a:cs typeface="Arial" charset="0"/>
              </a:rPr>
              <a:t>, esta fase diz respeito aos estudos a levar a cabo para que o PN satisfaça os requisitos necessários, permitindo que os mesmos sejam analisados. Estes estudos incidem sobre aspectos comerciais, técnicos, económicos, financeiros, jurídicos e o enquadramento institucional, entre outros.</a:t>
            </a:r>
          </a:p>
          <a:p>
            <a:pPr marL="233363" indent="-233363" eaLnBrk="1" hangingPunct="1">
              <a:lnSpc>
                <a:spcPct val="80000"/>
              </a:lnSpc>
              <a:spcBef>
                <a:spcPct val="0"/>
              </a:spcBef>
              <a:buFont typeface="Calibri" pitchFamily="34" charset="0"/>
              <a:buAutoNum type="arabicPeriod"/>
            </a:pPr>
            <a:r>
              <a:rPr lang="pt-PT" sz="1000" b="1" smtClean="0">
                <a:cs typeface="Arial" charset="0"/>
              </a:rPr>
              <a:t>Analise da viabilidade</a:t>
            </a:r>
            <a:r>
              <a:rPr lang="pt-PT" sz="1000" smtClean="0">
                <a:cs typeface="Arial" charset="0"/>
              </a:rPr>
              <a:t>, esta etapa vai permitir a tomada da decisão final quanto à realização ou não do projecto. Para tal, existem duas ópticas de análise: a análise financeira sob o ponto de vista da rentabilidade empresarial e a análise económica (análise social ou análise custo-benefício);</a:t>
            </a:r>
          </a:p>
          <a:p>
            <a:pPr marL="233363" indent="-233363" eaLnBrk="1" hangingPunct="1">
              <a:lnSpc>
                <a:spcPct val="80000"/>
              </a:lnSpc>
              <a:spcBef>
                <a:spcPct val="0"/>
              </a:spcBef>
              <a:buFontTx/>
              <a:buAutoNum type="arabicPeriod"/>
            </a:pPr>
            <a:r>
              <a:rPr lang="pt-PT" sz="1000" b="1" smtClean="0"/>
              <a:t>Avaliação e decisão</a:t>
            </a:r>
            <a:r>
              <a:rPr lang="pt-PT" sz="1000" smtClean="0"/>
              <a:t>, i.e., avaliamos a decisão c/ base nos indicadores de rendibilidade, nomeadamente, o VAL, a TIR, o PRI, IR e o Custo/Beneficio Equivalente Anual (BEA/CEA).</a:t>
            </a:r>
          </a:p>
          <a:p>
            <a:pPr marL="233363" indent="-233363" eaLnBrk="1" hangingPunct="1">
              <a:lnSpc>
                <a:spcPct val="80000"/>
              </a:lnSpc>
              <a:spcBef>
                <a:spcPct val="0"/>
              </a:spcBef>
              <a:buFontTx/>
              <a:buAutoNum type="arabicPeriod"/>
            </a:pPr>
            <a:r>
              <a:rPr lang="pt-PT" sz="1000" smtClean="0"/>
              <a:t>Constituímos o </a:t>
            </a:r>
            <a:r>
              <a:rPr lang="pt-PT" sz="1000" b="1" smtClean="0"/>
              <a:t>Dossier do projecto</a:t>
            </a:r>
            <a:endParaRPr lang="pt-PT" sz="1000" smtClean="0"/>
          </a:p>
          <a:p>
            <a:pPr marL="233363" indent="-233363" eaLnBrk="1" hangingPunct="1">
              <a:lnSpc>
                <a:spcPct val="80000"/>
              </a:lnSpc>
              <a:spcBef>
                <a:spcPct val="0"/>
              </a:spcBef>
              <a:buFontTx/>
              <a:buAutoNum type="arabicPeriod"/>
            </a:pPr>
            <a:r>
              <a:rPr lang="pt-PT" sz="1000" b="1" smtClean="0"/>
              <a:t>Financiamento</a:t>
            </a:r>
            <a:r>
              <a:rPr lang="pt-PT" sz="1000" smtClean="0"/>
              <a:t>, neste ponto analisa-se a forma de como devem ser estabelecidas as contrapartidas financeiras dos bens e serviços necessários ao projecto, em função da exigibilidade do respectivo pagamento.</a:t>
            </a:r>
          </a:p>
          <a:p>
            <a:pPr marL="233363" indent="-233363" eaLnBrk="1" hangingPunct="1">
              <a:lnSpc>
                <a:spcPct val="80000"/>
              </a:lnSpc>
              <a:spcBef>
                <a:spcPct val="0"/>
              </a:spcBef>
              <a:buFontTx/>
              <a:buAutoNum type="arabicPeriod"/>
            </a:pPr>
            <a:r>
              <a:rPr lang="pt-PT" sz="1000" b="1" smtClean="0"/>
              <a:t>Implementação</a:t>
            </a:r>
            <a:endParaRPr lang="pt-PT" sz="1000" smtClean="0"/>
          </a:p>
        </p:txBody>
      </p:sp>
      <p:sp>
        <p:nvSpPr>
          <p:cNvPr id="24579" name="Marcador de Posição do Número do Diapositivo 3"/>
          <p:cNvSpPr txBox="1">
            <a:spLocks noGrp="1"/>
          </p:cNvSpPr>
          <p:nvPr/>
        </p:nvSpPr>
        <p:spPr bwMode="auto">
          <a:xfrm>
            <a:off x="3884613" y="8645525"/>
            <a:ext cx="2971800" cy="454025"/>
          </a:xfrm>
          <a:prstGeom prst="rect">
            <a:avLst/>
          </a:prstGeom>
          <a:noFill/>
          <a:ln w="9525">
            <a:noFill/>
            <a:miter lim="800000"/>
            <a:headEnd/>
            <a:tailEnd/>
          </a:ln>
        </p:spPr>
        <p:txBody>
          <a:bodyPr lIns="91484" tIns="45742" rIns="91484" bIns="45742" anchor="b"/>
          <a:lstStyle/>
          <a:p>
            <a:pPr algn="r" defTabSz="890588"/>
            <a:fld id="{91ED8E69-42C7-44E2-8C98-EB7917588575}" type="slidenum">
              <a:rPr lang="pt-PT" sz="1200"/>
              <a:pPr algn="r" defTabSz="890588"/>
              <a:t>5</a:t>
            </a:fld>
            <a:endParaRPr lang="pt-PT"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30722" name="Marcador de Posição de Notas 2"/>
          <p:cNvSpPr>
            <a:spLocks noGrp="1"/>
          </p:cNvSpPr>
          <p:nvPr>
            <p:ph type="body" idx="1"/>
          </p:nvPr>
        </p:nvSpPr>
        <p:spPr/>
        <p:txBody>
          <a:bodyPr/>
          <a:lstStyle/>
          <a:p>
            <a:pPr marL="233363" indent="-233363" eaLnBrk="1" hangingPunct="1">
              <a:spcBef>
                <a:spcPct val="0"/>
              </a:spcBef>
              <a:defRPr/>
            </a:pPr>
            <a:r>
              <a:rPr lang="pt-PT" sz="900" dirty="0" smtClean="0"/>
              <a:t>“ENTRANDO NO PROJECTO PROPRIAMENTE DITO”</a:t>
            </a:r>
          </a:p>
          <a:p>
            <a:pPr marL="233363" indent="-233363" eaLnBrk="1" hangingPunct="1">
              <a:spcBef>
                <a:spcPct val="0"/>
              </a:spcBef>
              <a:defRPr/>
            </a:pPr>
            <a:endParaRPr lang="pt-PT" sz="900" dirty="0" smtClean="0"/>
          </a:p>
          <a:p>
            <a:pPr marL="233363" indent="-233363" eaLnBrk="1" hangingPunct="1">
              <a:spcBef>
                <a:spcPct val="0"/>
              </a:spcBef>
              <a:buFontTx/>
              <a:buAutoNum type="arabicPeriod"/>
              <a:defRPr/>
            </a:pPr>
            <a:r>
              <a:rPr lang="pt-PT" sz="900" dirty="0" smtClean="0"/>
              <a:t>O empreendimento “</a:t>
            </a:r>
            <a:r>
              <a:rPr lang="pt-PT" sz="900" dirty="0" err="1" smtClean="0"/>
              <a:t>Pharma</a:t>
            </a:r>
            <a:r>
              <a:rPr lang="pt-PT" sz="900" dirty="0" smtClean="0"/>
              <a:t> Spa”, integra uma parafarmácia, uma clínica e um Spa;</a:t>
            </a:r>
          </a:p>
          <a:p>
            <a:pPr marL="233363" indent="-233363" eaLnBrk="1" hangingPunct="1">
              <a:spcBef>
                <a:spcPct val="0"/>
              </a:spcBef>
              <a:buFontTx/>
              <a:buAutoNum type="arabicPeriod"/>
              <a:defRPr/>
            </a:pPr>
            <a:r>
              <a:rPr lang="pt-PT" sz="900" dirty="0" smtClean="0"/>
              <a:t>Este projecto, propõe uma </a:t>
            </a:r>
            <a:r>
              <a:rPr lang="pt-PT" sz="900" b="1" dirty="0" smtClean="0"/>
              <a:t>nova abordagem estratégica ao sector parafarmacêutico</a:t>
            </a:r>
            <a:r>
              <a:rPr lang="pt-PT" sz="900" dirty="0" smtClean="0"/>
              <a:t>, i.e., pretende-se promover o negócio de uma forma diferente e inovadora, através da diversificação e complementaridade da actividade da parafarmácia com a prestação de serviços da área da saúde e bem-estar, procurando aproveitar as sinergias existentes entre as diversas áreas, quer em criação de valor, quer como forma de atrair mais clientes ao espaço físico </a:t>
            </a:r>
            <a:r>
              <a:rPr lang="pt-PT" sz="900" dirty="0" err="1" smtClean="0"/>
              <a:t>Pharma</a:t>
            </a:r>
            <a:r>
              <a:rPr lang="pt-PT" sz="900" dirty="0" smtClean="0"/>
              <a:t> Spa.</a:t>
            </a:r>
          </a:p>
          <a:p>
            <a:pPr marL="228600" indent="-228600">
              <a:buFont typeface="+mj-lt"/>
              <a:buAutoNum type="arabicPeriod"/>
              <a:defRPr/>
            </a:pPr>
            <a:r>
              <a:rPr lang="pt-PT" sz="900" dirty="0" smtClean="0"/>
              <a:t>Este conceito de negócio segue uma estratégia de Marketing Lateral e aposta nas relações com o cliente, promovendo o Marketing Experiencial.</a:t>
            </a:r>
          </a:p>
          <a:p>
            <a:pPr marL="233363" indent="-233363" eaLnBrk="1" hangingPunct="1">
              <a:spcBef>
                <a:spcPct val="0"/>
              </a:spcBef>
              <a:buFontTx/>
              <a:buAutoNum type="arabicPeriod"/>
              <a:defRPr/>
            </a:pPr>
            <a:endParaRPr lang="pt-PT" sz="900" dirty="0" smtClean="0"/>
          </a:p>
        </p:txBody>
      </p:sp>
      <p:sp>
        <p:nvSpPr>
          <p:cNvPr id="26627" name="Marcador de Posição do Número do Diapositivo 3"/>
          <p:cNvSpPr txBox="1">
            <a:spLocks noGrp="1"/>
          </p:cNvSpPr>
          <p:nvPr/>
        </p:nvSpPr>
        <p:spPr bwMode="auto">
          <a:xfrm>
            <a:off x="3884613" y="8645525"/>
            <a:ext cx="2971800" cy="454025"/>
          </a:xfrm>
          <a:prstGeom prst="rect">
            <a:avLst/>
          </a:prstGeom>
          <a:noFill/>
          <a:ln w="9525">
            <a:noFill/>
            <a:miter lim="800000"/>
            <a:headEnd/>
            <a:tailEnd/>
          </a:ln>
        </p:spPr>
        <p:txBody>
          <a:bodyPr lIns="91484" tIns="45742" rIns="91484" bIns="45742" anchor="b"/>
          <a:lstStyle/>
          <a:p>
            <a:pPr algn="r" defTabSz="890588"/>
            <a:fld id="{1D568545-2C6C-46B8-821B-F01AC5637266}" type="slidenum">
              <a:rPr lang="pt-PT" sz="1200"/>
              <a:pPr algn="r" defTabSz="890588"/>
              <a:t>6</a:t>
            </a:fld>
            <a:endParaRPr lang="pt-PT"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28674" name="Marcador de Posição de Notas 2"/>
          <p:cNvSpPr>
            <a:spLocks noGrp="1"/>
          </p:cNvSpPr>
          <p:nvPr>
            <p:ph type="body" idx="1"/>
          </p:nvPr>
        </p:nvSpPr>
        <p:spPr>
          <a:noFill/>
          <a:ln/>
        </p:spPr>
        <p:txBody>
          <a:bodyPr/>
          <a:lstStyle/>
          <a:p>
            <a:pPr eaLnBrk="1" hangingPunct="1"/>
            <a:r>
              <a:rPr lang="pt-PT" sz="1000" smtClean="0"/>
              <a:t>[PRIMEIRO]</a:t>
            </a:r>
          </a:p>
          <a:p>
            <a:pPr eaLnBrk="1" hangingPunct="1"/>
            <a:r>
              <a:rPr lang="pt-PT" sz="1000" smtClean="0"/>
              <a:t>A equipa é fundamental para o sucesso do projecto. Os promotores do projecto devem ter conhecimentos a nível de gestão e a nível técnico, com competências no domínio do saber-fazer (know-how), mas também do saber-ser e saber-estar. </a:t>
            </a:r>
          </a:p>
          <a:p>
            <a:pPr eaLnBrk="1" hangingPunct="1"/>
            <a:r>
              <a:rPr lang="pt-PT" sz="1000" smtClean="0"/>
              <a:t>Neste sentido, identificamos os promotores do projecto e enumeramos o respectivo </a:t>
            </a:r>
            <a:r>
              <a:rPr lang="pt-PT" sz="1000" i="1" smtClean="0"/>
              <a:t>Curriculum</a:t>
            </a:r>
            <a:r>
              <a:rPr lang="pt-PT" sz="1000" smtClean="0"/>
              <a:t> </a:t>
            </a:r>
            <a:r>
              <a:rPr lang="pt-PT" sz="1000" i="1" smtClean="0"/>
              <a:t>Vitae</a:t>
            </a:r>
            <a:r>
              <a:rPr lang="pt-PT" sz="1000" smtClean="0"/>
              <a:t>  sintético, incluindo, a formação académica e experiência profissional…</a:t>
            </a:r>
          </a:p>
        </p:txBody>
      </p:sp>
      <p:sp>
        <p:nvSpPr>
          <p:cNvPr id="28675" name="Marcador de Posição do Número do Diapositivo 3"/>
          <p:cNvSpPr txBox="1">
            <a:spLocks noGrp="1"/>
          </p:cNvSpPr>
          <p:nvPr/>
        </p:nvSpPr>
        <p:spPr bwMode="auto">
          <a:xfrm>
            <a:off x="3884613" y="8645525"/>
            <a:ext cx="2971800" cy="454025"/>
          </a:xfrm>
          <a:prstGeom prst="rect">
            <a:avLst/>
          </a:prstGeom>
          <a:noFill/>
          <a:ln w="9525">
            <a:noFill/>
            <a:miter lim="800000"/>
            <a:headEnd/>
            <a:tailEnd/>
          </a:ln>
        </p:spPr>
        <p:txBody>
          <a:bodyPr lIns="91484" tIns="45742" rIns="91484" bIns="45742" anchor="b"/>
          <a:lstStyle/>
          <a:p>
            <a:pPr algn="r" defTabSz="890588"/>
            <a:fld id="{BF429252-2F3B-42B5-ABF9-44D2B57081D9}" type="slidenum">
              <a:rPr lang="pt-PT" sz="1200"/>
              <a:pPr algn="r" defTabSz="890588"/>
              <a:t>7</a:t>
            </a:fld>
            <a:endParaRPr lang="pt-PT"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30722" name="Marcador de Posição de Notas 2"/>
          <p:cNvSpPr>
            <a:spLocks noGrp="1"/>
          </p:cNvSpPr>
          <p:nvPr>
            <p:ph type="body" idx="1"/>
          </p:nvPr>
        </p:nvSpPr>
        <p:spPr>
          <a:noFill/>
          <a:ln/>
        </p:spPr>
        <p:txBody>
          <a:bodyPr/>
          <a:lstStyle/>
          <a:p>
            <a:pPr eaLnBrk="1" hangingPunct="1">
              <a:spcBef>
                <a:spcPct val="0"/>
              </a:spcBef>
            </a:pPr>
            <a:endParaRPr lang="pt-PT" sz="800" smtClean="0"/>
          </a:p>
        </p:txBody>
      </p:sp>
      <p:sp>
        <p:nvSpPr>
          <p:cNvPr id="30723" name="Marcador de Posição do Número do Diapositivo 3"/>
          <p:cNvSpPr txBox="1">
            <a:spLocks noGrp="1"/>
          </p:cNvSpPr>
          <p:nvPr/>
        </p:nvSpPr>
        <p:spPr bwMode="auto">
          <a:xfrm>
            <a:off x="3884613" y="8645525"/>
            <a:ext cx="2971800" cy="454025"/>
          </a:xfrm>
          <a:prstGeom prst="rect">
            <a:avLst/>
          </a:prstGeom>
          <a:noFill/>
          <a:ln w="9525">
            <a:noFill/>
            <a:miter lim="800000"/>
            <a:headEnd/>
            <a:tailEnd/>
          </a:ln>
        </p:spPr>
        <p:txBody>
          <a:bodyPr lIns="91484" tIns="45742" rIns="91484" bIns="45742" anchor="b"/>
          <a:lstStyle/>
          <a:p>
            <a:pPr algn="r" defTabSz="890588"/>
            <a:fld id="{C13D13F0-CA76-478C-985C-B894D2F1F035}" type="slidenum">
              <a:rPr lang="pt-PT" sz="1200"/>
              <a:pPr algn="r" defTabSz="890588"/>
              <a:t>8</a:t>
            </a:fld>
            <a:endParaRPr lang="pt-PT"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32770" name="Marcador de Posição de Notas 2"/>
          <p:cNvSpPr>
            <a:spLocks noGrp="1"/>
          </p:cNvSpPr>
          <p:nvPr>
            <p:ph type="body" idx="1"/>
          </p:nvPr>
        </p:nvSpPr>
        <p:spPr>
          <a:noFill/>
          <a:ln/>
        </p:spPr>
        <p:txBody>
          <a:bodyPr/>
          <a:lstStyle/>
          <a:p>
            <a:pPr marL="233363" indent="-233363" eaLnBrk="1" hangingPunct="1">
              <a:spcBef>
                <a:spcPct val="0"/>
              </a:spcBef>
              <a:buFontTx/>
              <a:buAutoNum type="arabicPeriod"/>
            </a:pPr>
            <a:r>
              <a:rPr lang="pt-PT" sz="1000" smtClean="0"/>
              <a:t>A Análise Estratégica, permite examinar a interacção da empresa com o meio envolvente, bem como a adequação aos requisitos competitivos do negócio. </a:t>
            </a:r>
          </a:p>
          <a:p>
            <a:pPr marL="233363" indent="-233363" eaLnBrk="1" hangingPunct="1">
              <a:spcBef>
                <a:spcPct val="0"/>
              </a:spcBef>
              <a:buFontTx/>
              <a:buAutoNum type="arabicPeriod"/>
            </a:pPr>
            <a:r>
              <a:rPr lang="pt-PT" sz="1000" smtClean="0"/>
              <a:t>Na </a:t>
            </a:r>
            <a:r>
              <a:rPr lang="pt-PT" sz="1000" b="1" smtClean="0"/>
              <a:t>Envolvente Contextual </a:t>
            </a:r>
            <a:r>
              <a:rPr lang="pt-PT" sz="1000" smtClean="0"/>
              <a:t>, no âmbito do contexto </a:t>
            </a:r>
            <a:r>
              <a:rPr lang="pt-PT" sz="1000" u="sng" smtClean="0"/>
              <a:t>político-legal</a:t>
            </a:r>
            <a:r>
              <a:rPr lang="pt-PT" sz="1000" smtClean="0"/>
              <a:t>, a variável mais relevante, é o enquadramento legal, onde incluímos, a publicação do Decreto-Lei n.º 134/2005, de 16 de Agosto (alterado pelo Decreto-Lei n.º 238/2007, de 19 de Junho), que provocou uma reestruturação do sector de retalho farmacêutico, autorizando a venda de MNSRM ao público fora das farmácias, desde que estes espaços reúnam as condições definidas no referido diploma e na Portaria n.º 827/2005, de 14 de Setembro.</a:t>
            </a:r>
          </a:p>
          <a:p>
            <a:pPr marL="233363" indent="-233363" eaLnBrk="1" hangingPunct="1">
              <a:spcBef>
                <a:spcPct val="0"/>
              </a:spcBef>
              <a:buFontTx/>
              <a:buAutoNum type="arabicPeriod"/>
            </a:pPr>
            <a:r>
              <a:rPr lang="pt-PT" sz="1000" smtClean="0"/>
              <a:t>Contexto </a:t>
            </a:r>
            <a:r>
              <a:rPr lang="pt-PT" sz="1000" u="sng" smtClean="0"/>
              <a:t>Económico</a:t>
            </a:r>
            <a:r>
              <a:rPr lang="pt-PT" sz="1000" smtClean="0"/>
              <a:t> (taxa de inflação, taxa de juro, taxa de desemprego, taxa de poupança, PIB, …) </a:t>
            </a:r>
          </a:p>
          <a:p>
            <a:pPr marL="233363" indent="-233363" eaLnBrk="1" hangingPunct="1">
              <a:spcBef>
                <a:spcPct val="0"/>
              </a:spcBef>
              <a:buFontTx/>
              <a:buAutoNum type="arabicPeriod"/>
            </a:pPr>
            <a:r>
              <a:rPr lang="pt-PT" sz="1000" smtClean="0"/>
              <a:t>Contexto </a:t>
            </a:r>
            <a:r>
              <a:rPr lang="pt-PT" sz="1000" u="sng" smtClean="0"/>
              <a:t>Sócio-Cultural</a:t>
            </a:r>
            <a:r>
              <a:rPr lang="pt-PT" sz="1000" smtClean="0"/>
              <a:t> (estilos de vida, comportamentos sociais, nível educacional, …) </a:t>
            </a:r>
          </a:p>
          <a:p>
            <a:pPr marL="233363" indent="-233363" eaLnBrk="1" hangingPunct="1">
              <a:spcBef>
                <a:spcPct val="0"/>
              </a:spcBef>
              <a:buFontTx/>
              <a:buAutoNum type="arabicPeriod"/>
            </a:pPr>
            <a:r>
              <a:rPr lang="pt-PT" sz="1000" smtClean="0"/>
              <a:t>Contexto </a:t>
            </a:r>
            <a:r>
              <a:rPr lang="pt-PT" sz="1000" u="sng" smtClean="0"/>
              <a:t>Tecnológico</a:t>
            </a:r>
            <a:r>
              <a:rPr lang="pt-PT" sz="1000" smtClean="0"/>
              <a:t> (inovações tecnológicas e de processos, …)</a:t>
            </a:r>
          </a:p>
          <a:p>
            <a:pPr marL="233363" indent="-233363" eaLnBrk="1" hangingPunct="1">
              <a:spcBef>
                <a:spcPct val="0"/>
              </a:spcBef>
              <a:buFontTx/>
              <a:buAutoNum type="arabicPeriod"/>
            </a:pPr>
            <a:r>
              <a:rPr lang="pt-PT" sz="1000" smtClean="0"/>
              <a:t>No meio </a:t>
            </a:r>
            <a:r>
              <a:rPr lang="pt-PT" sz="1000" b="1" smtClean="0"/>
              <a:t>Envolvente Transaccional</a:t>
            </a:r>
            <a:r>
              <a:rPr lang="pt-PT" sz="1000" smtClean="0"/>
              <a:t>, analisámos os potenciais </a:t>
            </a:r>
            <a:r>
              <a:rPr lang="pt-PT" sz="1000" u="sng" smtClean="0"/>
              <a:t>clientes</a:t>
            </a:r>
            <a:r>
              <a:rPr lang="pt-PT" sz="1000" smtClean="0"/>
              <a:t>, onde incluímos os compradores e/ou consumidores de produtos e serviços, e identificámos as suas características com base em critérios pré-definidos, no intuito de os agrupar em segmentos. </a:t>
            </a:r>
          </a:p>
          <a:p>
            <a:pPr marL="233363" indent="-233363" eaLnBrk="1" hangingPunct="1">
              <a:spcBef>
                <a:spcPct val="0"/>
              </a:spcBef>
              <a:buFontTx/>
              <a:buAutoNum type="arabicPeriod"/>
            </a:pPr>
            <a:r>
              <a:rPr lang="pt-PT" sz="1000" smtClean="0"/>
              <a:t>Relativamente aos </a:t>
            </a:r>
            <a:r>
              <a:rPr lang="pt-PT" sz="1000" u="sng" smtClean="0"/>
              <a:t>concorrentes</a:t>
            </a:r>
            <a:r>
              <a:rPr lang="pt-PT" sz="1000" smtClean="0"/>
              <a:t>, analisamos três grupos que poderão influenciar o empreendimento Pharma Spa, que são as farmácias, as parafarmácias e as clínicas, Spa’s e lojas dietéticas. (Esta análise incide sobre as suas capacidades, objectivos, estratégia e pressupostos).</a:t>
            </a:r>
          </a:p>
          <a:p>
            <a:pPr marL="233363" indent="-233363" eaLnBrk="1" hangingPunct="1">
              <a:spcBef>
                <a:spcPct val="0"/>
              </a:spcBef>
              <a:buFontTx/>
              <a:buAutoNum type="arabicPeriod"/>
            </a:pPr>
            <a:r>
              <a:rPr lang="pt-PT" sz="1000" smtClean="0"/>
              <a:t>Quanto à análise dos </a:t>
            </a:r>
            <a:r>
              <a:rPr lang="pt-PT" sz="1000" u="sng" smtClean="0"/>
              <a:t>fornecedores</a:t>
            </a:r>
            <a:r>
              <a:rPr lang="pt-PT" sz="1000" smtClean="0"/>
              <a:t>, incluímos vários tipos de agentes económicos, designadamente, laboratórios, armazenistas e outros fornecedores.</a:t>
            </a:r>
          </a:p>
          <a:p>
            <a:pPr marL="233363" indent="-233363" eaLnBrk="1" hangingPunct="1">
              <a:spcBef>
                <a:spcPct val="0"/>
              </a:spcBef>
              <a:buFontTx/>
              <a:buAutoNum type="arabicPeriod"/>
            </a:pPr>
            <a:r>
              <a:rPr lang="pt-PT" sz="1000" u="sng" smtClean="0"/>
              <a:t>Comunidade em geral</a:t>
            </a:r>
            <a:r>
              <a:rPr lang="pt-PT" sz="1000" smtClean="0"/>
              <a:t>.</a:t>
            </a:r>
          </a:p>
        </p:txBody>
      </p:sp>
      <p:sp>
        <p:nvSpPr>
          <p:cNvPr id="32771" name="Marcador de Posição do Número do Diapositivo 3"/>
          <p:cNvSpPr txBox="1">
            <a:spLocks noGrp="1"/>
          </p:cNvSpPr>
          <p:nvPr/>
        </p:nvSpPr>
        <p:spPr bwMode="auto">
          <a:xfrm>
            <a:off x="3884613" y="8645525"/>
            <a:ext cx="2971800" cy="454025"/>
          </a:xfrm>
          <a:prstGeom prst="rect">
            <a:avLst/>
          </a:prstGeom>
          <a:noFill/>
          <a:ln w="9525">
            <a:noFill/>
            <a:miter lim="800000"/>
            <a:headEnd/>
            <a:tailEnd/>
          </a:ln>
        </p:spPr>
        <p:txBody>
          <a:bodyPr lIns="91484" tIns="45742" rIns="91484" bIns="45742" anchor="b"/>
          <a:lstStyle/>
          <a:p>
            <a:pPr algn="r" defTabSz="890588"/>
            <a:fld id="{4A469B69-ED2B-4B71-A09F-2808E0881C23}" type="slidenum">
              <a:rPr lang="pt-PT" sz="1200"/>
              <a:pPr algn="r" defTabSz="890588"/>
              <a:t>9</a:t>
            </a:fld>
            <a:endParaRPr lang="pt-PT"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PT"/>
          </a:p>
        </p:txBody>
      </p:sp>
      <p:sp>
        <p:nvSpPr>
          <p:cNvPr id="4" name="Rectangle 4"/>
          <p:cNvSpPr>
            <a:spLocks noGrp="1" noChangeArrowheads="1"/>
          </p:cNvSpPr>
          <p:nvPr>
            <p:ph type="dt" sz="half" idx="10"/>
          </p:nvPr>
        </p:nvSpPr>
        <p:spPr>
          <a:ln/>
        </p:spPr>
        <p:txBody>
          <a:bodyPr/>
          <a:lstStyle>
            <a:lvl1pPr>
              <a:defRPr/>
            </a:lvl1pPr>
          </a:lstStyle>
          <a:p>
            <a:pPr>
              <a:defRPr/>
            </a:pPr>
            <a:fld id="{8A720323-4640-4263-96E5-9BFC0F5A1A5B}" type="datetime11">
              <a:rPr lang="pt-PT"/>
              <a:pPr>
                <a:defRPr/>
              </a:pPr>
              <a:t>17:07:10</a:t>
            </a:fld>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F9FBCC62-95E0-4DF2-80A2-7DAD87928FFF}" type="slidenum">
              <a:rPr lang="pt-PT"/>
              <a:pPr>
                <a:defRPr/>
              </a:pPr>
              <a:t>‹#›</a:t>
            </a:fld>
            <a:endParaRPr lang="pt-PT"/>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fld id="{79BB20B5-B2F7-4F88-9FD7-EF9D6BE87EB8}" type="datetime11">
              <a:rPr lang="pt-PT"/>
              <a:pPr>
                <a:defRPr/>
              </a:pPr>
              <a:t>17:07:10</a:t>
            </a:fld>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A52A1586-FBB9-4319-B51D-2FFDE6968F0E}" type="slidenum">
              <a:rPr lang="pt-PT"/>
              <a:pPr>
                <a:defRPr/>
              </a:pPr>
              <a:t>‹#›</a:t>
            </a:fld>
            <a:endParaRPr lang="pt-PT"/>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fld id="{B19118D0-3760-4CAA-84A9-53201C735575}" type="datetime11">
              <a:rPr lang="pt-PT"/>
              <a:pPr>
                <a:defRPr/>
              </a:pPr>
              <a:t>17:07:10</a:t>
            </a:fld>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6067A500-A3A9-4EC7-B762-CF46A52C175D}" type="slidenum">
              <a:rPr lang="pt-PT"/>
              <a:pPr>
                <a:defRPr/>
              </a:pPr>
              <a:t>‹#›</a:t>
            </a:fld>
            <a:endParaRPr lang="pt-PT"/>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fld id="{CA408ECE-E5CB-4D1E-BC54-6FB4836977CD}" type="datetime11">
              <a:rPr lang="pt-PT"/>
              <a:pPr>
                <a:defRPr/>
              </a:pPr>
              <a:t>17:07:10</a:t>
            </a:fld>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519FE247-4DAD-4C7F-9772-5E567B45AA35}" type="slidenum">
              <a:rPr lang="pt-PT"/>
              <a:pPr>
                <a:defRPr/>
              </a:pPr>
              <a:t>‹#›</a:t>
            </a:fld>
            <a:endParaRPr lang="pt-PT"/>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
        <p:nvSpPr>
          <p:cNvPr id="4" name="Rectangle 4"/>
          <p:cNvSpPr>
            <a:spLocks noGrp="1" noChangeArrowheads="1"/>
          </p:cNvSpPr>
          <p:nvPr>
            <p:ph type="dt" sz="half" idx="10"/>
          </p:nvPr>
        </p:nvSpPr>
        <p:spPr>
          <a:ln/>
        </p:spPr>
        <p:txBody>
          <a:bodyPr/>
          <a:lstStyle>
            <a:lvl1pPr>
              <a:defRPr/>
            </a:lvl1pPr>
          </a:lstStyle>
          <a:p>
            <a:pPr>
              <a:defRPr/>
            </a:pPr>
            <a:fld id="{8049CDC9-9413-4B63-B699-1A527631FFBD}" type="datetime11">
              <a:rPr lang="pt-PT"/>
              <a:pPr>
                <a:defRPr/>
              </a:pPr>
              <a:t>17:07:10</a:t>
            </a:fld>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0DDE80E0-5323-4A49-8240-35019D6882BA}" type="slidenum">
              <a:rPr lang="pt-PT"/>
              <a:pPr>
                <a:defRPr/>
              </a:pPr>
              <a:t>‹#›</a:t>
            </a:fld>
            <a:endParaRPr lang="pt-PT"/>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Rectangle 4"/>
          <p:cNvSpPr>
            <a:spLocks noGrp="1" noChangeArrowheads="1"/>
          </p:cNvSpPr>
          <p:nvPr>
            <p:ph type="dt" sz="half" idx="10"/>
          </p:nvPr>
        </p:nvSpPr>
        <p:spPr>
          <a:ln/>
        </p:spPr>
        <p:txBody>
          <a:bodyPr/>
          <a:lstStyle>
            <a:lvl1pPr>
              <a:defRPr/>
            </a:lvl1pPr>
          </a:lstStyle>
          <a:p>
            <a:pPr>
              <a:defRPr/>
            </a:pPr>
            <a:fld id="{4F8966AC-C363-48A1-A04A-2284976A6CFE}" type="datetime11">
              <a:rPr lang="pt-PT"/>
              <a:pPr>
                <a:defRPr/>
              </a:pPr>
              <a:t>17:07:10</a:t>
            </a:fld>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E1D563C4-183D-4192-ABDA-EA9D42DE21C9}" type="slidenum">
              <a:rPr lang="pt-PT"/>
              <a:pPr>
                <a:defRPr/>
              </a:pPr>
              <a:t>‹#›</a:t>
            </a:fld>
            <a:endParaRPr lang="pt-PT"/>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Rectangle 4"/>
          <p:cNvSpPr>
            <a:spLocks noGrp="1" noChangeArrowheads="1"/>
          </p:cNvSpPr>
          <p:nvPr>
            <p:ph type="dt" sz="half" idx="10"/>
          </p:nvPr>
        </p:nvSpPr>
        <p:spPr>
          <a:ln/>
        </p:spPr>
        <p:txBody>
          <a:bodyPr/>
          <a:lstStyle>
            <a:lvl1pPr>
              <a:defRPr/>
            </a:lvl1pPr>
          </a:lstStyle>
          <a:p>
            <a:pPr>
              <a:defRPr/>
            </a:pPr>
            <a:fld id="{59129766-2954-4B89-A094-B3D2E6A6FF7B}" type="datetime11">
              <a:rPr lang="pt-PT"/>
              <a:pPr>
                <a:defRPr/>
              </a:pPr>
              <a:t>17:07:10</a:t>
            </a:fld>
            <a:endParaRPr lang="pt-PT"/>
          </a:p>
        </p:txBody>
      </p:sp>
      <p:sp>
        <p:nvSpPr>
          <p:cNvPr id="8" name="Rectangle 5"/>
          <p:cNvSpPr>
            <a:spLocks noGrp="1" noChangeArrowheads="1"/>
          </p:cNvSpPr>
          <p:nvPr>
            <p:ph type="ftr" sz="quarter" idx="11"/>
          </p:nvPr>
        </p:nvSpPr>
        <p:spPr>
          <a:ln/>
        </p:spPr>
        <p:txBody>
          <a:bodyPr/>
          <a:lstStyle>
            <a:lvl1pPr>
              <a:defRPr/>
            </a:lvl1pPr>
          </a:lstStyle>
          <a:p>
            <a:pPr>
              <a:defRPr/>
            </a:pPr>
            <a:endParaRPr lang="pt-PT"/>
          </a:p>
        </p:txBody>
      </p:sp>
      <p:sp>
        <p:nvSpPr>
          <p:cNvPr id="9" name="Rectangle 6"/>
          <p:cNvSpPr>
            <a:spLocks noGrp="1" noChangeArrowheads="1"/>
          </p:cNvSpPr>
          <p:nvPr>
            <p:ph type="sldNum" sz="quarter" idx="12"/>
          </p:nvPr>
        </p:nvSpPr>
        <p:spPr>
          <a:ln/>
        </p:spPr>
        <p:txBody>
          <a:bodyPr/>
          <a:lstStyle>
            <a:lvl1pPr>
              <a:defRPr/>
            </a:lvl1pPr>
          </a:lstStyle>
          <a:p>
            <a:pPr>
              <a:defRPr/>
            </a:pPr>
            <a:fld id="{138435DB-81EC-4333-BA4A-2EFF9173E9BE}" type="slidenum">
              <a:rPr lang="pt-PT"/>
              <a:pPr>
                <a:defRPr/>
              </a:pPr>
              <a:t>‹#›</a:t>
            </a:fld>
            <a:endParaRPr lang="pt-PT"/>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Rectangle 4"/>
          <p:cNvSpPr>
            <a:spLocks noGrp="1" noChangeArrowheads="1"/>
          </p:cNvSpPr>
          <p:nvPr>
            <p:ph type="dt" sz="half" idx="10"/>
          </p:nvPr>
        </p:nvSpPr>
        <p:spPr>
          <a:ln/>
        </p:spPr>
        <p:txBody>
          <a:bodyPr/>
          <a:lstStyle>
            <a:lvl1pPr>
              <a:defRPr/>
            </a:lvl1pPr>
          </a:lstStyle>
          <a:p>
            <a:pPr>
              <a:defRPr/>
            </a:pPr>
            <a:fld id="{A878BE1F-9E16-40B7-80C5-A4141903C6CD}" type="datetime11">
              <a:rPr lang="pt-PT"/>
              <a:pPr>
                <a:defRPr/>
              </a:pPr>
              <a:t>17:07:10</a:t>
            </a:fld>
            <a:endParaRPr lang="pt-PT"/>
          </a:p>
        </p:txBody>
      </p:sp>
      <p:sp>
        <p:nvSpPr>
          <p:cNvPr id="4" name="Rectangle 5"/>
          <p:cNvSpPr>
            <a:spLocks noGrp="1" noChangeArrowheads="1"/>
          </p:cNvSpPr>
          <p:nvPr>
            <p:ph type="ftr" sz="quarter" idx="11"/>
          </p:nvPr>
        </p:nvSpPr>
        <p:spPr>
          <a:ln/>
        </p:spPr>
        <p:txBody>
          <a:bodyPr/>
          <a:lstStyle>
            <a:lvl1pPr>
              <a:defRPr/>
            </a:lvl1pPr>
          </a:lstStyle>
          <a:p>
            <a:pPr>
              <a:defRPr/>
            </a:pPr>
            <a:endParaRPr lang="pt-PT"/>
          </a:p>
        </p:txBody>
      </p:sp>
      <p:sp>
        <p:nvSpPr>
          <p:cNvPr id="5" name="Rectangle 6"/>
          <p:cNvSpPr>
            <a:spLocks noGrp="1" noChangeArrowheads="1"/>
          </p:cNvSpPr>
          <p:nvPr>
            <p:ph type="sldNum" sz="quarter" idx="12"/>
          </p:nvPr>
        </p:nvSpPr>
        <p:spPr>
          <a:ln/>
        </p:spPr>
        <p:txBody>
          <a:bodyPr/>
          <a:lstStyle>
            <a:lvl1pPr>
              <a:defRPr/>
            </a:lvl1pPr>
          </a:lstStyle>
          <a:p>
            <a:pPr>
              <a:defRPr/>
            </a:pPr>
            <a:fld id="{C9E72EEE-C138-4F99-A667-6A786D928F6B}" type="slidenum">
              <a:rPr lang="pt-PT"/>
              <a:pPr>
                <a:defRPr/>
              </a:pPr>
              <a:t>‹#›</a:t>
            </a:fld>
            <a:endParaRPr lang="pt-PT"/>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05D6771-D7EE-4833-824A-734E2960B32E}" type="datetime11">
              <a:rPr lang="pt-PT"/>
              <a:pPr>
                <a:defRPr/>
              </a:pPr>
              <a:t>17:07:10</a:t>
            </a:fld>
            <a:endParaRPr lang="pt-PT"/>
          </a:p>
        </p:txBody>
      </p:sp>
      <p:sp>
        <p:nvSpPr>
          <p:cNvPr id="3" name="Rectangle 5"/>
          <p:cNvSpPr>
            <a:spLocks noGrp="1" noChangeArrowheads="1"/>
          </p:cNvSpPr>
          <p:nvPr>
            <p:ph type="ftr" sz="quarter" idx="11"/>
          </p:nvPr>
        </p:nvSpPr>
        <p:spPr>
          <a:ln/>
        </p:spPr>
        <p:txBody>
          <a:bodyPr/>
          <a:lstStyle>
            <a:lvl1pPr>
              <a:defRPr/>
            </a:lvl1pPr>
          </a:lstStyle>
          <a:p>
            <a:pPr>
              <a:defRPr/>
            </a:pPr>
            <a:endParaRPr lang="pt-PT"/>
          </a:p>
        </p:txBody>
      </p:sp>
      <p:sp>
        <p:nvSpPr>
          <p:cNvPr id="4" name="Rectangle 6"/>
          <p:cNvSpPr>
            <a:spLocks noGrp="1" noChangeArrowheads="1"/>
          </p:cNvSpPr>
          <p:nvPr>
            <p:ph type="sldNum" sz="quarter" idx="12"/>
          </p:nvPr>
        </p:nvSpPr>
        <p:spPr>
          <a:ln/>
        </p:spPr>
        <p:txBody>
          <a:bodyPr/>
          <a:lstStyle>
            <a:lvl1pPr>
              <a:defRPr/>
            </a:lvl1pPr>
          </a:lstStyle>
          <a:p>
            <a:pPr>
              <a:defRPr/>
            </a:pPr>
            <a:fld id="{2BF4F774-FFE8-46FF-B4D7-02FC28C599F9}" type="slidenum">
              <a:rPr lang="pt-PT"/>
              <a:pPr>
                <a:defRPr/>
              </a:pPr>
              <a:t>‹#›</a:t>
            </a:fld>
            <a:endParaRPr lang="pt-PT"/>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fld id="{C57B7046-67FC-461E-B7EB-4B5399F34CF2}" type="datetime11">
              <a:rPr lang="pt-PT"/>
              <a:pPr>
                <a:defRPr/>
              </a:pPr>
              <a:t>17:07:10</a:t>
            </a:fld>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2671BA40-1F12-4500-9383-8C72694F7885}" type="slidenum">
              <a:rPr lang="pt-PT"/>
              <a:pPr>
                <a:defRPr/>
              </a:pPr>
              <a:t>‹#›</a:t>
            </a:fld>
            <a:endParaRPr lang="pt-PT"/>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fld id="{B4582115-33B1-4E77-8691-3BD250A91771}" type="datetime11">
              <a:rPr lang="pt-PT"/>
              <a:pPr>
                <a:defRPr/>
              </a:pPr>
              <a:t>17:07:10</a:t>
            </a:fld>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3A1C9EDA-E9DA-4A1C-99F2-71EFCFF98504}" type="slidenum">
              <a:rPr lang="pt-PT"/>
              <a:pPr>
                <a:defRPr/>
              </a:pPr>
              <a:t>‹#›</a:t>
            </a:fld>
            <a:endParaRPr lang="pt-PT"/>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PT" smtClean="0"/>
              <a:t>Clique para editar o estilo do título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PT" smtClean="0"/>
              <a:t>Clique para 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A5C9114A-3CC1-4442-90A1-F501747847AD}" type="datetime11">
              <a:rPr lang="pt-PT"/>
              <a:pPr>
                <a:defRPr/>
              </a:pPr>
              <a:t>17:07:10</a:t>
            </a:fld>
            <a:endParaRPr lang="pt-P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pt-P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4D0652A-5047-4E0C-8108-3D54434ABCEA}" type="slidenum">
              <a:rPr lang="pt-PT"/>
              <a:pPr>
                <a:defRPr/>
              </a:pPr>
              <a:t>‹#›</a:t>
            </a:fld>
            <a:endParaRPr lang="pt-PT"/>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http://musepe.programaescolhas.pt/sites/104/images/pmba-big.gi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http://musepe.programaescolhas.pt/sites/104/images/pmba-big.gi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http://musepe.programaescolhas.pt/sites/104/images/pmba-big.gi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http://musepe.programaescolhas.pt/sites/104/images/pmba-big.gi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http://musepe.programaescolhas.pt/sites/104/images/pmba-big.gi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http://musepe.programaescolhas.pt/sites/104/images/pmba-big.gi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http://musepe.programaescolhas.pt/sites/104/images/pmba-big.gi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http://musepe.programaescolhas.pt/sites/104/images/pmba-big.gi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slide" Target="slide19.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http://musepe.programaescolhas.pt/sites/104/images/pmba-big.gif" TargetMode="External"/><Relationship Id="rId5" Type="http://schemas.openxmlformats.org/officeDocument/2006/relationships/image" Target="../media/image3.png"/><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slide" Target="slide17.xml"/><Relationship Id="rId4" Type="http://schemas.openxmlformats.org/officeDocument/2006/relationships/image" Target="http://musepe.programaescolhas.pt/sites/104/images/pmba-big.gi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http://musepe.programaescolhas.pt/sites/104/images/pmba-big.gif"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www.whala.com.br/wp-content/uploads/2009/05/dia-no-spa.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http://musepe.programaescolhas.pt/sites/104/images/pmba-big.gif"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http://musepe.programaescolhas.pt/sites/104/images/pmba-big.gi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http://musepe.programaescolhas.pt/sites/104/images/pmba-big.gi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http://musepe.programaescolhas.pt/sites/104/images/pmba-big.gi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http://musepe.programaescolhas.pt/sites/104/images/pmba-big.gi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http://musepe.programaescolhas.pt/sites/104/images/pmba-big.gif" TargetMode="Externa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http://musepe.programaescolhas.pt/sites/104/images/pmba-big.gi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hyperlink" Target="An&#225;lise%20Econ&#243;mico-Financeira_Pharma%20Spa%20v1.1.xls" TargetMode="External"/><Relationship Id="rId5" Type="http://schemas.openxmlformats.org/officeDocument/2006/relationships/image" Target="../media/image13.png"/><Relationship Id="rId4" Type="http://schemas.openxmlformats.org/officeDocument/2006/relationships/image" Target="http://musepe.programaescolhas.pt/sites/104/images/pmba-big.gi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http://musepe.programaescolhas.pt/sites/104/images/pmba-big.gi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http://musepe.programaescolhas.pt/sites/104/images/pmba-big.gi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http://musepe.programaescolhas.pt/sites/104/images/pmba-big.gi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http://musepe.programaescolhas.pt/sites/104/images/pmba-big.gi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http://musepe.programaescolhas.pt/sites/104/images/pmba-big.gi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http://musepe.programaescolhas.pt/sites/104/images/pmba-big.gi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http://musepe.programaescolhas.pt/sites/104/images/pmba-big.gi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http://musepe.programaescolhas.pt/sites/104/images/pmba-big.gi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http://musepe.programaescolhas.pt/sites/104/images/pmba-big.gif"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0" y="0"/>
            <a:ext cx="9144000" cy="6858000"/>
          </a:xfrm>
        </p:spPr>
        <p:txBody>
          <a:bodyPr/>
          <a:lstStyle/>
          <a:p>
            <a:pPr eaLnBrk="1" hangingPunct="1"/>
            <a:r>
              <a:rPr lang="pt-PT" sz="1600" smtClean="0"/>
              <a:t/>
            </a:r>
            <a:br>
              <a:rPr lang="pt-PT" sz="1600" smtClean="0"/>
            </a:br>
            <a:r>
              <a:rPr lang="pt-PT" sz="1600" smtClean="0"/>
              <a:t/>
            </a:r>
            <a:br>
              <a:rPr lang="pt-PT" sz="1600" smtClean="0"/>
            </a:br>
            <a:r>
              <a:rPr lang="pt-PT" sz="1600" smtClean="0"/>
              <a:t/>
            </a:r>
            <a:br>
              <a:rPr lang="pt-PT" sz="1600" smtClean="0"/>
            </a:br>
            <a:r>
              <a:rPr lang="pt-PT" sz="500" smtClean="0"/>
              <a:t/>
            </a:r>
            <a:br>
              <a:rPr lang="pt-PT" sz="500" smtClean="0"/>
            </a:br>
            <a:r>
              <a:rPr lang="pt-PT" sz="1500" smtClean="0"/>
              <a:t>MESTRADO EM GESTÃO</a:t>
            </a:r>
            <a:br>
              <a:rPr lang="pt-PT" sz="1500" smtClean="0"/>
            </a:br>
            <a:r>
              <a:rPr lang="pt-PT" sz="100" smtClean="0"/>
              <a:t/>
            </a:r>
            <a:br>
              <a:rPr lang="pt-PT" sz="100" smtClean="0"/>
            </a:br>
            <a:r>
              <a:rPr lang="pt-PT" sz="1500" smtClean="0">
                <a:solidFill>
                  <a:srgbClr val="000000"/>
                </a:solidFill>
                <a:ea typeface="Calibri" pitchFamily="34" charset="0"/>
                <a:cs typeface="Arial" charset="0"/>
              </a:rPr>
              <a:t>ESPECIALIZAÇÃO EM EMPREENDEDORISMO E INOVAÇÃO</a:t>
            </a:r>
            <a:br>
              <a:rPr lang="pt-PT" sz="1500" smtClean="0">
                <a:solidFill>
                  <a:srgbClr val="000000"/>
                </a:solidFill>
                <a:ea typeface="Calibri" pitchFamily="34" charset="0"/>
                <a:cs typeface="Arial" charset="0"/>
              </a:rPr>
            </a:br>
            <a:r>
              <a:rPr lang="pt-PT" sz="2000" smtClean="0">
                <a:solidFill>
                  <a:srgbClr val="000000"/>
                </a:solidFill>
                <a:ea typeface="Calibri" pitchFamily="34" charset="0"/>
                <a:cs typeface="Arial" charset="0"/>
              </a:rPr>
              <a:t/>
            </a:r>
            <a:br>
              <a:rPr lang="pt-PT" sz="2000" smtClean="0">
                <a:solidFill>
                  <a:srgbClr val="000000"/>
                </a:solidFill>
                <a:ea typeface="Calibri" pitchFamily="34" charset="0"/>
                <a:cs typeface="Arial" charset="0"/>
              </a:rPr>
            </a:br>
            <a:r>
              <a:rPr lang="pt-PT" sz="4000" smtClean="0">
                <a:solidFill>
                  <a:srgbClr val="000000"/>
                </a:solidFill>
                <a:ea typeface="Calibri" pitchFamily="34" charset="0"/>
                <a:cs typeface="Arial" charset="0"/>
              </a:rPr>
              <a:t/>
            </a:r>
            <a:br>
              <a:rPr lang="pt-PT" sz="4000" smtClean="0">
                <a:solidFill>
                  <a:srgbClr val="000000"/>
                </a:solidFill>
                <a:ea typeface="Calibri" pitchFamily="34" charset="0"/>
                <a:cs typeface="Arial" charset="0"/>
              </a:rPr>
            </a:br>
            <a:r>
              <a:rPr lang="pt-PT" sz="1500" smtClean="0">
                <a:solidFill>
                  <a:srgbClr val="000000"/>
                </a:solidFill>
                <a:ea typeface="Calibri" pitchFamily="34" charset="0"/>
                <a:cs typeface="Arial" charset="0"/>
              </a:rPr>
              <a:t/>
            </a:r>
            <a:br>
              <a:rPr lang="pt-PT" sz="1500" smtClean="0">
                <a:solidFill>
                  <a:srgbClr val="000000"/>
                </a:solidFill>
                <a:ea typeface="Calibri" pitchFamily="34" charset="0"/>
                <a:cs typeface="Arial" charset="0"/>
              </a:rPr>
            </a:br>
            <a:r>
              <a:rPr lang="pt-PT" sz="1500" smtClean="0">
                <a:solidFill>
                  <a:srgbClr val="000000"/>
                </a:solidFill>
                <a:ea typeface="Calibri" pitchFamily="34" charset="0"/>
                <a:cs typeface="Arial" charset="0"/>
              </a:rPr>
              <a:t/>
            </a:r>
            <a:br>
              <a:rPr lang="pt-PT" sz="1500" smtClean="0">
                <a:solidFill>
                  <a:srgbClr val="000000"/>
                </a:solidFill>
                <a:ea typeface="Calibri" pitchFamily="34" charset="0"/>
                <a:cs typeface="Arial" charset="0"/>
              </a:rPr>
            </a:br>
            <a:r>
              <a:rPr lang="pt-PT" sz="1500" smtClean="0">
                <a:solidFill>
                  <a:srgbClr val="000000"/>
                </a:solidFill>
                <a:ea typeface="Calibri" pitchFamily="34" charset="0"/>
                <a:cs typeface="Arial" charset="0"/>
              </a:rPr>
              <a:t/>
            </a:r>
            <a:br>
              <a:rPr lang="pt-PT" sz="1500" smtClean="0">
                <a:solidFill>
                  <a:srgbClr val="000000"/>
                </a:solidFill>
                <a:ea typeface="Calibri" pitchFamily="34" charset="0"/>
                <a:cs typeface="Arial" charset="0"/>
              </a:rPr>
            </a:br>
            <a:r>
              <a:rPr lang="pt-PT" sz="1500" smtClean="0">
                <a:solidFill>
                  <a:srgbClr val="000000"/>
                </a:solidFill>
                <a:ea typeface="Calibri" pitchFamily="34" charset="0"/>
                <a:cs typeface="Arial" charset="0"/>
              </a:rPr>
              <a:t/>
            </a:r>
            <a:br>
              <a:rPr lang="pt-PT" sz="1500" smtClean="0">
                <a:solidFill>
                  <a:srgbClr val="000000"/>
                </a:solidFill>
                <a:ea typeface="Calibri" pitchFamily="34" charset="0"/>
                <a:cs typeface="Arial" charset="0"/>
              </a:rPr>
            </a:br>
            <a:r>
              <a:rPr lang="pt-PT" sz="1500" smtClean="0">
                <a:solidFill>
                  <a:srgbClr val="000000"/>
                </a:solidFill>
                <a:ea typeface="Calibri" pitchFamily="34" charset="0"/>
                <a:cs typeface="Arial" charset="0"/>
              </a:rPr>
              <a:t/>
            </a:r>
            <a:br>
              <a:rPr lang="pt-PT" sz="1500" smtClean="0">
                <a:solidFill>
                  <a:srgbClr val="000000"/>
                </a:solidFill>
                <a:ea typeface="Calibri" pitchFamily="34" charset="0"/>
                <a:cs typeface="Arial" charset="0"/>
              </a:rPr>
            </a:br>
            <a:r>
              <a:rPr lang="pt-PT" sz="1000" smtClean="0">
                <a:solidFill>
                  <a:srgbClr val="000000"/>
                </a:solidFill>
                <a:ea typeface="Calibri" pitchFamily="34" charset="0"/>
                <a:cs typeface="Arial" charset="0"/>
              </a:rPr>
              <a:t/>
            </a:r>
            <a:br>
              <a:rPr lang="pt-PT" sz="1000" smtClean="0">
                <a:solidFill>
                  <a:srgbClr val="000000"/>
                </a:solidFill>
                <a:ea typeface="Calibri" pitchFamily="34" charset="0"/>
                <a:cs typeface="Arial" charset="0"/>
              </a:rPr>
            </a:br>
            <a:r>
              <a:rPr lang="pt-PT" sz="2500" smtClean="0">
                <a:solidFill>
                  <a:srgbClr val="DEF1F2"/>
                </a:solidFill>
                <a:ea typeface="Calibri" pitchFamily="34" charset="0"/>
                <a:cs typeface="Arial" charset="0"/>
              </a:rPr>
              <a:t/>
            </a:r>
            <a:br>
              <a:rPr lang="pt-PT" sz="2500" smtClean="0">
                <a:solidFill>
                  <a:srgbClr val="DEF1F2"/>
                </a:solidFill>
                <a:ea typeface="Calibri" pitchFamily="34" charset="0"/>
                <a:cs typeface="Arial" charset="0"/>
              </a:rPr>
            </a:br>
            <a:r>
              <a:rPr lang="pt-PT" sz="1500" smtClean="0">
                <a:solidFill>
                  <a:srgbClr val="000000"/>
                </a:solidFill>
                <a:ea typeface="Calibri" pitchFamily="34" charset="0"/>
                <a:cs typeface="Arial" charset="0"/>
              </a:rPr>
              <a:t>Trabalho de Projecto apresentado como requisito para a obtenção do grau de Mestre em Gestão</a:t>
            </a:r>
            <a:r>
              <a:rPr lang="pt-PT" sz="1500" i="1" smtClean="0">
                <a:solidFill>
                  <a:srgbClr val="000000"/>
                </a:solidFill>
                <a:ea typeface="Calibri" pitchFamily="34" charset="0"/>
                <a:cs typeface="Arial" charset="0"/>
              </a:rPr>
              <a:t/>
            </a:r>
            <a:br>
              <a:rPr lang="pt-PT" sz="1500" i="1" smtClean="0">
                <a:solidFill>
                  <a:srgbClr val="000000"/>
                </a:solidFill>
                <a:ea typeface="Calibri" pitchFamily="34" charset="0"/>
                <a:cs typeface="Arial" charset="0"/>
              </a:rPr>
            </a:br>
            <a:r>
              <a:rPr lang="pt-PT" sz="1500" i="1" smtClean="0">
                <a:solidFill>
                  <a:srgbClr val="000000"/>
                </a:solidFill>
                <a:ea typeface="Calibri" pitchFamily="34" charset="0"/>
                <a:cs typeface="Arial" charset="0"/>
              </a:rPr>
              <a:t/>
            </a:r>
            <a:br>
              <a:rPr lang="pt-PT" sz="1500" i="1" smtClean="0">
                <a:solidFill>
                  <a:srgbClr val="000000"/>
                </a:solidFill>
                <a:ea typeface="Calibri" pitchFamily="34" charset="0"/>
                <a:cs typeface="Arial" charset="0"/>
              </a:rPr>
            </a:br>
            <a:r>
              <a:rPr lang="pt-PT" sz="2000" i="1" smtClean="0">
                <a:solidFill>
                  <a:srgbClr val="000000"/>
                </a:solidFill>
                <a:ea typeface="Calibri" pitchFamily="34" charset="0"/>
                <a:cs typeface="Arial" charset="0"/>
              </a:rPr>
              <a:t/>
            </a:r>
            <a:br>
              <a:rPr lang="pt-PT" sz="2000" i="1" smtClean="0">
                <a:solidFill>
                  <a:srgbClr val="000000"/>
                </a:solidFill>
                <a:ea typeface="Calibri" pitchFamily="34" charset="0"/>
                <a:cs typeface="Arial" charset="0"/>
              </a:rPr>
            </a:br>
            <a:r>
              <a:rPr lang="pt-PT" sz="1000" i="1" smtClean="0">
                <a:solidFill>
                  <a:srgbClr val="000000"/>
                </a:solidFill>
                <a:ea typeface="Calibri" pitchFamily="34" charset="0"/>
                <a:cs typeface="Arial" charset="0"/>
              </a:rPr>
              <a:t>Por:</a:t>
            </a:r>
            <a:br>
              <a:rPr lang="pt-PT" sz="1000" i="1" smtClean="0">
                <a:solidFill>
                  <a:srgbClr val="000000"/>
                </a:solidFill>
                <a:ea typeface="Calibri" pitchFamily="34" charset="0"/>
                <a:cs typeface="Arial" charset="0"/>
              </a:rPr>
            </a:br>
            <a:r>
              <a:rPr lang="pt-PT" sz="100" smtClean="0">
                <a:solidFill>
                  <a:srgbClr val="000000"/>
                </a:solidFill>
              </a:rPr>
              <a:t/>
            </a:r>
            <a:br>
              <a:rPr lang="pt-PT" sz="100" smtClean="0">
                <a:solidFill>
                  <a:srgbClr val="000000"/>
                </a:solidFill>
              </a:rPr>
            </a:br>
            <a:r>
              <a:rPr lang="pt-PT" sz="1500" b="1" smtClean="0">
                <a:solidFill>
                  <a:srgbClr val="000000"/>
                </a:solidFill>
                <a:cs typeface="Arial" charset="0"/>
              </a:rPr>
              <a:t>Ricardo Alberto Guedes Ferreira</a:t>
            </a:r>
            <a:r>
              <a:rPr lang="pt-PT" sz="1500" b="1" smtClean="0">
                <a:solidFill>
                  <a:srgbClr val="000000"/>
                </a:solidFill>
              </a:rPr>
              <a:t/>
            </a:r>
            <a:br>
              <a:rPr lang="pt-PT" sz="1500" b="1" smtClean="0">
                <a:solidFill>
                  <a:srgbClr val="000000"/>
                </a:solidFill>
              </a:rPr>
            </a:br>
            <a:r>
              <a:rPr lang="pt-PT" sz="1500" smtClean="0">
                <a:solidFill>
                  <a:srgbClr val="000000"/>
                </a:solidFill>
              </a:rPr>
              <a:t/>
            </a:r>
            <a:br>
              <a:rPr lang="pt-PT" sz="1500" smtClean="0">
                <a:solidFill>
                  <a:srgbClr val="000000"/>
                </a:solidFill>
              </a:rPr>
            </a:br>
            <a:r>
              <a:rPr lang="pt-PT" sz="1000" i="1" smtClean="0">
                <a:solidFill>
                  <a:srgbClr val="000000"/>
                </a:solidFill>
              </a:rPr>
              <a:t>Sob Orientação de:</a:t>
            </a:r>
            <a:br>
              <a:rPr lang="pt-PT" sz="1000" i="1" smtClean="0">
                <a:solidFill>
                  <a:srgbClr val="000000"/>
                </a:solidFill>
              </a:rPr>
            </a:br>
            <a:r>
              <a:rPr lang="pt-PT" sz="100" b="1" smtClean="0">
                <a:solidFill>
                  <a:srgbClr val="000000"/>
                </a:solidFill>
                <a:cs typeface="Arial" charset="0"/>
              </a:rPr>
              <a:t/>
            </a:r>
            <a:br>
              <a:rPr lang="pt-PT" sz="100" b="1" smtClean="0">
                <a:solidFill>
                  <a:srgbClr val="000000"/>
                </a:solidFill>
                <a:cs typeface="Arial" charset="0"/>
              </a:rPr>
            </a:br>
            <a:r>
              <a:rPr lang="pt-PT" sz="1500" b="1" smtClean="0">
                <a:solidFill>
                  <a:srgbClr val="000000"/>
                </a:solidFill>
              </a:rPr>
              <a:t>Prof. Doutor Luís Alberto Godinho Coelho</a:t>
            </a:r>
            <a:r>
              <a:rPr lang="pt-PT" sz="1500" i="1" smtClean="0">
                <a:solidFill>
                  <a:srgbClr val="000000"/>
                </a:solidFill>
              </a:rPr>
              <a:t/>
            </a:r>
            <a:br>
              <a:rPr lang="pt-PT" sz="1500" i="1" smtClean="0">
                <a:solidFill>
                  <a:srgbClr val="000000"/>
                </a:solidFill>
              </a:rPr>
            </a:br>
            <a:r>
              <a:rPr lang="pt-PT" sz="2000" i="1" smtClean="0">
                <a:solidFill>
                  <a:srgbClr val="000000"/>
                </a:solidFill>
              </a:rPr>
              <a:t/>
            </a:r>
            <a:br>
              <a:rPr lang="pt-PT" sz="2000" i="1" smtClean="0">
                <a:solidFill>
                  <a:srgbClr val="000000"/>
                </a:solidFill>
              </a:rPr>
            </a:br>
            <a:r>
              <a:rPr lang="pt-PT" sz="1000" smtClean="0">
                <a:solidFill>
                  <a:srgbClr val="000000"/>
                </a:solidFill>
              </a:rPr>
              <a:t/>
            </a:r>
            <a:br>
              <a:rPr lang="pt-PT" sz="1000" smtClean="0">
                <a:solidFill>
                  <a:srgbClr val="000000"/>
                </a:solidFill>
              </a:rPr>
            </a:br>
            <a:r>
              <a:rPr lang="pt-PT" sz="1300" smtClean="0">
                <a:solidFill>
                  <a:srgbClr val="000000"/>
                </a:solidFill>
              </a:rPr>
              <a:t>ÉVORA</a:t>
            </a:r>
            <a:br>
              <a:rPr lang="pt-PT" sz="1300" smtClean="0">
                <a:solidFill>
                  <a:srgbClr val="000000"/>
                </a:solidFill>
              </a:rPr>
            </a:br>
            <a:r>
              <a:rPr lang="pt-PT" sz="1300" smtClean="0">
                <a:solidFill>
                  <a:srgbClr val="000000"/>
                </a:solidFill>
              </a:rPr>
              <a:t>2009</a:t>
            </a:r>
          </a:p>
        </p:txBody>
      </p:sp>
      <p:pic>
        <p:nvPicPr>
          <p:cNvPr id="15362" name="Picture 5" descr="http://musepe.programaescolhas.pt/sites/104/images/pmba-big.gif"/>
          <p:cNvPicPr preferRelativeResize="0">
            <a:picLocks noChangeArrowheads="1"/>
          </p:cNvPicPr>
          <p:nvPr/>
        </p:nvPicPr>
        <p:blipFill>
          <a:blip r:embed="rId3" r:link="rId4"/>
          <a:srcRect/>
          <a:stretch>
            <a:fillRect/>
          </a:stretch>
        </p:blipFill>
        <p:spPr bwMode="auto">
          <a:xfrm>
            <a:off x="4227513" y="217488"/>
            <a:ext cx="703262" cy="684212"/>
          </a:xfrm>
          <a:prstGeom prst="rect">
            <a:avLst/>
          </a:prstGeom>
          <a:noFill/>
          <a:ln w="9525">
            <a:noFill/>
            <a:miter lim="800000"/>
            <a:headEnd/>
            <a:tailEnd/>
          </a:ln>
        </p:spPr>
      </p:pic>
      <p:sp>
        <p:nvSpPr>
          <p:cNvPr id="8" name="Text Box 9"/>
          <p:cNvSpPr txBox="1">
            <a:spLocks noChangeArrowheads="1"/>
          </p:cNvSpPr>
          <p:nvPr/>
        </p:nvSpPr>
        <p:spPr bwMode="auto">
          <a:xfrm>
            <a:off x="1960563" y="2214563"/>
            <a:ext cx="5183187" cy="1006475"/>
          </a:xfrm>
          <a:prstGeom prst="rect">
            <a:avLst/>
          </a:prstGeom>
          <a:noFill/>
          <a:ln w="9525">
            <a:noFill/>
            <a:miter lim="800000"/>
            <a:headEnd/>
            <a:tailEnd/>
          </a:ln>
        </p:spPr>
        <p:txBody>
          <a:bodyPr>
            <a:spAutoFit/>
          </a:bodyPr>
          <a:lstStyle/>
          <a:p>
            <a:pPr algn="ctr">
              <a:spcBef>
                <a:spcPct val="50000"/>
              </a:spcBef>
              <a:defRPr/>
            </a:pPr>
            <a:r>
              <a:rPr lang="pt-PT" sz="3000" b="1" dirty="0">
                <a:solidFill>
                  <a:schemeClr val="bg1">
                    <a:lumMod val="95000"/>
                  </a:schemeClr>
                </a:solidFill>
              </a:rPr>
              <a:t>PLANO DE NEGÓCIOS</a:t>
            </a:r>
            <a:br>
              <a:rPr lang="pt-PT" sz="3000" b="1" dirty="0">
                <a:solidFill>
                  <a:schemeClr val="bg1">
                    <a:lumMod val="95000"/>
                  </a:schemeClr>
                </a:solidFill>
              </a:rPr>
            </a:br>
            <a:r>
              <a:rPr lang="pt-PT" sz="3000" b="1" dirty="0">
                <a:solidFill>
                  <a:schemeClr val="bg1">
                    <a:lumMod val="95000"/>
                  </a:schemeClr>
                </a:solidFill>
              </a:rPr>
              <a:t>PHARMA SPA</a:t>
            </a:r>
            <a:endParaRPr lang="pt-PT" sz="3000" dirty="0">
              <a:solidFill>
                <a:schemeClr val="bg1">
                  <a:lumMod val="95000"/>
                </a:schemeClr>
              </a:solidFill>
            </a:endParaRPr>
          </a:p>
        </p:txBody>
      </p:sp>
      <p:sp>
        <p:nvSpPr>
          <p:cNvPr id="2056" name="Text Box 8"/>
          <p:cNvSpPr txBox="1">
            <a:spLocks noChangeArrowheads="1"/>
          </p:cNvSpPr>
          <p:nvPr/>
        </p:nvSpPr>
        <p:spPr bwMode="auto">
          <a:xfrm>
            <a:off x="2470150" y="2665413"/>
            <a:ext cx="4176713" cy="549275"/>
          </a:xfrm>
          <a:prstGeom prst="rect">
            <a:avLst/>
          </a:prstGeom>
          <a:noFill/>
          <a:ln w="9525">
            <a:noFill/>
            <a:miter lim="800000"/>
            <a:headEnd/>
            <a:tailEnd/>
          </a:ln>
        </p:spPr>
        <p:txBody>
          <a:bodyPr>
            <a:spAutoFit/>
          </a:bodyPr>
          <a:lstStyle/>
          <a:p>
            <a:pPr algn="ctr">
              <a:spcBef>
                <a:spcPct val="50000"/>
              </a:spcBef>
            </a:pPr>
            <a:r>
              <a:rPr lang="pt-PT" sz="3000" b="1">
                <a:solidFill>
                  <a:srgbClr val="000000"/>
                </a:solidFill>
              </a:rPr>
              <a:t>PHARMA SPA</a:t>
            </a:r>
          </a:p>
        </p:txBody>
      </p:sp>
      <p:sp>
        <p:nvSpPr>
          <p:cNvPr id="2055" name="Text Box 7"/>
          <p:cNvSpPr txBox="1">
            <a:spLocks noChangeArrowheads="1"/>
          </p:cNvSpPr>
          <p:nvPr/>
        </p:nvSpPr>
        <p:spPr bwMode="auto">
          <a:xfrm>
            <a:off x="2155825" y="2205038"/>
            <a:ext cx="4824413" cy="549275"/>
          </a:xfrm>
          <a:prstGeom prst="rect">
            <a:avLst/>
          </a:prstGeom>
          <a:noFill/>
          <a:ln w="9525">
            <a:noFill/>
            <a:miter lim="800000"/>
            <a:headEnd/>
            <a:tailEnd/>
          </a:ln>
        </p:spPr>
        <p:txBody>
          <a:bodyPr>
            <a:spAutoFit/>
          </a:bodyPr>
          <a:lstStyle/>
          <a:p>
            <a:pPr algn="ctr">
              <a:spcBef>
                <a:spcPct val="50000"/>
              </a:spcBef>
            </a:pPr>
            <a:r>
              <a:rPr lang="pt-PT" sz="3000" b="1">
                <a:solidFill>
                  <a:srgbClr val="000000"/>
                </a:solidFill>
              </a:rPr>
              <a:t>PLANO DE NEGÓCIOS</a:t>
            </a:r>
          </a:p>
        </p:txBody>
      </p:sp>
      <p:grpSp>
        <p:nvGrpSpPr>
          <p:cNvPr id="14346" name="Group 10"/>
          <p:cNvGrpSpPr>
            <a:grpSpLocks/>
          </p:cNvGrpSpPr>
          <p:nvPr/>
        </p:nvGrpSpPr>
        <p:grpSpPr bwMode="auto">
          <a:xfrm>
            <a:off x="2157413" y="2205038"/>
            <a:ext cx="4824412" cy="1009650"/>
            <a:chOff x="1359" y="1389"/>
            <a:chExt cx="3039" cy="636"/>
          </a:xfrm>
        </p:grpSpPr>
        <p:sp>
          <p:nvSpPr>
            <p:cNvPr id="15367" name="Text Box 8"/>
            <p:cNvSpPr txBox="1">
              <a:spLocks noChangeArrowheads="1"/>
            </p:cNvSpPr>
            <p:nvPr/>
          </p:nvSpPr>
          <p:spPr bwMode="auto">
            <a:xfrm>
              <a:off x="1557" y="1679"/>
              <a:ext cx="2631" cy="346"/>
            </a:xfrm>
            <a:prstGeom prst="rect">
              <a:avLst/>
            </a:prstGeom>
            <a:noFill/>
            <a:ln w="9525">
              <a:noFill/>
              <a:miter lim="800000"/>
              <a:headEnd/>
              <a:tailEnd/>
            </a:ln>
          </p:spPr>
          <p:txBody>
            <a:bodyPr>
              <a:spAutoFit/>
            </a:bodyPr>
            <a:lstStyle/>
            <a:p>
              <a:pPr algn="ctr">
                <a:spcBef>
                  <a:spcPct val="50000"/>
                </a:spcBef>
              </a:pPr>
              <a:r>
                <a:rPr lang="pt-PT" sz="3000" b="1">
                  <a:solidFill>
                    <a:srgbClr val="000000"/>
                  </a:solidFill>
                </a:rPr>
                <a:t>PHARMA SPA</a:t>
              </a:r>
            </a:p>
          </p:txBody>
        </p:sp>
        <p:sp>
          <p:nvSpPr>
            <p:cNvPr id="15368" name="Text Box 7"/>
            <p:cNvSpPr txBox="1">
              <a:spLocks noChangeArrowheads="1"/>
            </p:cNvSpPr>
            <p:nvPr/>
          </p:nvSpPr>
          <p:spPr bwMode="auto">
            <a:xfrm>
              <a:off x="1359" y="1389"/>
              <a:ext cx="3039" cy="346"/>
            </a:xfrm>
            <a:prstGeom prst="rect">
              <a:avLst/>
            </a:prstGeom>
            <a:noFill/>
            <a:ln w="9525">
              <a:noFill/>
              <a:miter lim="800000"/>
              <a:headEnd/>
              <a:tailEnd/>
            </a:ln>
          </p:spPr>
          <p:txBody>
            <a:bodyPr>
              <a:spAutoFit/>
            </a:bodyPr>
            <a:lstStyle/>
            <a:p>
              <a:pPr algn="ctr">
                <a:spcBef>
                  <a:spcPct val="50000"/>
                </a:spcBef>
              </a:pPr>
              <a:r>
                <a:rPr lang="pt-PT" sz="3000" b="1">
                  <a:solidFill>
                    <a:srgbClr val="000000"/>
                  </a:solidFill>
                </a:rPr>
                <a:t>PLANO DE NEGÓCIOS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remove" grpId="0" nodeType="click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additive="base">
                                        <p:cTn id="7" dur="5000" fill="hold"/>
                                        <p:tgtEl>
                                          <p:spTgt spid="2055"/>
                                        </p:tgtEl>
                                        <p:attrNameLst>
                                          <p:attrName>ppt_x</p:attrName>
                                        </p:attrNameLst>
                                      </p:cBhvr>
                                      <p:tavLst>
                                        <p:tav tm="0">
                                          <p:val>
                                            <p:strVal val="0-#ppt_w/2"/>
                                          </p:val>
                                        </p:tav>
                                        <p:tav tm="100000">
                                          <p:val>
                                            <p:strVal val="#ppt_x"/>
                                          </p:val>
                                        </p:tav>
                                      </p:tavLst>
                                    </p:anim>
                                    <p:anim calcmode="lin" valueType="num">
                                      <p:cBhvr additive="base">
                                        <p:cTn id="8" dur="5000" fill="hold"/>
                                        <p:tgtEl>
                                          <p:spTgt spid="2055"/>
                                        </p:tgtEl>
                                        <p:attrNameLst>
                                          <p:attrName>ppt_y</p:attrName>
                                        </p:attrNameLst>
                                      </p:cBhvr>
                                      <p:tavLst>
                                        <p:tav tm="0">
                                          <p:val>
                                            <p:strVal val="#ppt_y"/>
                                          </p:val>
                                        </p:tav>
                                        <p:tav tm="100000">
                                          <p:val>
                                            <p:strVal val="#ppt_y"/>
                                          </p:val>
                                        </p:tav>
                                      </p:tavLst>
                                    </p:anim>
                                  </p:childTnLst>
                                </p:cTn>
                              </p:par>
                              <p:par>
                                <p:cTn id="9" presetID="2" presetClass="entr" presetSubtype="2" fill="remove" grpId="0" nodeType="withEffect">
                                  <p:stCondLst>
                                    <p:cond delay="0"/>
                                  </p:stCondLst>
                                  <p:childTnLst>
                                    <p:set>
                                      <p:cBhvr>
                                        <p:cTn id="10" dur="1" fill="hold">
                                          <p:stCondLst>
                                            <p:cond delay="0"/>
                                          </p:stCondLst>
                                        </p:cTn>
                                        <p:tgtEl>
                                          <p:spTgt spid="2056"/>
                                        </p:tgtEl>
                                        <p:attrNameLst>
                                          <p:attrName>style.visibility</p:attrName>
                                        </p:attrNameLst>
                                      </p:cBhvr>
                                      <p:to>
                                        <p:strVal val="visible"/>
                                      </p:to>
                                    </p:set>
                                    <p:anim calcmode="lin" valueType="num">
                                      <p:cBhvr additive="base">
                                        <p:cTn id="11" dur="5000" fill="hold"/>
                                        <p:tgtEl>
                                          <p:spTgt spid="2056"/>
                                        </p:tgtEl>
                                        <p:attrNameLst>
                                          <p:attrName>ppt_x</p:attrName>
                                        </p:attrNameLst>
                                      </p:cBhvr>
                                      <p:tavLst>
                                        <p:tav tm="0">
                                          <p:val>
                                            <p:strVal val="1+#ppt_w/2"/>
                                          </p:val>
                                        </p:tav>
                                        <p:tav tm="100000">
                                          <p:val>
                                            <p:strVal val="#ppt_x"/>
                                          </p:val>
                                        </p:tav>
                                      </p:tavLst>
                                    </p:anim>
                                    <p:anim calcmode="lin" valueType="num">
                                      <p:cBhvr additive="base">
                                        <p:cTn id="12" dur="5000" fill="hold"/>
                                        <p:tgtEl>
                                          <p:spTgt spid="2056"/>
                                        </p:tgtEl>
                                        <p:attrNameLst>
                                          <p:attrName>ppt_y</p:attrName>
                                        </p:attrNameLst>
                                      </p:cBhvr>
                                      <p:tavLst>
                                        <p:tav tm="0">
                                          <p:val>
                                            <p:strVal val="#ppt_y"/>
                                          </p:val>
                                        </p:tav>
                                        <p:tav tm="100000">
                                          <p:val>
                                            <p:strVal val="#ppt_y"/>
                                          </p:val>
                                        </p:tav>
                                      </p:tavLst>
                                    </p:anim>
                                  </p:childTnLst>
                                </p:cTn>
                              </p:par>
                            </p:childTnLst>
                          </p:cTn>
                        </p:par>
                        <p:par>
                          <p:cTn id="13" fill="hold">
                            <p:stCondLst>
                              <p:cond delay="5000"/>
                            </p:stCondLst>
                            <p:childTnLst>
                              <p:par>
                                <p:cTn id="14" presetID="1" presetClass="entr" presetSubtype="0" fill="hold" nodeType="afterEffect">
                                  <p:stCondLst>
                                    <p:cond delay="0"/>
                                  </p:stCondLst>
                                  <p:childTnLst>
                                    <p:set>
                                      <p:cBhvr>
                                        <p:cTn id="15" dur="1" fill="hold">
                                          <p:stCondLst>
                                            <p:cond delay="0"/>
                                          </p:stCondLst>
                                        </p:cTn>
                                        <p:tgtEl>
                                          <p:spTgt spid="14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P spid="205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6"/>
          <p:cNvSpPr>
            <a:spLocks noGrp="1" noChangeArrowheads="1"/>
          </p:cNvSpPr>
          <p:nvPr>
            <p:ph type="sldNum" sz="quarter" idx="12"/>
          </p:nvPr>
        </p:nvSpPr>
        <p:spPr>
          <a:xfrm>
            <a:off x="6553200" y="6434138"/>
            <a:ext cx="2133600" cy="476250"/>
          </a:xfrm>
          <a:noFill/>
        </p:spPr>
        <p:txBody>
          <a:bodyPr/>
          <a:lstStyle/>
          <a:p>
            <a:fld id="{5E0105EA-30E9-4374-9784-61138C55197B}" type="slidenum">
              <a:rPr lang="pt-PT" sz="1000" smtClean="0"/>
              <a:pPr/>
              <a:t>10</a:t>
            </a:fld>
            <a:endParaRPr lang="pt-PT" sz="1000" smtClean="0"/>
          </a:p>
        </p:txBody>
      </p:sp>
      <p:sp>
        <p:nvSpPr>
          <p:cNvPr id="33794" name="Rectangle 2"/>
          <p:cNvSpPr>
            <a:spLocks noGrp="1" noChangeArrowheads="1"/>
          </p:cNvSpPr>
          <p:nvPr>
            <p:ph type="title" idx="4294967295"/>
          </p:nvPr>
        </p:nvSpPr>
        <p:spPr>
          <a:xfrm>
            <a:off x="457200" y="1125538"/>
            <a:ext cx="8229600" cy="581025"/>
          </a:xfrm>
        </p:spPr>
        <p:txBody>
          <a:bodyPr/>
          <a:lstStyle/>
          <a:p>
            <a:pPr eaLnBrk="1" hangingPunct="1"/>
            <a:r>
              <a:rPr lang="pt-PT" sz="3000" smtClean="0">
                <a:solidFill>
                  <a:schemeClr val="accent2"/>
                </a:solidFill>
              </a:rPr>
              <a:t>Modelo das 5 forças de “Porter”</a:t>
            </a:r>
          </a:p>
        </p:txBody>
      </p:sp>
      <p:sp>
        <p:nvSpPr>
          <p:cNvPr id="29699" name="Rectangle 3"/>
          <p:cNvSpPr>
            <a:spLocks noGrp="1" noChangeArrowheads="1"/>
          </p:cNvSpPr>
          <p:nvPr>
            <p:ph type="body" idx="4294967295"/>
          </p:nvPr>
        </p:nvSpPr>
        <p:spPr>
          <a:xfrm>
            <a:off x="857250" y="5441950"/>
            <a:ext cx="7456488" cy="273050"/>
          </a:xfrm>
        </p:spPr>
        <p:txBody>
          <a:bodyPr/>
          <a:lstStyle/>
          <a:p>
            <a:pPr algn="ctr" eaLnBrk="1" hangingPunct="1">
              <a:lnSpc>
                <a:spcPct val="150000"/>
              </a:lnSpc>
              <a:buFontTx/>
              <a:buNone/>
              <a:defRPr/>
            </a:pPr>
            <a:r>
              <a:rPr lang="pt-PT" sz="1200" kern="1200" dirty="0" smtClean="0"/>
              <a:t>Fonte: Análise do Autor</a:t>
            </a:r>
            <a:endParaRPr lang="pt-PT" sz="1200" dirty="0" smtClean="0"/>
          </a:p>
        </p:txBody>
      </p:sp>
      <p:pic>
        <p:nvPicPr>
          <p:cNvPr id="3076" name="Picture 4" descr="http://musepe.programaescolhas.pt/sites/104/images/pmba-big.gif"/>
          <p:cNvPicPr preferRelativeResize="0">
            <a:picLocks noChangeAspect="1" noChangeArrowheads="1"/>
          </p:cNvPicPr>
          <p:nvPr/>
        </p:nvPicPr>
        <p:blipFill>
          <a:blip r:embed="rId3" r:link="rId4"/>
          <a:srcRect/>
          <a:stretch>
            <a:fillRect/>
          </a:stretch>
        </p:blipFill>
        <p:spPr bwMode="auto">
          <a:xfrm>
            <a:off x="323850" y="142875"/>
            <a:ext cx="612775" cy="603250"/>
          </a:xfrm>
          <a:prstGeom prst="rect">
            <a:avLst/>
          </a:prstGeom>
          <a:noFill/>
          <a:ln w="9525">
            <a:noFill/>
            <a:miter lim="800000"/>
            <a:headEnd/>
            <a:tailEnd/>
          </a:ln>
        </p:spPr>
      </p:pic>
      <p:sp>
        <p:nvSpPr>
          <p:cNvPr id="14340" name="Text Box 5"/>
          <p:cNvSpPr txBox="1">
            <a:spLocks noChangeArrowheads="1"/>
          </p:cNvSpPr>
          <p:nvPr/>
        </p:nvSpPr>
        <p:spPr bwMode="auto">
          <a:xfrm>
            <a:off x="2105025" y="6440488"/>
            <a:ext cx="4824413" cy="261937"/>
          </a:xfrm>
          <a:prstGeom prst="rect">
            <a:avLst/>
          </a:prstGeom>
          <a:noFill/>
          <a:ln w="9525">
            <a:noFill/>
            <a:miter lim="800000"/>
            <a:headEnd/>
            <a:tailEnd/>
          </a:ln>
        </p:spPr>
        <p:txBody>
          <a:bodyPr>
            <a:spAutoFit/>
          </a:bodyPr>
          <a:lstStyle/>
          <a:p>
            <a:pPr algn="ctr">
              <a:spcBef>
                <a:spcPct val="50000"/>
              </a:spcBef>
              <a:defRPr/>
            </a:pPr>
            <a:r>
              <a:rPr lang="pt-PT" sz="1050" b="1" dirty="0">
                <a:solidFill>
                  <a:srgbClr val="000000"/>
                </a:solidFill>
              </a:rPr>
              <a:t>PLANO DE NEGÓCIOS – PHARMA SPA</a:t>
            </a:r>
          </a:p>
        </p:txBody>
      </p:sp>
      <p:sp>
        <p:nvSpPr>
          <p:cNvPr id="33798" name="Text Box 6"/>
          <p:cNvSpPr txBox="1">
            <a:spLocks noChangeArrowheads="1"/>
          </p:cNvSpPr>
          <p:nvPr/>
        </p:nvSpPr>
        <p:spPr bwMode="auto">
          <a:xfrm>
            <a:off x="1000125" y="285750"/>
            <a:ext cx="6842125" cy="381000"/>
          </a:xfrm>
          <a:prstGeom prst="rect">
            <a:avLst/>
          </a:prstGeom>
          <a:noFill/>
          <a:ln w="9525">
            <a:noFill/>
            <a:miter lim="800000"/>
            <a:headEnd/>
            <a:tailEnd/>
          </a:ln>
        </p:spPr>
        <p:txBody>
          <a:bodyPr>
            <a:spAutoFit/>
          </a:bodyPr>
          <a:lstStyle/>
          <a:p>
            <a:pPr>
              <a:lnSpc>
                <a:spcPct val="70000"/>
              </a:lnSpc>
              <a:spcBef>
                <a:spcPct val="50000"/>
              </a:spcBef>
            </a:pPr>
            <a:r>
              <a:rPr lang="pt-PT" sz="1000" b="1">
                <a:solidFill>
                  <a:schemeClr val="tx2"/>
                </a:solidFill>
              </a:rPr>
              <a:t>MESTRADO EM GESTÃO</a:t>
            </a:r>
          </a:p>
          <a:p>
            <a:pPr>
              <a:lnSpc>
                <a:spcPct val="70000"/>
              </a:lnSpc>
              <a:spcBef>
                <a:spcPct val="50000"/>
              </a:spcBef>
            </a:pPr>
            <a:r>
              <a:rPr lang="pt-PT" sz="1000">
                <a:solidFill>
                  <a:srgbClr val="000000"/>
                </a:solidFill>
              </a:rPr>
              <a:t>ESPECIALIZAÇÃO EM EMPREENDEDORISMO E INOVAÇÃO</a:t>
            </a:r>
          </a:p>
        </p:txBody>
      </p:sp>
      <p:pic>
        <p:nvPicPr>
          <p:cNvPr id="33799" name="Imagem 7"/>
          <p:cNvPicPr>
            <a:picLocks noChangeAspect="1" noChangeArrowheads="1"/>
          </p:cNvPicPr>
          <p:nvPr/>
        </p:nvPicPr>
        <p:blipFill>
          <a:blip r:embed="rId5"/>
          <a:srcRect l="15059" t="22884" r="23059" b="37775"/>
          <a:stretch>
            <a:fillRect/>
          </a:stretch>
        </p:blipFill>
        <p:spPr bwMode="auto">
          <a:xfrm>
            <a:off x="1571625" y="2143125"/>
            <a:ext cx="6143625" cy="30718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0" fill="hold"/>
                                        <p:tgtEl>
                                          <p:spTgt spid="3076"/>
                                        </p:tgtEl>
                                        <p:attrNameLst>
                                          <p:attrName>ppt_w</p:attrName>
                                        </p:attrNameLst>
                                      </p:cBhvr>
                                      <p:tavLst>
                                        <p:tav tm="0" fmla="#ppt_w*sin(2.5*pi*$)">
                                          <p:val>
                                            <p:fltVal val="0"/>
                                          </p:val>
                                        </p:tav>
                                        <p:tav tm="100000">
                                          <p:val>
                                            <p:fltVal val="1"/>
                                          </p:val>
                                        </p:tav>
                                      </p:tavLst>
                                    </p:anim>
                                    <p:anim calcmode="lin" valueType="num">
                                      <p:cBhvr>
                                        <p:cTn id="8" dur="5000" fill="hold"/>
                                        <p:tgtEl>
                                          <p:spTgt spid="30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6"/>
          <p:cNvSpPr>
            <a:spLocks noGrp="1" noChangeArrowheads="1"/>
          </p:cNvSpPr>
          <p:nvPr>
            <p:ph type="sldNum" sz="quarter" idx="12"/>
          </p:nvPr>
        </p:nvSpPr>
        <p:spPr>
          <a:xfrm>
            <a:off x="6553200" y="6434138"/>
            <a:ext cx="2133600" cy="476250"/>
          </a:xfrm>
          <a:noFill/>
        </p:spPr>
        <p:txBody>
          <a:bodyPr/>
          <a:lstStyle/>
          <a:p>
            <a:fld id="{E6D10021-4EE8-4424-A1E4-A056FC38C3D2}" type="slidenum">
              <a:rPr lang="pt-PT" sz="1000" smtClean="0"/>
              <a:pPr/>
              <a:t>11</a:t>
            </a:fld>
            <a:endParaRPr lang="pt-PT" sz="1000" smtClean="0"/>
          </a:p>
        </p:txBody>
      </p:sp>
      <p:sp>
        <p:nvSpPr>
          <p:cNvPr id="35842" name="Rectangle 2"/>
          <p:cNvSpPr>
            <a:spLocks noGrp="1" noChangeArrowheads="1"/>
          </p:cNvSpPr>
          <p:nvPr>
            <p:ph type="title" idx="4294967295"/>
          </p:nvPr>
        </p:nvSpPr>
        <p:spPr>
          <a:xfrm>
            <a:off x="457200" y="1071563"/>
            <a:ext cx="8229600" cy="581025"/>
          </a:xfrm>
        </p:spPr>
        <p:txBody>
          <a:bodyPr/>
          <a:lstStyle/>
          <a:p>
            <a:pPr eaLnBrk="1" hangingPunct="1"/>
            <a:r>
              <a:rPr lang="pt-PT" sz="3000" smtClean="0">
                <a:solidFill>
                  <a:schemeClr val="accent2"/>
                </a:solidFill>
              </a:rPr>
              <a:t>Análise SWOT</a:t>
            </a:r>
          </a:p>
        </p:txBody>
      </p:sp>
      <p:pic>
        <p:nvPicPr>
          <p:cNvPr id="3076" name="Picture 4" descr="http://musepe.programaescolhas.pt/sites/104/images/pmba-big.gif"/>
          <p:cNvPicPr preferRelativeResize="0">
            <a:picLocks noChangeAspect="1" noChangeArrowheads="1"/>
          </p:cNvPicPr>
          <p:nvPr/>
        </p:nvPicPr>
        <p:blipFill>
          <a:blip r:embed="rId3" r:link="rId4"/>
          <a:srcRect/>
          <a:stretch>
            <a:fillRect/>
          </a:stretch>
        </p:blipFill>
        <p:spPr bwMode="auto">
          <a:xfrm>
            <a:off x="323850" y="142875"/>
            <a:ext cx="612775" cy="603250"/>
          </a:xfrm>
          <a:prstGeom prst="rect">
            <a:avLst/>
          </a:prstGeom>
          <a:noFill/>
          <a:ln w="9525">
            <a:noFill/>
            <a:miter lim="800000"/>
            <a:headEnd/>
            <a:tailEnd/>
          </a:ln>
        </p:spPr>
      </p:pic>
      <p:sp>
        <p:nvSpPr>
          <p:cNvPr id="14340" name="Text Box 5"/>
          <p:cNvSpPr txBox="1">
            <a:spLocks noChangeArrowheads="1"/>
          </p:cNvSpPr>
          <p:nvPr/>
        </p:nvSpPr>
        <p:spPr bwMode="auto">
          <a:xfrm>
            <a:off x="2105025" y="6440488"/>
            <a:ext cx="4824413" cy="261937"/>
          </a:xfrm>
          <a:prstGeom prst="rect">
            <a:avLst/>
          </a:prstGeom>
          <a:noFill/>
          <a:ln w="9525">
            <a:noFill/>
            <a:miter lim="800000"/>
            <a:headEnd/>
            <a:tailEnd/>
          </a:ln>
        </p:spPr>
        <p:txBody>
          <a:bodyPr>
            <a:spAutoFit/>
          </a:bodyPr>
          <a:lstStyle/>
          <a:p>
            <a:pPr algn="ctr">
              <a:spcBef>
                <a:spcPct val="50000"/>
              </a:spcBef>
              <a:defRPr/>
            </a:pPr>
            <a:r>
              <a:rPr lang="pt-PT" sz="1050" b="1" dirty="0">
                <a:solidFill>
                  <a:srgbClr val="000000"/>
                </a:solidFill>
              </a:rPr>
              <a:t>PLANO DE NEGÓCIOS – PHARMA SPA</a:t>
            </a:r>
          </a:p>
        </p:txBody>
      </p:sp>
      <p:sp>
        <p:nvSpPr>
          <p:cNvPr id="35845" name="Text Box 6"/>
          <p:cNvSpPr txBox="1">
            <a:spLocks noChangeArrowheads="1"/>
          </p:cNvSpPr>
          <p:nvPr/>
        </p:nvSpPr>
        <p:spPr bwMode="auto">
          <a:xfrm>
            <a:off x="1000125" y="285750"/>
            <a:ext cx="6842125" cy="381000"/>
          </a:xfrm>
          <a:prstGeom prst="rect">
            <a:avLst/>
          </a:prstGeom>
          <a:noFill/>
          <a:ln w="9525">
            <a:noFill/>
            <a:miter lim="800000"/>
            <a:headEnd/>
            <a:tailEnd/>
          </a:ln>
        </p:spPr>
        <p:txBody>
          <a:bodyPr>
            <a:spAutoFit/>
          </a:bodyPr>
          <a:lstStyle/>
          <a:p>
            <a:pPr>
              <a:lnSpc>
                <a:spcPct val="70000"/>
              </a:lnSpc>
              <a:spcBef>
                <a:spcPct val="50000"/>
              </a:spcBef>
            </a:pPr>
            <a:r>
              <a:rPr lang="pt-PT" sz="1000" b="1">
                <a:solidFill>
                  <a:schemeClr val="tx2"/>
                </a:solidFill>
              </a:rPr>
              <a:t>MESTRADO EM GESTÃO</a:t>
            </a:r>
          </a:p>
          <a:p>
            <a:pPr>
              <a:lnSpc>
                <a:spcPct val="70000"/>
              </a:lnSpc>
              <a:spcBef>
                <a:spcPct val="50000"/>
              </a:spcBef>
            </a:pPr>
            <a:r>
              <a:rPr lang="pt-PT" sz="1000">
                <a:solidFill>
                  <a:srgbClr val="000000"/>
                </a:solidFill>
              </a:rPr>
              <a:t>ESPECIALIZAÇÃO EM EMPREENDEDORISMO E INOVAÇÃO</a:t>
            </a:r>
          </a:p>
        </p:txBody>
      </p:sp>
      <p:pic>
        <p:nvPicPr>
          <p:cNvPr id="35846" name="Imagem 11"/>
          <p:cNvPicPr>
            <a:picLocks noChangeAspect="1" noChangeArrowheads="1"/>
          </p:cNvPicPr>
          <p:nvPr/>
        </p:nvPicPr>
        <p:blipFill>
          <a:blip r:embed="rId5"/>
          <a:srcRect l="19400" t="25175" r="21164" b="10353"/>
          <a:stretch>
            <a:fillRect/>
          </a:stretch>
        </p:blipFill>
        <p:spPr bwMode="auto">
          <a:xfrm>
            <a:off x="1785938" y="1785938"/>
            <a:ext cx="5500687" cy="44291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0" fill="hold"/>
                                        <p:tgtEl>
                                          <p:spTgt spid="3076"/>
                                        </p:tgtEl>
                                        <p:attrNameLst>
                                          <p:attrName>ppt_w</p:attrName>
                                        </p:attrNameLst>
                                      </p:cBhvr>
                                      <p:tavLst>
                                        <p:tav tm="0" fmla="#ppt_w*sin(2.5*pi*$)">
                                          <p:val>
                                            <p:fltVal val="0"/>
                                          </p:val>
                                        </p:tav>
                                        <p:tav tm="100000">
                                          <p:val>
                                            <p:fltVal val="1"/>
                                          </p:val>
                                        </p:tav>
                                      </p:tavLst>
                                    </p:anim>
                                    <p:anim calcmode="lin" valueType="num">
                                      <p:cBhvr>
                                        <p:cTn id="8" dur="5000" fill="hold"/>
                                        <p:tgtEl>
                                          <p:spTgt spid="30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6"/>
          <p:cNvSpPr>
            <a:spLocks noGrp="1" noChangeArrowheads="1"/>
          </p:cNvSpPr>
          <p:nvPr>
            <p:ph type="sldNum" sz="quarter" idx="12"/>
          </p:nvPr>
        </p:nvSpPr>
        <p:spPr>
          <a:xfrm>
            <a:off x="6553200" y="6434138"/>
            <a:ext cx="2133600" cy="476250"/>
          </a:xfrm>
          <a:noFill/>
        </p:spPr>
        <p:txBody>
          <a:bodyPr/>
          <a:lstStyle/>
          <a:p>
            <a:fld id="{C3158992-63AA-42A2-8331-66B66563E844}" type="slidenum">
              <a:rPr lang="pt-PT" sz="1000" smtClean="0"/>
              <a:pPr/>
              <a:t>12</a:t>
            </a:fld>
            <a:endParaRPr lang="pt-PT" sz="1000" smtClean="0"/>
          </a:p>
        </p:txBody>
      </p:sp>
      <p:sp>
        <p:nvSpPr>
          <p:cNvPr id="37890" name="Rectangle 2"/>
          <p:cNvSpPr>
            <a:spLocks noGrp="1" noChangeArrowheads="1"/>
          </p:cNvSpPr>
          <p:nvPr>
            <p:ph type="title" idx="4294967295"/>
          </p:nvPr>
        </p:nvSpPr>
        <p:spPr>
          <a:xfrm>
            <a:off x="457200" y="1204913"/>
            <a:ext cx="8229600" cy="581025"/>
          </a:xfrm>
        </p:spPr>
        <p:txBody>
          <a:bodyPr/>
          <a:lstStyle/>
          <a:p>
            <a:pPr eaLnBrk="1" hangingPunct="1"/>
            <a:r>
              <a:rPr lang="pt-PT" sz="3000" smtClean="0">
                <a:solidFill>
                  <a:schemeClr val="accent2"/>
                </a:solidFill>
              </a:rPr>
              <a:t>Marketing Mix</a:t>
            </a:r>
            <a:br>
              <a:rPr lang="pt-PT" sz="3000" smtClean="0">
                <a:solidFill>
                  <a:schemeClr val="accent2"/>
                </a:solidFill>
              </a:rPr>
            </a:br>
            <a:r>
              <a:rPr lang="pt-PT" sz="2000" smtClean="0">
                <a:solidFill>
                  <a:schemeClr val="accent2"/>
                </a:solidFill>
              </a:rPr>
              <a:t>Produto</a:t>
            </a:r>
            <a:endParaRPr lang="pt-PT" sz="3000" smtClean="0">
              <a:solidFill>
                <a:schemeClr val="accent2"/>
              </a:solidFill>
            </a:endParaRPr>
          </a:p>
        </p:txBody>
      </p:sp>
      <p:sp>
        <p:nvSpPr>
          <p:cNvPr id="37891" name="Rectangle 3"/>
          <p:cNvSpPr>
            <a:spLocks noGrp="1" noChangeArrowheads="1"/>
          </p:cNvSpPr>
          <p:nvPr>
            <p:ph type="body" idx="4294967295"/>
          </p:nvPr>
        </p:nvSpPr>
        <p:spPr>
          <a:xfrm>
            <a:off x="971550" y="2143125"/>
            <a:ext cx="7672388" cy="3700463"/>
          </a:xfrm>
        </p:spPr>
        <p:txBody>
          <a:bodyPr/>
          <a:lstStyle/>
          <a:p>
            <a:pPr eaLnBrk="1" hangingPunct="1">
              <a:lnSpc>
                <a:spcPct val="150000"/>
              </a:lnSpc>
              <a:buFont typeface="Wingdings" pitchFamily="2" charset="2"/>
              <a:buChar char="±"/>
            </a:pPr>
            <a:r>
              <a:rPr lang="pt-PT" sz="2000" smtClean="0"/>
              <a:t>MNSRM</a:t>
            </a:r>
          </a:p>
          <a:p>
            <a:pPr eaLnBrk="1" hangingPunct="1">
              <a:lnSpc>
                <a:spcPct val="150000"/>
              </a:lnSpc>
              <a:buFont typeface="Wingdings" pitchFamily="2" charset="2"/>
              <a:buChar char="±"/>
            </a:pPr>
            <a:r>
              <a:rPr lang="pt-PT" sz="2000" smtClean="0"/>
              <a:t>Produtos Homeopáticos</a:t>
            </a:r>
          </a:p>
          <a:p>
            <a:pPr eaLnBrk="1" hangingPunct="1">
              <a:lnSpc>
                <a:spcPct val="150000"/>
              </a:lnSpc>
              <a:buFont typeface="Wingdings" pitchFamily="2" charset="2"/>
              <a:buChar char="±"/>
            </a:pPr>
            <a:r>
              <a:rPr lang="pt-PT" sz="2000" smtClean="0"/>
              <a:t>Suplementos Alimentares</a:t>
            </a:r>
          </a:p>
          <a:p>
            <a:pPr eaLnBrk="1" hangingPunct="1">
              <a:lnSpc>
                <a:spcPct val="150000"/>
              </a:lnSpc>
              <a:buFont typeface="Wingdings" pitchFamily="2" charset="2"/>
              <a:buChar char="±"/>
            </a:pPr>
            <a:r>
              <a:rPr lang="pt-PT" sz="2000" smtClean="0"/>
              <a:t>Produtos de Dermo-Cosmética</a:t>
            </a:r>
          </a:p>
          <a:p>
            <a:pPr eaLnBrk="1" hangingPunct="1">
              <a:lnSpc>
                <a:spcPct val="150000"/>
              </a:lnSpc>
              <a:buFont typeface="Wingdings" pitchFamily="2" charset="2"/>
              <a:buChar char="±"/>
            </a:pPr>
            <a:r>
              <a:rPr lang="pt-PT" sz="2000" smtClean="0"/>
              <a:t>Produtos de Puericultura</a:t>
            </a:r>
          </a:p>
          <a:p>
            <a:pPr eaLnBrk="1" hangingPunct="1">
              <a:lnSpc>
                <a:spcPct val="150000"/>
              </a:lnSpc>
              <a:buFont typeface="Wingdings" pitchFamily="2" charset="2"/>
              <a:buChar char="±"/>
            </a:pPr>
            <a:r>
              <a:rPr lang="pt-PT" sz="2000" smtClean="0"/>
              <a:t>Outros Produtos e Acessórios</a:t>
            </a:r>
          </a:p>
          <a:p>
            <a:pPr eaLnBrk="1" hangingPunct="1">
              <a:lnSpc>
                <a:spcPct val="150000"/>
              </a:lnSpc>
              <a:buFontTx/>
              <a:buNone/>
            </a:pPr>
            <a:endParaRPr lang="pt-PT" sz="2000" smtClean="0"/>
          </a:p>
        </p:txBody>
      </p:sp>
      <p:pic>
        <p:nvPicPr>
          <p:cNvPr id="3076" name="Picture 4" descr="http://musepe.programaescolhas.pt/sites/104/images/pmba-big.gif"/>
          <p:cNvPicPr preferRelativeResize="0">
            <a:picLocks noChangeAspect="1" noChangeArrowheads="1"/>
          </p:cNvPicPr>
          <p:nvPr/>
        </p:nvPicPr>
        <p:blipFill>
          <a:blip r:embed="rId3" r:link="rId4"/>
          <a:srcRect/>
          <a:stretch>
            <a:fillRect/>
          </a:stretch>
        </p:blipFill>
        <p:spPr bwMode="auto">
          <a:xfrm>
            <a:off x="323850" y="142875"/>
            <a:ext cx="612775" cy="603250"/>
          </a:xfrm>
          <a:prstGeom prst="rect">
            <a:avLst/>
          </a:prstGeom>
          <a:noFill/>
          <a:ln w="9525">
            <a:noFill/>
            <a:miter lim="800000"/>
            <a:headEnd/>
            <a:tailEnd/>
          </a:ln>
        </p:spPr>
      </p:pic>
      <p:sp>
        <p:nvSpPr>
          <p:cNvPr id="14340" name="Text Box 5"/>
          <p:cNvSpPr txBox="1">
            <a:spLocks noChangeArrowheads="1"/>
          </p:cNvSpPr>
          <p:nvPr/>
        </p:nvSpPr>
        <p:spPr bwMode="auto">
          <a:xfrm>
            <a:off x="2105025" y="6440488"/>
            <a:ext cx="4824413" cy="261937"/>
          </a:xfrm>
          <a:prstGeom prst="rect">
            <a:avLst/>
          </a:prstGeom>
          <a:noFill/>
          <a:ln w="9525">
            <a:noFill/>
            <a:miter lim="800000"/>
            <a:headEnd/>
            <a:tailEnd/>
          </a:ln>
        </p:spPr>
        <p:txBody>
          <a:bodyPr>
            <a:spAutoFit/>
          </a:bodyPr>
          <a:lstStyle/>
          <a:p>
            <a:pPr algn="ctr">
              <a:spcBef>
                <a:spcPct val="50000"/>
              </a:spcBef>
              <a:defRPr/>
            </a:pPr>
            <a:r>
              <a:rPr lang="pt-PT" sz="1050" b="1" dirty="0">
                <a:solidFill>
                  <a:srgbClr val="000000"/>
                </a:solidFill>
              </a:rPr>
              <a:t>PLANO DE NEGÓCIOS – PHARMA SPA</a:t>
            </a:r>
          </a:p>
        </p:txBody>
      </p:sp>
      <p:sp>
        <p:nvSpPr>
          <p:cNvPr id="37894" name="Text Box 6"/>
          <p:cNvSpPr txBox="1">
            <a:spLocks noChangeArrowheads="1"/>
          </p:cNvSpPr>
          <p:nvPr/>
        </p:nvSpPr>
        <p:spPr bwMode="auto">
          <a:xfrm>
            <a:off x="1000125" y="285750"/>
            <a:ext cx="6842125" cy="381000"/>
          </a:xfrm>
          <a:prstGeom prst="rect">
            <a:avLst/>
          </a:prstGeom>
          <a:noFill/>
          <a:ln w="9525">
            <a:noFill/>
            <a:miter lim="800000"/>
            <a:headEnd/>
            <a:tailEnd/>
          </a:ln>
        </p:spPr>
        <p:txBody>
          <a:bodyPr>
            <a:spAutoFit/>
          </a:bodyPr>
          <a:lstStyle/>
          <a:p>
            <a:pPr>
              <a:lnSpc>
                <a:spcPct val="70000"/>
              </a:lnSpc>
              <a:spcBef>
                <a:spcPct val="50000"/>
              </a:spcBef>
            </a:pPr>
            <a:r>
              <a:rPr lang="pt-PT" sz="1000" b="1">
                <a:solidFill>
                  <a:schemeClr val="tx2"/>
                </a:solidFill>
              </a:rPr>
              <a:t>MESTRADO EM GESTÃO</a:t>
            </a:r>
          </a:p>
          <a:p>
            <a:pPr>
              <a:lnSpc>
                <a:spcPct val="70000"/>
              </a:lnSpc>
              <a:spcBef>
                <a:spcPct val="50000"/>
              </a:spcBef>
            </a:pPr>
            <a:r>
              <a:rPr lang="pt-PT" sz="1000">
                <a:solidFill>
                  <a:srgbClr val="000000"/>
                </a:solidFill>
              </a:rPr>
              <a:t>ESPECIALIZAÇÃO EM EMPREENDEDORISMO E INOVAÇÃO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0" fill="hold"/>
                                        <p:tgtEl>
                                          <p:spTgt spid="3076"/>
                                        </p:tgtEl>
                                        <p:attrNameLst>
                                          <p:attrName>ppt_w</p:attrName>
                                        </p:attrNameLst>
                                      </p:cBhvr>
                                      <p:tavLst>
                                        <p:tav tm="0" fmla="#ppt_w*sin(2.5*pi*$)">
                                          <p:val>
                                            <p:fltVal val="0"/>
                                          </p:val>
                                        </p:tav>
                                        <p:tav tm="100000">
                                          <p:val>
                                            <p:fltVal val="1"/>
                                          </p:val>
                                        </p:tav>
                                      </p:tavLst>
                                    </p:anim>
                                    <p:anim calcmode="lin" valueType="num">
                                      <p:cBhvr>
                                        <p:cTn id="8" dur="5000" fill="hold"/>
                                        <p:tgtEl>
                                          <p:spTgt spid="30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6"/>
          <p:cNvSpPr>
            <a:spLocks noGrp="1" noChangeArrowheads="1"/>
          </p:cNvSpPr>
          <p:nvPr>
            <p:ph type="sldNum" sz="quarter" idx="12"/>
          </p:nvPr>
        </p:nvSpPr>
        <p:spPr>
          <a:xfrm>
            <a:off x="6553200" y="6434138"/>
            <a:ext cx="2133600" cy="476250"/>
          </a:xfrm>
          <a:noFill/>
        </p:spPr>
        <p:txBody>
          <a:bodyPr/>
          <a:lstStyle/>
          <a:p>
            <a:fld id="{32B1C788-29D5-4D1A-A0F6-1D3001D6AF3E}" type="slidenum">
              <a:rPr lang="pt-PT" sz="1000" smtClean="0"/>
              <a:pPr/>
              <a:t>13</a:t>
            </a:fld>
            <a:endParaRPr lang="pt-PT" sz="1000" smtClean="0"/>
          </a:p>
        </p:txBody>
      </p:sp>
      <p:sp>
        <p:nvSpPr>
          <p:cNvPr id="39938" name="Rectangle 2"/>
          <p:cNvSpPr>
            <a:spLocks noGrp="1" noChangeArrowheads="1"/>
          </p:cNvSpPr>
          <p:nvPr>
            <p:ph type="title" idx="4294967295"/>
          </p:nvPr>
        </p:nvSpPr>
        <p:spPr>
          <a:xfrm>
            <a:off x="457200" y="1204913"/>
            <a:ext cx="8229600" cy="581025"/>
          </a:xfrm>
        </p:spPr>
        <p:txBody>
          <a:bodyPr/>
          <a:lstStyle/>
          <a:p>
            <a:pPr eaLnBrk="1" hangingPunct="1"/>
            <a:r>
              <a:rPr lang="pt-PT" sz="3000" smtClean="0">
                <a:solidFill>
                  <a:schemeClr val="accent2"/>
                </a:solidFill>
              </a:rPr>
              <a:t>Marketing Mix</a:t>
            </a:r>
            <a:br>
              <a:rPr lang="pt-PT" sz="3000" smtClean="0">
                <a:solidFill>
                  <a:schemeClr val="accent2"/>
                </a:solidFill>
              </a:rPr>
            </a:br>
            <a:r>
              <a:rPr lang="pt-PT" sz="2000" smtClean="0">
                <a:solidFill>
                  <a:schemeClr val="accent2"/>
                </a:solidFill>
              </a:rPr>
              <a:t>Serviços</a:t>
            </a:r>
            <a:endParaRPr lang="pt-PT" sz="3000" smtClean="0">
              <a:solidFill>
                <a:schemeClr val="accent2"/>
              </a:solidFill>
            </a:endParaRPr>
          </a:p>
        </p:txBody>
      </p:sp>
      <p:sp>
        <p:nvSpPr>
          <p:cNvPr id="39939" name="Rectangle 3"/>
          <p:cNvSpPr>
            <a:spLocks noGrp="1" noChangeArrowheads="1"/>
          </p:cNvSpPr>
          <p:nvPr>
            <p:ph type="body" idx="4294967295"/>
          </p:nvPr>
        </p:nvSpPr>
        <p:spPr>
          <a:xfrm>
            <a:off x="971550" y="2143125"/>
            <a:ext cx="7672388" cy="3700463"/>
          </a:xfrm>
        </p:spPr>
        <p:txBody>
          <a:bodyPr/>
          <a:lstStyle/>
          <a:p>
            <a:pPr eaLnBrk="1" hangingPunct="1">
              <a:lnSpc>
                <a:spcPct val="150000"/>
              </a:lnSpc>
              <a:buFont typeface="Wingdings" pitchFamily="2" charset="2"/>
              <a:buChar char="±"/>
            </a:pPr>
            <a:r>
              <a:rPr lang="pt-PT" sz="2000" smtClean="0"/>
              <a:t>Consultas (Fitoterapia, Homeopatia, Osteopatia, Podologia)</a:t>
            </a:r>
          </a:p>
          <a:p>
            <a:pPr eaLnBrk="1" hangingPunct="1">
              <a:lnSpc>
                <a:spcPct val="150000"/>
              </a:lnSpc>
              <a:buFont typeface="Wingdings" pitchFamily="2" charset="2"/>
              <a:buChar char="±"/>
            </a:pPr>
            <a:r>
              <a:rPr lang="pt-PT" sz="2000" smtClean="0"/>
              <a:t>Consultas de Nutrição e Dietética</a:t>
            </a:r>
          </a:p>
          <a:p>
            <a:pPr eaLnBrk="1" hangingPunct="1">
              <a:lnSpc>
                <a:spcPct val="150000"/>
              </a:lnSpc>
              <a:buFont typeface="Wingdings" pitchFamily="2" charset="2"/>
              <a:buChar char="±"/>
            </a:pPr>
            <a:r>
              <a:rPr lang="pt-PT" sz="2000" smtClean="0"/>
              <a:t>Fisioterapia e Massagens</a:t>
            </a:r>
          </a:p>
          <a:p>
            <a:pPr eaLnBrk="1" hangingPunct="1">
              <a:lnSpc>
                <a:spcPct val="150000"/>
              </a:lnSpc>
              <a:buFont typeface="Wingdings" pitchFamily="2" charset="2"/>
              <a:buChar char="±"/>
            </a:pPr>
            <a:r>
              <a:rPr lang="pt-PT" sz="2000" smtClean="0"/>
              <a:t>SPA - Tratamentos corporais e faciais </a:t>
            </a:r>
          </a:p>
          <a:p>
            <a:pPr eaLnBrk="1" hangingPunct="1">
              <a:lnSpc>
                <a:spcPct val="150000"/>
              </a:lnSpc>
              <a:buFont typeface="Wingdings" pitchFamily="2" charset="2"/>
              <a:buChar char="±"/>
            </a:pPr>
            <a:r>
              <a:rPr lang="pt-PT" sz="2000" smtClean="0"/>
              <a:t>Serviços de Estética</a:t>
            </a:r>
          </a:p>
          <a:p>
            <a:pPr eaLnBrk="1" hangingPunct="1">
              <a:lnSpc>
                <a:spcPct val="150000"/>
              </a:lnSpc>
              <a:buFont typeface="Wingdings" pitchFamily="2" charset="2"/>
              <a:buChar char="±"/>
            </a:pPr>
            <a:r>
              <a:rPr lang="pt-PT" sz="2000" smtClean="0"/>
              <a:t>Aulas Pré-Parto e Recuperação Pós-Parto</a:t>
            </a:r>
          </a:p>
          <a:p>
            <a:pPr eaLnBrk="1" hangingPunct="1">
              <a:lnSpc>
                <a:spcPct val="150000"/>
              </a:lnSpc>
              <a:buFont typeface="Wingdings" pitchFamily="2" charset="2"/>
              <a:buChar char="±"/>
            </a:pPr>
            <a:r>
              <a:rPr lang="pt-PT" sz="2000" smtClean="0"/>
              <a:t>Outros Serviços de saúde e bem-estar</a:t>
            </a:r>
          </a:p>
          <a:p>
            <a:pPr eaLnBrk="1" hangingPunct="1">
              <a:lnSpc>
                <a:spcPct val="150000"/>
              </a:lnSpc>
              <a:buFont typeface="Wingdings" pitchFamily="2" charset="2"/>
              <a:buChar char="±"/>
            </a:pPr>
            <a:endParaRPr lang="pt-PT" sz="2000" smtClean="0"/>
          </a:p>
        </p:txBody>
      </p:sp>
      <p:pic>
        <p:nvPicPr>
          <p:cNvPr id="3076" name="Picture 4" descr="http://musepe.programaescolhas.pt/sites/104/images/pmba-big.gif"/>
          <p:cNvPicPr preferRelativeResize="0">
            <a:picLocks noChangeAspect="1" noChangeArrowheads="1"/>
          </p:cNvPicPr>
          <p:nvPr/>
        </p:nvPicPr>
        <p:blipFill>
          <a:blip r:embed="rId3" r:link="rId4"/>
          <a:srcRect/>
          <a:stretch>
            <a:fillRect/>
          </a:stretch>
        </p:blipFill>
        <p:spPr bwMode="auto">
          <a:xfrm>
            <a:off x="323850" y="142875"/>
            <a:ext cx="612775" cy="603250"/>
          </a:xfrm>
          <a:prstGeom prst="rect">
            <a:avLst/>
          </a:prstGeom>
          <a:noFill/>
          <a:ln w="9525">
            <a:noFill/>
            <a:miter lim="800000"/>
            <a:headEnd/>
            <a:tailEnd/>
          </a:ln>
        </p:spPr>
      </p:pic>
      <p:sp>
        <p:nvSpPr>
          <p:cNvPr id="14340" name="Text Box 5"/>
          <p:cNvSpPr txBox="1">
            <a:spLocks noChangeArrowheads="1"/>
          </p:cNvSpPr>
          <p:nvPr/>
        </p:nvSpPr>
        <p:spPr bwMode="auto">
          <a:xfrm>
            <a:off x="2105025" y="6440488"/>
            <a:ext cx="4824413" cy="261937"/>
          </a:xfrm>
          <a:prstGeom prst="rect">
            <a:avLst/>
          </a:prstGeom>
          <a:noFill/>
          <a:ln w="9525">
            <a:noFill/>
            <a:miter lim="800000"/>
            <a:headEnd/>
            <a:tailEnd/>
          </a:ln>
        </p:spPr>
        <p:txBody>
          <a:bodyPr>
            <a:spAutoFit/>
          </a:bodyPr>
          <a:lstStyle/>
          <a:p>
            <a:pPr algn="ctr">
              <a:spcBef>
                <a:spcPct val="50000"/>
              </a:spcBef>
              <a:defRPr/>
            </a:pPr>
            <a:r>
              <a:rPr lang="pt-PT" sz="1050" b="1" dirty="0">
                <a:solidFill>
                  <a:srgbClr val="000000"/>
                </a:solidFill>
              </a:rPr>
              <a:t>PLANO DE NEGÓCIOS – PHARMA SPA</a:t>
            </a:r>
          </a:p>
        </p:txBody>
      </p:sp>
      <p:sp>
        <p:nvSpPr>
          <p:cNvPr id="39942" name="Text Box 6"/>
          <p:cNvSpPr txBox="1">
            <a:spLocks noChangeArrowheads="1"/>
          </p:cNvSpPr>
          <p:nvPr/>
        </p:nvSpPr>
        <p:spPr bwMode="auto">
          <a:xfrm>
            <a:off x="1000125" y="285750"/>
            <a:ext cx="6842125" cy="381000"/>
          </a:xfrm>
          <a:prstGeom prst="rect">
            <a:avLst/>
          </a:prstGeom>
          <a:noFill/>
          <a:ln w="9525">
            <a:noFill/>
            <a:miter lim="800000"/>
            <a:headEnd/>
            <a:tailEnd/>
          </a:ln>
        </p:spPr>
        <p:txBody>
          <a:bodyPr>
            <a:spAutoFit/>
          </a:bodyPr>
          <a:lstStyle/>
          <a:p>
            <a:pPr>
              <a:lnSpc>
                <a:spcPct val="70000"/>
              </a:lnSpc>
              <a:spcBef>
                <a:spcPct val="50000"/>
              </a:spcBef>
            </a:pPr>
            <a:r>
              <a:rPr lang="pt-PT" sz="1000" b="1">
                <a:solidFill>
                  <a:schemeClr val="tx2"/>
                </a:solidFill>
              </a:rPr>
              <a:t>MESTRADO EM GESTÃO</a:t>
            </a:r>
          </a:p>
          <a:p>
            <a:pPr>
              <a:lnSpc>
                <a:spcPct val="70000"/>
              </a:lnSpc>
              <a:spcBef>
                <a:spcPct val="50000"/>
              </a:spcBef>
            </a:pPr>
            <a:r>
              <a:rPr lang="pt-PT" sz="1000">
                <a:solidFill>
                  <a:srgbClr val="000000"/>
                </a:solidFill>
              </a:rPr>
              <a:t>ESPECIALIZAÇÃO EM EMPREENDEDORISMO E INOVAÇÃO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0" fill="hold"/>
                                        <p:tgtEl>
                                          <p:spTgt spid="3076"/>
                                        </p:tgtEl>
                                        <p:attrNameLst>
                                          <p:attrName>ppt_w</p:attrName>
                                        </p:attrNameLst>
                                      </p:cBhvr>
                                      <p:tavLst>
                                        <p:tav tm="0" fmla="#ppt_w*sin(2.5*pi*$)">
                                          <p:val>
                                            <p:fltVal val="0"/>
                                          </p:val>
                                        </p:tav>
                                        <p:tav tm="100000">
                                          <p:val>
                                            <p:fltVal val="1"/>
                                          </p:val>
                                        </p:tav>
                                      </p:tavLst>
                                    </p:anim>
                                    <p:anim calcmode="lin" valueType="num">
                                      <p:cBhvr>
                                        <p:cTn id="8" dur="5000" fill="hold"/>
                                        <p:tgtEl>
                                          <p:spTgt spid="30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6"/>
          <p:cNvSpPr>
            <a:spLocks noGrp="1" noChangeArrowheads="1"/>
          </p:cNvSpPr>
          <p:nvPr>
            <p:ph type="sldNum" sz="quarter" idx="12"/>
          </p:nvPr>
        </p:nvSpPr>
        <p:spPr>
          <a:xfrm>
            <a:off x="6553200" y="6434138"/>
            <a:ext cx="2133600" cy="476250"/>
          </a:xfrm>
          <a:noFill/>
        </p:spPr>
        <p:txBody>
          <a:bodyPr/>
          <a:lstStyle/>
          <a:p>
            <a:fld id="{55870E63-B287-4200-9E11-AB88424DA443}" type="slidenum">
              <a:rPr lang="pt-PT" sz="1000" smtClean="0"/>
              <a:pPr/>
              <a:t>14</a:t>
            </a:fld>
            <a:endParaRPr lang="pt-PT" sz="1000" smtClean="0"/>
          </a:p>
        </p:txBody>
      </p:sp>
      <p:sp>
        <p:nvSpPr>
          <p:cNvPr id="41986" name="Rectangle 2"/>
          <p:cNvSpPr>
            <a:spLocks noGrp="1" noChangeArrowheads="1"/>
          </p:cNvSpPr>
          <p:nvPr>
            <p:ph type="title" idx="4294967295"/>
          </p:nvPr>
        </p:nvSpPr>
        <p:spPr>
          <a:xfrm>
            <a:off x="457200" y="1204913"/>
            <a:ext cx="8229600" cy="581025"/>
          </a:xfrm>
        </p:spPr>
        <p:txBody>
          <a:bodyPr/>
          <a:lstStyle/>
          <a:p>
            <a:pPr eaLnBrk="1" hangingPunct="1"/>
            <a:r>
              <a:rPr lang="pt-PT" sz="3000" smtClean="0">
                <a:solidFill>
                  <a:schemeClr val="accent2"/>
                </a:solidFill>
              </a:rPr>
              <a:t>Marketing Mix</a:t>
            </a:r>
            <a:br>
              <a:rPr lang="pt-PT" sz="3000" smtClean="0">
                <a:solidFill>
                  <a:schemeClr val="accent2"/>
                </a:solidFill>
              </a:rPr>
            </a:br>
            <a:r>
              <a:rPr lang="pt-PT" sz="2000" smtClean="0">
                <a:solidFill>
                  <a:schemeClr val="accent2"/>
                </a:solidFill>
              </a:rPr>
              <a:t>Preço</a:t>
            </a:r>
            <a:endParaRPr lang="pt-PT" sz="3000" smtClean="0">
              <a:solidFill>
                <a:schemeClr val="accent2"/>
              </a:solidFill>
            </a:endParaRPr>
          </a:p>
        </p:txBody>
      </p:sp>
      <p:sp>
        <p:nvSpPr>
          <p:cNvPr id="41987" name="Rectangle 3"/>
          <p:cNvSpPr>
            <a:spLocks noGrp="1" noChangeArrowheads="1"/>
          </p:cNvSpPr>
          <p:nvPr>
            <p:ph type="body" idx="4294967295"/>
          </p:nvPr>
        </p:nvSpPr>
        <p:spPr>
          <a:xfrm>
            <a:off x="971550" y="2143125"/>
            <a:ext cx="7672388" cy="3700463"/>
          </a:xfrm>
        </p:spPr>
        <p:txBody>
          <a:bodyPr/>
          <a:lstStyle/>
          <a:p>
            <a:pPr eaLnBrk="1" hangingPunct="1">
              <a:lnSpc>
                <a:spcPct val="150000"/>
              </a:lnSpc>
              <a:buFont typeface="Wingdings" pitchFamily="2" charset="2"/>
              <a:buChar char="±"/>
            </a:pPr>
            <a:r>
              <a:rPr lang="pt-PT" sz="2000" smtClean="0"/>
              <a:t>Selecção</a:t>
            </a:r>
            <a:r>
              <a:rPr lang="pt-BR" sz="2000" smtClean="0"/>
              <a:t> dos objectivos da determinação de preços;</a:t>
            </a:r>
          </a:p>
          <a:p>
            <a:pPr eaLnBrk="1" hangingPunct="1">
              <a:lnSpc>
                <a:spcPct val="150000"/>
              </a:lnSpc>
              <a:buFont typeface="Wingdings" pitchFamily="2" charset="2"/>
              <a:buChar char="±"/>
            </a:pPr>
            <a:r>
              <a:rPr lang="pt-BR" sz="2000" smtClean="0"/>
              <a:t>Determinação da procura;</a:t>
            </a:r>
          </a:p>
          <a:p>
            <a:pPr eaLnBrk="1" hangingPunct="1">
              <a:lnSpc>
                <a:spcPct val="150000"/>
              </a:lnSpc>
              <a:buFont typeface="Wingdings" pitchFamily="2" charset="2"/>
              <a:buChar char="±"/>
            </a:pPr>
            <a:r>
              <a:rPr lang="pt-BR" sz="2000" smtClean="0"/>
              <a:t>Análise de custos; e </a:t>
            </a:r>
          </a:p>
          <a:p>
            <a:pPr eaLnBrk="1" hangingPunct="1">
              <a:lnSpc>
                <a:spcPct val="150000"/>
              </a:lnSpc>
              <a:buFont typeface="Wingdings" pitchFamily="2" charset="2"/>
              <a:buChar char="±"/>
            </a:pPr>
            <a:r>
              <a:rPr lang="pt-BR" sz="2000" smtClean="0"/>
              <a:t>Análise dos preços e ofertas dos concorrentes.</a:t>
            </a:r>
            <a:endParaRPr lang="pt-PT" sz="2000" smtClean="0"/>
          </a:p>
        </p:txBody>
      </p:sp>
      <p:pic>
        <p:nvPicPr>
          <p:cNvPr id="3076" name="Picture 4" descr="http://musepe.programaescolhas.pt/sites/104/images/pmba-big.gif"/>
          <p:cNvPicPr preferRelativeResize="0">
            <a:picLocks noChangeAspect="1" noChangeArrowheads="1"/>
          </p:cNvPicPr>
          <p:nvPr/>
        </p:nvPicPr>
        <p:blipFill>
          <a:blip r:embed="rId3" r:link="rId4"/>
          <a:srcRect/>
          <a:stretch>
            <a:fillRect/>
          </a:stretch>
        </p:blipFill>
        <p:spPr bwMode="auto">
          <a:xfrm>
            <a:off x="323850" y="142875"/>
            <a:ext cx="612775" cy="603250"/>
          </a:xfrm>
          <a:prstGeom prst="rect">
            <a:avLst/>
          </a:prstGeom>
          <a:noFill/>
          <a:ln w="9525">
            <a:noFill/>
            <a:miter lim="800000"/>
            <a:headEnd/>
            <a:tailEnd/>
          </a:ln>
        </p:spPr>
      </p:pic>
      <p:sp>
        <p:nvSpPr>
          <p:cNvPr id="14340" name="Text Box 5"/>
          <p:cNvSpPr txBox="1">
            <a:spLocks noChangeArrowheads="1"/>
          </p:cNvSpPr>
          <p:nvPr/>
        </p:nvSpPr>
        <p:spPr bwMode="auto">
          <a:xfrm>
            <a:off x="2105025" y="6440488"/>
            <a:ext cx="4824413" cy="261937"/>
          </a:xfrm>
          <a:prstGeom prst="rect">
            <a:avLst/>
          </a:prstGeom>
          <a:noFill/>
          <a:ln w="9525">
            <a:noFill/>
            <a:miter lim="800000"/>
            <a:headEnd/>
            <a:tailEnd/>
          </a:ln>
        </p:spPr>
        <p:txBody>
          <a:bodyPr>
            <a:spAutoFit/>
          </a:bodyPr>
          <a:lstStyle/>
          <a:p>
            <a:pPr algn="ctr">
              <a:spcBef>
                <a:spcPct val="50000"/>
              </a:spcBef>
              <a:defRPr/>
            </a:pPr>
            <a:r>
              <a:rPr lang="pt-PT" sz="1050" b="1" dirty="0">
                <a:solidFill>
                  <a:srgbClr val="000000"/>
                </a:solidFill>
              </a:rPr>
              <a:t>PLANO DE NEGÓCIOS – PHARMA SPA</a:t>
            </a:r>
          </a:p>
        </p:txBody>
      </p:sp>
      <p:sp>
        <p:nvSpPr>
          <p:cNvPr id="41990" name="Text Box 6"/>
          <p:cNvSpPr txBox="1">
            <a:spLocks noChangeArrowheads="1"/>
          </p:cNvSpPr>
          <p:nvPr/>
        </p:nvSpPr>
        <p:spPr bwMode="auto">
          <a:xfrm>
            <a:off x="1000125" y="285750"/>
            <a:ext cx="6842125" cy="381000"/>
          </a:xfrm>
          <a:prstGeom prst="rect">
            <a:avLst/>
          </a:prstGeom>
          <a:noFill/>
          <a:ln w="9525">
            <a:noFill/>
            <a:miter lim="800000"/>
            <a:headEnd/>
            <a:tailEnd/>
          </a:ln>
        </p:spPr>
        <p:txBody>
          <a:bodyPr>
            <a:spAutoFit/>
          </a:bodyPr>
          <a:lstStyle/>
          <a:p>
            <a:pPr>
              <a:lnSpc>
                <a:spcPct val="70000"/>
              </a:lnSpc>
              <a:spcBef>
                <a:spcPct val="50000"/>
              </a:spcBef>
            </a:pPr>
            <a:r>
              <a:rPr lang="pt-PT" sz="1000" b="1">
                <a:solidFill>
                  <a:schemeClr val="tx2"/>
                </a:solidFill>
              </a:rPr>
              <a:t>MESTRADO EM GESTÃO</a:t>
            </a:r>
          </a:p>
          <a:p>
            <a:pPr>
              <a:lnSpc>
                <a:spcPct val="70000"/>
              </a:lnSpc>
              <a:spcBef>
                <a:spcPct val="50000"/>
              </a:spcBef>
            </a:pPr>
            <a:r>
              <a:rPr lang="pt-PT" sz="1000">
                <a:solidFill>
                  <a:srgbClr val="000000"/>
                </a:solidFill>
              </a:rPr>
              <a:t>ESPECIALIZAÇÃO EM EMPREENDEDORISMO E INOVAÇÃO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0" fill="hold"/>
                                        <p:tgtEl>
                                          <p:spTgt spid="3076"/>
                                        </p:tgtEl>
                                        <p:attrNameLst>
                                          <p:attrName>ppt_w</p:attrName>
                                        </p:attrNameLst>
                                      </p:cBhvr>
                                      <p:tavLst>
                                        <p:tav tm="0" fmla="#ppt_w*sin(2.5*pi*$)">
                                          <p:val>
                                            <p:fltVal val="0"/>
                                          </p:val>
                                        </p:tav>
                                        <p:tav tm="100000">
                                          <p:val>
                                            <p:fltVal val="1"/>
                                          </p:val>
                                        </p:tav>
                                      </p:tavLst>
                                    </p:anim>
                                    <p:anim calcmode="lin" valueType="num">
                                      <p:cBhvr>
                                        <p:cTn id="8" dur="5000" fill="hold"/>
                                        <p:tgtEl>
                                          <p:spTgt spid="30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p:cNvSpPr>
            <a:spLocks noGrp="1" noChangeArrowheads="1"/>
          </p:cNvSpPr>
          <p:nvPr>
            <p:ph type="sldNum" sz="quarter" idx="12"/>
          </p:nvPr>
        </p:nvSpPr>
        <p:spPr>
          <a:xfrm>
            <a:off x="6553200" y="6434138"/>
            <a:ext cx="2133600" cy="476250"/>
          </a:xfrm>
          <a:noFill/>
        </p:spPr>
        <p:txBody>
          <a:bodyPr/>
          <a:lstStyle/>
          <a:p>
            <a:fld id="{BAF6B7E2-696F-4B85-943C-A40652B6118B}" type="slidenum">
              <a:rPr lang="pt-PT" sz="1000" smtClean="0"/>
              <a:pPr/>
              <a:t>15</a:t>
            </a:fld>
            <a:endParaRPr lang="pt-PT" sz="1000" smtClean="0"/>
          </a:p>
        </p:txBody>
      </p:sp>
      <p:sp>
        <p:nvSpPr>
          <p:cNvPr id="44034" name="Rectangle 2"/>
          <p:cNvSpPr>
            <a:spLocks noGrp="1" noChangeArrowheads="1"/>
          </p:cNvSpPr>
          <p:nvPr>
            <p:ph type="title" idx="4294967295"/>
          </p:nvPr>
        </p:nvSpPr>
        <p:spPr>
          <a:xfrm>
            <a:off x="457200" y="1204913"/>
            <a:ext cx="8229600" cy="581025"/>
          </a:xfrm>
        </p:spPr>
        <p:txBody>
          <a:bodyPr/>
          <a:lstStyle/>
          <a:p>
            <a:pPr eaLnBrk="1" hangingPunct="1"/>
            <a:r>
              <a:rPr lang="pt-PT" sz="3000" smtClean="0">
                <a:solidFill>
                  <a:schemeClr val="accent2"/>
                </a:solidFill>
              </a:rPr>
              <a:t>Marketing Mix</a:t>
            </a:r>
            <a:br>
              <a:rPr lang="pt-PT" sz="3000" smtClean="0">
                <a:solidFill>
                  <a:schemeClr val="accent2"/>
                </a:solidFill>
              </a:rPr>
            </a:br>
            <a:r>
              <a:rPr lang="pt-PT" sz="2000" smtClean="0">
                <a:solidFill>
                  <a:schemeClr val="accent2"/>
                </a:solidFill>
              </a:rPr>
              <a:t>Promoção</a:t>
            </a:r>
            <a:endParaRPr lang="pt-PT" sz="3000" smtClean="0">
              <a:solidFill>
                <a:schemeClr val="accent2"/>
              </a:solidFill>
            </a:endParaRPr>
          </a:p>
        </p:txBody>
      </p:sp>
      <p:sp>
        <p:nvSpPr>
          <p:cNvPr id="44035" name="Rectangle 3"/>
          <p:cNvSpPr>
            <a:spLocks noGrp="1" noChangeArrowheads="1"/>
          </p:cNvSpPr>
          <p:nvPr>
            <p:ph type="body" idx="4294967295"/>
          </p:nvPr>
        </p:nvSpPr>
        <p:spPr>
          <a:xfrm>
            <a:off x="971550" y="2143125"/>
            <a:ext cx="7743825" cy="3700463"/>
          </a:xfrm>
        </p:spPr>
        <p:txBody>
          <a:bodyPr/>
          <a:lstStyle/>
          <a:p>
            <a:pPr eaLnBrk="1" hangingPunct="1">
              <a:lnSpc>
                <a:spcPct val="150000"/>
              </a:lnSpc>
              <a:buFont typeface="Wingdings" pitchFamily="2" charset="2"/>
              <a:buChar char="±"/>
            </a:pPr>
            <a:r>
              <a:rPr lang="pt-PT" sz="2000" smtClean="0"/>
              <a:t>Distribuição de Panfletos </a:t>
            </a:r>
          </a:p>
          <a:p>
            <a:pPr eaLnBrk="1" hangingPunct="1">
              <a:lnSpc>
                <a:spcPct val="150000"/>
              </a:lnSpc>
              <a:buFont typeface="Wingdings" pitchFamily="2" charset="2"/>
              <a:buChar char="±"/>
            </a:pPr>
            <a:r>
              <a:rPr lang="pt-PT" sz="2000" smtClean="0"/>
              <a:t>Campanha Publicitária nos Jornais, Revistas e Newsletters</a:t>
            </a:r>
          </a:p>
          <a:p>
            <a:pPr eaLnBrk="1" hangingPunct="1">
              <a:lnSpc>
                <a:spcPct val="150000"/>
              </a:lnSpc>
              <a:buFont typeface="Wingdings" pitchFamily="2" charset="2"/>
              <a:buChar char="±"/>
            </a:pPr>
            <a:r>
              <a:rPr lang="pt-PT" sz="2000" smtClean="0"/>
              <a:t>Criação de uma BD de clientes actuais e potenciais</a:t>
            </a:r>
          </a:p>
          <a:p>
            <a:pPr eaLnBrk="1" hangingPunct="1">
              <a:lnSpc>
                <a:spcPct val="150000"/>
              </a:lnSpc>
              <a:buFont typeface="Wingdings" pitchFamily="2" charset="2"/>
              <a:buChar char="±"/>
            </a:pPr>
            <a:r>
              <a:rPr lang="pt-PT" sz="2000" smtClean="0"/>
              <a:t>Promoções de vendas</a:t>
            </a:r>
          </a:p>
          <a:p>
            <a:pPr eaLnBrk="1" hangingPunct="1">
              <a:lnSpc>
                <a:spcPct val="150000"/>
              </a:lnSpc>
              <a:buFont typeface="Wingdings" pitchFamily="2" charset="2"/>
              <a:buChar char="±"/>
            </a:pPr>
            <a:r>
              <a:rPr lang="pt-PT" sz="2000" smtClean="0"/>
              <a:t>Promoções pontuais</a:t>
            </a:r>
            <a:endParaRPr lang="pt-PT" sz="6600" smtClean="0"/>
          </a:p>
          <a:p>
            <a:pPr eaLnBrk="1" hangingPunct="1">
              <a:lnSpc>
                <a:spcPct val="150000"/>
              </a:lnSpc>
              <a:buFont typeface="Wingdings" pitchFamily="2" charset="2"/>
              <a:buChar char="±"/>
            </a:pPr>
            <a:endParaRPr lang="pt-PT" sz="2000" smtClean="0"/>
          </a:p>
        </p:txBody>
      </p:sp>
      <p:pic>
        <p:nvPicPr>
          <p:cNvPr id="3076" name="Picture 4" descr="http://musepe.programaescolhas.pt/sites/104/images/pmba-big.gif"/>
          <p:cNvPicPr preferRelativeResize="0">
            <a:picLocks noChangeAspect="1" noChangeArrowheads="1"/>
          </p:cNvPicPr>
          <p:nvPr/>
        </p:nvPicPr>
        <p:blipFill>
          <a:blip r:embed="rId3" r:link="rId4"/>
          <a:srcRect/>
          <a:stretch>
            <a:fillRect/>
          </a:stretch>
        </p:blipFill>
        <p:spPr bwMode="auto">
          <a:xfrm>
            <a:off x="323850" y="142875"/>
            <a:ext cx="612775" cy="603250"/>
          </a:xfrm>
          <a:prstGeom prst="rect">
            <a:avLst/>
          </a:prstGeom>
          <a:noFill/>
          <a:ln w="9525">
            <a:noFill/>
            <a:miter lim="800000"/>
            <a:headEnd/>
            <a:tailEnd/>
          </a:ln>
        </p:spPr>
      </p:pic>
      <p:sp>
        <p:nvSpPr>
          <p:cNvPr id="14340" name="Text Box 5"/>
          <p:cNvSpPr txBox="1">
            <a:spLocks noChangeArrowheads="1"/>
          </p:cNvSpPr>
          <p:nvPr/>
        </p:nvSpPr>
        <p:spPr bwMode="auto">
          <a:xfrm>
            <a:off x="2105025" y="6440488"/>
            <a:ext cx="4824413" cy="261937"/>
          </a:xfrm>
          <a:prstGeom prst="rect">
            <a:avLst/>
          </a:prstGeom>
          <a:noFill/>
          <a:ln w="9525">
            <a:noFill/>
            <a:miter lim="800000"/>
            <a:headEnd/>
            <a:tailEnd/>
          </a:ln>
        </p:spPr>
        <p:txBody>
          <a:bodyPr>
            <a:spAutoFit/>
          </a:bodyPr>
          <a:lstStyle/>
          <a:p>
            <a:pPr algn="ctr">
              <a:spcBef>
                <a:spcPct val="50000"/>
              </a:spcBef>
              <a:defRPr/>
            </a:pPr>
            <a:r>
              <a:rPr lang="pt-PT" sz="1050" b="1" dirty="0">
                <a:solidFill>
                  <a:srgbClr val="000000"/>
                </a:solidFill>
              </a:rPr>
              <a:t>PLANO DE NEGÓCIOS – PHARMA SPA</a:t>
            </a:r>
          </a:p>
        </p:txBody>
      </p:sp>
      <p:sp>
        <p:nvSpPr>
          <p:cNvPr id="44038" name="Text Box 6"/>
          <p:cNvSpPr txBox="1">
            <a:spLocks noChangeArrowheads="1"/>
          </p:cNvSpPr>
          <p:nvPr/>
        </p:nvSpPr>
        <p:spPr bwMode="auto">
          <a:xfrm>
            <a:off x="1000125" y="285750"/>
            <a:ext cx="6842125" cy="381000"/>
          </a:xfrm>
          <a:prstGeom prst="rect">
            <a:avLst/>
          </a:prstGeom>
          <a:noFill/>
          <a:ln w="9525">
            <a:noFill/>
            <a:miter lim="800000"/>
            <a:headEnd/>
            <a:tailEnd/>
          </a:ln>
        </p:spPr>
        <p:txBody>
          <a:bodyPr>
            <a:spAutoFit/>
          </a:bodyPr>
          <a:lstStyle/>
          <a:p>
            <a:pPr>
              <a:lnSpc>
                <a:spcPct val="70000"/>
              </a:lnSpc>
              <a:spcBef>
                <a:spcPct val="50000"/>
              </a:spcBef>
            </a:pPr>
            <a:r>
              <a:rPr lang="pt-PT" sz="1000" b="1">
                <a:solidFill>
                  <a:schemeClr val="tx2"/>
                </a:solidFill>
              </a:rPr>
              <a:t>MESTRADO EM GESTÃO</a:t>
            </a:r>
          </a:p>
          <a:p>
            <a:pPr>
              <a:lnSpc>
                <a:spcPct val="70000"/>
              </a:lnSpc>
              <a:spcBef>
                <a:spcPct val="50000"/>
              </a:spcBef>
            </a:pPr>
            <a:r>
              <a:rPr lang="pt-PT" sz="1000">
                <a:solidFill>
                  <a:srgbClr val="000000"/>
                </a:solidFill>
              </a:rPr>
              <a:t>ESPECIALIZAÇÃO EM EMPREENDEDORISMO E INOVAÇÃO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0" fill="hold"/>
                                        <p:tgtEl>
                                          <p:spTgt spid="3076"/>
                                        </p:tgtEl>
                                        <p:attrNameLst>
                                          <p:attrName>ppt_w</p:attrName>
                                        </p:attrNameLst>
                                      </p:cBhvr>
                                      <p:tavLst>
                                        <p:tav tm="0" fmla="#ppt_w*sin(2.5*pi*$)">
                                          <p:val>
                                            <p:fltVal val="0"/>
                                          </p:val>
                                        </p:tav>
                                        <p:tav tm="100000">
                                          <p:val>
                                            <p:fltVal val="1"/>
                                          </p:val>
                                        </p:tav>
                                      </p:tavLst>
                                    </p:anim>
                                    <p:anim calcmode="lin" valueType="num">
                                      <p:cBhvr>
                                        <p:cTn id="8" dur="5000" fill="hold"/>
                                        <p:tgtEl>
                                          <p:spTgt spid="30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6"/>
          <p:cNvSpPr>
            <a:spLocks noGrp="1" noChangeArrowheads="1"/>
          </p:cNvSpPr>
          <p:nvPr>
            <p:ph type="sldNum" sz="quarter" idx="12"/>
          </p:nvPr>
        </p:nvSpPr>
        <p:spPr>
          <a:xfrm>
            <a:off x="6553200" y="6434138"/>
            <a:ext cx="2133600" cy="476250"/>
          </a:xfrm>
          <a:noFill/>
        </p:spPr>
        <p:txBody>
          <a:bodyPr/>
          <a:lstStyle/>
          <a:p>
            <a:fld id="{0E697365-2D21-4FA6-A858-C898A0B36DAF}" type="slidenum">
              <a:rPr lang="pt-PT" sz="1000" smtClean="0"/>
              <a:pPr/>
              <a:t>16</a:t>
            </a:fld>
            <a:endParaRPr lang="pt-PT" sz="1000" smtClean="0"/>
          </a:p>
        </p:txBody>
      </p:sp>
      <p:sp>
        <p:nvSpPr>
          <p:cNvPr id="46082" name="Rectangle 2"/>
          <p:cNvSpPr>
            <a:spLocks noGrp="1" noChangeArrowheads="1"/>
          </p:cNvSpPr>
          <p:nvPr>
            <p:ph type="title" idx="4294967295"/>
          </p:nvPr>
        </p:nvSpPr>
        <p:spPr>
          <a:xfrm>
            <a:off x="457200" y="1204913"/>
            <a:ext cx="8229600" cy="581025"/>
          </a:xfrm>
        </p:spPr>
        <p:txBody>
          <a:bodyPr/>
          <a:lstStyle/>
          <a:p>
            <a:pPr eaLnBrk="1" hangingPunct="1"/>
            <a:r>
              <a:rPr lang="pt-PT" sz="3000" smtClean="0">
                <a:solidFill>
                  <a:schemeClr val="accent2"/>
                </a:solidFill>
              </a:rPr>
              <a:t>Marketing Mix</a:t>
            </a:r>
            <a:br>
              <a:rPr lang="pt-PT" sz="3000" smtClean="0">
                <a:solidFill>
                  <a:schemeClr val="accent2"/>
                </a:solidFill>
              </a:rPr>
            </a:br>
            <a:r>
              <a:rPr lang="pt-PT" sz="2000" smtClean="0">
                <a:solidFill>
                  <a:schemeClr val="accent2"/>
                </a:solidFill>
              </a:rPr>
              <a:t>Distribuição</a:t>
            </a:r>
            <a:endParaRPr lang="pt-PT" sz="3000" smtClean="0">
              <a:solidFill>
                <a:schemeClr val="accent2"/>
              </a:solidFill>
            </a:endParaRPr>
          </a:p>
        </p:txBody>
      </p:sp>
      <p:sp>
        <p:nvSpPr>
          <p:cNvPr id="46083" name="Rectangle 3"/>
          <p:cNvSpPr>
            <a:spLocks noGrp="1" noChangeArrowheads="1"/>
          </p:cNvSpPr>
          <p:nvPr>
            <p:ph type="body" idx="4294967295"/>
          </p:nvPr>
        </p:nvSpPr>
        <p:spPr>
          <a:xfrm>
            <a:off x="971550" y="2143125"/>
            <a:ext cx="7672388" cy="3700463"/>
          </a:xfrm>
        </p:spPr>
        <p:txBody>
          <a:bodyPr/>
          <a:lstStyle/>
          <a:p>
            <a:pPr eaLnBrk="1" hangingPunct="1">
              <a:lnSpc>
                <a:spcPct val="150000"/>
              </a:lnSpc>
              <a:buFont typeface="Wingdings" pitchFamily="2" charset="2"/>
              <a:buChar char="±"/>
            </a:pPr>
            <a:r>
              <a:rPr lang="pt-PT" sz="2000" smtClean="0"/>
              <a:t>Promoção do “</a:t>
            </a:r>
            <a:r>
              <a:rPr lang="pt-PT" sz="2000" i="1" smtClean="0"/>
              <a:t>Marketing Experience”</a:t>
            </a:r>
          </a:p>
          <a:p>
            <a:pPr eaLnBrk="1" hangingPunct="1">
              <a:lnSpc>
                <a:spcPct val="150000"/>
              </a:lnSpc>
              <a:buFont typeface="Wingdings" pitchFamily="2" charset="2"/>
              <a:buChar char="±"/>
            </a:pPr>
            <a:r>
              <a:rPr lang="pt-PT" sz="2000" smtClean="0"/>
              <a:t>Sistema de Gestão de Stocks eficaz</a:t>
            </a:r>
          </a:p>
          <a:p>
            <a:pPr eaLnBrk="1" hangingPunct="1">
              <a:lnSpc>
                <a:spcPct val="150000"/>
              </a:lnSpc>
              <a:buFont typeface="Wingdings" pitchFamily="2" charset="2"/>
              <a:buChar char="±"/>
            </a:pPr>
            <a:r>
              <a:rPr lang="pt-PT" sz="2000" smtClean="0"/>
              <a:t>Distribuição ao domicílio</a:t>
            </a:r>
          </a:p>
          <a:p>
            <a:pPr eaLnBrk="1" hangingPunct="1">
              <a:lnSpc>
                <a:spcPct val="150000"/>
              </a:lnSpc>
              <a:buFont typeface="Wingdings" pitchFamily="2" charset="2"/>
              <a:buChar char="±"/>
            </a:pPr>
            <a:r>
              <a:rPr lang="pt-PT" sz="2000" smtClean="0"/>
              <a:t>Sistema de encomendas “Online”</a:t>
            </a:r>
          </a:p>
          <a:p>
            <a:pPr eaLnBrk="1" hangingPunct="1">
              <a:lnSpc>
                <a:spcPct val="150000"/>
              </a:lnSpc>
              <a:buFont typeface="Wingdings" pitchFamily="2" charset="2"/>
              <a:buChar char="±"/>
            </a:pPr>
            <a:endParaRPr lang="pt-PT" sz="2000" smtClean="0"/>
          </a:p>
        </p:txBody>
      </p:sp>
      <p:pic>
        <p:nvPicPr>
          <p:cNvPr id="3076" name="Picture 4" descr="http://musepe.programaescolhas.pt/sites/104/images/pmba-big.gif"/>
          <p:cNvPicPr preferRelativeResize="0">
            <a:picLocks noChangeAspect="1" noChangeArrowheads="1"/>
          </p:cNvPicPr>
          <p:nvPr/>
        </p:nvPicPr>
        <p:blipFill>
          <a:blip r:embed="rId3" r:link="rId4"/>
          <a:srcRect/>
          <a:stretch>
            <a:fillRect/>
          </a:stretch>
        </p:blipFill>
        <p:spPr bwMode="auto">
          <a:xfrm>
            <a:off x="323850" y="142875"/>
            <a:ext cx="612775" cy="603250"/>
          </a:xfrm>
          <a:prstGeom prst="rect">
            <a:avLst/>
          </a:prstGeom>
          <a:noFill/>
          <a:ln w="9525">
            <a:noFill/>
            <a:miter lim="800000"/>
            <a:headEnd/>
            <a:tailEnd/>
          </a:ln>
        </p:spPr>
      </p:pic>
      <p:sp>
        <p:nvSpPr>
          <p:cNvPr id="14340" name="Text Box 5"/>
          <p:cNvSpPr txBox="1">
            <a:spLocks noChangeArrowheads="1"/>
          </p:cNvSpPr>
          <p:nvPr/>
        </p:nvSpPr>
        <p:spPr bwMode="auto">
          <a:xfrm>
            <a:off x="2105025" y="6440488"/>
            <a:ext cx="4824413" cy="261937"/>
          </a:xfrm>
          <a:prstGeom prst="rect">
            <a:avLst/>
          </a:prstGeom>
          <a:noFill/>
          <a:ln w="9525">
            <a:noFill/>
            <a:miter lim="800000"/>
            <a:headEnd/>
            <a:tailEnd/>
          </a:ln>
        </p:spPr>
        <p:txBody>
          <a:bodyPr>
            <a:spAutoFit/>
          </a:bodyPr>
          <a:lstStyle/>
          <a:p>
            <a:pPr algn="ctr">
              <a:spcBef>
                <a:spcPct val="50000"/>
              </a:spcBef>
              <a:defRPr/>
            </a:pPr>
            <a:r>
              <a:rPr lang="pt-PT" sz="1050" b="1" dirty="0">
                <a:solidFill>
                  <a:srgbClr val="000000"/>
                </a:solidFill>
              </a:rPr>
              <a:t>PLANO DE NEGÓCIOS – PHARMA SPA</a:t>
            </a:r>
          </a:p>
        </p:txBody>
      </p:sp>
      <p:sp>
        <p:nvSpPr>
          <p:cNvPr id="46086" name="Text Box 6"/>
          <p:cNvSpPr txBox="1">
            <a:spLocks noChangeArrowheads="1"/>
          </p:cNvSpPr>
          <p:nvPr/>
        </p:nvSpPr>
        <p:spPr bwMode="auto">
          <a:xfrm>
            <a:off x="1000125" y="285750"/>
            <a:ext cx="6842125" cy="381000"/>
          </a:xfrm>
          <a:prstGeom prst="rect">
            <a:avLst/>
          </a:prstGeom>
          <a:noFill/>
          <a:ln w="9525">
            <a:noFill/>
            <a:miter lim="800000"/>
            <a:headEnd/>
            <a:tailEnd/>
          </a:ln>
        </p:spPr>
        <p:txBody>
          <a:bodyPr>
            <a:spAutoFit/>
          </a:bodyPr>
          <a:lstStyle/>
          <a:p>
            <a:pPr>
              <a:lnSpc>
                <a:spcPct val="70000"/>
              </a:lnSpc>
              <a:spcBef>
                <a:spcPct val="50000"/>
              </a:spcBef>
            </a:pPr>
            <a:r>
              <a:rPr lang="pt-PT" sz="1000" b="1">
                <a:solidFill>
                  <a:schemeClr val="tx2"/>
                </a:solidFill>
              </a:rPr>
              <a:t>MESTRADO EM GESTÃO</a:t>
            </a:r>
          </a:p>
          <a:p>
            <a:pPr>
              <a:lnSpc>
                <a:spcPct val="70000"/>
              </a:lnSpc>
              <a:spcBef>
                <a:spcPct val="50000"/>
              </a:spcBef>
            </a:pPr>
            <a:r>
              <a:rPr lang="pt-PT" sz="1000">
                <a:solidFill>
                  <a:srgbClr val="000000"/>
                </a:solidFill>
              </a:rPr>
              <a:t>ESPECIALIZAÇÃO EM EMPREENDEDORISMO E INOVAÇÃO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0" fill="hold"/>
                                        <p:tgtEl>
                                          <p:spTgt spid="3076"/>
                                        </p:tgtEl>
                                        <p:attrNameLst>
                                          <p:attrName>ppt_w</p:attrName>
                                        </p:attrNameLst>
                                      </p:cBhvr>
                                      <p:tavLst>
                                        <p:tav tm="0" fmla="#ppt_w*sin(2.5*pi*$)">
                                          <p:val>
                                            <p:fltVal val="0"/>
                                          </p:val>
                                        </p:tav>
                                        <p:tav tm="100000">
                                          <p:val>
                                            <p:fltVal val="1"/>
                                          </p:val>
                                        </p:tav>
                                      </p:tavLst>
                                    </p:anim>
                                    <p:anim calcmode="lin" valueType="num">
                                      <p:cBhvr>
                                        <p:cTn id="8" dur="5000" fill="hold"/>
                                        <p:tgtEl>
                                          <p:spTgt spid="30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3" descr="pecas_xadrez_04"/>
          <p:cNvPicPr>
            <a:picLocks noChangeAspect="1" noChangeArrowheads="1"/>
          </p:cNvPicPr>
          <p:nvPr/>
        </p:nvPicPr>
        <p:blipFill>
          <a:blip r:embed="rId3">
            <a:clrChange>
              <a:clrFrom>
                <a:srgbClr val="DBD9DC"/>
              </a:clrFrom>
              <a:clrTo>
                <a:srgbClr val="DBD9DC">
                  <a:alpha val="0"/>
                </a:srgbClr>
              </a:clrTo>
            </a:clrChange>
          </a:blip>
          <a:srcRect/>
          <a:stretch>
            <a:fillRect/>
          </a:stretch>
        </p:blipFill>
        <p:spPr bwMode="auto">
          <a:xfrm>
            <a:off x="5572125" y="4429125"/>
            <a:ext cx="3263900" cy="1714500"/>
          </a:xfrm>
          <a:prstGeom prst="rect">
            <a:avLst/>
          </a:prstGeom>
          <a:noFill/>
          <a:ln w="9525">
            <a:noFill/>
            <a:miter lim="800000"/>
            <a:headEnd/>
            <a:tailEnd/>
          </a:ln>
        </p:spPr>
      </p:pic>
      <p:sp>
        <p:nvSpPr>
          <p:cNvPr id="48130" name="Rectangle 6"/>
          <p:cNvSpPr>
            <a:spLocks noGrp="1" noChangeArrowheads="1"/>
          </p:cNvSpPr>
          <p:nvPr>
            <p:ph type="sldNum" sz="quarter" idx="12"/>
          </p:nvPr>
        </p:nvSpPr>
        <p:spPr>
          <a:xfrm>
            <a:off x="6553200" y="6434138"/>
            <a:ext cx="2133600" cy="476250"/>
          </a:xfrm>
          <a:noFill/>
        </p:spPr>
        <p:txBody>
          <a:bodyPr/>
          <a:lstStyle/>
          <a:p>
            <a:fld id="{BA611066-567F-474F-B67A-DEE5F9FA70A5}" type="slidenum">
              <a:rPr lang="pt-PT" sz="1000" smtClean="0"/>
              <a:pPr/>
              <a:t>17</a:t>
            </a:fld>
            <a:endParaRPr lang="pt-PT" sz="1000" smtClean="0"/>
          </a:p>
        </p:txBody>
      </p:sp>
      <p:sp>
        <p:nvSpPr>
          <p:cNvPr id="48131" name="Rectangle 2"/>
          <p:cNvSpPr>
            <a:spLocks noGrp="1" noChangeArrowheads="1"/>
          </p:cNvSpPr>
          <p:nvPr>
            <p:ph type="title" idx="4294967295"/>
          </p:nvPr>
        </p:nvSpPr>
        <p:spPr>
          <a:xfrm>
            <a:off x="457200" y="1125538"/>
            <a:ext cx="8229600" cy="581025"/>
          </a:xfrm>
        </p:spPr>
        <p:txBody>
          <a:bodyPr/>
          <a:lstStyle/>
          <a:p>
            <a:pPr eaLnBrk="1" hangingPunct="1"/>
            <a:r>
              <a:rPr lang="pt-PT" sz="3000" smtClean="0">
                <a:solidFill>
                  <a:schemeClr val="accent2"/>
                </a:solidFill>
              </a:rPr>
              <a:t>Opções Estratégicas</a:t>
            </a:r>
          </a:p>
        </p:txBody>
      </p:sp>
      <p:sp>
        <p:nvSpPr>
          <p:cNvPr id="48132" name="Rectangle 3"/>
          <p:cNvSpPr>
            <a:spLocks noGrp="1" noChangeArrowheads="1"/>
          </p:cNvSpPr>
          <p:nvPr>
            <p:ph type="body" idx="4294967295"/>
          </p:nvPr>
        </p:nvSpPr>
        <p:spPr>
          <a:xfrm>
            <a:off x="1036638" y="2428875"/>
            <a:ext cx="7035800" cy="2714625"/>
          </a:xfrm>
        </p:spPr>
        <p:txBody>
          <a:bodyPr/>
          <a:lstStyle/>
          <a:p>
            <a:pPr eaLnBrk="1" hangingPunct="1">
              <a:lnSpc>
                <a:spcPts val="3500"/>
              </a:lnSpc>
              <a:spcBef>
                <a:spcPct val="0"/>
              </a:spcBef>
              <a:buFont typeface="Wingdings" pitchFamily="2" charset="2"/>
              <a:buChar char="±"/>
            </a:pPr>
            <a:r>
              <a:rPr lang="pt-PT" sz="2000" smtClean="0"/>
              <a:t> </a:t>
            </a:r>
            <a:r>
              <a:rPr lang="pt-PT" sz="2000" b="1" u="sng" smtClean="0"/>
              <a:t>Segmentos-Alvo</a:t>
            </a:r>
            <a:r>
              <a:rPr lang="pt-PT" sz="2000" b="1" smtClean="0"/>
              <a:t> </a:t>
            </a:r>
            <a:r>
              <a:rPr lang="pt-PT" sz="1800" smtClean="0"/>
              <a:t>– </a:t>
            </a:r>
            <a:r>
              <a:rPr lang="pt-PT" sz="1800" smtClean="0">
                <a:solidFill>
                  <a:srgbClr val="C00000"/>
                </a:solidFill>
                <a:hlinkClick r:id="rId4" action="ppaction://hlinksldjump"/>
              </a:rPr>
              <a:t>Matriz Produtos-Mercados</a:t>
            </a:r>
            <a:endParaRPr lang="pt-PT" sz="1800" smtClean="0">
              <a:solidFill>
                <a:srgbClr val="C00000"/>
              </a:solidFill>
            </a:endParaRPr>
          </a:p>
          <a:p>
            <a:pPr lvl="1" eaLnBrk="1" hangingPunct="1">
              <a:lnSpc>
                <a:spcPts val="3500"/>
              </a:lnSpc>
              <a:spcBef>
                <a:spcPct val="0"/>
              </a:spcBef>
              <a:buFontTx/>
              <a:buNone/>
            </a:pPr>
            <a:endParaRPr lang="pt-PT" sz="1000" smtClean="0">
              <a:solidFill>
                <a:srgbClr val="C00000"/>
              </a:solidFill>
            </a:endParaRPr>
          </a:p>
          <a:p>
            <a:pPr eaLnBrk="1" hangingPunct="1">
              <a:lnSpc>
                <a:spcPts val="3500"/>
              </a:lnSpc>
              <a:spcBef>
                <a:spcPct val="0"/>
              </a:spcBef>
              <a:buFont typeface="Wingdings" pitchFamily="2" charset="2"/>
              <a:buChar char="±"/>
            </a:pPr>
            <a:r>
              <a:rPr lang="pt-PT" sz="2000" smtClean="0"/>
              <a:t> </a:t>
            </a:r>
            <a:r>
              <a:rPr lang="pt-PT" sz="2000" b="1" u="sng" smtClean="0"/>
              <a:t>Posicionamento</a:t>
            </a:r>
            <a:r>
              <a:rPr lang="pt-PT" sz="2000" b="1" smtClean="0"/>
              <a:t> </a:t>
            </a:r>
            <a:r>
              <a:rPr lang="pt-PT" sz="1800" smtClean="0"/>
              <a:t>– </a:t>
            </a:r>
            <a:r>
              <a:rPr lang="pt-PT" sz="1800" u="sng" smtClean="0">
                <a:solidFill>
                  <a:srgbClr val="C00000"/>
                </a:solidFill>
              </a:rPr>
              <a:t>Foco com Diferenciação</a:t>
            </a:r>
          </a:p>
        </p:txBody>
      </p:sp>
      <p:pic>
        <p:nvPicPr>
          <p:cNvPr id="3076" name="Picture 4" descr="http://musepe.programaescolhas.pt/sites/104/images/pmba-big.gif"/>
          <p:cNvPicPr preferRelativeResize="0">
            <a:picLocks noChangeAspect="1" noChangeArrowheads="1"/>
          </p:cNvPicPr>
          <p:nvPr/>
        </p:nvPicPr>
        <p:blipFill>
          <a:blip r:embed="rId5" r:link="rId6"/>
          <a:srcRect/>
          <a:stretch>
            <a:fillRect/>
          </a:stretch>
        </p:blipFill>
        <p:spPr bwMode="auto">
          <a:xfrm>
            <a:off x="323850" y="142875"/>
            <a:ext cx="612775" cy="603250"/>
          </a:xfrm>
          <a:prstGeom prst="rect">
            <a:avLst/>
          </a:prstGeom>
          <a:noFill/>
          <a:ln w="9525">
            <a:noFill/>
            <a:miter lim="800000"/>
            <a:headEnd/>
            <a:tailEnd/>
          </a:ln>
        </p:spPr>
      </p:pic>
      <p:sp>
        <p:nvSpPr>
          <p:cNvPr id="14340" name="Text Box 5"/>
          <p:cNvSpPr txBox="1">
            <a:spLocks noChangeArrowheads="1"/>
          </p:cNvSpPr>
          <p:nvPr/>
        </p:nvSpPr>
        <p:spPr bwMode="auto">
          <a:xfrm>
            <a:off x="2105025" y="6440488"/>
            <a:ext cx="4824413" cy="261937"/>
          </a:xfrm>
          <a:prstGeom prst="rect">
            <a:avLst/>
          </a:prstGeom>
          <a:noFill/>
          <a:ln w="9525">
            <a:noFill/>
            <a:miter lim="800000"/>
            <a:headEnd/>
            <a:tailEnd/>
          </a:ln>
        </p:spPr>
        <p:txBody>
          <a:bodyPr>
            <a:spAutoFit/>
          </a:bodyPr>
          <a:lstStyle/>
          <a:p>
            <a:pPr algn="ctr">
              <a:spcBef>
                <a:spcPct val="50000"/>
              </a:spcBef>
              <a:defRPr/>
            </a:pPr>
            <a:r>
              <a:rPr lang="pt-PT" sz="1050" b="1" dirty="0">
                <a:solidFill>
                  <a:srgbClr val="000000"/>
                </a:solidFill>
              </a:rPr>
              <a:t>PLANO DE NEGÓCIOS – PHARMA SPA</a:t>
            </a:r>
          </a:p>
        </p:txBody>
      </p:sp>
      <p:sp>
        <p:nvSpPr>
          <p:cNvPr id="48135" name="Text Box 6"/>
          <p:cNvSpPr txBox="1">
            <a:spLocks noChangeArrowheads="1"/>
          </p:cNvSpPr>
          <p:nvPr/>
        </p:nvSpPr>
        <p:spPr bwMode="auto">
          <a:xfrm>
            <a:off x="1000125" y="285750"/>
            <a:ext cx="6842125" cy="381000"/>
          </a:xfrm>
          <a:prstGeom prst="rect">
            <a:avLst/>
          </a:prstGeom>
          <a:noFill/>
          <a:ln w="9525">
            <a:noFill/>
            <a:miter lim="800000"/>
            <a:headEnd/>
            <a:tailEnd/>
          </a:ln>
        </p:spPr>
        <p:txBody>
          <a:bodyPr>
            <a:spAutoFit/>
          </a:bodyPr>
          <a:lstStyle/>
          <a:p>
            <a:pPr>
              <a:lnSpc>
                <a:spcPct val="70000"/>
              </a:lnSpc>
              <a:spcBef>
                <a:spcPct val="50000"/>
              </a:spcBef>
            </a:pPr>
            <a:r>
              <a:rPr lang="pt-PT" sz="1000" b="1">
                <a:solidFill>
                  <a:schemeClr val="tx2"/>
                </a:solidFill>
              </a:rPr>
              <a:t>MESTRADO EM GESTÃO</a:t>
            </a:r>
          </a:p>
          <a:p>
            <a:pPr>
              <a:lnSpc>
                <a:spcPct val="70000"/>
              </a:lnSpc>
              <a:spcBef>
                <a:spcPct val="50000"/>
              </a:spcBef>
            </a:pPr>
            <a:r>
              <a:rPr lang="pt-PT" sz="1000">
                <a:solidFill>
                  <a:srgbClr val="000000"/>
                </a:solidFill>
              </a:rPr>
              <a:t>ESPECIALIZAÇÃO EM EMPREENDEDORISMO E INOVAÇÃO</a:t>
            </a:r>
          </a:p>
        </p:txBody>
      </p:sp>
      <p:sp>
        <p:nvSpPr>
          <p:cNvPr id="9" name="Rectangle 2"/>
          <p:cNvSpPr txBox="1">
            <a:spLocks noChangeArrowheads="1"/>
          </p:cNvSpPr>
          <p:nvPr/>
        </p:nvSpPr>
        <p:spPr bwMode="auto">
          <a:xfrm>
            <a:off x="7429500" y="6429375"/>
            <a:ext cx="1085850" cy="214313"/>
          </a:xfrm>
          <a:prstGeom prst="rect">
            <a:avLst/>
          </a:prstGeom>
          <a:noFill/>
          <a:ln w="9525">
            <a:noFill/>
            <a:miter lim="800000"/>
            <a:headEnd/>
            <a:tailEnd/>
          </a:ln>
        </p:spPr>
        <p:txBody>
          <a:bodyPr anchor="ctr"/>
          <a:lstStyle/>
          <a:p>
            <a:pPr algn="ctr">
              <a:defRPr/>
            </a:pPr>
            <a:r>
              <a:rPr lang="pt-PT" sz="1000" kern="0" dirty="0">
                <a:latin typeface="+mj-lt"/>
                <a:ea typeface="+mj-ea"/>
                <a:cs typeface="+mj-cs"/>
              </a:rPr>
              <a:t>&lt; </a:t>
            </a:r>
            <a:r>
              <a:rPr lang="pt-PT" sz="1000" kern="0" dirty="0">
                <a:latin typeface="+mj-lt"/>
                <a:ea typeface="+mj-ea"/>
                <a:cs typeface="+mj-cs"/>
                <a:hlinkClick r:id="rId7" action="ppaction://hlinksldjump"/>
              </a:rPr>
              <a:t>Seguinte</a:t>
            </a:r>
            <a:r>
              <a:rPr lang="pt-PT" sz="1000" kern="0" dirty="0">
                <a:latin typeface="+mj-lt"/>
                <a:ea typeface="+mj-ea"/>
                <a:cs typeface="+mj-cs"/>
              </a:rPr>
              <a:t> &gt;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0" fill="hold"/>
                                        <p:tgtEl>
                                          <p:spTgt spid="3076"/>
                                        </p:tgtEl>
                                        <p:attrNameLst>
                                          <p:attrName>ppt_w</p:attrName>
                                        </p:attrNameLst>
                                      </p:cBhvr>
                                      <p:tavLst>
                                        <p:tav tm="0" fmla="#ppt_w*sin(2.5*pi*$)">
                                          <p:val>
                                            <p:fltVal val="0"/>
                                          </p:val>
                                        </p:tav>
                                        <p:tav tm="100000">
                                          <p:val>
                                            <p:fltVal val="1"/>
                                          </p:val>
                                        </p:tav>
                                      </p:tavLst>
                                    </p:anim>
                                    <p:anim calcmode="lin" valueType="num">
                                      <p:cBhvr>
                                        <p:cTn id="8" dur="5000" fill="hold"/>
                                        <p:tgtEl>
                                          <p:spTgt spid="30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6"/>
          <p:cNvSpPr txBox="1">
            <a:spLocks noGrp="1" noChangeArrowheads="1"/>
          </p:cNvSpPr>
          <p:nvPr/>
        </p:nvSpPr>
        <p:spPr bwMode="auto">
          <a:xfrm>
            <a:off x="6553200" y="6434138"/>
            <a:ext cx="2133600" cy="476250"/>
          </a:xfrm>
          <a:prstGeom prst="rect">
            <a:avLst/>
          </a:prstGeom>
          <a:noFill/>
          <a:ln w="9525">
            <a:noFill/>
            <a:miter lim="800000"/>
            <a:headEnd/>
            <a:tailEnd/>
          </a:ln>
        </p:spPr>
        <p:txBody>
          <a:bodyPr/>
          <a:lstStyle/>
          <a:p>
            <a:pPr algn="r"/>
            <a:fld id="{6614E464-A41F-40AC-BA2A-17531694D032}" type="slidenum">
              <a:rPr lang="pt-PT" sz="1000"/>
              <a:pPr algn="r"/>
              <a:t>18</a:t>
            </a:fld>
            <a:endParaRPr lang="pt-PT" sz="1000"/>
          </a:p>
        </p:txBody>
      </p:sp>
      <p:pic>
        <p:nvPicPr>
          <p:cNvPr id="3076" name="Picture 4" descr="http://musepe.programaescolhas.pt/sites/104/images/pmba-big.gif"/>
          <p:cNvPicPr preferRelativeResize="0">
            <a:picLocks noChangeAspect="1" noChangeArrowheads="1"/>
          </p:cNvPicPr>
          <p:nvPr/>
        </p:nvPicPr>
        <p:blipFill>
          <a:blip r:embed="rId3" r:link="rId4"/>
          <a:srcRect/>
          <a:stretch>
            <a:fillRect/>
          </a:stretch>
        </p:blipFill>
        <p:spPr bwMode="auto">
          <a:xfrm>
            <a:off x="323850" y="142875"/>
            <a:ext cx="612775" cy="603250"/>
          </a:xfrm>
          <a:prstGeom prst="rect">
            <a:avLst/>
          </a:prstGeom>
          <a:noFill/>
          <a:ln w="9525">
            <a:noFill/>
            <a:miter lim="800000"/>
            <a:headEnd/>
            <a:tailEnd/>
          </a:ln>
        </p:spPr>
      </p:pic>
      <p:sp>
        <p:nvSpPr>
          <p:cNvPr id="14340" name="Text Box 5"/>
          <p:cNvSpPr txBox="1">
            <a:spLocks noChangeArrowheads="1"/>
          </p:cNvSpPr>
          <p:nvPr/>
        </p:nvSpPr>
        <p:spPr bwMode="auto">
          <a:xfrm>
            <a:off x="2105025" y="6440488"/>
            <a:ext cx="4824413" cy="261937"/>
          </a:xfrm>
          <a:prstGeom prst="rect">
            <a:avLst/>
          </a:prstGeom>
          <a:noFill/>
          <a:ln w="9525">
            <a:noFill/>
            <a:miter lim="800000"/>
            <a:headEnd/>
            <a:tailEnd/>
          </a:ln>
        </p:spPr>
        <p:txBody>
          <a:bodyPr>
            <a:spAutoFit/>
          </a:bodyPr>
          <a:lstStyle/>
          <a:p>
            <a:pPr algn="ctr">
              <a:spcBef>
                <a:spcPct val="50000"/>
              </a:spcBef>
              <a:defRPr/>
            </a:pPr>
            <a:r>
              <a:rPr lang="pt-PT" sz="1050" b="1" dirty="0">
                <a:solidFill>
                  <a:srgbClr val="000000"/>
                </a:solidFill>
              </a:rPr>
              <a:t>PLANO DE NEGÓCIOS – PHARMA SPA</a:t>
            </a:r>
          </a:p>
        </p:txBody>
      </p:sp>
      <p:sp>
        <p:nvSpPr>
          <p:cNvPr id="50180" name="Text Box 6"/>
          <p:cNvSpPr txBox="1">
            <a:spLocks noChangeArrowheads="1"/>
          </p:cNvSpPr>
          <p:nvPr/>
        </p:nvSpPr>
        <p:spPr bwMode="auto">
          <a:xfrm>
            <a:off x="1000125" y="285750"/>
            <a:ext cx="6842125" cy="381000"/>
          </a:xfrm>
          <a:prstGeom prst="rect">
            <a:avLst/>
          </a:prstGeom>
          <a:noFill/>
          <a:ln w="9525">
            <a:noFill/>
            <a:miter lim="800000"/>
            <a:headEnd/>
            <a:tailEnd/>
          </a:ln>
        </p:spPr>
        <p:txBody>
          <a:bodyPr>
            <a:spAutoFit/>
          </a:bodyPr>
          <a:lstStyle/>
          <a:p>
            <a:pPr>
              <a:lnSpc>
                <a:spcPct val="70000"/>
              </a:lnSpc>
              <a:spcBef>
                <a:spcPct val="50000"/>
              </a:spcBef>
            </a:pPr>
            <a:r>
              <a:rPr lang="pt-PT" sz="1000" b="1">
                <a:solidFill>
                  <a:schemeClr val="tx2"/>
                </a:solidFill>
              </a:rPr>
              <a:t>MESTRADO EM GESTÃO</a:t>
            </a:r>
          </a:p>
          <a:p>
            <a:pPr>
              <a:lnSpc>
                <a:spcPct val="70000"/>
              </a:lnSpc>
              <a:spcBef>
                <a:spcPct val="50000"/>
              </a:spcBef>
            </a:pPr>
            <a:r>
              <a:rPr lang="pt-PT" sz="1000">
                <a:solidFill>
                  <a:srgbClr val="000000"/>
                </a:solidFill>
              </a:rPr>
              <a:t>ESPECIALIZAÇÃO EM EMPREENDEDORISMO E INOVAÇÃO</a:t>
            </a:r>
          </a:p>
        </p:txBody>
      </p:sp>
      <p:graphicFrame>
        <p:nvGraphicFramePr>
          <p:cNvPr id="8" name="Tabela 7"/>
          <p:cNvGraphicFramePr>
            <a:graphicFrameLocks noGrp="1"/>
          </p:cNvGraphicFramePr>
          <p:nvPr/>
        </p:nvGraphicFramePr>
        <p:xfrm>
          <a:off x="42172" y="1658220"/>
          <a:ext cx="9045121" cy="4357714"/>
        </p:xfrm>
        <a:graphic>
          <a:graphicData uri="http://schemas.openxmlformats.org/drawingml/2006/table">
            <a:tbl>
              <a:tblPr/>
              <a:tblGrid>
                <a:gridCol w="262948"/>
                <a:gridCol w="100712"/>
                <a:gridCol w="207844"/>
                <a:gridCol w="452425"/>
                <a:gridCol w="533192"/>
                <a:gridCol w="540000"/>
                <a:gridCol w="720000"/>
                <a:gridCol w="648000"/>
                <a:gridCol w="540000"/>
                <a:gridCol w="612000"/>
                <a:gridCol w="576000"/>
                <a:gridCol w="540000"/>
                <a:gridCol w="540000"/>
                <a:gridCol w="576000"/>
                <a:gridCol w="540000"/>
                <a:gridCol w="540000"/>
                <a:gridCol w="576000"/>
                <a:gridCol w="540000"/>
              </a:tblGrid>
              <a:tr h="270057">
                <a:tc gridSpan="2">
                  <a:txBody>
                    <a:bodyPr/>
                    <a:lstStyle/>
                    <a:p>
                      <a:pPr algn="just">
                        <a:lnSpc>
                          <a:spcPct val="115000"/>
                        </a:lnSpc>
                        <a:spcBef>
                          <a:spcPts val="1000"/>
                        </a:spcBef>
                        <a:spcAft>
                          <a:spcPts val="0"/>
                        </a:spcAft>
                      </a:pPr>
                      <a:endParaRPr lang="pt-PT" sz="500" dirty="0">
                        <a:latin typeface="Arial"/>
                        <a:ea typeface="Calibri"/>
                        <a:cs typeface="Times New Roman"/>
                      </a:endParaRPr>
                    </a:p>
                  </a:txBody>
                  <a:tcPr marL="43561" marR="43561" marT="0" marB="0">
                    <a:lnL w="19050" cap="flat" cmpd="sng" algn="ctr">
                      <a:noFill/>
                      <a:prstDash val="solid"/>
                      <a:round/>
                      <a:headEnd type="none" w="med" len="med"/>
                      <a:tailEnd type="none" w="med" len="med"/>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endParaRPr lang="pt-PT"/>
                    </a:p>
                  </a:txBody>
                  <a:tcPr/>
                </a:tc>
                <a:tc gridSpan="2">
                  <a:txBody>
                    <a:bodyPr/>
                    <a:lstStyle/>
                    <a:p>
                      <a:pPr algn="just">
                        <a:lnSpc>
                          <a:spcPct val="115000"/>
                        </a:lnSpc>
                        <a:spcBef>
                          <a:spcPts val="1000"/>
                        </a:spcBef>
                        <a:spcAft>
                          <a:spcPts val="0"/>
                        </a:spcAft>
                      </a:pPr>
                      <a:endParaRPr lang="pt-PT" sz="800" dirty="0">
                        <a:latin typeface="Times New Roman"/>
                        <a:ea typeface="Calibri"/>
                        <a:cs typeface="Times New Roman"/>
                      </a:endParaRPr>
                    </a:p>
                  </a:txBody>
                  <a:tcPr marL="43561" marR="43561" marT="0" marB="0">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endParaRPr lang="pt-PT"/>
                    </a:p>
                  </a:txBody>
                  <a:tcPr/>
                </a:tc>
                <a:tc>
                  <a:txBody>
                    <a:bodyPr/>
                    <a:lstStyle/>
                    <a:p>
                      <a:pPr algn="just">
                        <a:lnSpc>
                          <a:spcPct val="115000"/>
                        </a:lnSpc>
                        <a:spcBef>
                          <a:spcPts val="1000"/>
                        </a:spcBef>
                        <a:spcAft>
                          <a:spcPts val="0"/>
                        </a:spcAft>
                      </a:pPr>
                      <a:endParaRPr lang="pt-PT" sz="800" dirty="0">
                        <a:latin typeface="Times New Roman"/>
                        <a:ea typeface="Calibri"/>
                        <a:cs typeface="Times New Roman"/>
                      </a:endParaRPr>
                    </a:p>
                  </a:txBody>
                  <a:tcPr marL="43561" marR="43561" marT="0" marB="0">
                    <a:lnL>
                      <a:noFill/>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gridSpan="6">
                  <a:txBody>
                    <a:bodyPr/>
                    <a:lstStyle/>
                    <a:p>
                      <a:pPr algn="ctr">
                        <a:lnSpc>
                          <a:spcPct val="115000"/>
                        </a:lnSpc>
                        <a:spcBef>
                          <a:spcPts val="1000"/>
                        </a:spcBef>
                        <a:spcAft>
                          <a:spcPts val="0"/>
                        </a:spcAft>
                      </a:pPr>
                      <a:r>
                        <a:rPr lang="pt-PT" sz="1000" b="1" dirty="0">
                          <a:latin typeface="Arial"/>
                          <a:ea typeface="Calibri"/>
                          <a:cs typeface="Times New Roman"/>
                        </a:rPr>
                        <a:t>Produtos</a:t>
                      </a:r>
                      <a:endParaRPr lang="pt-PT" sz="1000" dirty="0">
                        <a:latin typeface="Times New Roman"/>
                        <a:ea typeface="Calibri"/>
                        <a:cs typeface="Times New Roman"/>
                      </a:endParaRPr>
                    </a:p>
                  </a:txBody>
                  <a:tcPr marL="43561" marR="4356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gridSpan="7">
                  <a:txBody>
                    <a:bodyPr/>
                    <a:lstStyle/>
                    <a:p>
                      <a:pPr algn="ctr">
                        <a:lnSpc>
                          <a:spcPct val="115000"/>
                        </a:lnSpc>
                        <a:spcBef>
                          <a:spcPts val="1000"/>
                        </a:spcBef>
                        <a:spcAft>
                          <a:spcPts val="0"/>
                        </a:spcAft>
                      </a:pPr>
                      <a:r>
                        <a:rPr lang="pt-PT" sz="1000" b="1" dirty="0">
                          <a:latin typeface="Arial"/>
                          <a:ea typeface="Calibri"/>
                          <a:cs typeface="Times New Roman"/>
                        </a:rPr>
                        <a:t>Serviços de Saúde e Bem-estar</a:t>
                      </a:r>
                      <a:endParaRPr lang="pt-PT" sz="1000" dirty="0">
                        <a:latin typeface="Times New Roman"/>
                        <a:ea typeface="Calibri"/>
                        <a:cs typeface="Times New Roman"/>
                      </a:endParaRPr>
                    </a:p>
                  </a:txBody>
                  <a:tcPr marL="43561" marR="4356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373612">
                <a:tc gridSpan="5">
                  <a:txBody>
                    <a:bodyPr/>
                    <a:lstStyle/>
                    <a:p>
                      <a:pPr algn="ctr">
                        <a:lnSpc>
                          <a:spcPct val="115000"/>
                        </a:lnSpc>
                        <a:spcBef>
                          <a:spcPts val="1000"/>
                        </a:spcBef>
                        <a:spcAft>
                          <a:spcPts val="0"/>
                        </a:spcAft>
                      </a:pPr>
                      <a:r>
                        <a:rPr lang="pt-PT" sz="800" b="1" dirty="0">
                          <a:latin typeface="Arial"/>
                          <a:ea typeface="Calibri"/>
                          <a:cs typeface="Times New Roman"/>
                        </a:rPr>
                        <a:t>Demográficos</a:t>
                      </a:r>
                      <a:endParaRPr lang="pt-PT" sz="800" dirty="0">
                        <a:latin typeface="Times New Roman"/>
                        <a:ea typeface="Calibri"/>
                        <a:cs typeface="Times New Roman"/>
                      </a:endParaRPr>
                    </a:p>
                  </a:txBody>
                  <a:tcPr marL="43561" marR="4356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C0D9"/>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algn="ctr">
                        <a:lnSpc>
                          <a:spcPts val="840"/>
                        </a:lnSpc>
                        <a:spcBef>
                          <a:spcPts val="1000"/>
                        </a:spcBef>
                        <a:spcAft>
                          <a:spcPts val="0"/>
                        </a:spcAft>
                      </a:pPr>
                      <a:r>
                        <a:rPr lang="pt-PT" sz="700" b="1" dirty="0">
                          <a:latin typeface="Arial"/>
                          <a:ea typeface="Calibri"/>
                          <a:cs typeface="Times New Roman"/>
                        </a:rPr>
                        <a:t>MNSRM</a:t>
                      </a:r>
                      <a:endParaRPr lang="pt-PT" sz="700" b="1" dirty="0">
                        <a:latin typeface="Times New Roman"/>
                        <a:ea typeface="Calibri"/>
                        <a:cs typeface="Times New Roman"/>
                      </a:endParaRPr>
                    </a:p>
                  </a:txBody>
                  <a:tcPr marL="43561" marR="43561" marT="0"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C0D9"/>
                    </a:solidFill>
                  </a:tcPr>
                </a:tc>
                <a:tc>
                  <a:txBody>
                    <a:bodyPr/>
                    <a:lstStyle/>
                    <a:p>
                      <a:pPr algn="ctr">
                        <a:lnSpc>
                          <a:spcPts val="840"/>
                        </a:lnSpc>
                        <a:spcBef>
                          <a:spcPts val="1000"/>
                        </a:spcBef>
                        <a:spcAft>
                          <a:spcPts val="0"/>
                        </a:spcAft>
                      </a:pPr>
                      <a:r>
                        <a:rPr lang="pt-PT" sz="700" b="1" dirty="0">
                          <a:latin typeface="Arial"/>
                          <a:ea typeface="Calibri"/>
                          <a:cs typeface="Times New Roman"/>
                        </a:rPr>
                        <a:t>Produtos Homeopáticos</a:t>
                      </a:r>
                      <a:endParaRPr lang="pt-PT" sz="700" b="1" dirty="0">
                        <a:latin typeface="Times New Roman"/>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C0D9"/>
                    </a:solidFill>
                  </a:tcPr>
                </a:tc>
                <a:tc>
                  <a:txBody>
                    <a:bodyPr/>
                    <a:lstStyle/>
                    <a:p>
                      <a:pPr marL="0" indent="0" algn="ctr">
                        <a:lnSpc>
                          <a:spcPts val="840"/>
                        </a:lnSpc>
                        <a:spcBef>
                          <a:spcPts val="1000"/>
                        </a:spcBef>
                        <a:spcAft>
                          <a:spcPts val="0"/>
                        </a:spcAft>
                        <a:tabLst/>
                      </a:pPr>
                      <a:r>
                        <a:rPr lang="pt-PT" sz="700" b="1" dirty="0" smtClean="0">
                          <a:latin typeface="Arial"/>
                          <a:ea typeface="Calibri"/>
                          <a:cs typeface="Times New Roman"/>
                        </a:rPr>
                        <a:t>Suplementos Alimentares</a:t>
                      </a:r>
                      <a:endParaRPr lang="pt-PT" sz="700" b="1" dirty="0">
                        <a:latin typeface="Times New Roman"/>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C0D9"/>
                    </a:solidFill>
                  </a:tcPr>
                </a:tc>
                <a:tc>
                  <a:txBody>
                    <a:bodyPr/>
                    <a:lstStyle/>
                    <a:p>
                      <a:pPr algn="ctr">
                        <a:lnSpc>
                          <a:spcPts val="840"/>
                        </a:lnSpc>
                        <a:spcBef>
                          <a:spcPts val="1000"/>
                        </a:spcBef>
                        <a:spcAft>
                          <a:spcPts val="0"/>
                        </a:spcAft>
                      </a:pPr>
                      <a:r>
                        <a:rPr lang="pt-PT" sz="700" b="1" dirty="0" err="1" smtClean="0">
                          <a:latin typeface="Arial"/>
                          <a:ea typeface="Calibri"/>
                          <a:cs typeface="Times New Roman"/>
                        </a:rPr>
                        <a:t>Dermo-Cosmética</a:t>
                      </a:r>
                      <a:endParaRPr lang="pt-PT" sz="700" b="1" dirty="0">
                        <a:latin typeface="Times New Roman"/>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C0D9"/>
                    </a:solidFill>
                  </a:tcPr>
                </a:tc>
                <a:tc>
                  <a:txBody>
                    <a:bodyPr/>
                    <a:lstStyle/>
                    <a:p>
                      <a:pPr algn="ctr">
                        <a:lnSpc>
                          <a:spcPts val="840"/>
                        </a:lnSpc>
                        <a:spcBef>
                          <a:spcPts val="1000"/>
                        </a:spcBef>
                        <a:spcAft>
                          <a:spcPts val="0"/>
                        </a:spcAft>
                      </a:pPr>
                      <a:r>
                        <a:rPr lang="pt-PT" sz="700" b="1" dirty="0">
                          <a:latin typeface="Arial"/>
                          <a:ea typeface="Calibri"/>
                          <a:cs typeface="Times New Roman"/>
                        </a:rPr>
                        <a:t>Puericultura</a:t>
                      </a:r>
                      <a:endParaRPr lang="pt-PT" sz="700" b="1" dirty="0">
                        <a:latin typeface="Times New Roman"/>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C0D9"/>
                    </a:solidFill>
                  </a:tcPr>
                </a:tc>
                <a:tc>
                  <a:txBody>
                    <a:bodyPr/>
                    <a:lstStyle/>
                    <a:p>
                      <a:pPr algn="ctr">
                        <a:lnSpc>
                          <a:spcPts val="840"/>
                        </a:lnSpc>
                        <a:spcBef>
                          <a:spcPts val="1000"/>
                        </a:spcBef>
                        <a:spcAft>
                          <a:spcPts val="0"/>
                        </a:spcAft>
                      </a:pPr>
                      <a:r>
                        <a:rPr lang="pt-PT" sz="700" b="1" dirty="0">
                          <a:latin typeface="Arial"/>
                          <a:ea typeface="Calibri"/>
                          <a:cs typeface="Times New Roman"/>
                        </a:rPr>
                        <a:t>Outros Produtos e Acessórios</a:t>
                      </a:r>
                      <a:endParaRPr lang="pt-PT" sz="700" b="1" dirty="0">
                        <a:latin typeface="Times New Roman"/>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C0D9"/>
                    </a:solidFill>
                  </a:tcPr>
                </a:tc>
                <a:tc>
                  <a:txBody>
                    <a:bodyPr/>
                    <a:lstStyle/>
                    <a:p>
                      <a:pPr algn="ctr">
                        <a:lnSpc>
                          <a:spcPts val="840"/>
                        </a:lnSpc>
                        <a:spcBef>
                          <a:spcPts val="1000"/>
                        </a:spcBef>
                        <a:spcAft>
                          <a:spcPts val="0"/>
                        </a:spcAft>
                      </a:pPr>
                      <a:r>
                        <a:rPr lang="pt-PT" sz="700" b="1" dirty="0">
                          <a:latin typeface="Arial"/>
                          <a:ea typeface="Calibri"/>
                          <a:cs typeface="Times New Roman"/>
                        </a:rPr>
                        <a:t>Consultas</a:t>
                      </a:r>
                      <a:endParaRPr lang="pt-PT" sz="700" b="1" dirty="0">
                        <a:latin typeface="Times New Roman"/>
                        <a:ea typeface="Calibri"/>
                        <a:cs typeface="Times New Roman"/>
                      </a:endParaRPr>
                    </a:p>
                  </a:txBody>
                  <a:tcPr marL="43561" marR="43561" marT="0"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C0D9"/>
                    </a:solidFill>
                  </a:tcPr>
                </a:tc>
                <a:tc>
                  <a:txBody>
                    <a:bodyPr/>
                    <a:lstStyle/>
                    <a:p>
                      <a:pPr algn="ctr">
                        <a:lnSpc>
                          <a:spcPts val="840"/>
                        </a:lnSpc>
                        <a:spcBef>
                          <a:spcPts val="1000"/>
                        </a:spcBef>
                        <a:spcAft>
                          <a:spcPts val="0"/>
                        </a:spcAft>
                      </a:pPr>
                      <a:r>
                        <a:rPr lang="pt-PT" sz="700" b="1" dirty="0">
                          <a:latin typeface="Arial"/>
                          <a:ea typeface="Calibri"/>
                          <a:cs typeface="Times New Roman"/>
                        </a:rPr>
                        <a:t>Nutrição e Dietética</a:t>
                      </a:r>
                      <a:endParaRPr lang="pt-PT" sz="700" b="1" dirty="0">
                        <a:latin typeface="Times New Roman"/>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C0D9"/>
                    </a:solidFill>
                  </a:tcPr>
                </a:tc>
                <a:tc>
                  <a:txBody>
                    <a:bodyPr/>
                    <a:lstStyle/>
                    <a:p>
                      <a:pPr algn="ctr">
                        <a:lnSpc>
                          <a:spcPts val="840"/>
                        </a:lnSpc>
                        <a:spcBef>
                          <a:spcPts val="1000"/>
                        </a:spcBef>
                        <a:spcAft>
                          <a:spcPts val="0"/>
                        </a:spcAft>
                      </a:pPr>
                      <a:r>
                        <a:rPr lang="pt-PT" sz="700" b="1" dirty="0">
                          <a:latin typeface="Arial"/>
                          <a:ea typeface="Calibri"/>
                          <a:cs typeface="Times New Roman"/>
                        </a:rPr>
                        <a:t>Massagens</a:t>
                      </a:r>
                      <a:endParaRPr lang="pt-PT" sz="700" b="1" dirty="0">
                        <a:latin typeface="Times New Roman"/>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C0D9"/>
                    </a:solidFill>
                  </a:tcPr>
                </a:tc>
                <a:tc>
                  <a:txBody>
                    <a:bodyPr/>
                    <a:lstStyle/>
                    <a:p>
                      <a:pPr algn="ctr">
                        <a:lnSpc>
                          <a:spcPts val="840"/>
                        </a:lnSpc>
                        <a:spcBef>
                          <a:spcPts val="1000"/>
                        </a:spcBef>
                        <a:spcAft>
                          <a:spcPts val="0"/>
                        </a:spcAft>
                      </a:pPr>
                      <a:r>
                        <a:rPr lang="pt-PT" sz="700" b="1" dirty="0">
                          <a:latin typeface="Arial"/>
                          <a:ea typeface="Calibri"/>
                          <a:cs typeface="Times New Roman"/>
                        </a:rPr>
                        <a:t>Estética</a:t>
                      </a:r>
                      <a:endParaRPr lang="pt-PT" sz="700" b="1" dirty="0">
                        <a:latin typeface="Times New Roman"/>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C0D9"/>
                    </a:solidFill>
                  </a:tcPr>
                </a:tc>
                <a:tc>
                  <a:txBody>
                    <a:bodyPr/>
                    <a:lstStyle/>
                    <a:p>
                      <a:pPr algn="ctr">
                        <a:lnSpc>
                          <a:spcPts val="840"/>
                        </a:lnSpc>
                        <a:spcBef>
                          <a:spcPts val="1000"/>
                        </a:spcBef>
                        <a:spcAft>
                          <a:spcPts val="0"/>
                        </a:spcAft>
                      </a:pPr>
                      <a:r>
                        <a:rPr lang="pt-PT" sz="700" b="1" dirty="0">
                          <a:latin typeface="Arial"/>
                          <a:ea typeface="Calibri"/>
                          <a:cs typeface="Times New Roman"/>
                        </a:rPr>
                        <a:t>Spa</a:t>
                      </a:r>
                      <a:endParaRPr lang="pt-PT" sz="700" b="1" dirty="0">
                        <a:latin typeface="Times New Roman"/>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C0D9"/>
                    </a:solidFill>
                  </a:tcPr>
                </a:tc>
                <a:tc>
                  <a:txBody>
                    <a:bodyPr/>
                    <a:lstStyle/>
                    <a:p>
                      <a:pPr algn="ctr">
                        <a:lnSpc>
                          <a:spcPts val="840"/>
                        </a:lnSpc>
                        <a:spcBef>
                          <a:spcPts val="1000"/>
                        </a:spcBef>
                        <a:spcAft>
                          <a:spcPts val="0"/>
                        </a:spcAft>
                      </a:pPr>
                      <a:r>
                        <a:rPr lang="pt-PT" sz="700" b="1" dirty="0" smtClean="0">
                          <a:latin typeface="Arial"/>
                          <a:ea typeface="Calibri"/>
                          <a:cs typeface="Times New Roman"/>
                        </a:rPr>
                        <a:t>Aulas</a:t>
                      </a:r>
                      <a:r>
                        <a:rPr lang="pt-PT" sz="700" b="1" baseline="0" dirty="0" smtClean="0">
                          <a:latin typeface="Arial"/>
                          <a:ea typeface="Calibri"/>
                          <a:cs typeface="Times New Roman"/>
                        </a:rPr>
                        <a:t>    </a:t>
                      </a:r>
                      <a:r>
                        <a:rPr lang="pt-PT" sz="700" b="1" dirty="0" smtClean="0">
                          <a:latin typeface="Arial"/>
                          <a:ea typeface="Calibri"/>
                          <a:cs typeface="Times New Roman"/>
                        </a:rPr>
                        <a:t>Pré-Parto </a:t>
                      </a:r>
                      <a:r>
                        <a:rPr lang="pt-PT" sz="700" b="1" dirty="0">
                          <a:latin typeface="Arial"/>
                          <a:ea typeface="Calibri"/>
                          <a:cs typeface="Times New Roman"/>
                        </a:rPr>
                        <a:t>e Pós-Parto</a:t>
                      </a:r>
                      <a:endParaRPr lang="pt-PT" sz="700" b="1" dirty="0">
                        <a:latin typeface="Times New Roman"/>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C0D9"/>
                    </a:solidFill>
                  </a:tcPr>
                </a:tc>
                <a:tc>
                  <a:txBody>
                    <a:bodyPr/>
                    <a:lstStyle/>
                    <a:p>
                      <a:pPr algn="ctr">
                        <a:lnSpc>
                          <a:spcPts val="840"/>
                        </a:lnSpc>
                        <a:spcBef>
                          <a:spcPts val="1000"/>
                        </a:spcBef>
                        <a:spcAft>
                          <a:spcPts val="0"/>
                        </a:spcAft>
                      </a:pPr>
                      <a:r>
                        <a:rPr lang="pt-PT" sz="700" b="1" dirty="0" smtClean="0">
                          <a:latin typeface="Arial"/>
                          <a:ea typeface="Calibri"/>
                          <a:cs typeface="Times New Roman"/>
                        </a:rPr>
                        <a:t>Outros</a:t>
                      </a:r>
                      <a:r>
                        <a:rPr lang="pt-PT" sz="700" b="1" baseline="0" dirty="0" smtClean="0">
                          <a:latin typeface="Times New Roman"/>
                          <a:ea typeface="Calibri"/>
                          <a:cs typeface="Times New Roman"/>
                        </a:rPr>
                        <a:t> </a:t>
                      </a:r>
                      <a:r>
                        <a:rPr lang="pt-PT" sz="700" b="1" dirty="0" smtClean="0">
                          <a:latin typeface="Arial"/>
                          <a:ea typeface="Calibri"/>
                          <a:cs typeface="Times New Roman"/>
                        </a:rPr>
                        <a:t>Serviços</a:t>
                      </a:r>
                      <a:endParaRPr lang="pt-PT" sz="700" b="1" dirty="0">
                        <a:latin typeface="Times New Roman"/>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C0D9"/>
                    </a:solidFill>
                  </a:tcPr>
                </a:tc>
              </a:tr>
              <a:tr h="247603">
                <a:tc rowSpan="15">
                  <a:txBody>
                    <a:bodyPr/>
                    <a:lstStyle/>
                    <a:p>
                      <a:pPr algn="ctr">
                        <a:lnSpc>
                          <a:spcPct val="100000"/>
                        </a:lnSpc>
                        <a:spcBef>
                          <a:spcPts val="1000"/>
                        </a:spcBef>
                        <a:spcAft>
                          <a:spcPts val="0"/>
                        </a:spcAft>
                      </a:pPr>
                      <a:r>
                        <a:rPr lang="pt-PT" sz="1000" b="1" dirty="0">
                          <a:latin typeface="Arial"/>
                          <a:ea typeface="Calibri"/>
                          <a:cs typeface="Times New Roman"/>
                        </a:rPr>
                        <a:t>Critério de Segmentação</a:t>
                      </a:r>
                      <a:endParaRPr lang="pt-PT" sz="1000" dirty="0">
                        <a:latin typeface="Times New Roman"/>
                        <a:ea typeface="Calibri"/>
                        <a:cs typeface="Times New Roman"/>
                      </a:endParaRPr>
                    </a:p>
                  </a:txBody>
                  <a:tcPr marL="43561" marR="43561" marT="0"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rowSpan="6" gridSpan="2">
                  <a:txBody>
                    <a:bodyPr/>
                    <a:lstStyle/>
                    <a:p>
                      <a:pPr algn="ctr">
                        <a:lnSpc>
                          <a:spcPct val="115000"/>
                        </a:lnSpc>
                        <a:spcBef>
                          <a:spcPts val="1000"/>
                        </a:spcBef>
                        <a:spcAft>
                          <a:spcPts val="0"/>
                        </a:spcAft>
                      </a:pPr>
                      <a:r>
                        <a:rPr lang="pt-PT" sz="800" b="1" dirty="0">
                          <a:solidFill>
                            <a:srgbClr val="943634"/>
                          </a:solidFill>
                          <a:latin typeface="Arial"/>
                          <a:ea typeface="Calibri"/>
                          <a:cs typeface="Times New Roman"/>
                        </a:rPr>
                        <a:t>Feminino</a:t>
                      </a:r>
                      <a:endParaRPr lang="pt-PT" sz="800" dirty="0">
                        <a:latin typeface="Times New Roman"/>
                        <a:ea typeface="Calibri"/>
                        <a:cs typeface="Times New Roman"/>
                      </a:endParaRPr>
                    </a:p>
                  </a:txBody>
                  <a:tcPr marL="43561" marR="43561" marT="0"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rowSpan="6" hMerge="1">
                  <a:txBody>
                    <a:bodyPr/>
                    <a:lstStyle/>
                    <a:p>
                      <a:endParaRPr lang="pt-PT"/>
                    </a:p>
                  </a:txBody>
                  <a:tcPr/>
                </a:tc>
                <a:tc gridSpan="2">
                  <a:txBody>
                    <a:bodyPr/>
                    <a:lstStyle/>
                    <a:p>
                      <a:pPr algn="ctr">
                        <a:lnSpc>
                          <a:spcPct val="115000"/>
                        </a:lnSpc>
                        <a:spcBef>
                          <a:spcPts val="1000"/>
                        </a:spcBef>
                        <a:spcAft>
                          <a:spcPts val="0"/>
                        </a:spcAft>
                      </a:pPr>
                      <a:r>
                        <a:rPr lang="pt-PT" sz="700" b="1" dirty="0">
                          <a:latin typeface="Arial"/>
                          <a:ea typeface="Calibri"/>
                          <a:cs typeface="Times New Roman"/>
                        </a:rPr>
                        <a:t>Dos 0 aos 5 anos</a:t>
                      </a:r>
                      <a:endParaRPr lang="pt-PT" sz="700" b="1" dirty="0">
                        <a:latin typeface="Times New Roman"/>
                        <a:ea typeface="Calibri"/>
                        <a:cs typeface="Times New Roman"/>
                      </a:endParaRPr>
                    </a:p>
                  </a:txBody>
                  <a:tcPr marL="43561" marR="4356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pt-PT"/>
                    </a:p>
                  </a:txBody>
                  <a:tcPr/>
                </a:tc>
                <a:tc>
                  <a:txBody>
                    <a:bodyPr/>
                    <a:lstStyle/>
                    <a:p>
                      <a:pPr algn="just">
                        <a:lnSpc>
                          <a:spcPct val="115000"/>
                        </a:lnSpc>
                        <a:spcBef>
                          <a:spcPts val="1000"/>
                        </a:spcBef>
                        <a:spcAft>
                          <a:spcPts val="0"/>
                        </a:spcAft>
                      </a:pPr>
                      <a:endParaRPr lang="pt-PT" sz="500" dirty="0">
                        <a:latin typeface="Arial"/>
                        <a:ea typeface="Calibri"/>
                        <a:cs typeface="Times New Roman"/>
                      </a:endParaRPr>
                    </a:p>
                  </a:txBody>
                  <a:tcPr marL="43561" marR="43561" marT="0" marB="0">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dirty="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dirty="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dirty="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dirty="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03">
                <a:tc vMerge="1">
                  <a:txBody>
                    <a:bodyPr/>
                    <a:lstStyle/>
                    <a:p>
                      <a:endParaRPr lang="pt-PT"/>
                    </a:p>
                  </a:txBody>
                  <a:tcPr/>
                </a:tc>
                <a:tc gridSpan="2" vMerge="1">
                  <a:txBody>
                    <a:bodyPr/>
                    <a:lstStyle/>
                    <a:p>
                      <a:endParaRPr lang="pt-PT"/>
                    </a:p>
                  </a:txBody>
                  <a:tcPr/>
                </a:tc>
                <a:tc hMerge="1" vMerge="1">
                  <a:txBody>
                    <a:bodyPr/>
                    <a:lstStyle/>
                    <a:p>
                      <a:endParaRPr lang="pt-PT"/>
                    </a:p>
                  </a:txBody>
                  <a:tcPr/>
                </a:tc>
                <a:tc gridSpan="2">
                  <a:txBody>
                    <a:bodyPr/>
                    <a:lstStyle/>
                    <a:p>
                      <a:pPr algn="ctr">
                        <a:lnSpc>
                          <a:spcPct val="115000"/>
                        </a:lnSpc>
                        <a:spcBef>
                          <a:spcPts val="1000"/>
                        </a:spcBef>
                        <a:spcAft>
                          <a:spcPts val="0"/>
                        </a:spcAft>
                      </a:pPr>
                      <a:r>
                        <a:rPr lang="pt-PT" sz="700" b="1" dirty="0">
                          <a:latin typeface="Arial"/>
                          <a:ea typeface="Calibri"/>
                          <a:cs typeface="Times New Roman"/>
                        </a:rPr>
                        <a:t>Dos 6 aos 14 anos</a:t>
                      </a:r>
                      <a:endParaRPr lang="pt-PT" sz="700" b="1" dirty="0">
                        <a:latin typeface="Times New Roman"/>
                        <a:ea typeface="Calibri"/>
                        <a:cs typeface="Times New Roman"/>
                      </a:endParaRPr>
                    </a:p>
                  </a:txBody>
                  <a:tcPr marL="43561" marR="4356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pt-PT"/>
                    </a:p>
                  </a:txBody>
                  <a:tcPr/>
                </a:tc>
                <a:tc>
                  <a:txBody>
                    <a:bodyPr/>
                    <a:lstStyle/>
                    <a:p>
                      <a:pPr algn="just">
                        <a:lnSpc>
                          <a:spcPct val="115000"/>
                        </a:lnSpc>
                        <a:spcBef>
                          <a:spcPts val="1000"/>
                        </a:spcBef>
                        <a:spcAft>
                          <a:spcPts val="0"/>
                        </a:spcAft>
                      </a:pPr>
                      <a:endParaRPr lang="pt-PT" sz="500" dirty="0">
                        <a:latin typeface="Arial"/>
                        <a:ea typeface="Calibri"/>
                        <a:cs typeface="Times New Roman"/>
                      </a:endParaRPr>
                    </a:p>
                  </a:txBody>
                  <a:tcPr marL="43561" marR="43561" marT="0" marB="0">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dirty="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dirty="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dirty="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dirty="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03">
                <a:tc vMerge="1">
                  <a:txBody>
                    <a:bodyPr/>
                    <a:lstStyle/>
                    <a:p>
                      <a:endParaRPr lang="pt-PT"/>
                    </a:p>
                  </a:txBody>
                  <a:tcPr/>
                </a:tc>
                <a:tc gridSpan="2" vMerge="1">
                  <a:txBody>
                    <a:bodyPr/>
                    <a:lstStyle/>
                    <a:p>
                      <a:endParaRPr lang="pt-PT"/>
                    </a:p>
                  </a:txBody>
                  <a:tcPr/>
                </a:tc>
                <a:tc hMerge="1" vMerge="1">
                  <a:txBody>
                    <a:bodyPr/>
                    <a:lstStyle/>
                    <a:p>
                      <a:endParaRPr lang="pt-PT"/>
                    </a:p>
                  </a:txBody>
                  <a:tcPr/>
                </a:tc>
                <a:tc gridSpan="2">
                  <a:txBody>
                    <a:bodyPr/>
                    <a:lstStyle/>
                    <a:p>
                      <a:pPr algn="ctr">
                        <a:lnSpc>
                          <a:spcPct val="115000"/>
                        </a:lnSpc>
                        <a:spcBef>
                          <a:spcPts val="1000"/>
                        </a:spcBef>
                        <a:spcAft>
                          <a:spcPts val="0"/>
                        </a:spcAft>
                      </a:pPr>
                      <a:r>
                        <a:rPr lang="pt-PT" sz="700" b="1" dirty="0">
                          <a:latin typeface="Arial"/>
                          <a:ea typeface="Calibri"/>
                          <a:cs typeface="Times New Roman"/>
                        </a:rPr>
                        <a:t>Dos 15 aos 24 anos</a:t>
                      </a:r>
                      <a:endParaRPr lang="pt-PT" sz="700" b="1" dirty="0">
                        <a:latin typeface="Times New Roman"/>
                        <a:ea typeface="Calibri"/>
                        <a:cs typeface="Times New Roman"/>
                      </a:endParaRPr>
                    </a:p>
                  </a:txBody>
                  <a:tcPr marL="43561" marR="4356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pt-PT"/>
                    </a:p>
                  </a:txBody>
                  <a:tcPr/>
                </a:tc>
                <a:tc>
                  <a:txBody>
                    <a:bodyPr/>
                    <a:lstStyle/>
                    <a:p>
                      <a:pPr algn="just">
                        <a:lnSpc>
                          <a:spcPct val="115000"/>
                        </a:lnSpc>
                        <a:spcBef>
                          <a:spcPts val="1000"/>
                        </a:spcBef>
                        <a:spcAft>
                          <a:spcPts val="0"/>
                        </a:spcAft>
                      </a:pPr>
                      <a:endParaRPr lang="pt-PT" sz="500" dirty="0">
                        <a:latin typeface="Arial"/>
                        <a:ea typeface="Calibri"/>
                        <a:cs typeface="Times New Roman"/>
                      </a:endParaRPr>
                    </a:p>
                  </a:txBody>
                  <a:tcPr marL="43561" marR="43561" marT="0" marB="0">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dirty="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03">
                <a:tc vMerge="1">
                  <a:txBody>
                    <a:bodyPr/>
                    <a:lstStyle/>
                    <a:p>
                      <a:endParaRPr lang="pt-PT"/>
                    </a:p>
                  </a:txBody>
                  <a:tcPr/>
                </a:tc>
                <a:tc gridSpan="2" vMerge="1">
                  <a:txBody>
                    <a:bodyPr/>
                    <a:lstStyle/>
                    <a:p>
                      <a:endParaRPr lang="pt-PT"/>
                    </a:p>
                  </a:txBody>
                  <a:tcPr/>
                </a:tc>
                <a:tc hMerge="1" vMerge="1">
                  <a:txBody>
                    <a:bodyPr/>
                    <a:lstStyle/>
                    <a:p>
                      <a:endParaRPr lang="pt-PT"/>
                    </a:p>
                  </a:txBody>
                  <a:tcPr/>
                </a:tc>
                <a:tc gridSpan="2">
                  <a:txBody>
                    <a:bodyPr/>
                    <a:lstStyle/>
                    <a:p>
                      <a:pPr algn="ctr">
                        <a:lnSpc>
                          <a:spcPct val="115000"/>
                        </a:lnSpc>
                        <a:spcBef>
                          <a:spcPts val="1000"/>
                        </a:spcBef>
                        <a:spcAft>
                          <a:spcPts val="0"/>
                        </a:spcAft>
                      </a:pPr>
                      <a:r>
                        <a:rPr lang="pt-PT" sz="700" b="1" dirty="0">
                          <a:latin typeface="Arial"/>
                          <a:ea typeface="Calibri"/>
                          <a:cs typeface="Times New Roman"/>
                        </a:rPr>
                        <a:t>Dos 25 aos 44 anos</a:t>
                      </a:r>
                      <a:endParaRPr lang="pt-PT" sz="700" b="1" dirty="0">
                        <a:latin typeface="Times New Roman"/>
                        <a:ea typeface="Calibri"/>
                        <a:cs typeface="Times New Roman"/>
                      </a:endParaRPr>
                    </a:p>
                  </a:txBody>
                  <a:tcPr marL="43561" marR="4356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pt-PT"/>
                    </a:p>
                  </a:txBody>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just">
                        <a:lnSpc>
                          <a:spcPct val="115000"/>
                        </a:lnSpc>
                        <a:spcBef>
                          <a:spcPts val="1000"/>
                        </a:spcBef>
                        <a:spcAft>
                          <a:spcPts val="0"/>
                        </a:spcAft>
                      </a:pPr>
                      <a:endParaRPr lang="pt-PT" sz="500" dirty="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r>
              <a:tr h="247603">
                <a:tc vMerge="1">
                  <a:txBody>
                    <a:bodyPr/>
                    <a:lstStyle/>
                    <a:p>
                      <a:endParaRPr lang="pt-PT"/>
                    </a:p>
                  </a:txBody>
                  <a:tcPr/>
                </a:tc>
                <a:tc gridSpan="2" vMerge="1">
                  <a:txBody>
                    <a:bodyPr/>
                    <a:lstStyle/>
                    <a:p>
                      <a:endParaRPr lang="pt-PT"/>
                    </a:p>
                  </a:txBody>
                  <a:tcPr/>
                </a:tc>
                <a:tc hMerge="1" vMerge="1">
                  <a:txBody>
                    <a:bodyPr/>
                    <a:lstStyle/>
                    <a:p>
                      <a:endParaRPr lang="pt-PT"/>
                    </a:p>
                  </a:txBody>
                  <a:tcPr/>
                </a:tc>
                <a:tc gridSpan="2">
                  <a:txBody>
                    <a:bodyPr/>
                    <a:lstStyle/>
                    <a:p>
                      <a:pPr algn="ctr">
                        <a:lnSpc>
                          <a:spcPct val="115000"/>
                        </a:lnSpc>
                        <a:spcBef>
                          <a:spcPts val="1000"/>
                        </a:spcBef>
                        <a:spcAft>
                          <a:spcPts val="0"/>
                        </a:spcAft>
                      </a:pPr>
                      <a:r>
                        <a:rPr lang="pt-PT" sz="700" b="1" dirty="0">
                          <a:latin typeface="Arial"/>
                          <a:ea typeface="Calibri"/>
                          <a:cs typeface="Times New Roman"/>
                        </a:rPr>
                        <a:t>Dos 45 aos 64 anos</a:t>
                      </a:r>
                      <a:endParaRPr lang="pt-PT" sz="700" b="1" dirty="0">
                        <a:latin typeface="Times New Roman"/>
                        <a:ea typeface="Calibri"/>
                        <a:cs typeface="Times New Roman"/>
                      </a:endParaRPr>
                    </a:p>
                  </a:txBody>
                  <a:tcPr marL="43561" marR="4356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pt-PT"/>
                    </a:p>
                  </a:txBody>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just">
                        <a:lnSpc>
                          <a:spcPct val="115000"/>
                        </a:lnSpc>
                        <a:spcBef>
                          <a:spcPts val="1000"/>
                        </a:spcBef>
                        <a:spcAft>
                          <a:spcPts val="0"/>
                        </a:spcAft>
                      </a:pPr>
                      <a:endParaRPr lang="pt-PT" sz="800" dirty="0">
                        <a:latin typeface="Times New Roman"/>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r>
              <a:tr h="247603">
                <a:tc vMerge="1">
                  <a:txBody>
                    <a:bodyPr/>
                    <a:lstStyle/>
                    <a:p>
                      <a:endParaRPr lang="pt-PT"/>
                    </a:p>
                  </a:txBody>
                  <a:tcPr/>
                </a:tc>
                <a:tc gridSpan="2" vMerge="1">
                  <a:txBody>
                    <a:bodyPr/>
                    <a:lstStyle/>
                    <a:p>
                      <a:endParaRPr lang="pt-PT"/>
                    </a:p>
                  </a:txBody>
                  <a:tcPr/>
                </a:tc>
                <a:tc hMerge="1" vMerge="1">
                  <a:txBody>
                    <a:bodyPr/>
                    <a:lstStyle/>
                    <a:p>
                      <a:endParaRPr lang="pt-PT"/>
                    </a:p>
                  </a:txBody>
                  <a:tcPr/>
                </a:tc>
                <a:tc gridSpan="2">
                  <a:txBody>
                    <a:bodyPr/>
                    <a:lstStyle/>
                    <a:p>
                      <a:pPr algn="ctr">
                        <a:lnSpc>
                          <a:spcPct val="115000"/>
                        </a:lnSpc>
                        <a:spcBef>
                          <a:spcPts val="1000"/>
                        </a:spcBef>
                        <a:spcAft>
                          <a:spcPts val="0"/>
                        </a:spcAft>
                      </a:pPr>
                      <a:r>
                        <a:rPr lang="pt-PT" sz="700" b="1" dirty="0">
                          <a:latin typeface="Arial"/>
                          <a:ea typeface="Calibri"/>
                          <a:cs typeface="Times New Roman"/>
                        </a:rPr>
                        <a:t>Mais de 65 anos</a:t>
                      </a:r>
                      <a:endParaRPr lang="pt-PT" sz="700" b="1" dirty="0">
                        <a:latin typeface="Times New Roman"/>
                        <a:ea typeface="Calibri"/>
                        <a:cs typeface="Times New Roman"/>
                      </a:endParaRPr>
                    </a:p>
                  </a:txBody>
                  <a:tcPr marL="43561" marR="4356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2DBDB"/>
                    </a:solidFill>
                  </a:tcPr>
                </a:tc>
                <a:tc hMerge="1">
                  <a:txBody>
                    <a:bodyPr/>
                    <a:lstStyle/>
                    <a:p>
                      <a:endParaRPr lang="pt-PT"/>
                    </a:p>
                  </a:txBody>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9594"/>
                    </a:solidFill>
                  </a:tcPr>
                </a:tc>
                <a:tc>
                  <a:txBody>
                    <a:bodyPr/>
                    <a:lstStyle/>
                    <a:p>
                      <a:pPr algn="just">
                        <a:lnSpc>
                          <a:spcPct val="115000"/>
                        </a:lnSpc>
                        <a:spcBef>
                          <a:spcPts val="1000"/>
                        </a:spcBef>
                        <a:spcAft>
                          <a:spcPts val="0"/>
                        </a:spcAft>
                      </a:pPr>
                      <a:endParaRPr lang="pt-PT" sz="500" dirty="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9594"/>
                    </a:solidFill>
                  </a:tcPr>
                </a:tc>
                <a:tc>
                  <a:txBody>
                    <a:bodyPr/>
                    <a:lstStyle/>
                    <a:p>
                      <a:pPr algn="just">
                        <a:lnSpc>
                          <a:spcPct val="115000"/>
                        </a:lnSpc>
                        <a:spcBef>
                          <a:spcPts val="1000"/>
                        </a:spcBef>
                        <a:spcAft>
                          <a:spcPts val="0"/>
                        </a:spcAft>
                      </a:pPr>
                      <a:endParaRPr lang="pt-PT" sz="500" dirty="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959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959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959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9594"/>
                    </a:solidFill>
                  </a:tcPr>
                </a:tc>
              </a:tr>
              <a:tr h="247603">
                <a:tc vMerge="1">
                  <a:txBody>
                    <a:bodyPr/>
                    <a:lstStyle/>
                    <a:p>
                      <a:endParaRPr lang="pt-PT"/>
                    </a:p>
                  </a:txBody>
                  <a:tcPr/>
                </a:tc>
                <a:tc rowSpan="6" gridSpan="2">
                  <a:txBody>
                    <a:bodyPr/>
                    <a:lstStyle/>
                    <a:p>
                      <a:pPr algn="ctr">
                        <a:lnSpc>
                          <a:spcPct val="115000"/>
                        </a:lnSpc>
                        <a:spcBef>
                          <a:spcPts val="1000"/>
                        </a:spcBef>
                        <a:spcAft>
                          <a:spcPts val="0"/>
                        </a:spcAft>
                      </a:pPr>
                      <a:r>
                        <a:rPr lang="pt-PT" sz="800" b="1" dirty="0">
                          <a:solidFill>
                            <a:srgbClr val="17365D"/>
                          </a:solidFill>
                          <a:latin typeface="Arial"/>
                          <a:ea typeface="Calibri"/>
                          <a:cs typeface="Times New Roman"/>
                        </a:rPr>
                        <a:t>Masculino</a:t>
                      </a:r>
                      <a:endParaRPr lang="pt-PT" sz="800" dirty="0">
                        <a:latin typeface="Times New Roman"/>
                        <a:ea typeface="Calibri"/>
                        <a:cs typeface="Times New Roman"/>
                      </a:endParaRPr>
                    </a:p>
                  </a:txBody>
                  <a:tcPr marL="43561" marR="43561" marT="0"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rowSpan="6" hMerge="1">
                  <a:txBody>
                    <a:bodyPr/>
                    <a:lstStyle/>
                    <a:p>
                      <a:endParaRPr lang="pt-PT"/>
                    </a:p>
                  </a:txBody>
                  <a:tcPr/>
                </a:tc>
                <a:tc gridSpan="2">
                  <a:txBody>
                    <a:bodyPr/>
                    <a:lstStyle/>
                    <a:p>
                      <a:pPr algn="ctr">
                        <a:lnSpc>
                          <a:spcPct val="115000"/>
                        </a:lnSpc>
                        <a:spcBef>
                          <a:spcPts val="1000"/>
                        </a:spcBef>
                        <a:spcAft>
                          <a:spcPts val="0"/>
                        </a:spcAft>
                      </a:pPr>
                      <a:r>
                        <a:rPr lang="pt-PT" sz="700" b="1" dirty="0">
                          <a:latin typeface="Arial"/>
                          <a:ea typeface="Calibri"/>
                          <a:cs typeface="Times New Roman"/>
                        </a:rPr>
                        <a:t>Dos 0 aos 5 anos</a:t>
                      </a:r>
                      <a:endParaRPr lang="pt-PT" sz="700" b="1" dirty="0">
                        <a:latin typeface="Times New Roman"/>
                        <a:ea typeface="Calibri"/>
                        <a:cs typeface="Times New Roman"/>
                      </a:endParaRPr>
                    </a:p>
                  </a:txBody>
                  <a:tcPr marL="43561" marR="4356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lang="pt-PT"/>
                    </a:p>
                  </a:txBody>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dirty="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dirty="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03">
                <a:tc vMerge="1">
                  <a:txBody>
                    <a:bodyPr/>
                    <a:lstStyle/>
                    <a:p>
                      <a:endParaRPr lang="pt-PT"/>
                    </a:p>
                  </a:txBody>
                  <a:tcPr/>
                </a:tc>
                <a:tc gridSpan="2" vMerge="1">
                  <a:txBody>
                    <a:bodyPr/>
                    <a:lstStyle/>
                    <a:p>
                      <a:endParaRPr lang="pt-PT"/>
                    </a:p>
                  </a:txBody>
                  <a:tcPr/>
                </a:tc>
                <a:tc hMerge="1" vMerge="1">
                  <a:txBody>
                    <a:bodyPr/>
                    <a:lstStyle/>
                    <a:p>
                      <a:endParaRPr lang="pt-PT"/>
                    </a:p>
                  </a:txBody>
                  <a:tcPr/>
                </a:tc>
                <a:tc gridSpan="2">
                  <a:txBody>
                    <a:bodyPr/>
                    <a:lstStyle/>
                    <a:p>
                      <a:pPr algn="ctr">
                        <a:lnSpc>
                          <a:spcPct val="115000"/>
                        </a:lnSpc>
                        <a:spcBef>
                          <a:spcPts val="1000"/>
                        </a:spcBef>
                        <a:spcAft>
                          <a:spcPts val="0"/>
                        </a:spcAft>
                      </a:pPr>
                      <a:r>
                        <a:rPr lang="pt-PT" sz="700" b="1" dirty="0">
                          <a:latin typeface="Arial"/>
                          <a:ea typeface="Calibri"/>
                          <a:cs typeface="Times New Roman"/>
                        </a:rPr>
                        <a:t>Dos 6 aos 14 anos</a:t>
                      </a:r>
                      <a:endParaRPr lang="pt-PT" sz="700" b="1" dirty="0">
                        <a:latin typeface="Times New Roman"/>
                        <a:ea typeface="Calibri"/>
                        <a:cs typeface="Times New Roman"/>
                      </a:endParaRPr>
                    </a:p>
                  </a:txBody>
                  <a:tcPr marL="43561" marR="4356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lang="pt-PT"/>
                    </a:p>
                  </a:txBody>
                  <a:tcPr/>
                </a:tc>
                <a:tc>
                  <a:txBody>
                    <a:bodyPr/>
                    <a:lstStyle/>
                    <a:p>
                      <a:pPr algn="just">
                        <a:lnSpc>
                          <a:spcPct val="115000"/>
                        </a:lnSpc>
                        <a:spcBef>
                          <a:spcPts val="1000"/>
                        </a:spcBef>
                        <a:spcAft>
                          <a:spcPts val="0"/>
                        </a:spcAft>
                      </a:pPr>
                      <a:endParaRPr lang="pt-PT" sz="500" dirty="0">
                        <a:latin typeface="Arial"/>
                        <a:ea typeface="Calibri"/>
                        <a:cs typeface="Times New Roman"/>
                      </a:endParaRPr>
                    </a:p>
                  </a:txBody>
                  <a:tcPr marL="43561" marR="43561" marT="0" marB="0">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dirty="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03">
                <a:tc vMerge="1">
                  <a:txBody>
                    <a:bodyPr/>
                    <a:lstStyle/>
                    <a:p>
                      <a:endParaRPr lang="pt-PT"/>
                    </a:p>
                  </a:txBody>
                  <a:tcPr/>
                </a:tc>
                <a:tc gridSpan="2" vMerge="1">
                  <a:txBody>
                    <a:bodyPr/>
                    <a:lstStyle/>
                    <a:p>
                      <a:endParaRPr lang="pt-PT"/>
                    </a:p>
                  </a:txBody>
                  <a:tcPr/>
                </a:tc>
                <a:tc hMerge="1" vMerge="1">
                  <a:txBody>
                    <a:bodyPr/>
                    <a:lstStyle/>
                    <a:p>
                      <a:endParaRPr lang="pt-PT"/>
                    </a:p>
                  </a:txBody>
                  <a:tcPr/>
                </a:tc>
                <a:tc gridSpan="2">
                  <a:txBody>
                    <a:bodyPr/>
                    <a:lstStyle/>
                    <a:p>
                      <a:pPr algn="ctr">
                        <a:lnSpc>
                          <a:spcPct val="115000"/>
                        </a:lnSpc>
                        <a:spcBef>
                          <a:spcPts val="1000"/>
                        </a:spcBef>
                        <a:spcAft>
                          <a:spcPts val="0"/>
                        </a:spcAft>
                      </a:pPr>
                      <a:r>
                        <a:rPr lang="pt-PT" sz="700" b="1" dirty="0">
                          <a:latin typeface="Arial"/>
                          <a:ea typeface="Calibri"/>
                          <a:cs typeface="Times New Roman"/>
                        </a:rPr>
                        <a:t>Dos 15 aos 24 anos</a:t>
                      </a:r>
                      <a:endParaRPr lang="pt-PT" sz="700" b="1" dirty="0">
                        <a:latin typeface="Times New Roman"/>
                        <a:ea typeface="Calibri"/>
                        <a:cs typeface="Times New Roman"/>
                      </a:endParaRPr>
                    </a:p>
                  </a:txBody>
                  <a:tcPr marL="43561" marR="4356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lang="pt-PT"/>
                    </a:p>
                  </a:txBody>
                  <a:tcPr/>
                </a:tc>
                <a:tc>
                  <a:txBody>
                    <a:bodyPr/>
                    <a:lstStyle/>
                    <a:p>
                      <a:pPr algn="just">
                        <a:lnSpc>
                          <a:spcPct val="115000"/>
                        </a:lnSpc>
                        <a:spcBef>
                          <a:spcPts val="1000"/>
                        </a:spcBef>
                        <a:spcAft>
                          <a:spcPts val="0"/>
                        </a:spcAft>
                      </a:pPr>
                      <a:endParaRPr lang="pt-PT" sz="500" dirty="0">
                        <a:latin typeface="Arial"/>
                        <a:ea typeface="Calibri"/>
                        <a:cs typeface="Times New Roman"/>
                      </a:endParaRPr>
                    </a:p>
                  </a:txBody>
                  <a:tcPr marL="43561" marR="43561" marT="0" marB="0">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dirty="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Bef>
                          <a:spcPts val="1000"/>
                        </a:spcBef>
                        <a:spcAft>
                          <a:spcPts val="0"/>
                        </a:spcAft>
                      </a:pPr>
                      <a:endParaRPr lang="pt-PT" sz="500" dirty="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03">
                <a:tc vMerge="1">
                  <a:txBody>
                    <a:bodyPr/>
                    <a:lstStyle/>
                    <a:p>
                      <a:endParaRPr lang="pt-PT"/>
                    </a:p>
                  </a:txBody>
                  <a:tcPr/>
                </a:tc>
                <a:tc gridSpan="2" vMerge="1">
                  <a:txBody>
                    <a:bodyPr/>
                    <a:lstStyle/>
                    <a:p>
                      <a:endParaRPr lang="pt-PT"/>
                    </a:p>
                  </a:txBody>
                  <a:tcPr/>
                </a:tc>
                <a:tc hMerge="1" vMerge="1">
                  <a:txBody>
                    <a:bodyPr/>
                    <a:lstStyle/>
                    <a:p>
                      <a:endParaRPr lang="pt-PT"/>
                    </a:p>
                  </a:txBody>
                  <a:tcPr/>
                </a:tc>
                <a:tc gridSpan="2">
                  <a:txBody>
                    <a:bodyPr/>
                    <a:lstStyle/>
                    <a:p>
                      <a:pPr algn="ctr">
                        <a:lnSpc>
                          <a:spcPct val="115000"/>
                        </a:lnSpc>
                        <a:spcBef>
                          <a:spcPts val="1000"/>
                        </a:spcBef>
                        <a:spcAft>
                          <a:spcPts val="0"/>
                        </a:spcAft>
                      </a:pPr>
                      <a:r>
                        <a:rPr lang="pt-PT" sz="700" b="1" dirty="0">
                          <a:latin typeface="Arial"/>
                          <a:ea typeface="Calibri"/>
                          <a:cs typeface="Times New Roman"/>
                        </a:rPr>
                        <a:t>Dos 25 aos 44 anos</a:t>
                      </a:r>
                      <a:endParaRPr lang="pt-PT" sz="700" b="1" dirty="0">
                        <a:latin typeface="Times New Roman"/>
                        <a:ea typeface="Calibri"/>
                        <a:cs typeface="Times New Roman"/>
                      </a:endParaRPr>
                    </a:p>
                  </a:txBody>
                  <a:tcPr marL="43561" marR="4356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lang="pt-PT"/>
                    </a:p>
                  </a:txBody>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Bef>
                          <a:spcPts val="1000"/>
                        </a:spcBef>
                        <a:spcAft>
                          <a:spcPts val="0"/>
                        </a:spcAft>
                      </a:pPr>
                      <a:endParaRPr lang="pt-PT" sz="500" dirty="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Bef>
                          <a:spcPts val="1000"/>
                        </a:spcBef>
                        <a:spcAft>
                          <a:spcPts val="0"/>
                        </a:spcAft>
                      </a:pPr>
                      <a:endParaRPr lang="pt-PT" sz="500" dirty="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dirty="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Bef>
                          <a:spcPts val="1000"/>
                        </a:spcBef>
                        <a:spcAft>
                          <a:spcPts val="0"/>
                        </a:spcAft>
                      </a:pPr>
                      <a:endParaRPr lang="pt-PT" sz="500" dirty="0">
                        <a:latin typeface="+mn-lt"/>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Bef>
                          <a:spcPts val="1000"/>
                        </a:spcBef>
                        <a:spcAft>
                          <a:spcPts val="0"/>
                        </a:spcAft>
                      </a:pPr>
                      <a:endParaRPr lang="pt-PT" sz="500" dirty="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47603">
                <a:tc vMerge="1">
                  <a:txBody>
                    <a:bodyPr/>
                    <a:lstStyle/>
                    <a:p>
                      <a:endParaRPr lang="pt-PT"/>
                    </a:p>
                  </a:txBody>
                  <a:tcPr/>
                </a:tc>
                <a:tc gridSpan="2" vMerge="1">
                  <a:txBody>
                    <a:bodyPr/>
                    <a:lstStyle/>
                    <a:p>
                      <a:endParaRPr lang="pt-PT"/>
                    </a:p>
                  </a:txBody>
                  <a:tcPr/>
                </a:tc>
                <a:tc hMerge="1" vMerge="1">
                  <a:txBody>
                    <a:bodyPr/>
                    <a:lstStyle/>
                    <a:p>
                      <a:endParaRPr lang="pt-PT"/>
                    </a:p>
                  </a:txBody>
                  <a:tcPr/>
                </a:tc>
                <a:tc gridSpan="2">
                  <a:txBody>
                    <a:bodyPr/>
                    <a:lstStyle/>
                    <a:p>
                      <a:pPr algn="ctr">
                        <a:lnSpc>
                          <a:spcPct val="115000"/>
                        </a:lnSpc>
                        <a:spcBef>
                          <a:spcPts val="1000"/>
                        </a:spcBef>
                        <a:spcAft>
                          <a:spcPts val="0"/>
                        </a:spcAft>
                      </a:pPr>
                      <a:r>
                        <a:rPr lang="pt-PT" sz="700" b="1">
                          <a:latin typeface="Arial"/>
                          <a:ea typeface="Calibri"/>
                          <a:cs typeface="Times New Roman"/>
                        </a:rPr>
                        <a:t>Dos 45 aos 64 anos</a:t>
                      </a:r>
                      <a:endParaRPr lang="pt-PT" sz="700" b="1">
                        <a:latin typeface="Times New Roman"/>
                        <a:ea typeface="Calibri"/>
                        <a:cs typeface="Times New Roman"/>
                      </a:endParaRPr>
                    </a:p>
                  </a:txBody>
                  <a:tcPr marL="43561" marR="4356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lang="pt-PT"/>
                    </a:p>
                  </a:txBody>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Bef>
                          <a:spcPts val="1000"/>
                        </a:spcBef>
                        <a:spcAft>
                          <a:spcPts val="0"/>
                        </a:spcAft>
                      </a:pPr>
                      <a:endParaRPr lang="pt-PT" sz="500" dirty="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Bef>
                          <a:spcPts val="1000"/>
                        </a:spcBef>
                        <a:spcAft>
                          <a:spcPts val="0"/>
                        </a:spcAft>
                      </a:pPr>
                      <a:endParaRPr lang="pt-PT" sz="500" dirty="0">
                        <a:latin typeface="Arial"/>
                        <a:ea typeface="Calibri"/>
                        <a:cs typeface="Times New Roman"/>
                      </a:endParaRPr>
                    </a:p>
                  </a:txBody>
                  <a:tcPr marL="43561" marR="43561" marT="0"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dirty="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47603">
                <a:tc vMerge="1">
                  <a:txBody>
                    <a:bodyPr/>
                    <a:lstStyle/>
                    <a:p>
                      <a:endParaRPr lang="pt-PT"/>
                    </a:p>
                  </a:txBody>
                  <a:tcPr/>
                </a:tc>
                <a:tc gridSpan="2" vMerge="1">
                  <a:txBody>
                    <a:bodyPr/>
                    <a:lstStyle/>
                    <a:p>
                      <a:endParaRPr lang="pt-PT"/>
                    </a:p>
                  </a:txBody>
                  <a:tcPr/>
                </a:tc>
                <a:tc hMerge="1" vMerge="1">
                  <a:txBody>
                    <a:bodyPr/>
                    <a:lstStyle/>
                    <a:p>
                      <a:endParaRPr lang="pt-PT"/>
                    </a:p>
                  </a:txBody>
                  <a:tcPr/>
                </a:tc>
                <a:tc gridSpan="2">
                  <a:txBody>
                    <a:bodyPr/>
                    <a:lstStyle/>
                    <a:p>
                      <a:pPr algn="ctr">
                        <a:lnSpc>
                          <a:spcPct val="115000"/>
                        </a:lnSpc>
                        <a:spcBef>
                          <a:spcPts val="1000"/>
                        </a:spcBef>
                        <a:spcAft>
                          <a:spcPts val="0"/>
                        </a:spcAft>
                      </a:pPr>
                      <a:r>
                        <a:rPr lang="pt-PT" sz="700" b="1" dirty="0">
                          <a:latin typeface="Arial"/>
                          <a:ea typeface="Calibri"/>
                          <a:cs typeface="Times New Roman"/>
                        </a:rPr>
                        <a:t>Mais de 65 anos</a:t>
                      </a:r>
                      <a:endParaRPr lang="pt-PT" sz="700" b="1" dirty="0">
                        <a:latin typeface="Times New Roman"/>
                        <a:ea typeface="Calibri"/>
                        <a:cs typeface="Times New Roman"/>
                      </a:endParaRPr>
                    </a:p>
                  </a:txBody>
                  <a:tcPr marL="43561" marR="4356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AEEF3"/>
                    </a:solidFill>
                  </a:tcPr>
                </a:tc>
                <a:tc hMerge="1">
                  <a:txBody>
                    <a:bodyPr/>
                    <a:lstStyle/>
                    <a:p>
                      <a:endParaRPr lang="pt-PT"/>
                    </a:p>
                  </a:txBody>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48DD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48DD4"/>
                    </a:solidFill>
                  </a:tcPr>
                </a:tc>
                <a:tc>
                  <a:txBody>
                    <a:bodyPr/>
                    <a:lstStyle/>
                    <a:p>
                      <a:pPr algn="just">
                        <a:lnSpc>
                          <a:spcPct val="115000"/>
                        </a:lnSpc>
                        <a:spcBef>
                          <a:spcPts val="1000"/>
                        </a:spcBef>
                        <a:spcAft>
                          <a:spcPts val="0"/>
                        </a:spcAft>
                      </a:pPr>
                      <a:endParaRPr lang="pt-PT" sz="500" dirty="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48DD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48DD4"/>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48DD4"/>
                    </a:solidFill>
                  </a:tcPr>
                </a:tc>
              </a:tr>
              <a:tr h="247603">
                <a:tc vMerge="1">
                  <a:txBody>
                    <a:bodyPr/>
                    <a:lstStyle/>
                    <a:p>
                      <a:endParaRPr lang="pt-PT"/>
                    </a:p>
                  </a:txBody>
                  <a:tcPr/>
                </a:tc>
                <a:tc rowSpan="3" gridSpan="2">
                  <a:txBody>
                    <a:bodyPr/>
                    <a:lstStyle/>
                    <a:p>
                      <a:pPr algn="ctr">
                        <a:lnSpc>
                          <a:spcPct val="100000"/>
                        </a:lnSpc>
                        <a:spcBef>
                          <a:spcPts val="1000"/>
                        </a:spcBef>
                        <a:spcAft>
                          <a:spcPts val="0"/>
                        </a:spcAft>
                      </a:pPr>
                      <a:r>
                        <a:rPr lang="pt-PT" sz="800" b="1" dirty="0">
                          <a:latin typeface="Arial"/>
                          <a:ea typeface="Calibri"/>
                          <a:cs typeface="Times New Roman"/>
                        </a:rPr>
                        <a:t>Condição Económica</a:t>
                      </a:r>
                      <a:endParaRPr lang="pt-PT" sz="800" dirty="0">
                        <a:latin typeface="Times New Roman"/>
                        <a:ea typeface="Calibri"/>
                        <a:cs typeface="Times New Roman"/>
                      </a:endParaRPr>
                    </a:p>
                  </a:txBody>
                  <a:tcPr marL="43561" marR="43561" marT="0"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rowSpan="3" hMerge="1">
                  <a:txBody>
                    <a:bodyPr/>
                    <a:lstStyle/>
                    <a:p>
                      <a:endParaRPr lang="pt-PT"/>
                    </a:p>
                  </a:txBody>
                  <a:tcPr/>
                </a:tc>
                <a:tc gridSpan="2">
                  <a:txBody>
                    <a:bodyPr/>
                    <a:lstStyle/>
                    <a:p>
                      <a:pPr algn="ctr">
                        <a:lnSpc>
                          <a:spcPct val="115000"/>
                        </a:lnSpc>
                        <a:spcBef>
                          <a:spcPts val="1000"/>
                        </a:spcBef>
                        <a:spcAft>
                          <a:spcPts val="0"/>
                        </a:spcAft>
                      </a:pPr>
                      <a:r>
                        <a:rPr lang="pt-PT" sz="800" b="1" dirty="0">
                          <a:latin typeface="Arial"/>
                          <a:ea typeface="Calibri"/>
                          <a:cs typeface="Times New Roman"/>
                        </a:rPr>
                        <a:t>Baixa</a:t>
                      </a:r>
                      <a:endParaRPr lang="pt-PT" sz="800" b="1" dirty="0">
                        <a:latin typeface="Times New Roman"/>
                        <a:ea typeface="Calibri"/>
                        <a:cs typeface="Times New Roman"/>
                      </a:endParaRPr>
                    </a:p>
                  </a:txBody>
                  <a:tcPr marL="43561" marR="4356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FCB4"/>
                    </a:solidFill>
                  </a:tcPr>
                </a:tc>
                <a:tc hMerge="1">
                  <a:txBody>
                    <a:bodyPr/>
                    <a:lstStyle/>
                    <a:p>
                      <a:endParaRPr lang="pt-PT"/>
                    </a:p>
                  </a:txBody>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dirty="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dirty="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03">
                <a:tc vMerge="1">
                  <a:txBody>
                    <a:bodyPr/>
                    <a:lstStyle/>
                    <a:p>
                      <a:endParaRPr lang="pt-PT"/>
                    </a:p>
                  </a:txBody>
                  <a:tcPr/>
                </a:tc>
                <a:tc gridSpan="2" vMerge="1">
                  <a:txBody>
                    <a:bodyPr/>
                    <a:lstStyle/>
                    <a:p>
                      <a:endParaRPr lang="pt-PT"/>
                    </a:p>
                  </a:txBody>
                  <a:tcPr/>
                </a:tc>
                <a:tc hMerge="1" vMerge="1">
                  <a:txBody>
                    <a:bodyPr/>
                    <a:lstStyle/>
                    <a:p>
                      <a:endParaRPr lang="pt-PT"/>
                    </a:p>
                  </a:txBody>
                  <a:tcPr/>
                </a:tc>
                <a:tc gridSpan="2">
                  <a:txBody>
                    <a:bodyPr/>
                    <a:lstStyle/>
                    <a:p>
                      <a:pPr algn="ctr">
                        <a:lnSpc>
                          <a:spcPct val="115000"/>
                        </a:lnSpc>
                        <a:spcBef>
                          <a:spcPts val="1000"/>
                        </a:spcBef>
                        <a:spcAft>
                          <a:spcPts val="0"/>
                        </a:spcAft>
                      </a:pPr>
                      <a:r>
                        <a:rPr lang="pt-PT" sz="800" b="1" dirty="0">
                          <a:latin typeface="Arial"/>
                          <a:ea typeface="Calibri"/>
                          <a:cs typeface="Times New Roman"/>
                        </a:rPr>
                        <a:t>Média</a:t>
                      </a:r>
                      <a:endParaRPr lang="pt-PT" sz="800" b="1" dirty="0">
                        <a:latin typeface="Times New Roman"/>
                        <a:ea typeface="Calibri"/>
                        <a:cs typeface="Times New Roman"/>
                      </a:endParaRPr>
                    </a:p>
                  </a:txBody>
                  <a:tcPr marL="43561" marR="4356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FCB4"/>
                    </a:solidFill>
                  </a:tcPr>
                </a:tc>
                <a:tc hMerge="1">
                  <a:txBody>
                    <a:bodyPr/>
                    <a:lstStyle/>
                    <a:p>
                      <a:endParaRPr lang="pt-PT"/>
                    </a:p>
                  </a:txBody>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Bef>
                          <a:spcPts val="1000"/>
                        </a:spcBef>
                        <a:spcAft>
                          <a:spcPts val="0"/>
                        </a:spcAft>
                      </a:pPr>
                      <a:endParaRPr lang="pt-PT" sz="500" dirty="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47603">
                <a:tc vMerge="1">
                  <a:txBody>
                    <a:bodyPr/>
                    <a:lstStyle/>
                    <a:p>
                      <a:endParaRPr lang="pt-PT"/>
                    </a:p>
                  </a:txBody>
                  <a:tcPr/>
                </a:tc>
                <a:tc gridSpan="2" vMerge="1">
                  <a:txBody>
                    <a:bodyPr/>
                    <a:lstStyle/>
                    <a:p>
                      <a:endParaRPr lang="pt-PT"/>
                    </a:p>
                  </a:txBody>
                  <a:tcPr/>
                </a:tc>
                <a:tc hMerge="1" vMerge="1">
                  <a:txBody>
                    <a:bodyPr/>
                    <a:lstStyle/>
                    <a:p>
                      <a:endParaRPr lang="pt-PT"/>
                    </a:p>
                  </a:txBody>
                  <a:tcPr/>
                </a:tc>
                <a:tc gridSpan="2">
                  <a:txBody>
                    <a:bodyPr/>
                    <a:lstStyle/>
                    <a:p>
                      <a:pPr algn="ctr">
                        <a:lnSpc>
                          <a:spcPct val="115000"/>
                        </a:lnSpc>
                        <a:spcBef>
                          <a:spcPts val="1000"/>
                        </a:spcBef>
                        <a:spcAft>
                          <a:spcPts val="0"/>
                        </a:spcAft>
                      </a:pPr>
                      <a:r>
                        <a:rPr lang="pt-PT" sz="800" b="1" dirty="0">
                          <a:latin typeface="Arial"/>
                          <a:ea typeface="Calibri"/>
                          <a:cs typeface="Times New Roman"/>
                        </a:rPr>
                        <a:t>Alta</a:t>
                      </a:r>
                      <a:endParaRPr lang="pt-PT" sz="800" b="1" dirty="0">
                        <a:latin typeface="Times New Roman"/>
                        <a:ea typeface="Calibri"/>
                        <a:cs typeface="Times New Roman"/>
                      </a:endParaRPr>
                    </a:p>
                  </a:txBody>
                  <a:tcPr marL="43561" marR="4356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B2FCB4"/>
                    </a:solidFill>
                  </a:tcPr>
                </a:tc>
                <a:tc hMerge="1">
                  <a:txBody>
                    <a:bodyPr/>
                    <a:lstStyle/>
                    <a:p>
                      <a:endParaRPr lang="pt-PT"/>
                    </a:p>
                  </a:txBody>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dirty="0">
                        <a:latin typeface="Arial"/>
                        <a:ea typeface="Calibri"/>
                        <a:cs typeface="Times New Roman"/>
                      </a:endParaRPr>
                    </a:p>
                  </a:txBody>
                  <a:tcPr marL="43561" marR="43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a:txBody>
                    <a:bodyPr/>
                    <a:lstStyle/>
                    <a:p>
                      <a:pPr algn="just">
                        <a:lnSpc>
                          <a:spcPct val="115000"/>
                        </a:lnSpc>
                        <a:spcBef>
                          <a:spcPts val="1000"/>
                        </a:spcBef>
                        <a:spcAft>
                          <a:spcPts val="0"/>
                        </a:spcAft>
                      </a:pPr>
                      <a:endParaRPr lang="pt-PT" sz="500" dirty="0">
                        <a:latin typeface="Arial"/>
                        <a:ea typeface="Calibri"/>
                        <a:cs typeface="Times New Roman"/>
                      </a:endParaRPr>
                    </a:p>
                  </a:txBody>
                  <a:tcPr marL="43561" marR="43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a:txBody>
                    <a:bodyPr/>
                    <a:lstStyle/>
                    <a:p>
                      <a:pPr algn="just">
                        <a:lnSpc>
                          <a:spcPct val="115000"/>
                        </a:lnSpc>
                        <a:spcBef>
                          <a:spcPts val="1000"/>
                        </a:spcBef>
                        <a:spcAft>
                          <a:spcPts val="0"/>
                        </a:spcAft>
                      </a:pPr>
                      <a:endParaRPr lang="pt-PT" sz="500">
                        <a:latin typeface="Arial"/>
                        <a:ea typeface="Calibri"/>
                        <a:cs typeface="Times New Roman"/>
                      </a:endParaRPr>
                    </a:p>
                  </a:txBody>
                  <a:tcPr marL="43561" marR="43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a:txBody>
                    <a:bodyPr/>
                    <a:lstStyle/>
                    <a:p>
                      <a:pPr algn="just">
                        <a:lnSpc>
                          <a:spcPct val="115000"/>
                        </a:lnSpc>
                        <a:spcBef>
                          <a:spcPts val="1000"/>
                        </a:spcBef>
                        <a:spcAft>
                          <a:spcPts val="0"/>
                        </a:spcAft>
                      </a:pPr>
                      <a:endParaRPr lang="pt-PT" sz="500" dirty="0">
                        <a:latin typeface="Arial"/>
                        <a:ea typeface="Calibri"/>
                        <a:cs typeface="Times New Roman"/>
                      </a:endParaRPr>
                    </a:p>
                  </a:txBody>
                  <a:tcPr marL="43561" marR="43561" marT="0" marB="0">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r>
            </a:tbl>
          </a:graphicData>
        </a:graphic>
      </p:graphicFrame>
      <p:sp>
        <p:nvSpPr>
          <p:cNvPr id="9" name="Rectangle 2"/>
          <p:cNvSpPr txBox="1">
            <a:spLocks noChangeArrowheads="1"/>
          </p:cNvSpPr>
          <p:nvPr/>
        </p:nvSpPr>
        <p:spPr bwMode="auto">
          <a:xfrm>
            <a:off x="485775" y="1133475"/>
            <a:ext cx="8229600" cy="366713"/>
          </a:xfrm>
          <a:prstGeom prst="rect">
            <a:avLst/>
          </a:prstGeom>
          <a:noFill/>
          <a:ln w="9525">
            <a:noFill/>
            <a:miter lim="800000"/>
            <a:headEnd/>
            <a:tailEnd/>
          </a:ln>
        </p:spPr>
        <p:txBody>
          <a:bodyPr anchor="ctr"/>
          <a:lstStyle/>
          <a:p>
            <a:pPr algn="ctr">
              <a:defRPr/>
            </a:pPr>
            <a:r>
              <a:rPr lang="pt-PT" kern="0" dirty="0">
                <a:latin typeface="+mj-lt"/>
                <a:ea typeface="+mj-ea"/>
                <a:cs typeface="+mj-cs"/>
              </a:rPr>
              <a:t>Matriz </a:t>
            </a:r>
            <a:r>
              <a:rPr lang="pt-PT" kern="0" dirty="0" err="1">
                <a:latin typeface="+mj-lt"/>
                <a:ea typeface="+mj-ea"/>
                <a:cs typeface="+mj-cs"/>
              </a:rPr>
              <a:t>Produtos-Mercados</a:t>
            </a:r>
            <a:endParaRPr lang="pt-PT" kern="0" dirty="0">
              <a:latin typeface="+mj-lt"/>
              <a:ea typeface="+mj-ea"/>
              <a:cs typeface="+mj-cs"/>
            </a:endParaRPr>
          </a:p>
        </p:txBody>
      </p:sp>
      <p:sp>
        <p:nvSpPr>
          <p:cNvPr id="10" name="Rectangle 2"/>
          <p:cNvSpPr txBox="1">
            <a:spLocks noChangeArrowheads="1"/>
          </p:cNvSpPr>
          <p:nvPr/>
        </p:nvSpPr>
        <p:spPr bwMode="auto">
          <a:xfrm>
            <a:off x="6858000" y="6419850"/>
            <a:ext cx="1571625" cy="223838"/>
          </a:xfrm>
          <a:prstGeom prst="rect">
            <a:avLst/>
          </a:prstGeom>
          <a:noFill/>
          <a:ln w="9525">
            <a:noFill/>
            <a:miter lim="800000"/>
            <a:headEnd/>
            <a:tailEnd/>
          </a:ln>
        </p:spPr>
        <p:txBody>
          <a:bodyPr anchor="ctr"/>
          <a:lstStyle/>
          <a:p>
            <a:pPr algn="ctr">
              <a:defRPr/>
            </a:pPr>
            <a:r>
              <a:rPr lang="pt-PT" sz="1000" kern="0" dirty="0">
                <a:latin typeface="+mj-lt"/>
                <a:ea typeface="+mj-ea"/>
                <a:cs typeface="+mj-cs"/>
              </a:rPr>
              <a:t>&lt; </a:t>
            </a:r>
            <a:r>
              <a:rPr lang="pt-PT" sz="1000" kern="0" dirty="0">
                <a:latin typeface="+mj-lt"/>
                <a:ea typeface="+mj-ea"/>
                <a:cs typeface="+mj-cs"/>
                <a:hlinkClick r:id="rId5" action="ppaction://hlinksldjump"/>
              </a:rPr>
              <a:t>Opções Estratégicas</a:t>
            </a:r>
            <a:r>
              <a:rPr lang="pt-PT" sz="1000" kern="0" dirty="0">
                <a:latin typeface="+mj-lt"/>
                <a:ea typeface="+mj-ea"/>
                <a:cs typeface="+mj-cs"/>
              </a:rPr>
              <a:t> &gt;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0" fill="hold"/>
                                        <p:tgtEl>
                                          <p:spTgt spid="3076"/>
                                        </p:tgtEl>
                                        <p:attrNameLst>
                                          <p:attrName>ppt_w</p:attrName>
                                        </p:attrNameLst>
                                      </p:cBhvr>
                                      <p:tavLst>
                                        <p:tav tm="0" fmla="#ppt_w*sin(2.5*pi*$)">
                                          <p:val>
                                            <p:fltVal val="0"/>
                                          </p:val>
                                        </p:tav>
                                        <p:tav tm="100000">
                                          <p:val>
                                            <p:fltVal val="1"/>
                                          </p:val>
                                        </p:tav>
                                      </p:tavLst>
                                    </p:anim>
                                    <p:anim calcmode="lin" valueType="num">
                                      <p:cBhvr>
                                        <p:cTn id="8" dur="5000" fill="hold"/>
                                        <p:tgtEl>
                                          <p:spTgt spid="30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6" descr="Avaliação Econômica–Financeira"/>
          <p:cNvPicPr>
            <a:picLocks noChangeAspect="1" noChangeArrowheads="1"/>
          </p:cNvPicPr>
          <p:nvPr/>
        </p:nvPicPr>
        <p:blipFill>
          <a:blip r:embed="rId3"/>
          <a:srcRect/>
          <a:stretch>
            <a:fillRect/>
          </a:stretch>
        </p:blipFill>
        <p:spPr bwMode="auto">
          <a:xfrm>
            <a:off x="1187450" y="2176463"/>
            <a:ext cx="7056438" cy="3629025"/>
          </a:xfrm>
          <a:prstGeom prst="rect">
            <a:avLst/>
          </a:prstGeom>
          <a:noFill/>
          <a:ln w="9525">
            <a:noFill/>
            <a:miter lim="800000"/>
            <a:headEnd/>
            <a:tailEnd/>
          </a:ln>
        </p:spPr>
      </p:pic>
      <p:sp>
        <p:nvSpPr>
          <p:cNvPr id="52226" name="Rectangle 6"/>
          <p:cNvSpPr txBox="1">
            <a:spLocks noGrp="1" noChangeArrowheads="1"/>
          </p:cNvSpPr>
          <p:nvPr/>
        </p:nvSpPr>
        <p:spPr bwMode="auto">
          <a:xfrm>
            <a:off x="6553200" y="6434138"/>
            <a:ext cx="2133600" cy="476250"/>
          </a:xfrm>
          <a:prstGeom prst="rect">
            <a:avLst/>
          </a:prstGeom>
          <a:noFill/>
          <a:ln w="9525">
            <a:noFill/>
            <a:miter lim="800000"/>
            <a:headEnd/>
            <a:tailEnd/>
          </a:ln>
        </p:spPr>
        <p:txBody>
          <a:bodyPr/>
          <a:lstStyle/>
          <a:p>
            <a:pPr algn="r"/>
            <a:fld id="{6498D4ED-ED98-4550-8170-2003E6AA3361}" type="slidenum">
              <a:rPr lang="pt-PT" sz="1000"/>
              <a:pPr algn="r"/>
              <a:t>19</a:t>
            </a:fld>
            <a:endParaRPr lang="pt-PT" sz="1000"/>
          </a:p>
        </p:txBody>
      </p:sp>
      <p:pic>
        <p:nvPicPr>
          <p:cNvPr id="3076" name="Picture 4" descr="http://musepe.programaescolhas.pt/sites/104/images/pmba-big.gif"/>
          <p:cNvPicPr preferRelativeResize="0">
            <a:picLocks noChangeAspect="1" noChangeArrowheads="1"/>
          </p:cNvPicPr>
          <p:nvPr/>
        </p:nvPicPr>
        <p:blipFill>
          <a:blip r:embed="rId4" r:link="rId5"/>
          <a:srcRect/>
          <a:stretch>
            <a:fillRect/>
          </a:stretch>
        </p:blipFill>
        <p:spPr bwMode="auto">
          <a:xfrm>
            <a:off x="323850" y="142875"/>
            <a:ext cx="612775" cy="603250"/>
          </a:xfrm>
          <a:prstGeom prst="rect">
            <a:avLst/>
          </a:prstGeom>
          <a:noFill/>
          <a:ln w="9525">
            <a:noFill/>
            <a:miter lim="800000"/>
            <a:headEnd/>
            <a:tailEnd/>
          </a:ln>
        </p:spPr>
      </p:pic>
      <p:sp>
        <p:nvSpPr>
          <p:cNvPr id="14340" name="Text Box 5"/>
          <p:cNvSpPr txBox="1">
            <a:spLocks noChangeArrowheads="1"/>
          </p:cNvSpPr>
          <p:nvPr/>
        </p:nvSpPr>
        <p:spPr bwMode="auto">
          <a:xfrm>
            <a:off x="2105025" y="6440488"/>
            <a:ext cx="4824413" cy="261937"/>
          </a:xfrm>
          <a:prstGeom prst="rect">
            <a:avLst/>
          </a:prstGeom>
          <a:noFill/>
          <a:ln w="9525">
            <a:noFill/>
            <a:miter lim="800000"/>
            <a:headEnd/>
            <a:tailEnd/>
          </a:ln>
        </p:spPr>
        <p:txBody>
          <a:bodyPr>
            <a:spAutoFit/>
          </a:bodyPr>
          <a:lstStyle/>
          <a:p>
            <a:pPr algn="ctr">
              <a:spcBef>
                <a:spcPct val="50000"/>
              </a:spcBef>
              <a:defRPr/>
            </a:pPr>
            <a:r>
              <a:rPr lang="pt-PT" sz="1050" b="1" dirty="0">
                <a:solidFill>
                  <a:srgbClr val="000000"/>
                </a:solidFill>
              </a:rPr>
              <a:t>PLANO DE NEGÓCIOS – PHARMA SPA</a:t>
            </a:r>
          </a:p>
        </p:txBody>
      </p:sp>
      <p:sp>
        <p:nvSpPr>
          <p:cNvPr id="52229" name="Text Box 6"/>
          <p:cNvSpPr txBox="1">
            <a:spLocks noChangeArrowheads="1"/>
          </p:cNvSpPr>
          <p:nvPr/>
        </p:nvSpPr>
        <p:spPr bwMode="auto">
          <a:xfrm>
            <a:off x="1000125" y="285750"/>
            <a:ext cx="6842125" cy="381000"/>
          </a:xfrm>
          <a:prstGeom prst="rect">
            <a:avLst/>
          </a:prstGeom>
          <a:noFill/>
          <a:ln w="9525">
            <a:noFill/>
            <a:miter lim="800000"/>
            <a:headEnd/>
            <a:tailEnd/>
          </a:ln>
        </p:spPr>
        <p:txBody>
          <a:bodyPr>
            <a:spAutoFit/>
          </a:bodyPr>
          <a:lstStyle/>
          <a:p>
            <a:pPr>
              <a:lnSpc>
                <a:spcPct val="70000"/>
              </a:lnSpc>
              <a:spcBef>
                <a:spcPct val="50000"/>
              </a:spcBef>
            </a:pPr>
            <a:r>
              <a:rPr lang="pt-PT" sz="1000" b="1">
                <a:solidFill>
                  <a:schemeClr val="tx2"/>
                </a:solidFill>
              </a:rPr>
              <a:t>MESTRADO EM GESTÃO</a:t>
            </a:r>
          </a:p>
          <a:p>
            <a:pPr>
              <a:lnSpc>
                <a:spcPct val="70000"/>
              </a:lnSpc>
              <a:spcBef>
                <a:spcPct val="50000"/>
              </a:spcBef>
            </a:pPr>
            <a:r>
              <a:rPr lang="pt-PT" sz="1000">
                <a:solidFill>
                  <a:srgbClr val="000000"/>
                </a:solidFill>
              </a:rPr>
              <a:t>ESPECIALIZAÇÃO EM EMPREENDEDORISMO E INOVAÇÃO</a:t>
            </a:r>
          </a:p>
        </p:txBody>
      </p:sp>
      <p:sp>
        <p:nvSpPr>
          <p:cNvPr id="52230" name="Rectangle 2"/>
          <p:cNvSpPr>
            <a:spLocks noChangeArrowheads="1"/>
          </p:cNvSpPr>
          <p:nvPr/>
        </p:nvSpPr>
        <p:spPr bwMode="auto">
          <a:xfrm>
            <a:off x="457200" y="1125538"/>
            <a:ext cx="8229600" cy="581025"/>
          </a:xfrm>
          <a:prstGeom prst="rect">
            <a:avLst/>
          </a:prstGeom>
          <a:noFill/>
          <a:ln w="9525">
            <a:noFill/>
            <a:miter lim="800000"/>
            <a:headEnd/>
            <a:tailEnd/>
          </a:ln>
        </p:spPr>
        <p:txBody>
          <a:bodyPr anchor="ctr"/>
          <a:lstStyle/>
          <a:p>
            <a:pPr algn="ctr"/>
            <a:r>
              <a:rPr lang="pt-PT" sz="3000">
                <a:solidFill>
                  <a:schemeClr val="accent2"/>
                </a:solidFill>
              </a:rPr>
              <a:t>Análise Económico-Financeira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0" fill="hold"/>
                                        <p:tgtEl>
                                          <p:spTgt spid="3076"/>
                                        </p:tgtEl>
                                        <p:attrNameLst>
                                          <p:attrName>ppt_w</p:attrName>
                                        </p:attrNameLst>
                                      </p:cBhvr>
                                      <p:tavLst>
                                        <p:tav tm="0" fmla="#ppt_w*sin(2.5*pi*$)">
                                          <p:val>
                                            <p:fltVal val="0"/>
                                          </p:val>
                                        </p:tav>
                                        <p:tav tm="100000">
                                          <p:val>
                                            <p:fltVal val="1"/>
                                          </p:val>
                                        </p:tav>
                                      </p:tavLst>
                                    </p:anim>
                                    <p:anim calcmode="lin" valueType="num">
                                      <p:cBhvr>
                                        <p:cTn id="8" dur="5000" fill="hold"/>
                                        <p:tgtEl>
                                          <p:spTgt spid="30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8" descr="dia-no-spa">
            <a:hlinkClick r:id="rId3"/>
          </p:cNvPr>
          <p:cNvPicPr>
            <a:picLocks noChangeAspect="1" noChangeArrowheads="1"/>
          </p:cNvPicPr>
          <p:nvPr/>
        </p:nvPicPr>
        <p:blipFill>
          <a:blip r:embed="rId4"/>
          <a:srcRect/>
          <a:stretch>
            <a:fillRect/>
          </a:stretch>
        </p:blipFill>
        <p:spPr bwMode="auto">
          <a:xfrm>
            <a:off x="5603875" y="3930650"/>
            <a:ext cx="2281238" cy="2235200"/>
          </a:xfrm>
          <a:prstGeom prst="rect">
            <a:avLst/>
          </a:prstGeom>
          <a:noFill/>
          <a:ln w="9525">
            <a:noFill/>
            <a:miter lim="800000"/>
            <a:headEnd/>
            <a:tailEnd/>
          </a:ln>
        </p:spPr>
      </p:pic>
      <p:sp>
        <p:nvSpPr>
          <p:cNvPr id="17410" name="Rectangle 6"/>
          <p:cNvSpPr>
            <a:spLocks noGrp="1" noChangeArrowheads="1"/>
          </p:cNvSpPr>
          <p:nvPr>
            <p:ph type="sldNum" sz="quarter" idx="12"/>
          </p:nvPr>
        </p:nvSpPr>
        <p:spPr>
          <a:xfrm>
            <a:off x="6553200" y="6434138"/>
            <a:ext cx="2133600" cy="476250"/>
          </a:xfrm>
          <a:noFill/>
        </p:spPr>
        <p:txBody>
          <a:bodyPr/>
          <a:lstStyle/>
          <a:p>
            <a:fld id="{151CA519-9BC3-4E8E-B42B-6A48898FA127}" type="slidenum">
              <a:rPr lang="pt-PT" sz="1000" smtClean="0"/>
              <a:pPr/>
              <a:t>2</a:t>
            </a:fld>
            <a:endParaRPr lang="pt-PT" sz="1000" smtClean="0"/>
          </a:p>
        </p:txBody>
      </p:sp>
      <p:sp>
        <p:nvSpPr>
          <p:cNvPr id="17411" name="Rectangle 2"/>
          <p:cNvSpPr>
            <a:spLocks noGrp="1" noChangeArrowheads="1"/>
          </p:cNvSpPr>
          <p:nvPr>
            <p:ph type="title"/>
          </p:nvPr>
        </p:nvSpPr>
        <p:spPr>
          <a:xfrm>
            <a:off x="973138" y="1125538"/>
            <a:ext cx="6923087" cy="581025"/>
          </a:xfrm>
        </p:spPr>
        <p:txBody>
          <a:bodyPr/>
          <a:lstStyle/>
          <a:p>
            <a:pPr eaLnBrk="1" hangingPunct="1"/>
            <a:r>
              <a:rPr lang="pt-PT" sz="3000" smtClean="0">
                <a:solidFill>
                  <a:schemeClr val="accent2"/>
                </a:solidFill>
              </a:rPr>
              <a:t>Razões da escolha do Tema</a:t>
            </a:r>
          </a:p>
        </p:txBody>
      </p:sp>
      <p:sp>
        <p:nvSpPr>
          <p:cNvPr id="17412" name="Rectangle 3"/>
          <p:cNvSpPr>
            <a:spLocks noGrp="1" noChangeArrowheads="1"/>
          </p:cNvSpPr>
          <p:nvPr>
            <p:ph type="body" idx="1"/>
          </p:nvPr>
        </p:nvSpPr>
        <p:spPr>
          <a:xfrm>
            <a:off x="1011238" y="1924050"/>
            <a:ext cx="7354887" cy="3992563"/>
          </a:xfrm>
        </p:spPr>
        <p:txBody>
          <a:bodyPr/>
          <a:lstStyle/>
          <a:p>
            <a:pPr eaLnBrk="1" hangingPunct="1">
              <a:lnSpc>
                <a:spcPct val="150000"/>
              </a:lnSpc>
              <a:buFontTx/>
              <a:buNone/>
            </a:pPr>
            <a:r>
              <a:rPr lang="pt-PT" sz="2000" smtClean="0"/>
              <a:t>- Aplicação prática do Mestrado em Gestão;</a:t>
            </a:r>
          </a:p>
          <a:p>
            <a:pPr eaLnBrk="1" hangingPunct="1">
              <a:lnSpc>
                <a:spcPct val="150000"/>
              </a:lnSpc>
              <a:buFontTx/>
              <a:buNone/>
            </a:pPr>
            <a:r>
              <a:rPr lang="pt-PT" sz="2000" smtClean="0"/>
              <a:t>- Gosto pela área da saúde e bem-estar;</a:t>
            </a:r>
          </a:p>
          <a:p>
            <a:pPr eaLnBrk="1" hangingPunct="1">
              <a:lnSpc>
                <a:spcPct val="150000"/>
              </a:lnSpc>
              <a:buFontTx/>
              <a:buNone/>
            </a:pPr>
            <a:r>
              <a:rPr lang="pt-PT" sz="2000" smtClean="0"/>
              <a:t>- Área com grande potencial de crescimento em Portugal;</a:t>
            </a:r>
          </a:p>
          <a:p>
            <a:pPr eaLnBrk="1" hangingPunct="1">
              <a:lnSpc>
                <a:spcPct val="150000"/>
              </a:lnSpc>
              <a:buFontTx/>
              <a:buNone/>
            </a:pPr>
            <a:r>
              <a:rPr lang="pt-PT" sz="2000" smtClean="0"/>
              <a:t>- Projecto com aplicabilidade real;</a:t>
            </a:r>
          </a:p>
          <a:p>
            <a:pPr eaLnBrk="1" hangingPunct="1">
              <a:lnSpc>
                <a:spcPct val="150000"/>
              </a:lnSpc>
              <a:buFontTx/>
              <a:buNone/>
            </a:pPr>
            <a:r>
              <a:rPr lang="pt-PT" sz="2000" smtClean="0"/>
              <a:t>- Criação do próprio emprego;</a:t>
            </a:r>
          </a:p>
          <a:p>
            <a:pPr eaLnBrk="1" hangingPunct="1">
              <a:lnSpc>
                <a:spcPct val="150000"/>
              </a:lnSpc>
              <a:buFontTx/>
              <a:buNone/>
            </a:pPr>
            <a:r>
              <a:rPr lang="pt-PT" sz="2000" smtClean="0"/>
              <a:t>- Ser Empreendedor…</a:t>
            </a:r>
          </a:p>
        </p:txBody>
      </p:sp>
      <p:pic>
        <p:nvPicPr>
          <p:cNvPr id="3076" name="Picture 4" descr="http://musepe.programaescolhas.pt/sites/104/images/pmba-big.gif"/>
          <p:cNvPicPr preferRelativeResize="0">
            <a:picLocks noChangeAspect="1" noChangeArrowheads="1"/>
          </p:cNvPicPr>
          <p:nvPr/>
        </p:nvPicPr>
        <p:blipFill>
          <a:blip r:embed="rId5" r:link="rId6"/>
          <a:srcRect/>
          <a:stretch>
            <a:fillRect/>
          </a:stretch>
        </p:blipFill>
        <p:spPr bwMode="auto">
          <a:xfrm>
            <a:off x="323850" y="142875"/>
            <a:ext cx="612775" cy="603250"/>
          </a:xfrm>
          <a:prstGeom prst="rect">
            <a:avLst/>
          </a:prstGeom>
          <a:noFill/>
          <a:ln w="9525">
            <a:noFill/>
            <a:miter lim="800000"/>
            <a:headEnd/>
            <a:tailEnd/>
          </a:ln>
        </p:spPr>
      </p:pic>
      <p:sp>
        <p:nvSpPr>
          <p:cNvPr id="14340" name="Text Box 5"/>
          <p:cNvSpPr txBox="1">
            <a:spLocks noChangeArrowheads="1"/>
          </p:cNvSpPr>
          <p:nvPr/>
        </p:nvSpPr>
        <p:spPr bwMode="auto">
          <a:xfrm>
            <a:off x="2105025" y="6440488"/>
            <a:ext cx="4824413" cy="261937"/>
          </a:xfrm>
          <a:prstGeom prst="rect">
            <a:avLst/>
          </a:prstGeom>
          <a:noFill/>
          <a:ln w="9525">
            <a:noFill/>
            <a:miter lim="800000"/>
            <a:headEnd/>
            <a:tailEnd/>
          </a:ln>
        </p:spPr>
        <p:txBody>
          <a:bodyPr>
            <a:spAutoFit/>
          </a:bodyPr>
          <a:lstStyle/>
          <a:p>
            <a:pPr algn="ctr">
              <a:spcBef>
                <a:spcPct val="50000"/>
              </a:spcBef>
              <a:defRPr/>
            </a:pPr>
            <a:r>
              <a:rPr lang="pt-PT" sz="1050" b="1" dirty="0">
                <a:solidFill>
                  <a:srgbClr val="000000"/>
                </a:solidFill>
              </a:rPr>
              <a:t>PLANO DE NEGÓCIOS – PHARMA SPA</a:t>
            </a:r>
          </a:p>
        </p:txBody>
      </p:sp>
      <p:sp>
        <p:nvSpPr>
          <p:cNvPr id="17415" name="Text Box 6"/>
          <p:cNvSpPr txBox="1">
            <a:spLocks noChangeArrowheads="1"/>
          </p:cNvSpPr>
          <p:nvPr/>
        </p:nvSpPr>
        <p:spPr bwMode="auto">
          <a:xfrm>
            <a:off x="1000125" y="285750"/>
            <a:ext cx="6842125" cy="381000"/>
          </a:xfrm>
          <a:prstGeom prst="rect">
            <a:avLst/>
          </a:prstGeom>
          <a:noFill/>
          <a:ln w="9525">
            <a:noFill/>
            <a:miter lim="800000"/>
            <a:headEnd/>
            <a:tailEnd/>
          </a:ln>
        </p:spPr>
        <p:txBody>
          <a:bodyPr>
            <a:spAutoFit/>
          </a:bodyPr>
          <a:lstStyle/>
          <a:p>
            <a:pPr>
              <a:lnSpc>
                <a:spcPct val="70000"/>
              </a:lnSpc>
              <a:spcBef>
                <a:spcPct val="50000"/>
              </a:spcBef>
            </a:pPr>
            <a:r>
              <a:rPr lang="pt-PT" sz="1000" b="1">
                <a:solidFill>
                  <a:schemeClr val="tx2"/>
                </a:solidFill>
              </a:rPr>
              <a:t>MESTRADO EM GESTÃO</a:t>
            </a:r>
          </a:p>
          <a:p>
            <a:pPr>
              <a:lnSpc>
                <a:spcPct val="70000"/>
              </a:lnSpc>
              <a:spcBef>
                <a:spcPct val="50000"/>
              </a:spcBef>
            </a:pPr>
            <a:r>
              <a:rPr lang="pt-PT" sz="1000">
                <a:solidFill>
                  <a:srgbClr val="000000"/>
                </a:solidFill>
              </a:rPr>
              <a:t>ESPECIALIZAÇÃO EM EMPREENDEDORISMO E INOVAÇÃO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0" fill="hold"/>
                                        <p:tgtEl>
                                          <p:spTgt spid="3076"/>
                                        </p:tgtEl>
                                        <p:attrNameLst>
                                          <p:attrName>ppt_w</p:attrName>
                                        </p:attrNameLst>
                                      </p:cBhvr>
                                      <p:tavLst>
                                        <p:tav tm="0" fmla="#ppt_w*sin(2.5*pi*$)">
                                          <p:val>
                                            <p:fltVal val="0"/>
                                          </p:val>
                                        </p:tav>
                                        <p:tav tm="100000">
                                          <p:val>
                                            <p:fltVal val="1"/>
                                          </p:val>
                                        </p:tav>
                                      </p:tavLst>
                                    </p:anim>
                                    <p:anim calcmode="lin" valueType="num">
                                      <p:cBhvr>
                                        <p:cTn id="8" dur="5000" fill="hold"/>
                                        <p:tgtEl>
                                          <p:spTgt spid="30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6"/>
          <p:cNvSpPr>
            <a:spLocks noGrp="1" noChangeArrowheads="1"/>
          </p:cNvSpPr>
          <p:nvPr>
            <p:ph type="sldNum" sz="quarter" idx="12"/>
          </p:nvPr>
        </p:nvSpPr>
        <p:spPr>
          <a:xfrm>
            <a:off x="6553200" y="6434138"/>
            <a:ext cx="2133600" cy="476250"/>
          </a:xfrm>
          <a:noFill/>
        </p:spPr>
        <p:txBody>
          <a:bodyPr/>
          <a:lstStyle/>
          <a:p>
            <a:fld id="{783C1E50-EED2-44B7-B5B3-5A2EC85582CD}" type="slidenum">
              <a:rPr lang="pt-PT" sz="1000" smtClean="0"/>
              <a:pPr/>
              <a:t>20</a:t>
            </a:fld>
            <a:endParaRPr lang="pt-PT" sz="1000" smtClean="0"/>
          </a:p>
        </p:txBody>
      </p:sp>
      <p:sp>
        <p:nvSpPr>
          <p:cNvPr id="54274" name="Rectangle 2"/>
          <p:cNvSpPr>
            <a:spLocks noGrp="1" noChangeArrowheads="1"/>
          </p:cNvSpPr>
          <p:nvPr>
            <p:ph type="title" idx="4294967295"/>
          </p:nvPr>
        </p:nvSpPr>
        <p:spPr>
          <a:xfrm>
            <a:off x="457200" y="1125538"/>
            <a:ext cx="8229600" cy="581025"/>
          </a:xfrm>
        </p:spPr>
        <p:txBody>
          <a:bodyPr/>
          <a:lstStyle/>
          <a:p>
            <a:pPr eaLnBrk="1" hangingPunct="1"/>
            <a:r>
              <a:rPr lang="pt-PT" sz="3000" smtClean="0">
                <a:solidFill>
                  <a:schemeClr val="accent2"/>
                </a:solidFill>
              </a:rPr>
              <a:t>Investimento</a:t>
            </a:r>
          </a:p>
        </p:txBody>
      </p:sp>
      <p:pic>
        <p:nvPicPr>
          <p:cNvPr id="3076" name="Picture 4" descr="http://musepe.programaescolhas.pt/sites/104/images/pmba-big.gif"/>
          <p:cNvPicPr preferRelativeResize="0">
            <a:picLocks noChangeAspect="1" noChangeArrowheads="1"/>
          </p:cNvPicPr>
          <p:nvPr/>
        </p:nvPicPr>
        <p:blipFill>
          <a:blip r:embed="rId3" r:link="rId4"/>
          <a:srcRect/>
          <a:stretch>
            <a:fillRect/>
          </a:stretch>
        </p:blipFill>
        <p:spPr bwMode="auto">
          <a:xfrm>
            <a:off x="323850" y="142875"/>
            <a:ext cx="612775" cy="603250"/>
          </a:xfrm>
          <a:prstGeom prst="rect">
            <a:avLst/>
          </a:prstGeom>
          <a:noFill/>
          <a:ln w="9525">
            <a:noFill/>
            <a:miter lim="800000"/>
            <a:headEnd/>
            <a:tailEnd/>
          </a:ln>
        </p:spPr>
      </p:pic>
      <p:sp>
        <p:nvSpPr>
          <p:cNvPr id="14340" name="Text Box 5"/>
          <p:cNvSpPr txBox="1">
            <a:spLocks noChangeArrowheads="1"/>
          </p:cNvSpPr>
          <p:nvPr/>
        </p:nvSpPr>
        <p:spPr bwMode="auto">
          <a:xfrm>
            <a:off x="2105025" y="6440488"/>
            <a:ext cx="4824413" cy="261937"/>
          </a:xfrm>
          <a:prstGeom prst="rect">
            <a:avLst/>
          </a:prstGeom>
          <a:noFill/>
          <a:ln w="9525">
            <a:noFill/>
            <a:miter lim="800000"/>
            <a:headEnd/>
            <a:tailEnd/>
          </a:ln>
        </p:spPr>
        <p:txBody>
          <a:bodyPr>
            <a:spAutoFit/>
          </a:bodyPr>
          <a:lstStyle/>
          <a:p>
            <a:pPr algn="ctr">
              <a:spcBef>
                <a:spcPct val="50000"/>
              </a:spcBef>
              <a:defRPr/>
            </a:pPr>
            <a:r>
              <a:rPr lang="pt-PT" sz="1050" b="1" dirty="0">
                <a:solidFill>
                  <a:srgbClr val="000000"/>
                </a:solidFill>
              </a:rPr>
              <a:t>PLANO DE NEGÓCIOS – PHARMA SPA</a:t>
            </a:r>
          </a:p>
        </p:txBody>
      </p:sp>
      <p:sp>
        <p:nvSpPr>
          <p:cNvPr id="54277" name="Text Box 6"/>
          <p:cNvSpPr txBox="1">
            <a:spLocks noChangeArrowheads="1"/>
          </p:cNvSpPr>
          <p:nvPr/>
        </p:nvSpPr>
        <p:spPr bwMode="auto">
          <a:xfrm>
            <a:off x="1000125" y="285750"/>
            <a:ext cx="6842125" cy="381000"/>
          </a:xfrm>
          <a:prstGeom prst="rect">
            <a:avLst/>
          </a:prstGeom>
          <a:noFill/>
          <a:ln w="9525">
            <a:noFill/>
            <a:miter lim="800000"/>
            <a:headEnd/>
            <a:tailEnd/>
          </a:ln>
        </p:spPr>
        <p:txBody>
          <a:bodyPr>
            <a:spAutoFit/>
          </a:bodyPr>
          <a:lstStyle/>
          <a:p>
            <a:pPr>
              <a:lnSpc>
                <a:spcPct val="70000"/>
              </a:lnSpc>
              <a:spcBef>
                <a:spcPct val="50000"/>
              </a:spcBef>
            </a:pPr>
            <a:r>
              <a:rPr lang="pt-PT" sz="1000" b="1">
                <a:solidFill>
                  <a:schemeClr val="tx2"/>
                </a:solidFill>
              </a:rPr>
              <a:t>MESTRADO EM GESTÃO</a:t>
            </a:r>
          </a:p>
          <a:p>
            <a:pPr>
              <a:lnSpc>
                <a:spcPct val="70000"/>
              </a:lnSpc>
              <a:spcBef>
                <a:spcPct val="50000"/>
              </a:spcBef>
            </a:pPr>
            <a:r>
              <a:rPr lang="pt-PT" sz="1000">
                <a:solidFill>
                  <a:srgbClr val="000000"/>
                </a:solidFill>
              </a:rPr>
              <a:t>ESPECIALIZAÇÃO EM EMPREENDEDORISMO E INOVAÇÃO</a:t>
            </a:r>
          </a:p>
        </p:txBody>
      </p:sp>
      <p:sp>
        <p:nvSpPr>
          <p:cNvPr id="54278" name="Rectangle 7"/>
          <p:cNvSpPr>
            <a:spLocks noChangeArrowheads="1"/>
          </p:cNvSpPr>
          <p:nvPr/>
        </p:nvSpPr>
        <p:spPr bwMode="auto">
          <a:xfrm>
            <a:off x="1331913" y="333375"/>
            <a:ext cx="3581400" cy="0"/>
          </a:xfrm>
          <a:prstGeom prst="rect">
            <a:avLst/>
          </a:prstGeom>
          <a:solidFill>
            <a:srgbClr val="D3DFEE"/>
          </a:solidFill>
          <a:ln w="9525">
            <a:noFill/>
            <a:miter lim="800000"/>
            <a:headEnd/>
            <a:tailEnd/>
          </a:ln>
        </p:spPr>
        <p:txBody>
          <a:bodyPr wrap="none" anchor="ctr">
            <a:spAutoFit/>
          </a:bodyPr>
          <a:lstStyle/>
          <a:p>
            <a:endParaRPr lang="pt-PT"/>
          </a:p>
        </p:txBody>
      </p:sp>
      <p:graphicFrame>
        <p:nvGraphicFramePr>
          <p:cNvPr id="36290" name="Group 450"/>
          <p:cNvGraphicFramePr>
            <a:graphicFrameLocks noGrp="1"/>
          </p:cNvGraphicFramePr>
          <p:nvPr/>
        </p:nvGraphicFramePr>
        <p:xfrm>
          <a:off x="2268538" y="1811338"/>
          <a:ext cx="4608512" cy="4389437"/>
        </p:xfrm>
        <a:graphic>
          <a:graphicData uri="http://schemas.openxmlformats.org/drawingml/2006/table">
            <a:tbl>
              <a:tblPr/>
              <a:tblGrid>
                <a:gridCol w="469900"/>
                <a:gridCol w="3130550"/>
                <a:gridCol w="1008062"/>
              </a:tblGrid>
              <a:tr h="152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200" b="1" i="0" u="none" strike="noStrike" cap="none" normalizeH="0" baseline="0" smtClean="0">
                          <a:ln>
                            <a:noFill/>
                          </a:ln>
                          <a:solidFill>
                            <a:srgbClr val="FFFFFF"/>
                          </a:solidFill>
                          <a:effectLst/>
                          <a:latin typeface="Arial Narrow" pitchFamily="34" charset="0"/>
                          <a:ea typeface="Times New Roman" pitchFamily="18" charset="0"/>
                          <a:cs typeface="Tahoma" pitchFamily="34" charset="0"/>
                        </a:rPr>
                        <a:t>POC</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200" b="1" i="0" u="none" strike="noStrike" cap="none" normalizeH="0" baseline="0" smtClean="0">
                          <a:ln>
                            <a:noFill/>
                          </a:ln>
                          <a:solidFill>
                            <a:srgbClr val="FFFFFF"/>
                          </a:solidFill>
                          <a:effectLst/>
                          <a:latin typeface="Arial Narrow" pitchFamily="34" charset="0"/>
                          <a:ea typeface="Times New Roman" pitchFamily="18" charset="0"/>
                          <a:cs typeface="Tahoma" pitchFamily="34" charset="0"/>
                        </a:rPr>
                        <a:t>RUBRICAS</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200" b="1" i="0" u="none" strike="noStrike" cap="none" normalizeH="0" baseline="0" smtClean="0">
                          <a:ln>
                            <a:noFill/>
                          </a:ln>
                          <a:solidFill>
                            <a:srgbClr val="FFFFFF"/>
                          </a:solidFill>
                          <a:effectLst/>
                          <a:latin typeface="Arial Narrow" pitchFamily="34" charset="0"/>
                          <a:ea typeface="Times New Roman" pitchFamily="18" charset="0"/>
                          <a:cs typeface="Tahoma" pitchFamily="34" charset="0"/>
                        </a:rPr>
                        <a:t>VALOR</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F81BD"/>
                    </a:solidFill>
                  </a:tcPr>
                </a:tc>
              </a:tr>
              <a:tr h="153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2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43</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2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Imobilizado Incorp</a:t>
                      </a:r>
                      <a:r>
                        <a:rPr kumimoji="0" lang="pt-PT" sz="1200" b="1" i="0" u="none" strike="noStrike" cap="none" normalizeH="0" baseline="0" smtClean="0">
                          <a:ln>
                            <a:noFill/>
                          </a:ln>
                          <a:solidFill>
                            <a:schemeClr val="tx1"/>
                          </a:solidFill>
                          <a:effectLst/>
                          <a:latin typeface="Arial"/>
                          <a:ea typeface="Times New Roman" pitchFamily="18" charset="0"/>
                          <a:cs typeface="Tahoma" pitchFamily="34" charset="0"/>
                        </a:rPr>
                        <a:t>ó</a:t>
                      </a:r>
                      <a:r>
                        <a:rPr kumimoji="0" lang="pt-PT" sz="12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reo</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rgbClr val="DD0806"/>
                          </a:solidFill>
                          <a:effectLst/>
                          <a:latin typeface="Arial"/>
                          <a:ea typeface="Times New Roman" pitchFamily="18" charset="0"/>
                          <a:cs typeface="Tahoma" pitchFamily="34" charset="0"/>
                        </a:rPr>
                        <a:t> </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r h="152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431</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Despesas de Instala</a:t>
                      </a:r>
                      <a:r>
                        <a:rPr kumimoji="0" lang="pt-PT" sz="1200" b="0" i="0" u="none" strike="noStrike" cap="none" normalizeH="0" baseline="0" smtClean="0">
                          <a:ln>
                            <a:noFill/>
                          </a:ln>
                          <a:solidFill>
                            <a:schemeClr val="tx1"/>
                          </a:solidFill>
                          <a:effectLst/>
                          <a:latin typeface="Arial"/>
                          <a:ea typeface="Times New Roman" pitchFamily="18" charset="0"/>
                          <a:cs typeface="Tahoma" pitchFamily="34" charset="0"/>
                        </a:rPr>
                        <a:t>ç</a:t>
                      </a: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ão</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1.350,00 </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r h="153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432</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Despesas de I&amp;D</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1.000,00 </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r h="152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433</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Propriedade Industrial e Outros Direitos</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1.150,00 </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r h="152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3DFEE"/>
                    </a:solidFill>
                  </a:tcPr>
                </a:tc>
                <a:tc>
                  <a:txBody>
                    <a:bodyPr/>
                    <a:lstStyle/>
                    <a:p>
                      <a:pPr marL="623888" marR="0" lvl="0" indent="0" algn="l" defTabSz="914400" rtl="0" eaLnBrk="1" fontAlgn="base" latinLnBrk="0" hangingPunct="1">
                        <a:lnSpc>
                          <a:spcPct val="100000"/>
                        </a:lnSpc>
                        <a:spcBef>
                          <a:spcPct val="0"/>
                        </a:spcBef>
                        <a:spcAft>
                          <a:spcPct val="0"/>
                        </a:spcAft>
                        <a:buClrTx/>
                        <a:buSzTx/>
                        <a:buFontTx/>
                        <a:buNone/>
                        <a:tabLst/>
                      </a:pPr>
                      <a:r>
                        <a:rPr kumimoji="0" lang="pt-PT" sz="12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Total Imobilizado Incorp</a:t>
                      </a:r>
                      <a:r>
                        <a:rPr kumimoji="0" lang="pt-PT" sz="1200" b="1" i="0" u="none" strike="noStrike" cap="none" normalizeH="0" baseline="0" smtClean="0">
                          <a:ln>
                            <a:noFill/>
                          </a:ln>
                          <a:solidFill>
                            <a:schemeClr val="tx1"/>
                          </a:solidFill>
                          <a:effectLst/>
                          <a:latin typeface="Arial"/>
                          <a:ea typeface="Times New Roman" pitchFamily="18" charset="0"/>
                          <a:cs typeface="Tahoma" pitchFamily="34" charset="0"/>
                        </a:rPr>
                        <a:t>ó</a:t>
                      </a:r>
                      <a:r>
                        <a:rPr kumimoji="0" lang="pt-PT" sz="12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reo</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PT" sz="12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3.500,00 </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3DFEE"/>
                    </a:solidFill>
                  </a:tcPr>
                </a:tc>
              </a:tr>
              <a:tr h="153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2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42</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2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Imobilizado Corp</a:t>
                      </a:r>
                      <a:r>
                        <a:rPr kumimoji="0" lang="pt-PT" sz="1200" b="1" i="0" u="none" strike="noStrike" cap="none" normalizeH="0" baseline="0" smtClean="0">
                          <a:ln>
                            <a:noFill/>
                          </a:ln>
                          <a:solidFill>
                            <a:schemeClr val="tx1"/>
                          </a:solidFill>
                          <a:effectLst/>
                          <a:latin typeface="Arial"/>
                          <a:ea typeface="Times New Roman" pitchFamily="18" charset="0"/>
                          <a:cs typeface="Tahoma" pitchFamily="34" charset="0"/>
                        </a:rPr>
                        <a:t>ó</a:t>
                      </a:r>
                      <a:r>
                        <a:rPr kumimoji="0" lang="pt-PT" sz="12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reo</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chemeClr val="tx1"/>
                          </a:solidFill>
                          <a:effectLst/>
                          <a:latin typeface="Arial"/>
                          <a:ea typeface="Times New Roman" pitchFamily="18" charset="0"/>
                          <a:cs typeface="Tahoma" pitchFamily="34" charset="0"/>
                        </a:rPr>
                        <a:t> </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r h="152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421</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Terrenos e Recursos Naturais</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100.000,00 </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r h="152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422</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Edif</a:t>
                      </a:r>
                      <a:r>
                        <a:rPr kumimoji="0" lang="pt-PT" sz="1200" b="0" i="0" u="none" strike="noStrike" cap="none" normalizeH="0" baseline="0" smtClean="0">
                          <a:ln>
                            <a:noFill/>
                          </a:ln>
                          <a:solidFill>
                            <a:schemeClr val="tx1"/>
                          </a:solidFill>
                          <a:effectLst/>
                          <a:latin typeface="Arial"/>
                          <a:ea typeface="Times New Roman" pitchFamily="18" charset="0"/>
                          <a:cs typeface="Tahoma" pitchFamily="34" charset="0"/>
                        </a:rPr>
                        <a:t>í</a:t>
                      </a: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cios e Outras Constru</a:t>
                      </a:r>
                      <a:r>
                        <a:rPr kumimoji="0" lang="pt-PT" sz="1200" b="0" i="0" u="none" strike="noStrike" cap="none" normalizeH="0" baseline="0" smtClean="0">
                          <a:ln>
                            <a:noFill/>
                          </a:ln>
                          <a:solidFill>
                            <a:schemeClr val="tx1"/>
                          </a:solidFill>
                          <a:effectLst/>
                          <a:latin typeface="Arial"/>
                          <a:ea typeface="Times New Roman" pitchFamily="18" charset="0"/>
                          <a:cs typeface="Tahoma" pitchFamily="34" charset="0"/>
                        </a:rPr>
                        <a:t>ç</a:t>
                      </a: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ões</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225.000,00 </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r h="153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423</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Equipamento B</a:t>
                      </a:r>
                      <a:r>
                        <a:rPr kumimoji="0" lang="pt-PT" sz="1200" b="0" i="0" u="none" strike="noStrike" cap="none" normalizeH="0" baseline="0" smtClean="0">
                          <a:ln>
                            <a:noFill/>
                          </a:ln>
                          <a:solidFill>
                            <a:schemeClr val="tx1"/>
                          </a:solidFill>
                          <a:effectLst/>
                          <a:latin typeface="Arial"/>
                          <a:ea typeface="Times New Roman" pitchFamily="18" charset="0"/>
                          <a:cs typeface="Tahoma" pitchFamily="34" charset="0"/>
                        </a:rPr>
                        <a:t>á</a:t>
                      </a: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sico</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50.544,67 </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r h="152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424</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Equipamento de Transporte</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19.150,00 </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r h="153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425</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Ferramentas e Utens</a:t>
                      </a:r>
                      <a:r>
                        <a:rPr kumimoji="0" lang="pt-PT" sz="1200" b="0" i="0" u="none" strike="noStrike" cap="none" normalizeH="0" baseline="0" smtClean="0">
                          <a:ln>
                            <a:noFill/>
                          </a:ln>
                          <a:solidFill>
                            <a:schemeClr val="tx1"/>
                          </a:solidFill>
                          <a:effectLst/>
                          <a:latin typeface="Arial"/>
                          <a:ea typeface="Times New Roman" pitchFamily="18" charset="0"/>
                          <a:cs typeface="Tahoma" pitchFamily="34" charset="0"/>
                        </a:rPr>
                        <a:t>í</a:t>
                      </a: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lios</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15.831,00 </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r h="152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426</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Equipamento Administrativo</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5.728,00 </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r h="152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429</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Outras Imobiliza</a:t>
                      </a:r>
                      <a:r>
                        <a:rPr kumimoji="0" lang="pt-PT" sz="1200" b="0" i="0" u="none" strike="noStrike" cap="none" normalizeH="0" baseline="0" smtClean="0">
                          <a:ln>
                            <a:noFill/>
                          </a:ln>
                          <a:solidFill>
                            <a:schemeClr val="tx1"/>
                          </a:solidFill>
                          <a:effectLst/>
                          <a:latin typeface="Arial"/>
                          <a:ea typeface="Times New Roman" pitchFamily="18" charset="0"/>
                          <a:cs typeface="Tahoma" pitchFamily="34" charset="0"/>
                        </a:rPr>
                        <a:t>ç</a:t>
                      </a: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ões Corp</a:t>
                      </a:r>
                      <a:r>
                        <a:rPr kumimoji="0" lang="pt-PT" sz="1200" b="0" i="0" u="none" strike="noStrike" cap="none" normalizeH="0" baseline="0" smtClean="0">
                          <a:ln>
                            <a:noFill/>
                          </a:ln>
                          <a:solidFill>
                            <a:schemeClr val="tx1"/>
                          </a:solidFill>
                          <a:effectLst/>
                          <a:latin typeface="Arial"/>
                          <a:ea typeface="Times New Roman" pitchFamily="18" charset="0"/>
                          <a:cs typeface="Tahoma" pitchFamily="34" charset="0"/>
                        </a:rPr>
                        <a:t>ó</a:t>
                      </a: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reas</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1.150,00 </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r h="1539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3DFEE"/>
                    </a:solidFill>
                  </a:tcPr>
                </a:tc>
                <a:tc>
                  <a:txBody>
                    <a:bodyPr/>
                    <a:lstStyle/>
                    <a:p>
                      <a:pPr marL="623888" marR="0" lvl="0" indent="0" algn="l" defTabSz="914400" rtl="0" eaLnBrk="1" fontAlgn="base" latinLnBrk="0" hangingPunct="1">
                        <a:lnSpc>
                          <a:spcPct val="100000"/>
                        </a:lnSpc>
                        <a:spcBef>
                          <a:spcPct val="0"/>
                        </a:spcBef>
                        <a:spcAft>
                          <a:spcPct val="0"/>
                        </a:spcAft>
                        <a:buClrTx/>
                        <a:buSzTx/>
                        <a:buFontTx/>
                        <a:buNone/>
                        <a:tabLst/>
                      </a:pPr>
                      <a:r>
                        <a:rPr kumimoji="0" lang="pt-PT" sz="12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Total Imobilizado Corp</a:t>
                      </a:r>
                      <a:r>
                        <a:rPr kumimoji="0" lang="pt-PT" sz="1200" b="1" i="0" u="none" strike="noStrike" cap="none" normalizeH="0" baseline="0" smtClean="0">
                          <a:ln>
                            <a:noFill/>
                          </a:ln>
                          <a:solidFill>
                            <a:schemeClr val="tx1"/>
                          </a:solidFill>
                          <a:effectLst/>
                          <a:latin typeface="Arial"/>
                          <a:ea typeface="Times New Roman" pitchFamily="18" charset="0"/>
                          <a:cs typeface="Tahoma" pitchFamily="34" charset="0"/>
                        </a:rPr>
                        <a:t>ó</a:t>
                      </a:r>
                      <a:r>
                        <a:rPr kumimoji="0" lang="pt-PT" sz="12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reo</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PT" sz="12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417.403,67 </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3DFEE"/>
                    </a:solidFill>
                  </a:tcPr>
                </a:tc>
              </a:tr>
              <a:tr h="152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623888" marR="0" lvl="0" indent="0" algn="l" defTabSz="914400" rtl="0" eaLnBrk="1" fontAlgn="base" latinLnBrk="0" hangingPunct="1">
                        <a:lnSpc>
                          <a:spcPct val="100000"/>
                        </a:lnSpc>
                        <a:spcBef>
                          <a:spcPct val="0"/>
                        </a:spcBef>
                        <a:spcAft>
                          <a:spcPct val="0"/>
                        </a:spcAft>
                        <a:buClrTx/>
                        <a:buSzTx/>
                        <a:buFontTx/>
                        <a:buNone/>
                        <a:tabLst/>
                      </a:pPr>
                      <a:r>
                        <a:rPr kumimoji="0" lang="pt-PT" sz="12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Total Investimento</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PT" sz="12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420.903,67 </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0" fill="hold"/>
                                        <p:tgtEl>
                                          <p:spTgt spid="3076"/>
                                        </p:tgtEl>
                                        <p:attrNameLst>
                                          <p:attrName>ppt_w</p:attrName>
                                        </p:attrNameLst>
                                      </p:cBhvr>
                                      <p:tavLst>
                                        <p:tav tm="0" fmla="#ppt_w*sin(2.5*pi*$)">
                                          <p:val>
                                            <p:fltVal val="0"/>
                                          </p:val>
                                        </p:tav>
                                        <p:tav tm="100000">
                                          <p:val>
                                            <p:fltVal val="1"/>
                                          </p:val>
                                        </p:tav>
                                      </p:tavLst>
                                    </p:anim>
                                    <p:anim calcmode="lin" valueType="num">
                                      <p:cBhvr>
                                        <p:cTn id="8" dur="5000" fill="hold"/>
                                        <p:tgtEl>
                                          <p:spTgt spid="30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6"/>
          <p:cNvSpPr>
            <a:spLocks noGrp="1" noChangeArrowheads="1"/>
          </p:cNvSpPr>
          <p:nvPr>
            <p:ph type="sldNum" sz="quarter" idx="12"/>
          </p:nvPr>
        </p:nvSpPr>
        <p:spPr>
          <a:xfrm>
            <a:off x="6553200" y="6434138"/>
            <a:ext cx="2133600" cy="476250"/>
          </a:xfrm>
          <a:noFill/>
        </p:spPr>
        <p:txBody>
          <a:bodyPr/>
          <a:lstStyle/>
          <a:p>
            <a:fld id="{4F6B8977-C7C9-476F-9E9F-F3B42BD038DE}" type="slidenum">
              <a:rPr lang="pt-PT" sz="1000" smtClean="0"/>
              <a:pPr/>
              <a:t>21</a:t>
            </a:fld>
            <a:endParaRPr lang="pt-PT" sz="1000" smtClean="0"/>
          </a:p>
        </p:txBody>
      </p:sp>
      <p:sp>
        <p:nvSpPr>
          <p:cNvPr id="56322" name="Rectangle 2"/>
          <p:cNvSpPr>
            <a:spLocks noGrp="1" noChangeArrowheads="1"/>
          </p:cNvSpPr>
          <p:nvPr>
            <p:ph type="title" idx="4294967295"/>
          </p:nvPr>
        </p:nvSpPr>
        <p:spPr>
          <a:xfrm>
            <a:off x="457200" y="1125538"/>
            <a:ext cx="8229600" cy="581025"/>
          </a:xfrm>
        </p:spPr>
        <p:txBody>
          <a:bodyPr/>
          <a:lstStyle/>
          <a:p>
            <a:pPr eaLnBrk="1" hangingPunct="1"/>
            <a:r>
              <a:rPr lang="pt-PT" sz="3000" smtClean="0">
                <a:solidFill>
                  <a:schemeClr val="accent2"/>
                </a:solidFill>
              </a:rPr>
              <a:t>Plano de Financiamento</a:t>
            </a:r>
          </a:p>
        </p:txBody>
      </p:sp>
      <p:pic>
        <p:nvPicPr>
          <p:cNvPr id="3076" name="Picture 4" descr="http://musepe.programaescolhas.pt/sites/104/images/pmba-big.gif"/>
          <p:cNvPicPr preferRelativeResize="0">
            <a:picLocks noChangeAspect="1" noChangeArrowheads="1"/>
          </p:cNvPicPr>
          <p:nvPr/>
        </p:nvPicPr>
        <p:blipFill>
          <a:blip r:embed="rId3" r:link="rId4"/>
          <a:srcRect/>
          <a:stretch>
            <a:fillRect/>
          </a:stretch>
        </p:blipFill>
        <p:spPr bwMode="auto">
          <a:xfrm>
            <a:off x="323850" y="142875"/>
            <a:ext cx="612775" cy="603250"/>
          </a:xfrm>
          <a:prstGeom prst="rect">
            <a:avLst/>
          </a:prstGeom>
          <a:noFill/>
          <a:ln w="9525">
            <a:noFill/>
            <a:miter lim="800000"/>
            <a:headEnd/>
            <a:tailEnd/>
          </a:ln>
        </p:spPr>
      </p:pic>
      <p:sp>
        <p:nvSpPr>
          <p:cNvPr id="14340" name="Text Box 5"/>
          <p:cNvSpPr txBox="1">
            <a:spLocks noChangeArrowheads="1"/>
          </p:cNvSpPr>
          <p:nvPr/>
        </p:nvSpPr>
        <p:spPr bwMode="auto">
          <a:xfrm>
            <a:off x="2105025" y="6440488"/>
            <a:ext cx="4824413" cy="261937"/>
          </a:xfrm>
          <a:prstGeom prst="rect">
            <a:avLst/>
          </a:prstGeom>
          <a:noFill/>
          <a:ln w="9525">
            <a:noFill/>
            <a:miter lim="800000"/>
            <a:headEnd/>
            <a:tailEnd/>
          </a:ln>
        </p:spPr>
        <p:txBody>
          <a:bodyPr>
            <a:spAutoFit/>
          </a:bodyPr>
          <a:lstStyle/>
          <a:p>
            <a:pPr algn="ctr">
              <a:spcBef>
                <a:spcPct val="50000"/>
              </a:spcBef>
              <a:defRPr/>
            </a:pPr>
            <a:r>
              <a:rPr lang="pt-PT" sz="1050" b="1" dirty="0">
                <a:solidFill>
                  <a:srgbClr val="000000"/>
                </a:solidFill>
              </a:rPr>
              <a:t>PLANO DE NEGÓCIOS – PHARMA SPA</a:t>
            </a:r>
          </a:p>
        </p:txBody>
      </p:sp>
      <p:sp>
        <p:nvSpPr>
          <p:cNvPr id="56325" name="Text Box 6"/>
          <p:cNvSpPr txBox="1">
            <a:spLocks noChangeArrowheads="1"/>
          </p:cNvSpPr>
          <p:nvPr/>
        </p:nvSpPr>
        <p:spPr bwMode="auto">
          <a:xfrm>
            <a:off x="1000125" y="285750"/>
            <a:ext cx="6842125" cy="381000"/>
          </a:xfrm>
          <a:prstGeom prst="rect">
            <a:avLst/>
          </a:prstGeom>
          <a:noFill/>
          <a:ln w="9525">
            <a:noFill/>
            <a:miter lim="800000"/>
            <a:headEnd/>
            <a:tailEnd/>
          </a:ln>
        </p:spPr>
        <p:txBody>
          <a:bodyPr>
            <a:spAutoFit/>
          </a:bodyPr>
          <a:lstStyle/>
          <a:p>
            <a:pPr>
              <a:lnSpc>
                <a:spcPct val="70000"/>
              </a:lnSpc>
              <a:spcBef>
                <a:spcPct val="50000"/>
              </a:spcBef>
            </a:pPr>
            <a:r>
              <a:rPr lang="pt-PT" sz="1000" b="1">
                <a:solidFill>
                  <a:schemeClr val="tx2"/>
                </a:solidFill>
              </a:rPr>
              <a:t>MESTRADO EM GESTÃO</a:t>
            </a:r>
          </a:p>
          <a:p>
            <a:pPr>
              <a:lnSpc>
                <a:spcPct val="70000"/>
              </a:lnSpc>
              <a:spcBef>
                <a:spcPct val="50000"/>
              </a:spcBef>
            </a:pPr>
            <a:r>
              <a:rPr lang="pt-PT" sz="1000">
                <a:solidFill>
                  <a:srgbClr val="000000"/>
                </a:solidFill>
              </a:rPr>
              <a:t>ESPECIALIZAÇÃO EM EMPREENDEDORISMO E INOVAÇÃO</a:t>
            </a:r>
          </a:p>
        </p:txBody>
      </p:sp>
      <p:sp>
        <p:nvSpPr>
          <p:cNvPr id="56326" name="Rectangle 7"/>
          <p:cNvSpPr>
            <a:spLocks noChangeArrowheads="1"/>
          </p:cNvSpPr>
          <p:nvPr/>
        </p:nvSpPr>
        <p:spPr bwMode="auto">
          <a:xfrm>
            <a:off x="1636713" y="958850"/>
            <a:ext cx="2598737" cy="0"/>
          </a:xfrm>
          <a:prstGeom prst="rect">
            <a:avLst/>
          </a:prstGeom>
          <a:solidFill>
            <a:srgbClr val="D3DFEE"/>
          </a:solidFill>
          <a:ln w="9525">
            <a:noFill/>
            <a:miter lim="800000"/>
            <a:headEnd/>
            <a:tailEnd/>
          </a:ln>
        </p:spPr>
        <p:txBody>
          <a:bodyPr wrap="none" anchor="ctr">
            <a:spAutoFit/>
          </a:bodyPr>
          <a:lstStyle/>
          <a:p>
            <a:endParaRPr lang="pt-PT"/>
          </a:p>
        </p:txBody>
      </p:sp>
      <p:graphicFrame>
        <p:nvGraphicFramePr>
          <p:cNvPr id="38153" name="Group 265"/>
          <p:cNvGraphicFramePr>
            <a:graphicFrameLocks noGrp="1"/>
          </p:cNvGraphicFramePr>
          <p:nvPr/>
        </p:nvGraphicFramePr>
        <p:xfrm>
          <a:off x="2268538" y="1989138"/>
          <a:ext cx="4608512" cy="2795587"/>
        </p:xfrm>
        <a:graphic>
          <a:graphicData uri="http://schemas.openxmlformats.org/drawingml/2006/table">
            <a:tbl>
              <a:tblPr/>
              <a:tblGrid>
                <a:gridCol w="3505200"/>
                <a:gridCol w="1103312"/>
              </a:tblGrid>
              <a:tr h="323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200" b="1" i="0" u="none" strike="noStrike" cap="none" normalizeH="0" baseline="0" dirty="0" smtClean="0">
                          <a:ln>
                            <a:noFill/>
                          </a:ln>
                          <a:solidFill>
                            <a:srgbClr val="FFFFFF"/>
                          </a:solidFill>
                          <a:effectLst/>
                          <a:latin typeface="Arial" charset="0"/>
                          <a:ea typeface="Times New Roman" pitchFamily="18" charset="0"/>
                          <a:cs typeface="Tahoma" pitchFamily="34" charset="0"/>
                        </a:rPr>
                        <a:t> </a:t>
                      </a:r>
                      <a:endParaRPr kumimoji="0" lang="pt-PT" sz="1200" b="0"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200" b="1" i="0" u="none" strike="noStrike" cap="none" normalizeH="0" baseline="0" smtClean="0">
                          <a:ln>
                            <a:noFill/>
                          </a:ln>
                          <a:solidFill>
                            <a:srgbClr val="FFFFFF"/>
                          </a:solidFill>
                          <a:effectLst/>
                          <a:latin typeface="Arial Narrow" pitchFamily="34" charset="0"/>
                          <a:ea typeface="Times New Roman" pitchFamily="18" charset="0"/>
                          <a:cs typeface="Tahoma" pitchFamily="34" charset="0"/>
                        </a:rPr>
                        <a:t>VALOR</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F81BD"/>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2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Necessidades de Financiamento</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rPr>
                        <a:t> </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Investimento = Capital Fixo + FMN</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439.384,40</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r h="161925">
                <a:tc>
                  <a:txBody>
                    <a:bodyPr/>
                    <a:lstStyle/>
                    <a:p>
                      <a:pPr marL="623888" marR="0" lvl="0" indent="0" algn="l" defTabSz="914400" rtl="0" eaLnBrk="1" fontAlgn="base" latinLnBrk="0" hangingPunct="1">
                        <a:lnSpc>
                          <a:spcPct val="100000"/>
                        </a:lnSpc>
                        <a:spcBef>
                          <a:spcPct val="0"/>
                        </a:spcBef>
                        <a:spcAft>
                          <a:spcPct val="0"/>
                        </a:spcAft>
                        <a:buClrTx/>
                        <a:buSzTx/>
                        <a:buFontTx/>
                        <a:buNone/>
                        <a:tabLst/>
                      </a:pPr>
                      <a:r>
                        <a:rPr kumimoji="0" lang="pt-PT" sz="1200" b="1" i="0" u="none" strike="noStrike" cap="none" normalizeH="0" baseline="0" dirty="0" smtClean="0">
                          <a:ln>
                            <a:noFill/>
                          </a:ln>
                          <a:solidFill>
                            <a:schemeClr val="tx1"/>
                          </a:solidFill>
                          <a:effectLst/>
                          <a:latin typeface="Arial Narrow" pitchFamily="34" charset="0"/>
                        </a:rPr>
                        <a:t>Total</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PT" sz="1200" b="1" i="0" u="none" strike="noStrike" cap="none" normalizeH="0" baseline="0" smtClean="0">
                          <a:ln>
                            <a:noFill/>
                          </a:ln>
                          <a:solidFill>
                            <a:schemeClr val="tx1"/>
                          </a:solidFill>
                          <a:effectLst/>
                          <a:latin typeface="Arial Narrow" pitchFamily="34" charset="0"/>
                        </a:rPr>
                        <a:t>439.384,40</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3DFEE"/>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2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Fontes de Financiamento</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rPr>
                        <a:t> </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Capital Social</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50.000,00</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Empr</a:t>
                      </a:r>
                      <a:r>
                        <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rPr>
                        <a:t>é</a:t>
                      </a: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stimos de S</a:t>
                      </a:r>
                      <a:r>
                        <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rPr>
                        <a:t>ó</a:t>
                      </a: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cios/ Suprimentos</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50.000,00</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Financiamento Banc</a:t>
                      </a:r>
                      <a:r>
                        <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rPr>
                        <a:t>á</a:t>
                      </a: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rio e Outras Inst. Cr</a:t>
                      </a:r>
                      <a:r>
                        <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rPr>
                        <a:t>é</a:t>
                      </a: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dito</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400.000,00</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200" b="1" i="0" u="none" strike="noStrike" cap="none" normalizeH="0" baseline="0" dirty="0" smtClean="0">
                          <a:ln>
                            <a:noFill/>
                          </a:ln>
                          <a:solidFill>
                            <a:schemeClr val="tx1"/>
                          </a:solidFill>
                          <a:effectLst/>
                          <a:latin typeface="Arial Narrow" pitchFamily="34" charset="0"/>
                        </a:rPr>
                        <a:t>                 Total</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PT" sz="1200" b="1" i="0" u="none" strike="noStrike" cap="none" normalizeH="0" baseline="0" smtClean="0">
                          <a:ln>
                            <a:noFill/>
                          </a:ln>
                          <a:solidFill>
                            <a:schemeClr val="tx1"/>
                          </a:solidFill>
                          <a:effectLst/>
                          <a:latin typeface="Arial Narrow" pitchFamily="34" charset="0"/>
                        </a:rPr>
                        <a:t>500.000,00</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3DFEE"/>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200" b="1"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rPr>
                        <a:t>                 Saldo</a:t>
                      </a:r>
                      <a:endParaRPr kumimoji="0" lang="pt-PT" sz="1200" b="0"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PT" sz="12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60.615,60</a:t>
                      </a:r>
                      <a:endParaRPr kumimoji="0" lang="pt-PT" sz="1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0" fill="hold"/>
                                        <p:tgtEl>
                                          <p:spTgt spid="3076"/>
                                        </p:tgtEl>
                                        <p:attrNameLst>
                                          <p:attrName>ppt_w</p:attrName>
                                        </p:attrNameLst>
                                      </p:cBhvr>
                                      <p:tavLst>
                                        <p:tav tm="0" fmla="#ppt_w*sin(2.5*pi*$)">
                                          <p:val>
                                            <p:fltVal val="0"/>
                                          </p:val>
                                        </p:tav>
                                        <p:tav tm="100000">
                                          <p:val>
                                            <p:fltVal val="1"/>
                                          </p:val>
                                        </p:tav>
                                      </p:tavLst>
                                    </p:anim>
                                    <p:anim calcmode="lin" valueType="num">
                                      <p:cBhvr>
                                        <p:cTn id="8" dur="5000" fill="hold"/>
                                        <p:tgtEl>
                                          <p:spTgt spid="30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Marcador de Posição do Número do Diapositivo 2"/>
          <p:cNvSpPr>
            <a:spLocks noGrp="1"/>
          </p:cNvSpPr>
          <p:nvPr>
            <p:ph type="sldNum" sz="quarter" idx="12"/>
          </p:nvPr>
        </p:nvSpPr>
        <p:spPr>
          <a:xfrm>
            <a:off x="6553200" y="6434138"/>
            <a:ext cx="2133600" cy="476250"/>
          </a:xfrm>
          <a:noFill/>
        </p:spPr>
        <p:txBody>
          <a:bodyPr/>
          <a:lstStyle/>
          <a:p>
            <a:fld id="{65246F0A-B59F-4F30-8F6B-81B40F23FA46}" type="slidenum">
              <a:rPr lang="pt-PT" sz="1000" smtClean="0"/>
              <a:pPr/>
              <a:t>22</a:t>
            </a:fld>
            <a:endParaRPr lang="pt-PT" sz="1000" smtClean="0"/>
          </a:p>
        </p:txBody>
      </p:sp>
      <p:pic>
        <p:nvPicPr>
          <p:cNvPr id="5" name="Picture 4" descr="http://musepe.programaescolhas.pt/sites/104/images/pmba-big.gif"/>
          <p:cNvPicPr preferRelativeResize="0">
            <a:picLocks noChangeAspect="1" noChangeArrowheads="1"/>
          </p:cNvPicPr>
          <p:nvPr/>
        </p:nvPicPr>
        <p:blipFill>
          <a:blip r:embed="rId3" r:link="rId4"/>
          <a:srcRect/>
          <a:stretch>
            <a:fillRect/>
          </a:stretch>
        </p:blipFill>
        <p:spPr bwMode="auto">
          <a:xfrm>
            <a:off x="323850" y="142875"/>
            <a:ext cx="612775" cy="603250"/>
          </a:xfrm>
          <a:prstGeom prst="rect">
            <a:avLst/>
          </a:prstGeom>
          <a:noFill/>
          <a:ln w="9525">
            <a:noFill/>
            <a:miter lim="800000"/>
            <a:headEnd/>
            <a:tailEnd/>
          </a:ln>
        </p:spPr>
      </p:pic>
      <p:sp>
        <p:nvSpPr>
          <p:cNvPr id="6" name="Text Box 5"/>
          <p:cNvSpPr txBox="1">
            <a:spLocks noChangeArrowheads="1"/>
          </p:cNvSpPr>
          <p:nvPr/>
        </p:nvSpPr>
        <p:spPr bwMode="auto">
          <a:xfrm>
            <a:off x="2105025" y="6440488"/>
            <a:ext cx="4824413" cy="261937"/>
          </a:xfrm>
          <a:prstGeom prst="rect">
            <a:avLst/>
          </a:prstGeom>
          <a:noFill/>
          <a:ln w="9525">
            <a:noFill/>
            <a:miter lim="800000"/>
            <a:headEnd/>
            <a:tailEnd/>
          </a:ln>
        </p:spPr>
        <p:txBody>
          <a:bodyPr>
            <a:spAutoFit/>
          </a:bodyPr>
          <a:lstStyle/>
          <a:p>
            <a:pPr algn="ctr">
              <a:spcBef>
                <a:spcPct val="50000"/>
              </a:spcBef>
              <a:defRPr/>
            </a:pPr>
            <a:r>
              <a:rPr lang="pt-PT" sz="1050" b="1" dirty="0">
                <a:solidFill>
                  <a:srgbClr val="000000"/>
                </a:solidFill>
              </a:rPr>
              <a:t>PLANO DE NEGÓCIOS – PHARMA SPA</a:t>
            </a:r>
          </a:p>
        </p:txBody>
      </p:sp>
      <p:sp>
        <p:nvSpPr>
          <p:cNvPr id="58372" name="Text Box 6"/>
          <p:cNvSpPr txBox="1">
            <a:spLocks noChangeArrowheads="1"/>
          </p:cNvSpPr>
          <p:nvPr/>
        </p:nvSpPr>
        <p:spPr bwMode="auto">
          <a:xfrm>
            <a:off x="1000125" y="285750"/>
            <a:ext cx="6842125" cy="381000"/>
          </a:xfrm>
          <a:prstGeom prst="rect">
            <a:avLst/>
          </a:prstGeom>
          <a:noFill/>
          <a:ln w="9525">
            <a:noFill/>
            <a:miter lim="800000"/>
            <a:headEnd/>
            <a:tailEnd/>
          </a:ln>
        </p:spPr>
        <p:txBody>
          <a:bodyPr>
            <a:spAutoFit/>
          </a:bodyPr>
          <a:lstStyle/>
          <a:p>
            <a:pPr>
              <a:lnSpc>
                <a:spcPct val="70000"/>
              </a:lnSpc>
              <a:spcBef>
                <a:spcPct val="50000"/>
              </a:spcBef>
            </a:pPr>
            <a:r>
              <a:rPr lang="pt-PT" sz="1000" b="1">
                <a:solidFill>
                  <a:schemeClr val="tx2"/>
                </a:solidFill>
              </a:rPr>
              <a:t>MESTRADO EM GESTÃO</a:t>
            </a:r>
          </a:p>
          <a:p>
            <a:pPr>
              <a:lnSpc>
                <a:spcPct val="70000"/>
              </a:lnSpc>
              <a:spcBef>
                <a:spcPct val="50000"/>
              </a:spcBef>
            </a:pPr>
            <a:r>
              <a:rPr lang="pt-PT" sz="1000">
                <a:solidFill>
                  <a:srgbClr val="000000"/>
                </a:solidFill>
              </a:rPr>
              <a:t>ESPECIALIZAÇÃO EM EMPREENDEDORISMO E INOVAÇÃO</a:t>
            </a:r>
          </a:p>
        </p:txBody>
      </p:sp>
      <p:graphicFrame>
        <p:nvGraphicFramePr>
          <p:cNvPr id="8" name="Tabela 7"/>
          <p:cNvGraphicFramePr>
            <a:graphicFrameLocks noGrp="1"/>
          </p:cNvGraphicFramePr>
          <p:nvPr/>
        </p:nvGraphicFramePr>
        <p:xfrm>
          <a:off x="1643063" y="982663"/>
          <a:ext cx="6000750" cy="5503862"/>
        </p:xfrm>
        <a:graphic>
          <a:graphicData uri="http://schemas.openxmlformats.org/drawingml/2006/table">
            <a:tbl>
              <a:tblPr/>
              <a:tblGrid>
                <a:gridCol w="2297455"/>
                <a:gridCol w="617228"/>
                <a:gridCol w="617228"/>
                <a:gridCol w="617228"/>
                <a:gridCol w="617228"/>
                <a:gridCol w="617228"/>
                <a:gridCol w="617228"/>
              </a:tblGrid>
              <a:tr h="233304">
                <a:tc gridSpan="7">
                  <a:txBody>
                    <a:bodyPr/>
                    <a:lstStyle/>
                    <a:p>
                      <a:pPr algn="ctr">
                        <a:lnSpc>
                          <a:spcPct val="115000"/>
                        </a:lnSpc>
                        <a:spcBef>
                          <a:spcPts val="1000"/>
                        </a:spcBef>
                        <a:spcAft>
                          <a:spcPts val="0"/>
                        </a:spcAft>
                      </a:pPr>
                      <a:r>
                        <a:rPr lang="pt-PT" sz="1400" b="1" dirty="0">
                          <a:solidFill>
                            <a:srgbClr val="FFFFFF"/>
                          </a:solidFill>
                          <a:latin typeface="Arial Narrow"/>
                          <a:ea typeface="Times New Roman"/>
                          <a:cs typeface="Tahoma"/>
                        </a:rPr>
                        <a:t>Balanço Previsional</a:t>
                      </a:r>
                      <a:endParaRPr lang="pt-PT" sz="1400" dirty="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hMerge="1">
                  <a:txBody>
                    <a:bodyPr/>
                    <a:lstStyle/>
                    <a:p>
                      <a:endParaRPr lang="pt-PT" dirty="0"/>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166646">
                <a:tc>
                  <a:txBody>
                    <a:bodyPr/>
                    <a:lstStyle/>
                    <a:p>
                      <a:pPr algn="ctr">
                        <a:lnSpc>
                          <a:spcPct val="115000"/>
                        </a:lnSpc>
                        <a:spcBef>
                          <a:spcPts val="1000"/>
                        </a:spcBef>
                        <a:spcAft>
                          <a:spcPts val="0"/>
                        </a:spcAft>
                      </a:pPr>
                      <a:r>
                        <a:rPr lang="pt-PT" sz="1000" b="1" dirty="0">
                          <a:solidFill>
                            <a:srgbClr val="FFFFFF"/>
                          </a:solidFill>
                          <a:latin typeface="Arial Narrow"/>
                          <a:ea typeface="Times New Roman"/>
                          <a:cs typeface="Tahoma"/>
                        </a:rPr>
                        <a:t> </a:t>
                      </a:r>
                      <a:endParaRPr lang="pt-PT" sz="1000" dirty="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4F81BD"/>
                    </a:solidFill>
                  </a:tcPr>
                </a:tc>
                <a:tc>
                  <a:txBody>
                    <a:bodyPr/>
                    <a:lstStyle/>
                    <a:p>
                      <a:pPr algn="ctr">
                        <a:lnSpc>
                          <a:spcPct val="115000"/>
                        </a:lnSpc>
                        <a:spcBef>
                          <a:spcPts val="1000"/>
                        </a:spcBef>
                        <a:spcAft>
                          <a:spcPts val="0"/>
                        </a:spcAft>
                      </a:pPr>
                      <a:r>
                        <a:rPr lang="pt-PT" sz="1000" b="1">
                          <a:solidFill>
                            <a:srgbClr val="FFFFFF"/>
                          </a:solidFill>
                          <a:latin typeface="Arial Narrow"/>
                          <a:ea typeface="Times New Roman"/>
                          <a:cs typeface="Tahoma"/>
                        </a:rPr>
                        <a:t>2009</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4F81BD"/>
                    </a:solidFill>
                  </a:tcPr>
                </a:tc>
                <a:tc>
                  <a:txBody>
                    <a:bodyPr/>
                    <a:lstStyle/>
                    <a:p>
                      <a:pPr algn="ctr">
                        <a:lnSpc>
                          <a:spcPct val="115000"/>
                        </a:lnSpc>
                        <a:spcBef>
                          <a:spcPts val="1000"/>
                        </a:spcBef>
                        <a:spcAft>
                          <a:spcPts val="0"/>
                        </a:spcAft>
                      </a:pPr>
                      <a:r>
                        <a:rPr lang="pt-PT" sz="1000" b="1">
                          <a:solidFill>
                            <a:srgbClr val="FFFFFF"/>
                          </a:solidFill>
                          <a:latin typeface="Arial Narrow"/>
                          <a:ea typeface="Times New Roman"/>
                          <a:cs typeface="Tahoma"/>
                        </a:rPr>
                        <a:t>2010</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4F81BD"/>
                    </a:solidFill>
                  </a:tcPr>
                </a:tc>
                <a:tc>
                  <a:txBody>
                    <a:bodyPr/>
                    <a:lstStyle/>
                    <a:p>
                      <a:pPr algn="ctr">
                        <a:lnSpc>
                          <a:spcPct val="115000"/>
                        </a:lnSpc>
                        <a:spcBef>
                          <a:spcPts val="1000"/>
                        </a:spcBef>
                        <a:spcAft>
                          <a:spcPts val="0"/>
                        </a:spcAft>
                      </a:pPr>
                      <a:r>
                        <a:rPr lang="pt-PT" sz="1000" b="1" dirty="0">
                          <a:solidFill>
                            <a:srgbClr val="FFFFFF"/>
                          </a:solidFill>
                          <a:latin typeface="Arial Narrow"/>
                          <a:ea typeface="Times New Roman"/>
                          <a:cs typeface="Tahoma"/>
                        </a:rPr>
                        <a:t>2011</a:t>
                      </a:r>
                      <a:endParaRPr lang="pt-PT" sz="1000" dirty="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4F81BD"/>
                    </a:solidFill>
                  </a:tcPr>
                </a:tc>
                <a:tc>
                  <a:txBody>
                    <a:bodyPr/>
                    <a:lstStyle/>
                    <a:p>
                      <a:pPr algn="ctr">
                        <a:lnSpc>
                          <a:spcPct val="115000"/>
                        </a:lnSpc>
                        <a:spcBef>
                          <a:spcPts val="1000"/>
                        </a:spcBef>
                        <a:spcAft>
                          <a:spcPts val="0"/>
                        </a:spcAft>
                      </a:pPr>
                      <a:r>
                        <a:rPr lang="pt-PT" sz="1000" b="1">
                          <a:solidFill>
                            <a:srgbClr val="FFFFFF"/>
                          </a:solidFill>
                          <a:latin typeface="Arial Narrow"/>
                          <a:ea typeface="Times New Roman"/>
                          <a:cs typeface="Tahoma"/>
                        </a:rPr>
                        <a:t>2012</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4F81BD"/>
                    </a:solidFill>
                  </a:tcPr>
                </a:tc>
                <a:tc>
                  <a:txBody>
                    <a:bodyPr/>
                    <a:lstStyle/>
                    <a:p>
                      <a:pPr algn="ctr">
                        <a:lnSpc>
                          <a:spcPct val="115000"/>
                        </a:lnSpc>
                        <a:spcBef>
                          <a:spcPts val="1000"/>
                        </a:spcBef>
                        <a:spcAft>
                          <a:spcPts val="0"/>
                        </a:spcAft>
                      </a:pPr>
                      <a:r>
                        <a:rPr lang="pt-PT" sz="1000" b="1">
                          <a:solidFill>
                            <a:srgbClr val="FFFFFF"/>
                          </a:solidFill>
                          <a:latin typeface="Arial Narrow"/>
                          <a:ea typeface="Times New Roman"/>
                          <a:cs typeface="Tahoma"/>
                        </a:rPr>
                        <a:t>2013</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4F81BD"/>
                    </a:solidFill>
                  </a:tcPr>
                </a:tc>
                <a:tc>
                  <a:txBody>
                    <a:bodyPr/>
                    <a:lstStyle/>
                    <a:p>
                      <a:pPr algn="ctr">
                        <a:lnSpc>
                          <a:spcPct val="115000"/>
                        </a:lnSpc>
                        <a:spcBef>
                          <a:spcPts val="1000"/>
                        </a:spcBef>
                        <a:spcAft>
                          <a:spcPts val="0"/>
                        </a:spcAft>
                      </a:pPr>
                      <a:r>
                        <a:rPr lang="pt-PT" sz="1000" b="1">
                          <a:solidFill>
                            <a:srgbClr val="FFFFFF"/>
                          </a:solidFill>
                          <a:latin typeface="Arial Narrow"/>
                          <a:ea typeface="Times New Roman"/>
                          <a:cs typeface="Tahoma"/>
                        </a:rPr>
                        <a:t>2014</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4F81BD"/>
                    </a:solidFill>
                  </a:tcPr>
                </a:tc>
              </a:tr>
              <a:tr h="166646">
                <a:tc>
                  <a:txBody>
                    <a:bodyPr/>
                    <a:lstStyle/>
                    <a:p>
                      <a:pPr algn="ctr">
                        <a:lnSpc>
                          <a:spcPct val="115000"/>
                        </a:lnSpc>
                        <a:spcBef>
                          <a:spcPts val="1000"/>
                        </a:spcBef>
                        <a:spcAft>
                          <a:spcPts val="0"/>
                        </a:spcAft>
                      </a:pPr>
                      <a:r>
                        <a:rPr lang="pt-PT" sz="1000" b="1" dirty="0">
                          <a:latin typeface="Arial Narrow"/>
                          <a:ea typeface="Times New Roman"/>
                          <a:cs typeface="Tahoma"/>
                        </a:rPr>
                        <a:t>ACTIVO</a:t>
                      </a:r>
                      <a:endParaRPr lang="pt-PT" sz="1000" dirty="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166646">
                <a:tc>
                  <a:txBody>
                    <a:bodyPr/>
                    <a:lstStyle/>
                    <a:p>
                      <a:pPr indent="114935" algn="l">
                        <a:lnSpc>
                          <a:spcPct val="115000"/>
                        </a:lnSpc>
                        <a:spcBef>
                          <a:spcPts val="1000"/>
                        </a:spcBef>
                        <a:spcAft>
                          <a:spcPts val="0"/>
                        </a:spcAft>
                      </a:pPr>
                      <a:r>
                        <a:rPr lang="pt-PT" sz="1000" b="1" dirty="0">
                          <a:latin typeface="Arial Narrow"/>
                          <a:ea typeface="Times New Roman"/>
                          <a:cs typeface="Tahoma"/>
                        </a:rPr>
                        <a:t>Imobilizado</a:t>
                      </a:r>
                      <a:endParaRPr lang="pt-PT" sz="1000" dirty="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166646">
                <a:tc>
                  <a:txBody>
                    <a:bodyPr/>
                    <a:lstStyle/>
                    <a:p>
                      <a:pPr indent="228600" algn="l">
                        <a:lnSpc>
                          <a:spcPct val="115000"/>
                        </a:lnSpc>
                        <a:spcBef>
                          <a:spcPts val="1000"/>
                        </a:spcBef>
                        <a:spcAft>
                          <a:spcPts val="0"/>
                        </a:spcAft>
                      </a:pPr>
                      <a:r>
                        <a:rPr lang="pt-PT" sz="1000" dirty="0">
                          <a:latin typeface="Arial Narrow"/>
                          <a:ea typeface="Times New Roman"/>
                          <a:cs typeface="Tahoma"/>
                        </a:rPr>
                        <a:t>Imobilizado Incorpóreo</a:t>
                      </a:r>
                      <a:endParaRPr lang="pt-PT" sz="1000" dirty="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3.500,00</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dirty="0">
                          <a:latin typeface="Arial Narrow"/>
                          <a:ea typeface="Times New Roman"/>
                          <a:cs typeface="Tahoma"/>
                        </a:rPr>
                        <a:t>3.500,00</a:t>
                      </a:r>
                      <a:endParaRPr lang="pt-PT" sz="1000" dirty="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3.500,00</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3.500,00</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3.500,00</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3.500,00</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166646">
                <a:tc>
                  <a:txBody>
                    <a:bodyPr/>
                    <a:lstStyle/>
                    <a:p>
                      <a:pPr indent="228600" algn="l">
                        <a:lnSpc>
                          <a:spcPct val="115000"/>
                        </a:lnSpc>
                        <a:spcBef>
                          <a:spcPts val="1000"/>
                        </a:spcBef>
                        <a:spcAft>
                          <a:spcPts val="0"/>
                        </a:spcAft>
                      </a:pPr>
                      <a:r>
                        <a:rPr lang="pt-PT" sz="1000" dirty="0">
                          <a:latin typeface="Arial Narrow"/>
                          <a:ea typeface="Times New Roman"/>
                          <a:cs typeface="Tahoma"/>
                        </a:rPr>
                        <a:t>Imobilizado Corpóreo</a:t>
                      </a:r>
                      <a:endParaRPr lang="pt-PT" sz="1000" dirty="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417.403,67</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417.403,67</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417.403,67</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417.403,67</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417.403,67</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417.403,67</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166646">
                <a:tc>
                  <a:txBody>
                    <a:bodyPr/>
                    <a:lstStyle/>
                    <a:p>
                      <a:pPr indent="228600" algn="l">
                        <a:lnSpc>
                          <a:spcPct val="115000"/>
                        </a:lnSpc>
                        <a:spcBef>
                          <a:spcPts val="1000"/>
                        </a:spcBef>
                        <a:spcAft>
                          <a:spcPts val="0"/>
                        </a:spcAft>
                      </a:pPr>
                      <a:r>
                        <a:rPr lang="pt-PT" sz="1000" dirty="0">
                          <a:latin typeface="Arial Narrow"/>
                          <a:ea typeface="Times New Roman"/>
                          <a:cs typeface="Tahoma"/>
                        </a:rPr>
                        <a:t>Amortizações Acumuladas</a:t>
                      </a:r>
                      <a:endParaRPr lang="pt-PT" sz="1000" dirty="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26.182,85</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52.365,70</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78.548,55</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103.564,74</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118.403,67</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166646">
                <a:tc>
                  <a:txBody>
                    <a:bodyPr/>
                    <a:lstStyle/>
                    <a:p>
                      <a:pPr indent="114935" algn="l">
                        <a:lnSpc>
                          <a:spcPct val="115000"/>
                        </a:lnSpc>
                        <a:spcBef>
                          <a:spcPts val="1000"/>
                        </a:spcBef>
                        <a:spcAft>
                          <a:spcPts val="0"/>
                        </a:spcAft>
                      </a:pPr>
                      <a:r>
                        <a:rPr lang="pt-PT" sz="1000" b="1" dirty="0">
                          <a:latin typeface="Arial Narrow"/>
                          <a:ea typeface="Times New Roman"/>
                          <a:cs typeface="Tahoma"/>
                        </a:rPr>
                        <a:t>Circulante</a:t>
                      </a:r>
                      <a:endParaRPr lang="pt-PT" sz="1000" dirty="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166646">
                <a:tc>
                  <a:txBody>
                    <a:bodyPr/>
                    <a:lstStyle/>
                    <a:p>
                      <a:pPr indent="229235" algn="l">
                        <a:lnSpc>
                          <a:spcPct val="115000"/>
                        </a:lnSpc>
                        <a:spcBef>
                          <a:spcPts val="1000"/>
                        </a:spcBef>
                        <a:spcAft>
                          <a:spcPts val="0"/>
                        </a:spcAft>
                      </a:pPr>
                      <a:r>
                        <a:rPr lang="pt-PT" sz="1000" b="1" dirty="0">
                          <a:latin typeface="Arial Narrow"/>
                          <a:ea typeface="Times New Roman"/>
                          <a:cs typeface="Tahoma"/>
                        </a:rPr>
                        <a:t>Existências</a:t>
                      </a:r>
                      <a:endParaRPr lang="pt-PT" sz="1000" dirty="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166646">
                <a:tc>
                  <a:txBody>
                    <a:bodyPr/>
                    <a:lstStyle/>
                    <a:p>
                      <a:pPr indent="342900" algn="l">
                        <a:lnSpc>
                          <a:spcPct val="115000"/>
                        </a:lnSpc>
                        <a:spcBef>
                          <a:spcPts val="1000"/>
                        </a:spcBef>
                        <a:spcAft>
                          <a:spcPts val="0"/>
                        </a:spcAft>
                      </a:pPr>
                      <a:r>
                        <a:rPr lang="pt-PT" sz="1000" dirty="0">
                          <a:latin typeface="Arial Narrow"/>
                          <a:ea typeface="Times New Roman"/>
                          <a:cs typeface="Tahoma"/>
                        </a:rPr>
                        <a:t>Mercadorias</a:t>
                      </a:r>
                      <a:endParaRPr lang="pt-PT" sz="1000" dirty="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20.066,90</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dirty="0">
                          <a:latin typeface="Arial Narrow"/>
                          <a:ea typeface="Times New Roman"/>
                          <a:cs typeface="Tahoma"/>
                        </a:rPr>
                        <a:t>20.066,90</a:t>
                      </a:r>
                      <a:endParaRPr lang="pt-PT" sz="1000" dirty="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25.836,14</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30.602,90</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34.673,09</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37.498,95</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166646">
                <a:tc>
                  <a:txBody>
                    <a:bodyPr/>
                    <a:lstStyle/>
                    <a:p>
                      <a:pPr indent="229235" algn="l">
                        <a:lnSpc>
                          <a:spcPct val="115000"/>
                        </a:lnSpc>
                        <a:spcBef>
                          <a:spcPts val="1000"/>
                        </a:spcBef>
                        <a:spcAft>
                          <a:spcPts val="0"/>
                        </a:spcAft>
                      </a:pPr>
                      <a:r>
                        <a:rPr lang="pt-PT" sz="1000" b="1" dirty="0">
                          <a:latin typeface="Arial Narrow"/>
                          <a:ea typeface="Times New Roman"/>
                          <a:cs typeface="Tahoma"/>
                        </a:rPr>
                        <a:t>Dívidas de 3º - M/L Prazo</a:t>
                      </a:r>
                      <a:endParaRPr lang="pt-PT" sz="1000" dirty="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166646">
                <a:tc>
                  <a:txBody>
                    <a:bodyPr/>
                    <a:lstStyle/>
                    <a:p>
                      <a:pPr indent="229235" algn="l">
                        <a:lnSpc>
                          <a:spcPct val="115000"/>
                        </a:lnSpc>
                        <a:spcBef>
                          <a:spcPts val="1000"/>
                        </a:spcBef>
                        <a:spcAft>
                          <a:spcPts val="0"/>
                        </a:spcAft>
                      </a:pPr>
                      <a:r>
                        <a:rPr lang="pt-PT" sz="1000" b="1" dirty="0">
                          <a:latin typeface="Arial Narrow"/>
                          <a:ea typeface="Times New Roman"/>
                          <a:cs typeface="Tahoma"/>
                        </a:rPr>
                        <a:t>Dívidas de 3º - Curto Prazo</a:t>
                      </a:r>
                      <a:endParaRPr lang="pt-PT" sz="1000" dirty="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dirty="0">
                          <a:latin typeface="Arial Narrow"/>
                          <a:ea typeface="Times New Roman"/>
                          <a:cs typeface="Tahoma"/>
                        </a:rPr>
                        <a:t> </a:t>
                      </a:r>
                      <a:endParaRPr lang="pt-PT" sz="1000" dirty="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166646">
                <a:tc>
                  <a:txBody>
                    <a:bodyPr/>
                    <a:lstStyle/>
                    <a:p>
                      <a:pPr indent="342900" algn="l">
                        <a:lnSpc>
                          <a:spcPct val="115000"/>
                        </a:lnSpc>
                        <a:spcBef>
                          <a:spcPts val="1000"/>
                        </a:spcBef>
                        <a:spcAft>
                          <a:spcPts val="0"/>
                        </a:spcAft>
                      </a:pPr>
                      <a:r>
                        <a:rPr lang="pt-PT" sz="1000">
                          <a:latin typeface="Arial Narrow"/>
                          <a:ea typeface="Times New Roman"/>
                          <a:cs typeface="Tahoma"/>
                        </a:rPr>
                        <a:t>Dívidas de Clientes</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11.745,86</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15.122,79</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17.912,95</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20.295,37</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21.949,45</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166646">
                <a:tc>
                  <a:txBody>
                    <a:bodyPr/>
                    <a:lstStyle/>
                    <a:p>
                      <a:pPr indent="342900" algn="l">
                        <a:lnSpc>
                          <a:spcPct val="115000"/>
                        </a:lnSpc>
                        <a:spcBef>
                          <a:spcPts val="1000"/>
                        </a:spcBef>
                        <a:spcAft>
                          <a:spcPts val="0"/>
                        </a:spcAft>
                      </a:pPr>
                      <a:r>
                        <a:rPr lang="pt-PT" sz="1000" dirty="0" smtClean="0">
                          <a:latin typeface="Arial Narrow"/>
                          <a:ea typeface="Times New Roman"/>
                          <a:cs typeface="Tahoma"/>
                        </a:rPr>
                        <a:t>EOEP</a:t>
                      </a:r>
                      <a:endParaRPr lang="pt-PT" sz="1000" dirty="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dirty="0">
                          <a:latin typeface="Arial Narrow"/>
                          <a:ea typeface="Times New Roman"/>
                          <a:cs typeface="Tahoma"/>
                        </a:rPr>
                        <a:t>21.521,00</a:t>
                      </a:r>
                      <a:endParaRPr lang="pt-PT" sz="1000" dirty="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166646">
                <a:tc>
                  <a:txBody>
                    <a:bodyPr/>
                    <a:lstStyle/>
                    <a:p>
                      <a:pPr indent="229235" algn="l">
                        <a:lnSpc>
                          <a:spcPct val="115000"/>
                        </a:lnSpc>
                        <a:spcBef>
                          <a:spcPts val="1000"/>
                        </a:spcBef>
                        <a:spcAft>
                          <a:spcPts val="0"/>
                        </a:spcAft>
                      </a:pPr>
                      <a:r>
                        <a:rPr lang="pt-PT" sz="1000" b="1" dirty="0">
                          <a:latin typeface="Arial Narrow"/>
                          <a:ea typeface="Times New Roman"/>
                          <a:cs typeface="Tahoma"/>
                        </a:rPr>
                        <a:t>Disponibilidades</a:t>
                      </a:r>
                      <a:endParaRPr lang="pt-PT" sz="1000" dirty="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dirty="0">
                          <a:latin typeface="Arial Narrow"/>
                          <a:ea typeface="Times New Roman"/>
                          <a:cs typeface="Tahoma"/>
                        </a:rPr>
                        <a:t>60.615,60</a:t>
                      </a:r>
                      <a:endParaRPr lang="pt-PT" sz="1000" dirty="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24.751,39</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10.044,18</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32.645,49</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84.933,06</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151.025,75</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166646">
                <a:tc>
                  <a:txBody>
                    <a:bodyPr/>
                    <a:lstStyle/>
                    <a:p>
                      <a:pPr algn="ctr">
                        <a:lnSpc>
                          <a:spcPct val="115000"/>
                        </a:lnSpc>
                        <a:spcBef>
                          <a:spcPts val="1000"/>
                        </a:spcBef>
                        <a:spcAft>
                          <a:spcPts val="0"/>
                        </a:spcAft>
                      </a:pPr>
                      <a:r>
                        <a:rPr lang="pt-PT" sz="1000" b="1" dirty="0" smtClean="0">
                          <a:latin typeface="Arial Narrow"/>
                          <a:ea typeface="Times New Roman"/>
                          <a:cs typeface="Tahoma"/>
                        </a:rPr>
                        <a:t>Total Activo</a:t>
                      </a:r>
                      <a:endParaRPr lang="pt-PT" sz="1000" dirty="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b="1" dirty="0">
                          <a:latin typeface="Arial Narrow"/>
                          <a:ea typeface="Times New Roman"/>
                          <a:cs typeface="Tahoma"/>
                        </a:rPr>
                        <a:t>523.107,17</a:t>
                      </a:r>
                      <a:endParaRPr lang="pt-PT" sz="1000" dirty="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b="1">
                          <a:latin typeface="Arial Narrow"/>
                          <a:ea typeface="Times New Roman"/>
                          <a:cs typeface="Tahoma"/>
                        </a:rPr>
                        <a:t>451.284,97</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b="1">
                          <a:latin typeface="Arial Narrow"/>
                          <a:ea typeface="Times New Roman"/>
                          <a:cs typeface="Tahoma"/>
                        </a:rPr>
                        <a:t>419.541,08</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b="1">
                          <a:latin typeface="Arial Narrow"/>
                          <a:ea typeface="Times New Roman"/>
                          <a:cs typeface="Tahoma"/>
                        </a:rPr>
                        <a:t>423.516,46</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b="1">
                          <a:latin typeface="Arial Narrow"/>
                          <a:ea typeface="Times New Roman"/>
                          <a:cs typeface="Tahoma"/>
                        </a:rPr>
                        <a:t>457.240,46</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b="1">
                          <a:latin typeface="Arial Narrow"/>
                          <a:ea typeface="Times New Roman"/>
                          <a:cs typeface="Tahoma"/>
                        </a:rPr>
                        <a:t>512.974,14</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3DFEE"/>
                    </a:solidFill>
                  </a:tcPr>
                </a:tc>
              </a:tr>
              <a:tr h="166646">
                <a:tc>
                  <a:txBody>
                    <a:bodyPr/>
                    <a:lstStyle/>
                    <a:p>
                      <a:pPr algn="ctr">
                        <a:lnSpc>
                          <a:spcPct val="115000"/>
                        </a:lnSpc>
                        <a:spcBef>
                          <a:spcPts val="1000"/>
                        </a:spcBef>
                        <a:spcAft>
                          <a:spcPts val="0"/>
                        </a:spcAft>
                      </a:pPr>
                      <a:r>
                        <a:rPr lang="pt-PT" sz="1000" b="1" dirty="0">
                          <a:latin typeface="Arial Narrow"/>
                          <a:ea typeface="Times New Roman"/>
                          <a:cs typeface="Tahoma"/>
                        </a:rPr>
                        <a:t>CAPITAL PRÓPRIO E PASSIVO</a:t>
                      </a:r>
                      <a:endParaRPr lang="pt-PT" sz="1000" dirty="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dirty="0">
                          <a:latin typeface="Arial Narrow"/>
                          <a:ea typeface="Times New Roman"/>
                          <a:cs typeface="Tahoma"/>
                        </a:rPr>
                        <a:t> </a:t>
                      </a:r>
                      <a:endParaRPr lang="pt-PT" sz="1000" dirty="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166646">
                <a:tc>
                  <a:txBody>
                    <a:bodyPr/>
                    <a:lstStyle/>
                    <a:p>
                      <a:pPr indent="114300" algn="l">
                        <a:lnSpc>
                          <a:spcPct val="115000"/>
                        </a:lnSpc>
                        <a:spcBef>
                          <a:spcPts val="1000"/>
                        </a:spcBef>
                        <a:spcAft>
                          <a:spcPts val="0"/>
                        </a:spcAft>
                      </a:pPr>
                      <a:r>
                        <a:rPr lang="pt-PT" sz="1000">
                          <a:latin typeface="Arial Narrow"/>
                          <a:ea typeface="Times New Roman"/>
                          <a:cs typeface="Tahoma"/>
                        </a:rPr>
                        <a:t>Capital Social</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50.000,00</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dirty="0">
                          <a:latin typeface="Arial Narrow"/>
                          <a:ea typeface="Times New Roman"/>
                          <a:cs typeface="Tahoma"/>
                        </a:rPr>
                        <a:t>50.000,00</a:t>
                      </a:r>
                      <a:endParaRPr lang="pt-PT" sz="1000" dirty="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50.000,00</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50.000,00</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50.000,00</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50.000,00</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166646">
                <a:tc>
                  <a:txBody>
                    <a:bodyPr/>
                    <a:lstStyle/>
                    <a:p>
                      <a:pPr indent="114300" algn="l">
                        <a:lnSpc>
                          <a:spcPct val="115000"/>
                        </a:lnSpc>
                        <a:spcBef>
                          <a:spcPts val="1000"/>
                        </a:spcBef>
                        <a:spcAft>
                          <a:spcPts val="0"/>
                        </a:spcAft>
                      </a:pPr>
                      <a:r>
                        <a:rPr lang="pt-PT" sz="1000" dirty="0">
                          <a:latin typeface="Arial Narrow"/>
                          <a:ea typeface="Times New Roman"/>
                          <a:cs typeface="Tahoma"/>
                        </a:rPr>
                        <a:t>Reservas e Resultados Transitados</a:t>
                      </a:r>
                      <a:endParaRPr lang="pt-PT" sz="1000" dirty="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-3.858,53</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33.993,96</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109.069,38</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215.069,93</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166646">
                <a:tc>
                  <a:txBody>
                    <a:bodyPr/>
                    <a:lstStyle/>
                    <a:p>
                      <a:pPr indent="114300" algn="l">
                        <a:lnSpc>
                          <a:spcPct val="115000"/>
                        </a:lnSpc>
                        <a:spcBef>
                          <a:spcPts val="1000"/>
                        </a:spcBef>
                        <a:spcAft>
                          <a:spcPts val="0"/>
                        </a:spcAft>
                      </a:pPr>
                      <a:r>
                        <a:rPr lang="pt-PT" sz="1000">
                          <a:latin typeface="Arial Narrow"/>
                          <a:ea typeface="Times New Roman"/>
                          <a:cs typeface="Tahoma"/>
                        </a:rPr>
                        <a:t>Resultados Líquidos</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dirty="0">
                          <a:latin typeface="Arial Narrow"/>
                          <a:ea typeface="Times New Roman"/>
                          <a:cs typeface="Tahoma"/>
                        </a:rPr>
                        <a:t>-3.858,53</a:t>
                      </a:r>
                      <a:endParaRPr lang="pt-PT" sz="1000" dirty="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dirty="0">
                          <a:latin typeface="Arial Narrow"/>
                          <a:ea typeface="Times New Roman"/>
                          <a:cs typeface="Tahoma"/>
                        </a:rPr>
                        <a:t>37.852,49</a:t>
                      </a:r>
                      <a:endParaRPr lang="pt-PT" sz="1000" dirty="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75.075,42</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106.000,56</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129.883,16</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166646">
                <a:tc>
                  <a:txBody>
                    <a:bodyPr/>
                    <a:lstStyle/>
                    <a:p>
                      <a:pPr algn="ctr">
                        <a:lnSpc>
                          <a:spcPct val="115000"/>
                        </a:lnSpc>
                        <a:spcBef>
                          <a:spcPts val="1000"/>
                        </a:spcBef>
                        <a:spcAft>
                          <a:spcPts val="0"/>
                        </a:spcAft>
                      </a:pPr>
                      <a:r>
                        <a:rPr lang="pt-PT" sz="1000" b="1" dirty="0" smtClean="0">
                          <a:latin typeface="Arial Narrow"/>
                          <a:ea typeface="Times New Roman"/>
                          <a:cs typeface="Tahoma"/>
                        </a:rPr>
                        <a:t>Total Capitais Próprios</a:t>
                      </a:r>
                      <a:endParaRPr lang="pt-PT" sz="1000" dirty="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b="1">
                          <a:latin typeface="Arial Narrow"/>
                          <a:ea typeface="Times New Roman"/>
                          <a:cs typeface="Tahoma"/>
                        </a:rPr>
                        <a:t>50.000,00</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b="1" dirty="0">
                          <a:latin typeface="Arial Narrow"/>
                          <a:ea typeface="Times New Roman"/>
                          <a:cs typeface="Tahoma"/>
                        </a:rPr>
                        <a:t>46.141,47</a:t>
                      </a:r>
                      <a:endParaRPr lang="pt-PT" sz="1000" dirty="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b="1">
                          <a:latin typeface="Arial Narrow"/>
                          <a:ea typeface="Times New Roman"/>
                          <a:cs typeface="Tahoma"/>
                        </a:rPr>
                        <a:t>83.993,96</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b="1">
                          <a:latin typeface="Arial Narrow"/>
                          <a:ea typeface="Times New Roman"/>
                          <a:cs typeface="Tahoma"/>
                        </a:rPr>
                        <a:t>159.069,38</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b="1">
                          <a:latin typeface="Arial Narrow"/>
                          <a:ea typeface="Times New Roman"/>
                          <a:cs typeface="Tahoma"/>
                        </a:rPr>
                        <a:t>265.069,93</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b="1">
                          <a:latin typeface="Arial Narrow"/>
                          <a:ea typeface="Times New Roman"/>
                          <a:cs typeface="Tahoma"/>
                        </a:rPr>
                        <a:t>394.953,09</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166646">
                <a:tc>
                  <a:txBody>
                    <a:bodyPr/>
                    <a:lstStyle/>
                    <a:p>
                      <a:pPr algn="ctr">
                        <a:lnSpc>
                          <a:spcPct val="115000"/>
                        </a:lnSpc>
                        <a:spcBef>
                          <a:spcPts val="1000"/>
                        </a:spcBef>
                        <a:spcAft>
                          <a:spcPts val="0"/>
                        </a:spcAft>
                      </a:pPr>
                      <a:r>
                        <a:rPr lang="pt-PT" sz="1000" b="1">
                          <a:latin typeface="Arial Narrow"/>
                          <a:ea typeface="Times New Roman"/>
                          <a:cs typeface="Tahoma"/>
                        </a:rPr>
                        <a:t>PASSIVO</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Bef>
                          <a:spcPts val="1000"/>
                        </a:spcBef>
                        <a:spcAft>
                          <a:spcPts val="0"/>
                        </a:spcAft>
                      </a:pP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Bef>
                          <a:spcPts val="1000"/>
                        </a:spcBef>
                        <a:spcAft>
                          <a:spcPts val="0"/>
                        </a:spcAft>
                      </a:pP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Bef>
                          <a:spcPts val="1000"/>
                        </a:spcBef>
                        <a:spcAft>
                          <a:spcPts val="0"/>
                        </a:spcAft>
                      </a:pP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Bef>
                          <a:spcPts val="1000"/>
                        </a:spcBef>
                        <a:spcAft>
                          <a:spcPts val="0"/>
                        </a:spcAft>
                      </a:pP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Bef>
                          <a:spcPts val="1000"/>
                        </a:spcBef>
                        <a:spcAft>
                          <a:spcPts val="0"/>
                        </a:spcAft>
                      </a:pP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Bef>
                          <a:spcPts val="1000"/>
                        </a:spcBef>
                        <a:spcAft>
                          <a:spcPts val="0"/>
                        </a:spcAft>
                      </a:pP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166646">
                <a:tc>
                  <a:txBody>
                    <a:bodyPr/>
                    <a:lstStyle/>
                    <a:p>
                      <a:pPr indent="114935" algn="l">
                        <a:lnSpc>
                          <a:spcPct val="115000"/>
                        </a:lnSpc>
                        <a:spcBef>
                          <a:spcPts val="1000"/>
                        </a:spcBef>
                        <a:spcAft>
                          <a:spcPts val="0"/>
                        </a:spcAft>
                      </a:pPr>
                      <a:r>
                        <a:rPr lang="pt-PT" sz="1000" b="1" dirty="0">
                          <a:latin typeface="Arial Narrow"/>
                          <a:ea typeface="Times New Roman"/>
                          <a:cs typeface="Tahoma"/>
                        </a:rPr>
                        <a:t>Dívidas a 3º - M/L Prazo</a:t>
                      </a:r>
                      <a:endParaRPr lang="pt-PT" sz="1000" dirty="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endParaRPr lang="pt-PT" sz="1000">
                        <a:latin typeface="Arial Narrow"/>
                        <a:ea typeface="Times New Roman"/>
                        <a:cs typeface="Tahoma"/>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endParaRPr lang="pt-PT" sz="1000" dirty="0">
                        <a:latin typeface="Arial Narrow"/>
                        <a:ea typeface="Times New Roman"/>
                        <a:cs typeface="Tahoma"/>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endParaRPr lang="pt-PT" sz="1000">
                        <a:latin typeface="Arial Narrow"/>
                        <a:ea typeface="Times New Roman"/>
                        <a:cs typeface="Tahoma"/>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endParaRPr lang="pt-PT" sz="1000">
                        <a:latin typeface="Arial Narrow"/>
                        <a:ea typeface="Times New Roman"/>
                        <a:cs typeface="Tahoma"/>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endParaRPr lang="pt-PT" sz="1000">
                        <a:latin typeface="Arial Narrow"/>
                        <a:ea typeface="Times New Roman"/>
                        <a:cs typeface="Tahoma"/>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endParaRPr lang="pt-PT" sz="1000">
                        <a:latin typeface="Arial Narrow"/>
                        <a:ea typeface="Times New Roman"/>
                        <a:cs typeface="Tahoma"/>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166646">
                <a:tc>
                  <a:txBody>
                    <a:bodyPr/>
                    <a:lstStyle/>
                    <a:p>
                      <a:pPr indent="228600" algn="l">
                        <a:lnSpc>
                          <a:spcPct val="115000"/>
                        </a:lnSpc>
                        <a:spcBef>
                          <a:spcPts val="1000"/>
                        </a:spcBef>
                        <a:spcAft>
                          <a:spcPts val="0"/>
                        </a:spcAft>
                      </a:pPr>
                      <a:r>
                        <a:rPr lang="pt-PT" sz="1000">
                          <a:latin typeface="Arial Narrow"/>
                          <a:ea typeface="Times New Roman"/>
                          <a:cs typeface="Tahoma"/>
                        </a:rPr>
                        <a:t>Dívidas a Instituições de Crédito</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400.000,00</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dirty="0">
                          <a:latin typeface="Arial Narrow"/>
                          <a:ea typeface="Times New Roman"/>
                          <a:cs typeface="Tahoma"/>
                        </a:rPr>
                        <a:t>320.000,00</a:t>
                      </a:r>
                      <a:endParaRPr lang="pt-PT" sz="1000" dirty="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240.000,00</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160.000,00</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80.000,00</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166646">
                <a:tc>
                  <a:txBody>
                    <a:bodyPr/>
                    <a:lstStyle/>
                    <a:p>
                      <a:pPr indent="228600" algn="l">
                        <a:lnSpc>
                          <a:spcPct val="115000"/>
                        </a:lnSpc>
                        <a:spcBef>
                          <a:spcPts val="1000"/>
                        </a:spcBef>
                        <a:spcAft>
                          <a:spcPts val="0"/>
                        </a:spcAft>
                      </a:pPr>
                      <a:r>
                        <a:rPr lang="pt-PT" sz="1000" dirty="0">
                          <a:latin typeface="Arial Narrow"/>
                          <a:ea typeface="Times New Roman"/>
                          <a:cs typeface="Tahoma"/>
                        </a:rPr>
                        <a:t>Suprimentos</a:t>
                      </a:r>
                      <a:endParaRPr lang="pt-PT" sz="1000" dirty="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50.000,00</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50.000,00</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50.000,00</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50.000,00</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50.000,00</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50.000,00</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166646">
                <a:tc>
                  <a:txBody>
                    <a:bodyPr/>
                    <a:lstStyle/>
                    <a:p>
                      <a:pPr indent="114935" algn="l">
                        <a:lnSpc>
                          <a:spcPct val="115000"/>
                        </a:lnSpc>
                        <a:spcBef>
                          <a:spcPts val="1000"/>
                        </a:spcBef>
                        <a:spcAft>
                          <a:spcPts val="0"/>
                        </a:spcAft>
                      </a:pPr>
                      <a:r>
                        <a:rPr lang="pt-PT" sz="1000" b="1" dirty="0">
                          <a:latin typeface="Arial Narrow"/>
                          <a:ea typeface="Times New Roman"/>
                          <a:cs typeface="Tahoma"/>
                        </a:rPr>
                        <a:t>Dívidas a 3º - Curto Prazo</a:t>
                      </a:r>
                      <a:endParaRPr lang="pt-PT" sz="1000" dirty="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dirty="0">
                          <a:latin typeface="Arial Narrow"/>
                          <a:ea typeface="Times New Roman"/>
                          <a:cs typeface="Tahoma"/>
                        </a:rPr>
                        <a:t> </a:t>
                      </a:r>
                      <a:endParaRPr lang="pt-PT" sz="1000" dirty="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166646">
                <a:tc>
                  <a:txBody>
                    <a:bodyPr/>
                    <a:lstStyle/>
                    <a:p>
                      <a:pPr indent="228600" algn="l">
                        <a:lnSpc>
                          <a:spcPct val="115000"/>
                        </a:lnSpc>
                        <a:spcBef>
                          <a:spcPts val="1000"/>
                        </a:spcBef>
                        <a:spcAft>
                          <a:spcPts val="0"/>
                        </a:spcAft>
                      </a:pPr>
                      <a:r>
                        <a:rPr lang="pt-PT" sz="1000" dirty="0">
                          <a:latin typeface="Arial Narrow"/>
                          <a:ea typeface="Times New Roman"/>
                          <a:cs typeface="Tahoma"/>
                        </a:rPr>
                        <a:t>Dívidas a Instituições de Crédito</a:t>
                      </a:r>
                      <a:endParaRPr lang="pt-PT" sz="1000" dirty="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166646">
                <a:tc>
                  <a:txBody>
                    <a:bodyPr/>
                    <a:lstStyle/>
                    <a:p>
                      <a:pPr indent="228600" algn="l">
                        <a:lnSpc>
                          <a:spcPct val="115000"/>
                        </a:lnSpc>
                        <a:spcBef>
                          <a:spcPts val="1000"/>
                        </a:spcBef>
                        <a:spcAft>
                          <a:spcPts val="0"/>
                        </a:spcAft>
                      </a:pPr>
                      <a:r>
                        <a:rPr lang="pt-PT" sz="1000">
                          <a:latin typeface="Arial Narrow"/>
                          <a:ea typeface="Times New Roman"/>
                          <a:cs typeface="Tahoma"/>
                        </a:rPr>
                        <a:t>Dívidas a Fornecedores</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23.107,17</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25.192,11</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32.512,59</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38.386,90</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43.690,70</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47.779,90</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166646">
                <a:tc>
                  <a:txBody>
                    <a:bodyPr/>
                    <a:lstStyle/>
                    <a:p>
                      <a:pPr indent="228600" algn="l">
                        <a:lnSpc>
                          <a:spcPct val="115000"/>
                        </a:lnSpc>
                        <a:spcBef>
                          <a:spcPts val="1000"/>
                        </a:spcBef>
                        <a:spcAft>
                          <a:spcPts val="0"/>
                        </a:spcAft>
                      </a:pPr>
                      <a:r>
                        <a:rPr lang="pt-PT" sz="1000">
                          <a:latin typeface="Arial Narrow"/>
                          <a:ea typeface="Times New Roman"/>
                          <a:cs typeface="Tahoma"/>
                        </a:rPr>
                        <a:t>Estado e Outros Entes Públicos</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 </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9.951,39</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dirty="0">
                          <a:latin typeface="Arial Narrow"/>
                          <a:ea typeface="Times New Roman"/>
                          <a:cs typeface="Tahoma"/>
                        </a:rPr>
                        <a:t>13.034,53</a:t>
                      </a:r>
                      <a:endParaRPr lang="pt-PT" sz="1000" dirty="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16.060,18</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18.479,82</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a:latin typeface="Arial Narrow"/>
                          <a:ea typeface="Times New Roman"/>
                          <a:cs typeface="Tahoma"/>
                        </a:rPr>
                        <a:t>20.241,16</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166646">
                <a:tc>
                  <a:txBody>
                    <a:bodyPr/>
                    <a:lstStyle/>
                    <a:p>
                      <a:pPr algn="ctr">
                        <a:lnSpc>
                          <a:spcPct val="115000"/>
                        </a:lnSpc>
                        <a:spcBef>
                          <a:spcPts val="1000"/>
                        </a:spcBef>
                        <a:spcAft>
                          <a:spcPts val="0"/>
                        </a:spcAft>
                      </a:pPr>
                      <a:r>
                        <a:rPr lang="pt-PT" sz="1000" b="1" dirty="0" smtClean="0">
                          <a:latin typeface="Arial Narrow"/>
                          <a:ea typeface="Times New Roman"/>
                          <a:cs typeface="Tahoma"/>
                        </a:rPr>
                        <a:t>Total Passivo</a:t>
                      </a:r>
                      <a:endParaRPr lang="pt-PT" sz="1000" dirty="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b="1">
                          <a:latin typeface="Arial Narrow"/>
                          <a:ea typeface="Times New Roman"/>
                          <a:cs typeface="Tahoma"/>
                        </a:rPr>
                        <a:t>473.107,17</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b="1">
                          <a:latin typeface="Arial Narrow"/>
                          <a:ea typeface="Times New Roman"/>
                          <a:cs typeface="Tahoma"/>
                        </a:rPr>
                        <a:t>405.143,50</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b="1" dirty="0">
                          <a:latin typeface="Arial Narrow"/>
                          <a:ea typeface="Times New Roman"/>
                          <a:cs typeface="Tahoma"/>
                        </a:rPr>
                        <a:t>335.547,12</a:t>
                      </a:r>
                      <a:endParaRPr lang="pt-PT" sz="1000" dirty="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b="1" dirty="0">
                          <a:latin typeface="Arial Narrow"/>
                          <a:ea typeface="Times New Roman"/>
                          <a:cs typeface="Tahoma"/>
                        </a:rPr>
                        <a:t>264.447,08</a:t>
                      </a:r>
                      <a:endParaRPr lang="pt-PT" sz="1000" dirty="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b="1" dirty="0">
                          <a:latin typeface="Arial Narrow"/>
                          <a:ea typeface="Times New Roman"/>
                          <a:cs typeface="Tahoma"/>
                        </a:rPr>
                        <a:t>192.170,53</a:t>
                      </a:r>
                      <a:endParaRPr lang="pt-PT" sz="1000" dirty="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b="1" dirty="0">
                          <a:latin typeface="Arial Narrow"/>
                          <a:ea typeface="Times New Roman"/>
                          <a:cs typeface="Tahoma"/>
                        </a:rPr>
                        <a:t>118.021,05</a:t>
                      </a:r>
                      <a:endParaRPr lang="pt-PT" sz="1000" dirty="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3DFEE"/>
                    </a:solidFill>
                  </a:tcPr>
                </a:tc>
              </a:tr>
              <a:tr h="166646">
                <a:tc>
                  <a:txBody>
                    <a:bodyPr/>
                    <a:lstStyle/>
                    <a:p>
                      <a:pPr algn="ctr">
                        <a:lnSpc>
                          <a:spcPct val="115000"/>
                        </a:lnSpc>
                        <a:spcBef>
                          <a:spcPts val="1000"/>
                        </a:spcBef>
                        <a:spcAft>
                          <a:spcPts val="0"/>
                        </a:spcAft>
                      </a:pPr>
                      <a:r>
                        <a:rPr lang="pt-PT" sz="1000" b="1" dirty="0" smtClean="0">
                          <a:latin typeface="Arial Narrow"/>
                          <a:ea typeface="Times New Roman"/>
                          <a:cs typeface="Tahoma"/>
                        </a:rPr>
                        <a:t>Total Passivo + Capitais Próprios</a:t>
                      </a:r>
                      <a:endParaRPr lang="pt-PT" sz="1000" dirty="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b="1">
                          <a:latin typeface="Arial Narrow"/>
                          <a:ea typeface="Times New Roman"/>
                          <a:cs typeface="Tahoma"/>
                        </a:rPr>
                        <a:t>523.107,17</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b="1">
                          <a:latin typeface="Arial Narrow"/>
                          <a:ea typeface="Times New Roman"/>
                          <a:cs typeface="Tahoma"/>
                        </a:rPr>
                        <a:t>451.284,97</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b="1">
                          <a:latin typeface="Arial Narrow"/>
                          <a:ea typeface="Times New Roman"/>
                          <a:cs typeface="Tahoma"/>
                        </a:rPr>
                        <a:t>419.541,08</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b="1">
                          <a:latin typeface="Arial Narrow"/>
                          <a:ea typeface="Times New Roman"/>
                          <a:cs typeface="Tahoma"/>
                        </a:rPr>
                        <a:t>423.516,46</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b="1">
                          <a:latin typeface="Arial Narrow"/>
                          <a:ea typeface="Times New Roman"/>
                          <a:cs typeface="Tahoma"/>
                        </a:rPr>
                        <a:t>457.240,46</a:t>
                      </a:r>
                      <a:endParaRPr lang="pt-PT" sz="100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Bef>
                          <a:spcPts val="1000"/>
                        </a:spcBef>
                        <a:spcAft>
                          <a:spcPts val="0"/>
                        </a:spcAft>
                      </a:pPr>
                      <a:r>
                        <a:rPr lang="pt-PT" sz="1000" b="1" dirty="0">
                          <a:latin typeface="Arial Narrow"/>
                          <a:ea typeface="Times New Roman"/>
                          <a:cs typeface="Tahoma"/>
                        </a:rPr>
                        <a:t>512.974,14</a:t>
                      </a:r>
                      <a:endParaRPr lang="pt-PT" sz="1000" dirty="0">
                        <a:latin typeface="Times New Roman"/>
                        <a:ea typeface="Calibri"/>
                        <a:cs typeface="Times New Roman"/>
                      </a:endParaRPr>
                    </a:p>
                  </a:txBody>
                  <a:tcPr marL="23031" marR="2303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fmla="#ppt_w*sin(2.5*pi*$)">
                                          <p:val>
                                            <p:fltVal val="0"/>
                                          </p:val>
                                        </p:tav>
                                        <p:tav tm="100000">
                                          <p:val>
                                            <p:fltVal val="1"/>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6"/>
          <p:cNvSpPr>
            <a:spLocks noGrp="1" noChangeArrowheads="1"/>
          </p:cNvSpPr>
          <p:nvPr>
            <p:ph type="sldNum" sz="quarter" idx="12"/>
          </p:nvPr>
        </p:nvSpPr>
        <p:spPr>
          <a:xfrm>
            <a:off x="6553200" y="6434138"/>
            <a:ext cx="2133600" cy="476250"/>
          </a:xfrm>
          <a:noFill/>
        </p:spPr>
        <p:txBody>
          <a:bodyPr/>
          <a:lstStyle/>
          <a:p>
            <a:fld id="{20ECDF51-C75B-458C-8E9F-0BD2429C2A41}" type="slidenum">
              <a:rPr lang="pt-PT" sz="1000" smtClean="0"/>
              <a:pPr/>
              <a:t>23</a:t>
            </a:fld>
            <a:endParaRPr lang="pt-PT" sz="1000" smtClean="0"/>
          </a:p>
        </p:txBody>
      </p:sp>
      <p:pic>
        <p:nvPicPr>
          <p:cNvPr id="3076" name="Picture 4" descr="http://musepe.programaescolhas.pt/sites/104/images/pmba-big.gif"/>
          <p:cNvPicPr preferRelativeResize="0">
            <a:picLocks noChangeAspect="1" noChangeArrowheads="1"/>
          </p:cNvPicPr>
          <p:nvPr/>
        </p:nvPicPr>
        <p:blipFill>
          <a:blip r:embed="rId3" r:link="rId4"/>
          <a:srcRect/>
          <a:stretch>
            <a:fillRect/>
          </a:stretch>
        </p:blipFill>
        <p:spPr bwMode="auto">
          <a:xfrm>
            <a:off x="323850" y="142875"/>
            <a:ext cx="612775" cy="603250"/>
          </a:xfrm>
          <a:prstGeom prst="rect">
            <a:avLst/>
          </a:prstGeom>
          <a:noFill/>
          <a:ln w="9525">
            <a:noFill/>
            <a:miter lim="800000"/>
            <a:headEnd/>
            <a:tailEnd/>
          </a:ln>
        </p:spPr>
      </p:pic>
      <p:sp>
        <p:nvSpPr>
          <p:cNvPr id="14340" name="Text Box 5"/>
          <p:cNvSpPr txBox="1">
            <a:spLocks noChangeArrowheads="1"/>
          </p:cNvSpPr>
          <p:nvPr/>
        </p:nvSpPr>
        <p:spPr bwMode="auto">
          <a:xfrm>
            <a:off x="2105025" y="6440488"/>
            <a:ext cx="4824413" cy="261937"/>
          </a:xfrm>
          <a:prstGeom prst="rect">
            <a:avLst/>
          </a:prstGeom>
          <a:noFill/>
          <a:ln w="9525">
            <a:noFill/>
            <a:miter lim="800000"/>
            <a:headEnd/>
            <a:tailEnd/>
          </a:ln>
        </p:spPr>
        <p:txBody>
          <a:bodyPr>
            <a:spAutoFit/>
          </a:bodyPr>
          <a:lstStyle/>
          <a:p>
            <a:pPr algn="ctr">
              <a:spcBef>
                <a:spcPct val="50000"/>
              </a:spcBef>
              <a:defRPr/>
            </a:pPr>
            <a:r>
              <a:rPr lang="pt-PT" sz="1050" b="1" dirty="0">
                <a:solidFill>
                  <a:srgbClr val="000000"/>
                </a:solidFill>
              </a:rPr>
              <a:t>PLANO DE NEGÓCIOS – PHARMA SPA</a:t>
            </a:r>
          </a:p>
        </p:txBody>
      </p:sp>
      <p:sp>
        <p:nvSpPr>
          <p:cNvPr id="60420" name="Text Box 6"/>
          <p:cNvSpPr txBox="1">
            <a:spLocks noChangeArrowheads="1"/>
          </p:cNvSpPr>
          <p:nvPr/>
        </p:nvSpPr>
        <p:spPr bwMode="auto">
          <a:xfrm>
            <a:off x="1000125" y="285750"/>
            <a:ext cx="6842125" cy="381000"/>
          </a:xfrm>
          <a:prstGeom prst="rect">
            <a:avLst/>
          </a:prstGeom>
          <a:noFill/>
          <a:ln w="9525">
            <a:noFill/>
            <a:miter lim="800000"/>
            <a:headEnd/>
            <a:tailEnd/>
          </a:ln>
        </p:spPr>
        <p:txBody>
          <a:bodyPr>
            <a:spAutoFit/>
          </a:bodyPr>
          <a:lstStyle/>
          <a:p>
            <a:pPr>
              <a:lnSpc>
                <a:spcPct val="70000"/>
              </a:lnSpc>
              <a:spcBef>
                <a:spcPct val="50000"/>
              </a:spcBef>
            </a:pPr>
            <a:r>
              <a:rPr lang="pt-PT" sz="1000" b="1">
                <a:solidFill>
                  <a:schemeClr val="tx2"/>
                </a:solidFill>
              </a:rPr>
              <a:t>MESTRADO EM GESTÃO</a:t>
            </a:r>
          </a:p>
          <a:p>
            <a:pPr>
              <a:lnSpc>
                <a:spcPct val="70000"/>
              </a:lnSpc>
              <a:spcBef>
                <a:spcPct val="50000"/>
              </a:spcBef>
            </a:pPr>
            <a:r>
              <a:rPr lang="pt-PT" sz="1000">
                <a:solidFill>
                  <a:srgbClr val="000000"/>
                </a:solidFill>
              </a:rPr>
              <a:t>ESPECIALIZAÇÃO EM EMPREENDEDORISMO E INOVAÇÃO</a:t>
            </a:r>
          </a:p>
        </p:txBody>
      </p:sp>
      <p:graphicFrame>
        <p:nvGraphicFramePr>
          <p:cNvPr id="67741" name="Group 157"/>
          <p:cNvGraphicFramePr>
            <a:graphicFrameLocks noGrp="1"/>
          </p:cNvGraphicFramePr>
          <p:nvPr/>
        </p:nvGraphicFramePr>
        <p:xfrm>
          <a:off x="1785938" y="1052513"/>
          <a:ext cx="5000625" cy="5091112"/>
        </p:xfrm>
        <a:graphic>
          <a:graphicData uri="http://schemas.openxmlformats.org/drawingml/2006/table">
            <a:tbl>
              <a:tblPr/>
              <a:tblGrid>
                <a:gridCol w="1777130"/>
                <a:gridCol w="643824"/>
                <a:gridCol w="645293"/>
                <a:gridCol w="645294"/>
                <a:gridCol w="645293"/>
                <a:gridCol w="643824"/>
              </a:tblGrid>
              <a:tr h="305924">
                <a:tc gridSpan="6">
                  <a:txBody>
                    <a:bodyPr/>
                    <a:lstStyle/>
                    <a:p>
                      <a:pPr marL="0" marR="0" lvl="0" indent="0" algn="ctr" defTabSz="914400" rtl="0" eaLnBrk="1" fontAlgn="base" latinLnBrk="0" hangingPunct="1">
                        <a:lnSpc>
                          <a:spcPct val="115000"/>
                        </a:lnSpc>
                        <a:spcBef>
                          <a:spcPts val="1000"/>
                        </a:spcBef>
                        <a:spcAft>
                          <a:spcPct val="0"/>
                        </a:spcAft>
                        <a:buClrTx/>
                        <a:buSzTx/>
                        <a:buFontTx/>
                        <a:buNone/>
                        <a:tabLst/>
                      </a:pPr>
                      <a:r>
                        <a:rPr kumimoji="0" lang="pt-PT" sz="1400" b="1" i="0" u="none" strike="noStrike" cap="none" normalizeH="0" baseline="0" dirty="0" smtClean="0">
                          <a:ln>
                            <a:noFill/>
                          </a:ln>
                          <a:solidFill>
                            <a:srgbClr val="FFFFFF"/>
                          </a:solidFill>
                          <a:effectLst/>
                          <a:latin typeface="Arial Narrow" pitchFamily="34" charset="0"/>
                          <a:ea typeface="Times New Roman" pitchFamily="18" charset="0"/>
                          <a:cs typeface="Tahoma" pitchFamily="34" charset="0"/>
                        </a:rPr>
                        <a:t>Demonstração de Resultados</a:t>
                      </a:r>
                      <a:endParaRPr kumimoji="0" lang="pt-PT"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229824">
                <a:tc>
                  <a:txBody>
                    <a:bodyPr/>
                    <a:lstStyle/>
                    <a:p>
                      <a:pPr marL="0" marR="0" lvl="0" indent="0" algn="l"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rgbClr val="FFFFFF"/>
                          </a:solidFill>
                          <a:effectLst/>
                          <a:latin typeface="Arial Narrow" pitchFamily="34" charset="0"/>
                          <a:ea typeface="Times New Roman" pitchFamily="18" charset="0"/>
                          <a:cs typeface="Tahoma" pitchFamily="34" charset="0"/>
                        </a:rPr>
                        <a:t>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smtClean="0">
                          <a:ln>
                            <a:noFill/>
                          </a:ln>
                          <a:solidFill>
                            <a:srgbClr val="FFFFFF"/>
                          </a:solidFill>
                          <a:effectLst/>
                          <a:latin typeface="Arial Narrow" pitchFamily="34" charset="0"/>
                          <a:ea typeface="Times New Roman" pitchFamily="18" charset="0"/>
                          <a:cs typeface="Tahoma" pitchFamily="34" charset="0"/>
                        </a:rPr>
                        <a:t>2010</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smtClean="0">
                          <a:ln>
                            <a:noFill/>
                          </a:ln>
                          <a:solidFill>
                            <a:srgbClr val="FFFFFF"/>
                          </a:solidFill>
                          <a:effectLst/>
                          <a:latin typeface="Arial Narrow" pitchFamily="34" charset="0"/>
                          <a:ea typeface="Times New Roman" pitchFamily="18" charset="0"/>
                          <a:cs typeface="Tahoma" pitchFamily="34" charset="0"/>
                        </a:rPr>
                        <a:t>2011</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smtClean="0">
                          <a:ln>
                            <a:noFill/>
                          </a:ln>
                          <a:solidFill>
                            <a:srgbClr val="FFFFFF"/>
                          </a:solidFill>
                          <a:effectLst/>
                          <a:latin typeface="Arial Narrow" pitchFamily="34" charset="0"/>
                          <a:ea typeface="Times New Roman" pitchFamily="18" charset="0"/>
                          <a:cs typeface="Tahoma" pitchFamily="34" charset="0"/>
                        </a:rPr>
                        <a:t>2012</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dirty="0" smtClean="0">
                          <a:ln>
                            <a:noFill/>
                          </a:ln>
                          <a:solidFill>
                            <a:srgbClr val="FFFFFF"/>
                          </a:solidFill>
                          <a:effectLst/>
                          <a:latin typeface="Arial Narrow" pitchFamily="34" charset="0"/>
                          <a:ea typeface="Times New Roman" pitchFamily="18" charset="0"/>
                          <a:cs typeface="Tahoma" pitchFamily="34" charset="0"/>
                        </a:rPr>
                        <a:t>2013</a:t>
                      </a:r>
                      <a:endParaRPr kumimoji="0" lang="pt-PT"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smtClean="0">
                          <a:ln>
                            <a:noFill/>
                          </a:ln>
                          <a:solidFill>
                            <a:srgbClr val="FFFFFF"/>
                          </a:solidFill>
                          <a:effectLst/>
                          <a:latin typeface="Arial Narrow" pitchFamily="34" charset="0"/>
                          <a:ea typeface="Times New Roman" pitchFamily="18" charset="0"/>
                          <a:cs typeface="Tahoma" pitchFamily="34" charset="0"/>
                        </a:rPr>
                        <a:t>2014</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r>
              <a:tr h="226780">
                <a:tc>
                  <a:txBody>
                    <a:bodyPr/>
                    <a:lstStyle/>
                    <a:p>
                      <a:pPr marL="0" marR="0" lvl="0" indent="228600" algn="l"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Vendas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349.845,50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450.426,08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533.529,69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604.489,14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653.755,01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r h="229824">
                <a:tc>
                  <a:txBody>
                    <a:bodyPr/>
                    <a:lstStyle/>
                    <a:p>
                      <a:pPr marL="0" marR="0" lvl="0" indent="228600" algn="l"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Prestações de Serviços</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rPr>
                        <a:t>150.458,33 </a:t>
                      </a:r>
                      <a:endParaRPr kumimoji="0" lang="pt-PT"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193.715,10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229.455,54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259.973,13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281.160,94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r h="242000">
                <a:tc>
                  <a:txBody>
                    <a:bodyPr/>
                    <a:lstStyle/>
                    <a:p>
                      <a:pPr marL="0" marR="0" lvl="0" indent="50800" algn="l"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rPr>
                        <a:t>Volume de Negócios</a:t>
                      </a:r>
                      <a:endParaRPr kumimoji="0" lang="pt-PT"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500.303,83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644.141,19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762.985,23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864.462,27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934.915,95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r h="229824">
                <a:tc>
                  <a:txBody>
                    <a:bodyPr/>
                    <a:lstStyle/>
                    <a:p>
                      <a:pPr marL="0" marR="0" lvl="0" indent="163513" algn="l"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CMVMC</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240.225,90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309.290,85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366.355,01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415.080,22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448.909,26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r h="229824">
                <a:tc>
                  <a:txBody>
                    <a:bodyPr/>
                    <a:lstStyle/>
                    <a:p>
                      <a:pPr marL="0" marR="0" lvl="0" indent="163513" algn="l"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rPr>
                        <a:t>Outros Custos Variáveis (FSE)</a:t>
                      </a:r>
                      <a:endParaRPr kumimoji="0" lang="pt-PT"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22.520,00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25.478,08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31.741,28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39.595,88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49.453,39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r h="242000">
                <a:tc>
                  <a:txBody>
                    <a:bodyPr/>
                    <a:lstStyle/>
                    <a:p>
                      <a:pPr marL="0" marR="0" lvl="0" indent="50800" algn="l"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rPr>
                        <a:t>Margem Bruta</a:t>
                      </a:r>
                      <a:endParaRPr kumimoji="0" lang="pt-PT"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rPr>
                        <a:t>237.557,93 </a:t>
                      </a:r>
                      <a:endParaRPr kumimoji="0" lang="pt-PT"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309.372,26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364.888,95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409.786,17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436.553,29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r h="243522">
                <a:tc>
                  <a:txBody>
                    <a:bodyPr/>
                    <a:lstStyle/>
                    <a:p>
                      <a:pPr marL="0" marR="0" lvl="0" indent="163513" algn="l"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FSE - Custos Fixos</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10.200,00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11.334,12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12.735,89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14.388,99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16.346,96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r h="242000">
                <a:tc>
                  <a:txBody>
                    <a:bodyPr/>
                    <a:lstStyle/>
                    <a:p>
                      <a:pPr marL="0" marR="0" lvl="0" indent="50800" algn="l"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Resultado Económico</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227.357,93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298.038,14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rPr>
                        <a:t>352.153,05 </a:t>
                      </a:r>
                      <a:endParaRPr kumimoji="0" lang="pt-PT"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395.397,18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420.206,33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r h="242000">
                <a:tc>
                  <a:txBody>
                    <a:bodyPr/>
                    <a:lstStyle/>
                    <a:p>
                      <a:pPr marL="0" marR="0" lvl="0" indent="163513" algn="l"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Impostos</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540,00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667,44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824,96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1.019,65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1.260,28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r h="245044">
                <a:tc>
                  <a:txBody>
                    <a:bodyPr/>
                    <a:lstStyle/>
                    <a:p>
                      <a:pPr marL="0" marR="0" lvl="0" indent="163513" algn="l"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Custos com o Pessoal</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181.182,96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203.867,87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209.984,28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216.283,65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222.771,92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r h="242000">
                <a:tc>
                  <a:txBody>
                    <a:bodyPr/>
                    <a:lstStyle/>
                    <a:p>
                      <a:pPr marL="0" marR="0" lvl="0" indent="163513" algn="l"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rPr>
                        <a:t>Outros Custos Operacionais</a:t>
                      </a:r>
                      <a:endParaRPr kumimoji="0" lang="pt-PT"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1.250,76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1.610,35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1.907,46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2.161,16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2.337,29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r h="242000">
                <a:tc>
                  <a:txBody>
                    <a:bodyPr/>
                    <a:lstStyle/>
                    <a:p>
                      <a:pPr marL="0" marR="0" lvl="0" indent="50800" algn="l"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EBITDA</a:t>
                      </a:r>
                      <a:r>
                        <a:rPr kumimoji="0" lang="pt-PT" sz="1000" b="0" i="0" u="none" strike="noStrike" cap="none" normalizeH="0" baseline="30000" smtClean="0">
                          <a:ln>
                            <a:noFill/>
                          </a:ln>
                          <a:solidFill>
                            <a:schemeClr val="tx1"/>
                          </a:solidFill>
                          <a:effectLst/>
                          <a:latin typeface="Arial Narrow" pitchFamily="34" charset="0"/>
                          <a:ea typeface="Times New Roman" pitchFamily="18" charset="0"/>
                          <a:cs typeface="Tahoma" pitchFamily="34" charset="0"/>
                        </a:rPr>
                        <a:t>1</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44.384,21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rPr>
                        <a:t>91.892,47 </a:t>
                      </a:r>
                      <a:endParaRPr kumimoji="0" lang="pt-PT"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139.436,36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175.932,73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193.836,84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r h="242000">
                <a:tc>
                  <a:txBody>
                    <a:bodyPr/>
                    <a:lstStyle/>
                    <a:p>
                      <a:pPr marL="0" marR="0" lvl="0" indent="163513" algn="l"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Amortizações</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26.182,85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26.182,85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26.182,85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25.016,18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14.838,93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r h="243522">
                <a:tc>
                  <a:txBody>
                    <a:bodyPr/>
                    <a:lstStyle/>
                    <a:p>
                      <a:pPr marL="0" marR="0" lvl="0" indent="50800" algn="l"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EBIT</a:t>
                      </a:r>
                      <a:r>
                        <a:rPr kumimoji="0" lang="pt-PT" sz="1000" b="0" i="0" u="none" strike="noStrike" cap="none" normalizeH="0" baseline="30000" smtClean="0">
                          <a:ln>
                            <a:noFill/>
                          </a:ln>
                          <a:solidFill>
                            <a:schemeClr val="tx1"/>
                          </a:solidFill>
                          <a:effectLst/>
                          <a:latin typeface="Arial Narrow" pitchFamily="34" charset="0"/>
                          <a:ea typeface="Times New Roman" pitchFamily="18" charset="0"/>
                          <a:cs typeface="Tahoma" pitchFamily="34" charset="0"/>
                        </a:rPr>
                        <a:t>2</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18.201,36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65.709,62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113.253,51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150.916,55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178.997,91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r h="242000">
                <a:tc>
                  <a:txBody>
                    <a:bodyPr/>
                    <a:lstStyle/>
                    <a:p>
                      <a:pPr marL="0" marR="0" lvl="0" indent="163513" algn="l"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Custos Financeiros</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22.059,89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17.647,91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13.235,93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8.823,96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4.411,98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r h="243522">
                <a:tc>
                  <a:txBody>
                    <a:bodyPr/>
                    <a:lstStyle/>
                    <a:p>
                      <a:pPr marL="0" marR="0" lvl="0" indent="50800" algn="l"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RESULTADO FINANCEIRO</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-22.059,89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-17.647,91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-13.235,93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-8.823,96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-4.411,98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r h="242000">
                <a:tc>
                  <a:txBody>
                    <a:bodyPr/>
                    <a:lstStyle/>
                    <a:p>
                      <a:pPr marL="0" marR="0" lvl="0" indent="50800" algn="l"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RAI</a:t>
                      </a:r>
                      <a:r>
                        <a:rPr kumimoji="0" lang="pt-PT" sz="1000" b="0" i="0" u="none" strike="noStrike" cap="none" normalizeH="0" baseline="30000" smtClean="0">
                          <a:ln>
                            <a:noFill/>
                          </a:ln>
                          <a:solidFill>
                            <a:schemeClr val="tx1"/>
                          </a:solidFill>
                          <a:effectLst/>
                          <a:latin typeface="Arial Narrow" pitchFamily="34" charset="0"/>
                          <a:ea typeface="Times New Roman" pitchFamily="18" charset="0"/>
                          <a:cs typeface="Tahoma" pitchFamily="34" charset="0"/>
                        </a:rPr>
                        <a:t>3</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-3.858,53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48.061,71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100.017,57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142.092,59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174.585,93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r h="243522">
                <a:tc>
                  <a:txBody>
                    <a:bodyPr/>
                    <a:lstStyle/>
                    <a:p>
                      <a:pPr marL="0" marR="0" lvl="0" indent="163513" algn="l"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Impostos Sobre os Lucros</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10.209,22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24.942,16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36.092,04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44.702,77 </a:t>
                      </a:r>
                      <a:endParaRPr kumimoji="0" lang="pt-P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r h="242000">
                <a:tc>
                  <a:txBody>
                    <a:bodyPr/>
                    <a:lstStyle/>
                    <a:p>
                      <a:pPr marL="0" marR="0" lvl="0" indent="50800" algn="l"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rPr>
                        <a:t>RESULTADO LÍQUIDO </a:t>
                      </a:r>
                      <a:endParaRPr kumimoji="0" lang="pt-PT"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rPr>
                        <a:t>-3.858,53 </a:t>
                      </a:r>
                      <a:endParaRPr kumimoji="0" lang="pt-PT"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rPr>
                        <a:t>37.852,49 </a:t>
                      </a:r>
                      <a:endParaRPr kumimoji="0" lang="pt-PT"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rPr>
                        <a:t>75.075,42 </a:t>
                      </a:r>
                      <a:endParaRPr kumimoji="0" lang="pt-PT"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rPr>
                        <a:t>106.000,56 </a:t>
                      </a:r>
                      <a:endParaRPr kumimoji="0" lang="pt-PT"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0" eaLnBrk="1" fontAlgn="base" latinLnBrk="0" hangingPunct="1">
                        <a:lnSpc>
                          <a:spcPct val="115000"/>
                        </a:lnSpc>
                        <a:spcBef>
                          <a:spcPts val="1000"/>
                        </a:spcBef>
                        <a:spcAft>
                          <a:spcPct val="0"/>
                        </a:spcAft>
                        <a:buClrTx/>
                        <a:buSzTx/>
                        <a:buFontTx/>
                        <a:buNone/>
                        <a:tabLst/>
                      </a:pPr>
                      <a:r>
                        <a:rPr kumimoji="0" lang="pt-PT" sz="1000" b="1"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rPr>
                        <a:t>129.883,16 </a:t>
                      </a:r>
                      <a:endParaRPr kumimoji="0" lang="pt-PT"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35368" marR="3536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bl>
          </a:graphicData>
        </a:graphic>
      </p:graphicFrame>
      <p:grpSp>
        <p:nvGrpSpPr>
          <p:cNvPr id="60572" name="Grupo 12"/>
          <p:cNvGrpSpPr>
            <a:grpSpLocks/>
          </p:cNvGrpSpPr>
          <p:nvPr/>
        </p:nvGrpSpPr>
        <p:grpSpPr bwMode="auto">
          <a:xfrm>
            <a:off x="7000875" y="4999038"/>
            <a:ext cx="2005013" cy="1182687"/>
            <a:chOff x="7000892" y="4999574"/>
            <a:chExt cx="2005223" cy="1182053"/>
          </a:xfrm>
        </p:grpSpPr>
        <p:graphicFrame>
          <p:nvGraphicFramePr>
            <p:cNvPr id="9" name="Chart 2"/>
            <p:cNvGraphicFramePr>
              <a:graphicFrameLocks/>
            </p:cNvGraphicFramePr>
            <p:nvPr/>
          </p:nvGraphicFramePr>
          <p:xfrm>
            <a:off x="7000892" y="5000636"/>
            <a:ext cx="2005223" cy="1180991"/>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2"/>
            <p:cNvSpPr txBox="1">
              <a:spLocks noChangeArrowheads="1"/>
            </p:cNvSpPr>
            <p:nvPr/>
          </p:nvSpPr>
          <p:spPr bwMode="auto">
            <a:xfrm>
              <a:off x="7250156" y="4999574"/>
              <a:ext cx="1751195" cy="215784"/>
            </a:xfrm>
            <a:prstGeom prst="rect">
              <a:avLst/>
            </a:prstGeom>
            <a:noFill/>
            <a:ln w="9525">
              <a:noFill/>
              <a:miter lim="800000"/>
              <a:headEnd/>
              <a:tailEnd/>
            </a:ln>
          </p:spPr>
          <p:txBody>
            <a:bodyPr anchor="ctr"/>
            <a:lstStyle/>
            <a:p>
              <a:pPr algn="ctr">
                <a:defRPr/>
              </a:pPr>
              <a:r>
                <a:rPr lang="pt-PT" sz="1000" kern="0" dirty="0">
                  <a:solidFill>
                    <a:schemeClr val="accent2"/>
                  </a:solidFill>
                  <a:latin typeface="+mj-lt"/>
                  <a:ea typeface="+mj-ea"/>
                  <a:cs typeface="+mj-cs"/>
                </a:rPr>
                <a:t>Resultado Líquido</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0" fill="hold"/>
                                        <p:tgtEl>
                                          <p:spTgt spid="3076"/>
                                        </p:tgtEl>
                                        <p:attrNameLst>
                                          <p:attrName>ppt_w</p:attrName>
                                        </p:attrNameLst>
                                      </p:cBhvr>
                                      <p:tavLst>
                                        <p:tav tm="0" fmla="#ppt_w*sin(2.5*pi*$)">
                                          <p:val>
                                            <p:fltVal val="0"/>
                                          </p:val>
                                        </p:tav>
                                        <p:tav tm="100000">
                                          <p:val>
                                            <p:fltVal val="1"/>
                                          </p:val>
                                        </p:tav>
                                      </p:tavLst>
                                    </p:anim>
                                    <p:anim calcmode="lin" valueType="num">
                                      <p:cBhvr>
                                        <p:cTn id="8" dur="5000" fill="hold"/>
                                        <p:tgtEl>
                                          <p:spTgt spid="30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16" descr="euro"/>
          <p:cNvPicPr>
            <a:picLocks noChangeAspect="1" noChangeArrowheads="1"/>
          </p:cNvPicPr>
          <p:nvPr/>
        </p:nvPicPr>
        <p:blipFill>
          <a:blip r:embed="rId3"/>
          <a:srcRect/>
          <a:stretch>
            <a:fillRect/>
          </a:stretch>
        </p:blipFill>
        <p:spPr bwMode="auto">
          <a:xfrm>
            <a:off x="6357938" y="3917950"/>
            <a:ext cx="2247900" cy="2247900"/>
          </a:xfrm>
          <a:prstGeom prst="rect">
            <a:avLst/>
          </a:prstGeom>
          <a:noFill/>
          <a:ln w="9525">
            <a:noFill/>
            <a:miter lim="800000"/>
            <a:headEnd/>
            <a:tailEnd/>
          </a:ln>
        </p:spPr>
      </p:pic>
      <p:sp>
        <p:nvSpPr>
          <p:cNvPr id="62466" name="Rectangle 6"/>
          <p:cNvSpPr>
            <a:spLocks noGrp="1" noChangeArrowheads="1"/>
          </p:cNvSpPr>
          <p:nvPr>
            <p:ph type="sldNum" sz="quarter" idx="12"/>
          </p:nvPr>
        </p:nvSpPr>
        <p:spPr>
          <a:xfrm>
            <a:off x="6553200" y="6434138"/>
            <a:ext cx="2133600" cy="476250"/>
          </a:xfrm>
          <a:noFill/>
        </p:spPr>
        <p:txBody>
          <a:bodyPr/>
          <a:lstStyle/>
          <a:p>
            <a:fld id="{6FD83E71-0C21-4D73-9B28-147B09F6AE14}" type="slidenum">
              <a:rPr lang="pt-PT" sz="1000" smtClean="0"/>
              <a:pPr/>
              <a:t>24</a:t>
            </a:fld>
            <a:endParaRPr lang="pt-PT" sz="1000" smtClean="0"/>
          </a:p>
        </p:txBody>
      </p:sp>
      <p:sp>
        <p:nvSpPr>
          <p:cNvPr id="62467" name="Rectangle 2"/>
          <p:cNvSpPr>
            <a:spLocks noGrp="1" noChangeArrowheads="1"/>
          </p:cNvSpPr>
          <p:nvPr>
            <p:ph type="title" idx="4294967295"/>
          </p:nvPr>
        </p:nvSpPr>
        <p:spPr>
          <a:xfrm>
            <a:off x="457200" y="1125538"/>
            <a:ext cx="8229600" cy="581025"/>
          </a:xfrm>
        </p:spPr>
        <p:txBody>
          <a:bodyPr/>
          <a:lstStyle/>
          <a:p>
            <a:pPr eaLnBrk="1" hangingPunct="1"/>
            <a:r>
              <a:rPr lang="pt-PT" sz="3000" smtClean="0">
                <a:solidFill>
                  <a:schemeClr val="accent2"/>
                </a:solidFill>
              </a:rPr>
              <a:t>Viabilidade Económico-Financeira</a:t>
            </a:r>
          </a:p>
        </p:txBody>
      </p:sp>
      <p:sp>
        <p:nvSpPr>
          <p:cNvPr id="69636" name="Rectangle 3"/>
          <p:cNvSpPr>
            <a:spLocks noGrp="1" noChangeArrowheads="1"/>
          </p:cNvSpPr>
          <p:nvPr>
            <p:ph type="body" idx="4294967295"/>
          </p:nvPr>
        </p:nvSpPr>
        <p:spPr>
          <a:xfrm>
            <a:off x="1020763" y="2022475"/>
            <a:ext cx="5567362" cy="3711575"/>
          </a:xfrm>
        </p:spPr>
        <p:txBody>
          <a:bodyPr/>
          <a:lstStyle/>
          <a:p>
            <a:pPr eaLnBrk="1" hangingPunct="1">
              <a:lnSpc>
                <a:spcPct val="200000"/>
              </a:lnSpc>
              <a:buFont typeface="Wingdings" pitchFamily="2" charset="2"/>
              <a:buChar char="µ"/>
              <a:defRPr/>
            </a:pPr>
            <a:r>
              <a:rPr lang="pt-PT" sz="2000" b="1" dirty="0" smtClean="0"/>
              <a:t>VAL</a:t>
            </a:r>
            <a:r>
              <a:rPr lang="pt-PT" sz="500" b="1" dirty="0" smtClean="0"/>
              <a:t> </a:t>
            </a:r>
            <a:r>
              <a:rPr lang="pt-PT" sz="2000" dirty="0" smtClean="0"/>
              <a:t>=</a:t>
            </a:r>
            <a:r>
              <a:rPr lang="pt-PT" sz="500" dirty="0" smtClean="0"/>
              <a:t> </a:t>
            </a:r>
            <a:r>
              <a:rPr lang="pt-PT" sz="2000" dirty="0" smtClean="0"/>
              <a:t>123.147,50€   </a:t>
            </a:r>
            <a:r>
              <a:rPr lang="pt-PT" sz="2000" dirty="0" smtClean="0">
                <a:solidFill>
                  <a:schemeClr val="accent2">
                    <a:lumMod val="60000"/>
                    <a:lumOff val="40000"/>
                  </a:schemeClr>
                </a:solidFill>
              </a:rPr>
              <a:t>(VAL&gt;0)</a:t>
            </a:r>
          </a:p>
          <a:p>
            <a:pPr eaLnBrk="1" hangingPunct="1">
              <a:lnSpc>
                <a:spcPct val="200000"/>
              </a:lnSpc>
              <a:buFont typeface="Wingdings" pitchFamily="2" charset="2"/>
              <a:buChar char="µ"/>
              <a:defRPr/>
            </a:pPr>
            <a:r>
              <a:rPr lang="pt-PT" sz="2000" b="1" dirty="0" smtClean="0"/>
              <a:t>TIR</a:t>
            </a:r>
            <a:r>
              <a:rPr lang="pt-PT" sz="500" b="1" dirty="0" smtClean="0"/>
              <a:t> </a:t>
            </a:r>
            <a:r>
              <a:rPr lang="pt-PT" sz="2000" dirty="0" smtClean="0"/>
              <a:t>=</a:t>
            </a:r>
            <a:r>
              <a:rPr lang="pt-PT" sz="500" dirty="0" smtClean="0"/>
              <a:t> </a:t>
            </a:r>
            <a:r>
              <a:rPr lang="pt-PT" sz="2000" dirty="0" smtClean="0"/>
              <a:t>18,95%   </a:t>
            </a:r>
            <a:r>
              <a:rPr lang="pt-PT" sz="2000" dirty="0" smtClean="0">
                <a:solidFill>
                  <a:schemeClr val="accent2">
                    <a:lumMod val="60000"/>
                    <a:lumOff val="40000"/>
                  </a:schemeClr>
                </a:solidFill>
              </a:rPr>
              <a:t>(TIR&gt;COC COC=11,43%)</a:t>
            </a:r>
          </a:p>
          <a:p>
            <a:pPr eaLnBrk="1" hangingPunct="1">
              <a:lnSpc>
                <a:spcPct val="200000"/>
              </a:lnSpc>
              <a:buFont typeface="Wingdings" pitchFamily="2" charset="2"/>
              <a:buChar char="µ"/>
              <a:defRPr/>
            </a:pPr>
            <a:r>
              <a:rPr lang="pt-PT" sz="2000" b="1" dirty="0" smtClean="0"/>
              <a:t>IR</a:t>
            </a:r>
            <a:r>
              <a:rPr lang="pt-PT" sz="500" b="1" dirty="0" smtClean="0"/>
              <a:t> </a:t>
            </a:r>
            <a:r>
              <a:rPr lang="pt-PT" sz="2000" dirty="0" smtClean="0"/>
              <a:t>=</a:t>
            </a:r>
            <a:r>
              <a:rPr lang="pt-PT" sz="500" dirty="0" smtClean="0"/>
              <a:t> </a:t>
            </a:r>
            <a:r>
              <a:rPr lang="pt-PT" sz="2000" dirty="0" smtClean="0"/>
              <a:t>1,29   </a:t>
            </a:r>
            <a:r>
              <a:rPr lang="pt-PT" sz="2000" dirty="0" smtClean="0">
                <a:solidFill>
                  <a:schemeClr val="accent2">
                    <a:lumMod val="60000"/>
                    <a:lumOff val="40000"/>
                  </a:schemeClr>
                </a:solidFill>
              </a:rPr>
              <a:t>(1,29&gt;1; VAL&gt;0 e TIR&gt;TA)</a:t>
            </a:r>
          </a:p>
          <a:p>
            <a:pPr eaLnBrk="1" hangingPunct="1">
              <a:lnSpc>
                <a:spcPct val="200000"/>
              </a:lnSpc>
              <a:buFont typeface="Wingdings" pitchFamily="2" charset="2"/>
              <a:buChar char="µ"/>
              <a:defRPr/>
            </a:pPr>
            <a:r>
              <a:rPr lang="pt-PT" sz="2000" b="1" dirty="0" smtClean="0"/>
              <a:t>PRI</a:t>
            </a:r>
            <a:r>
              <a:rPr lang="pt-PT" sz="500" b="1" dirty="0" smtClean="0"/>
              <a:t> </a:t>
            </a:r>
            <a:r>
              <a:rPr lang="pt-PT" sz="2000" dirty="0" smtClean="0"/>
              <a:t>=</a:t>
            </a:r>
            <a:r>
              <a:rPr lang="pt-PT" sz="500" dirty="0" smtClean="0"/>
              <a:t> </a:t>
            </a:r>
            <a:r>
              <a:rPr lang="pt-PT" sz="2000" dirty="0" smtClean="0"/>
              <a:t>4,54   </a:t>
            </a:r>
            <a:r>
              <a:rPr lang="pt-PT" sz="2000" dirty="0" smtClean="0">
                <a:solidFill>
                  <a:schemeClr val="accent2">
                    <a:lumMod val="60000"/>
                    <a:lumOff val="40000"/>
                  </a:schemeClr>
                </a:solidFill>
              </a:rPr>
              <a:t>(4 anos, 6 meses e 14 dias)</a:t>
            </a:r>
          </a:p>
          <a:p>
            <a:pPr eaLnBrk="1" hangingPunct="1">
              <a:lnSpc>
                <a:spcPct val="200000"/>
              </a:lnSpc>
              <a:buFont typeface="Wingdings" pitchFamily="2" charset="2"/>
              <a:buChar char="µ"/>
              <a:defRPr/>
            </a:pPr>
            <a:r>
              <a:rPr lang="pt-PT" sz="2000" b="1" dirty="0" smtClean="0"/>
              <a:t>ROE</a:t>
            </a:r>
            <a:r>
              <a:rPr lang="pt-PT" sz="500" b="1" dirty="0" smtClean="0"/>
              <a:t> </a:t>
            </a:r>
            <a:r>
              <a:rPr lang="pt-PT" sz="2000" dirty="0" smtClean="0"/>
              <a:t>=</a:t>
            </a:r>
            <a:r>
              <a:rPr lang="pt-PT" sz="500" dirty="0" smtClean="0"/>
              <a:t> </a:t>
            </a:r>
            <a:r>
              <a:rPr lang="pt-PT" sz="2000" dirty="0" smtClean="0"/>
              <a:t>32,89%   </a:t>
            </a:r>
            <a:r>
              <a:rPr lang="pt-PT" sz="2000" dirty="0" smtClean="0">
                <a:solidFill>
                  <a:schemeClr val="accent2">
                    <a:lumMod val="60000"/>
                    <a:lumOff val="40000"/>
                  </a:schemeClr>
                </a:solidFill>
              </a:rPr>
              <a:t>(em 2014)</a:t>
            </a:r>
          </a:p>
        </p:txBody>
      </p:sp>
      <p:pic>
        <p:nvPicPr>
          <p:cNvPr id="3076" name="Picture 4" descr="http://musepe.programaescolhas.pt/sites/104/images/pmba-big.gif"/>
          <p:cNvPicPr preferRelativeResize="0">
            <a:picLocks noChangeAspect="1" noChangeArrowheads="1"/>
          </p:cNvPicPr>
          <p:nvPr/>
        </p:nvPicPr>
        <p:blipFill>
          <a:blip r:embed="rId4" r:link="rId5"/>
          <a:srcRect/>
          <a:stretch>
            <a:fillRect/>
          </a:stretch>
        </p:blipFill>
        <p:spPr bwMode="auto">
          <a:xfrm>
            <a:off x="323850" y="142875"/>
            <a:ext cx="612775" cy="603250"/>
          </a:xfrm>
          <a:prstGeom prst="rect">
            <a:avLst/>
          </a:prstGeom>
          <a:noFill/>
          <a:ln w="9525">
            <a:noFill/>
            <a:miter lim="800000"/>
            <a:headEnd/>
            <a:tailEnd/>
          </a:ln>
        </p:spPr>
      </p:pic>
      <p:sp>
        <p:nvSpPr>
          <p:cNvPr id="14340" name="Text Box 5"/>
          <p:cNvSpPr txBox="1">
            <a:spLocks noChangeArrowheads="1"/>
          </p:cNvSpPr>
          <p:nvPr/>
        </p:nvSpPr>
        <p:spPr bwMode="auto">
          <a:xfrm>
            <a:off x="2105025" y="6440488"/>
            <a:ext cx="4824413" cy="261937"/>
          </a:xfrm>
          <a:prstGeom prst="rect">
            <a:avLst/>
          </a:prstGeom>
          <a:noFill/>
          <a:ln w="9525">
            <a:noFill/>
            <a:miter lim="800000"/>
            <a:headEnd/>
            <a:tailEnd/>
          </a:ln>
        </p:spPr>
        <p:txBody>
          <a:bodyPr>
            <a:spAutoFit/>
          </a:bodyPr>
          <a:lstStyle/>
          <a:p>
            <a:pPr algn="ctr">
              <a:spcBef>
                <a:spcPct val="50000"/>
              </a:spcBef>
              <a:defRPr/>
            </a:pPr>
            <a:r>
              <a:rPr lang="pt-PT" sz="1050" b="1" dirty="0">
                <a:solidFill>
                  <a:srgbClr val="000000"/>
                </a:solidFill>
              </a:rPr>
              <a:t>PLANO DE NEGÓCIOS – PHARMA SPA</a:t>
            </a:r>
          </a:p>
        </p:txBody>
      </p:sp>
      <p:sp>
        <p:nvSpPr>
          <p:cNvPr id="62471" name="Text Box 6"/>
          <p:cNvSpPr txBox="1">
            <a:spLocks noChangeArrowheads="1"/>
          </p:cNvSpPr>
          <p:nvPr/>
        </p:nvSpPr>
        <p:spPr bwMode="auto">
          <a:xfrm>
            <a:off x="1000125" y="285750"/>
            <a:ext cx="6842125" cy="381000"/>
          </a:xfrm>
          <a:prstGeom prst="rect">
            <a:avLst/>
          </a:prstGeom>
          <a:noFill/>
          <a:ln w="9525">
            <a:noFill/>
            <a:miter lim="800000"/>
            <a:headEnd/>
            <a:tailEnd/>
          </a:ln>
        </p:spPr>
        <p:txBody>
          <a:bodyPr>
            <a:spAutoFit/>
          </a:bodyPr>
          <a:lstStyle/>
          <a:p>
            <a:pPr>
              <a:lnSpc>
                <a:spcPct val="70000"/>
              </a:lnSpc>
              <a:spcBef>
                <a:spcPct val="50000"/>
              </a:spcBef>
            </a:pPr>
            <a:r>
              <a:rPr lang="pt-PT" sz="1000" b="1">
                <a:solidFill>
                  <a:schemeClr val="tx2"/>
                </a:solidFill>
              </a:rPr>
              <a:t>MESTRADO EM GESTÃO</a:t>
            </a:r>
          </a:p>
          <a:p>
            <a:pPr>
              <a:lnSpc>
                <a:spcPct val="70000"/>
              </a:lnSpc>
              <a:spcBef>
                <a:spcPct val="50000"/>
              </a:spcBef>
            </a:pPr>
            <a:r>
              <a:rPr lang="pt-PT" sz="1000">
                <a:solidFill>
                  <a:srgbClr val="000000"/>
                </a:solidFill>
              </a:rPr>
              <a:t>ESPECIALIZAÇÃO EM EMPREENDEDORISMO E INOVAÇÃO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0" fill="hold"/>
                                        <p:tgtEl>
                                          <p:spTgt spid="3076"/>
                                        </p:tgtEl>
                                        <p:attrNameLst>
                                          <p:attrName>ppt_w</p:attrName>
                                        </p:attrNameLst>
                                      </p:cBhvr>
                                      <p:tavLst>
                                        <p:tav tm="0" fmla="#ppt_w*sin(2.5*pi*$)">
                                          <p:val>
                                            <p:fltVal val="0"/>
                                          </p:val>
                                        </p:tav>
                                        <p:tav tm="100000">
                                          <p:val>
                                            <p:fltVal val="1"/>
                                          </p:val>
                                        </p:tav>
                                      </p:tavLst>
                                    </p:anim>
                                    <p:anim calcmode="lin" valueType="num">
                                      <p:cBhvr>
                                        <p:cTn id="8" dur="5000" fill="hold"/>
                                        <p:tgtEl>
                                          <p:spTgt spid="30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6"/>
          <p:cNvSpPr txBox="1">
            <a:spLocks noGrp="1" noChangeArrowheads="1"/>
          </p:cNvSpPr>
          <p:nvPr/>
        </p:nvSpPr>
        <p:spPr bwMode="auto">
          <a:xfrm>
            <a:off x="6553200" y="6434138"/>
            <a:ext cx="2133600" cy="476250"/>
          </a:xfrm>
          <a:prstGeom prst="rect">
            <a:avLst/>
          </a:prstGeom>
          <a:noFill/>
          <a:ln w="9525">
            <a:noFill/>
            <a:miter lim="800000"/>
            <a:headEnd/>
            <a:tailEnd/>
          </a:ln>
        </p:spPr>
        <p:txBody>
          <a:bodyPr/>
          <a:lstStyle/>
          <a:p>
            <a:pPr algn="r"/>
            <a:fld id="{9FE62800-EEB0-4CA8-932E-A905BB12927E}" type="slidenum">
              <a:rPr lang="pt-PT" sz="1000"/>
              <a:pPr algn="r"/>
              <a:t>25</a:t>
            </a:fld>
            <a:endParaRPr lang="pt-PT" sz="1000"/>
          </a:p>
        </p:txBody>
      </p:sp>
      <p:sp>
        <p:nvSpPr>
          <p:cNvPr id="64514" name="Rectangle 2"/>
          <p:cNvSpPr>
            <a:spLocks noGrp="1" noChangeArrowheads="1"/>
          </p:cNvSpPr>
          <p:nvPr>
            <p:ph type="title" idx="4294967295"/>
          </p:nvPr>
        </p:nvSpPr>
        <p:spPr>
          <a:xfrm>
            <a:off x="457200" y="1125538"/>
            <a:ext cx="8229600" cy="581025"/>
          </a:xfrm>
        </p:spPr>
        <p:txBody>
          <a:bodyPr/>
          <a:lstStyle/>
          <a:p>
            <a:pPr eaLnBrk="1" hangingPunct="1">
              <a:lnSpc>
                <a:spcPct val="70000"/>
              </a:lnSpc>
            </a:pPr>
            <a:r>
              <a:rPr lang="pt-PT" sz="2800" smtClean="0">
                <a:solidFill>
                  <a:schemeClr val="accent2"/>
                </a:solidFill>
              </a:rPr>
              <a:t>Análise de Sensibilidade</a:t>
            </a:r>
            <a:r>
              <a:rPr lang="pt-PT" sz="3000" smtClean="0">
                <a:solidFill>
                  <a:schemeClr val="accent2"/>
                </a:solidFill>
              </a:rPr>
              <a:t/>
            </a:r>
            <a:br>
              <a:rPr lang="pt-PT" sz="3000" smtClean="0">
                <a:solidFill>
                  <a:schemeClr val="accent2"/>
                </a:solidFill>
              </a:rPr>
            </a:br>
            <a:r>
              <a:rPr lang="pt-PT" sz="1800" smtClean="0">
                <a:solidFill>
                  <a:schemeClr val="accent2"/>
                </a:solidFill>
              </a:rPr>
              <a:t>Volume de Negócios</a:t>
            </a:r>
            <a:r>
              <a:rPr lang="pt-PT" sz="3000" smtClean="0">
                <a:solidFill>
                  <a:schemeClr val="accent2"/>
                </a:solidFill>
              </a:rPr>
              <a:t> </a:t>
            </a:r>
          </a:p>
        </p:txBody>
      </p:sp>
      <p:pic>
        <p:nvPicPr>
          <p:cNvPr id="3076" name="Picture 4" descr="http://musepe.programaescolhas.pt/sites/104/images/pmba-big.gif"/>
          <p:cNvPicPr preferRelativeResize="0">
            <a:picLocks noChangeAspect="1" noChangeArrowheads="1"/>
          </p:cNvPicPr>
          <p:nvPr/>
        </p:nvPicPr>
        <p:blipFill>
          <a:blip r:embed="rId3" r:link="rId4"/>
          <a:srcRect/>
          <a:stretch>
            <a:fillRect/>
          </a:stretch>
        </p:blipFill>
        <p:spPr bwMode="auto">
          <a:xfrm>
            <a:off x="323850" y="142875"/>
            <a:ext cx="612775" cy="603250"/>
          </a:xfrm>
          <a:prstGeom prst="rect">
            <a:avLst/>
          </a:prstGeom>
          <a:noFill/>
          <a:ln w="9525">
            <a:noFill/>
            <a:miter lim="800000"/>
            <a:headEnd/>
            <a:tailEnd/>
          </a:ln>
        </p:spPr>
      </p:pic>
      <p:sp>
        <p:nvSpPr>
          <p:cNvPr id="14340" name="Text Box 5"/>
          <p:cNvSpPr txBox="1">
            <a:spLocks noChangeArrowheads="1"/>
          </p:cNvSpPr>
          <p:nvPr/>
        </p:nvSpPr>
        <p:spPr bwMode="auto">
          <a:xfrm>
            <a:off x="2105025" y="6440488"/>
            <a:ext cx="4824413" cy="261937"/>
          </a:xfrm>
          <a:prstGeom prst="rect">
            <a:avLst/>
          </a:prstGeom>
          <a:noFill/>
          <a:ln w="9525">
            <a:noFill/>
            <a:miter lim="800000"/>
            <a:headEnd/>
            <a:tailEnd/>
          </a:ln>
        </p:spPr>
        <p:txBody>
          <a:bodyPr>
            <a:spAutoFit/>
          </a:bodyPr>
          <a:lstStyle/>
          <a:p>
            <a:pPr algn="ctr">
              <a:spcBef>
                <a:spcPct val="50000"/>
              </a:spcBef>
              <a:defRPr/>
            </a:pPr>
            <a:r>
              <a:rPr lang="pt-PT" sz="1050" b="1" dirty="0">
                <a:solidFill>
                  <a:srgbClr val="000000"/>
                </a:solidFill>
              </a:rPr>
              <a:t>PLANO DE NEGÓCIOS – PHARMA SPA</a:t>
            </a:r>
          </a:p>
        </p:txBody>
      </p:sp>
      <p:sp>
        <p:nvSpPr>
          <p:cNvPr id="64517" name="Text Box 6"/>
          <p:cNvSpPr txBox="1">
            <a:spLocks noChangeArrowheads="1"/>
          </p:cNvSpPr>
          <p:nvPr/>
        </p:nvSpPr>
        <p:spPr bwMode="auto">
          <a:xfrm>
            <a:off x="1000125" y="285750"/>
            <a:ext cx="6842125" cy="381000"/>
          </a:xfrm>
          <a:prstGeom prst="rect">
            <a:avLst/>
          </a:prstGeom>
          <a:noFill/>
          <a:ln w="9525">
            <a:noFill/>
            <a:miter lim="800000"/>
            <a:headEnd/>
            <a:tailEnd/>
          </a:ln>
        </p:spPr>
        <p:txBody>
          <a:bodyPr>
            <a:spAutoFit/>
          </a:bodyPr>
          <a:lstStyle/>
          <a:p>
            <a:pPr>
              <a:lnSpc>
                <a:spcPct val="70000"/>
              </a:lnSpc>
              <a:spcBef>
                <a:spcPct val="50000"/>
              </a:spcBef>
            </a:pPr>
            <a:r>
              <a:rPr lang="pt-PT" sz="1000" b="1">
                <a:solidFill>
                  <a:schemeClr val="tx2"/>
                </a:solidFill>
              </a:rPr>
              <a:t>MESTRADO EM GESTÃO</a:t>
            </a:r>
          </a:p>
          <a:p>
            <a:pPr>
              <a:lnSpc>
                <a:spcPct val="70000"/>
              </a:lnSpc>
              <a:spcBef>
                <a:spcPct val="50000"/>
              </a:spcBef>
            </a:pPr>
            <a:r>
              <a:rPr lang="pt-PT" sz="1000">
                <a:solidFill>
                  <a:srgbClr val="000000"/>
                </a:solidFill>
              </a:rPr>
              <a:t>ESPECIALIZAÇÃO EM EMPREENDEDORISMO E INOVAÇÃO</a:t>
            </a:r>
          </a:p>
        </p:txBody>
      </p:sp>
      <p:pic>
        <p:nvPicPr>
          <p:cNvPr id="64518" name="Picture 21"/>
          <p:cNvPicPr>
            <a:picLocks noChangeAspect="1" noChangeArrowheads="1"/>
          </p:cNvPicPr>
          <p:nvPr/>
        </p:nvPicPr>
        <p:blipFill>
          <a:blip r:embed="rId5"/>
          <a:srcRect l="6329" t="33992" r="36494" b="26479"/>
          <a:stretch>
            <a:fillRect/>
          </a:stretch>
        </p:blipFill>
        <p:spPr bwMode="auto">
          <a:xfrm>
            <a:off x="4211638" y="1928813"/>
            <a:ext cx="4176712" cy="2165350"/>
          </a:xfrm>
          <a:prstGeom prst="rect">
            <a:avLst/>
          </a:prstGeom>
          <a:noFill/>
          <a:ln w="9525">
            <a:noFill/>
            <a:miter lim="800000"/>
            <a:headEnd/>
            <a:tailEnd/>
          </a:ln>
        </p:spPr>
      </p:pic>
      <p:pic>
        <p:nvPicPr>
          <p:cNvPr id="64519" name="Picture 27"/>
          <p:cNvPicPr>
            <a:picLocks noChangeAspect="1" noChangeArrowheads="1"/>
          </p:cNvPicPr>
          <p:nvPr/>
        </p:nvPicPr>
        <p:blipFill>
          <a:blip r:embed="rId6"/>
          <a:srcRect l="21184" t="33908" r="39182" b="35023"/>
          <a:stretch>
            <a:fillRect/>
          </a:stretch>
        </p:blipFill>
        <p:spPr bwMode="auto">
          <a:xfrm>
            <a:off x="4622800" y="4211638"/>
            <a:ext cx="3621088" cy="2228850"/>
          </a:xfrm>
          <a:prstGeom prst="rect">
            <a:avLst/>
          </a:prstGeom>
          <a:noFill/>
          <a:ln w="9525">
            <a:noFill/>
            <a:miter lim="800000"/>
            <a:headEnd/>
            <a:tailEnd/>
          </a:ln>
        </p:spPr>
      </p:pic>
      <p:sp>
        <p:nvSpPr>
          <p:cNvPr id="64520" name="Rectangle 28"/>
          <p:cNvSpPr>
            <a:spLocks noChangeArrowheads="1"/>
          </p:cNvSpPr>
          <p:nvPr/>
        </p:nvSpPr>
        <p:spPr bwMode="auto">
          <a:xfrm>
            <a:off x="1736725" y="846138"/>
            <a:ext cx="2062163" cy="0"/>
          </a:xfrm>
          <a:prstGeom prst="rect">
            <a:avLst/>
          </a:prstGeom>
          <a:solidFill>
            <a:srgbClr val="D3DFEE"/>
          </a:solidFill>
          <a:ln w="9525">
            <a:noFill/>
            <a:miter lim="800000"/>
            <a:headEnd/>
            <a:tailEnd/>
          </a:ln>
        </p:spPr>
        <p:txBody>
          <a:bodyPr wrap="none" anchor="ctr">
            <a:spAutoFit/>
          </a:bodyPr>
          <a:lstStyle/>
          <a:p>
            <a:endParaRPr lang="pt-PT"/>
          </a:p>
        </p:txBody>
      </p:sp>
      <p:sp>
        <p:nvSpPr>
          <p:cNvPr id="64521" name="Rectangle 2"/>
          <p:cNvSpPr>
            <a:spLocks noChangeArrowheads="1"/>
          </p:cNvSpPr>
          <p:nvPr/>
        </p:nvSpPr>
        <p:spPr bwMode="auto">
          <a:xfrm>
            <a:off x="4811713" y="2065338"/>
            <a:ext cx="3144837" cy="254000"/>
          </a:xfrm>
          <a:prstGeom prst="rect">
            <a:avLst/>
          </a:prstGeom>
          <a:solidFill>
            <a:schemeClr val="bg1"/>
          </a:solidFill>
          <a:ln w="9525">
            <a:noFill/>
            <a:miter lim="800000"/>
            <a:headEnd/>
            <a:tailEnd/>
          </a:ln>
        </p:spPr>
        <p:txBody>
          <a:bodyPr anchor="ctr"/>
          <a:lstStyle/>
          <a:p>
            <a:pPr algn="ctr">
              <a:lnSpc>
                <a:spcPct val="70000"/>
              </a:lnSpc>
            </a:pPr>
            <a:r>
              <a:rPr lang="pt-PT" sz="1000" b="1"/>
              <a:t>Gráfico 1 – Sensibilidade do VAL </a:t>
            </a:r>
          </a:p>
        </p:txBody>
      </p:sp>
      <p:sp>
        <p:nvSpPr>
          <p:cNvPr id="64522" name="Rectangle 2"/>
          <p:cNvSpPr>
            <a:spLocks noChangeArrowheads="1"/>
          </p:cNvSpPr>
          <p:nvPr/>
        </p:nvSpPr>
        <p:spPr bwMode="auto">
          <a:xfrm>
            <a:off x="4787900" y="4330700"/>
            <a:ext cx="3275013" cy="238125"/>
          </a:xfrm>
          <a:prstGeom prst="rect">
            <a:avLst/>
          </a:prstGeom>
          <a:solidFill>
            <a:schemeClr val="bg1"/>
          </a:solidFill>
          <a:ln w="9525">
            <a:noFill/>
            <a:miter lim="800000"/>
            <a:headEnd/>
            <a:tailEnd/>
          </a:ln>
        </p:spPr>
        <p:txBody>
          <a:bodyPr anchor="ctr"/>
          <a:lstStyle/>
          <a:p>
            <a:pPr algn="ctr">
              <a:lnSpc>
                <a:spcPct val="70000"/>
              </a:lnSpc>
            </a:pPr>
            <a:r>
              <a:rPr lang="pt-PT" sz="1000" b="1"/>
              <a:t>Gráfico 2 – Sensibilidade da TIR </a:t>
            </a:r>
          </a:p>
        </p:txBody>
      </p:sp>
      <p:sp>
        <p:nvSpPr>
          <p:cNvPr id="64523" name="Rectangle 446"/>
          <p:cNvSpPr>
            <a:spLocks noChangeArrowheads="1"/>
          </p:cNvSpPr>
          <p:nvPr/>
        </p:nvSpPr>
        <p:spPr bwMode="auto">
          <a:xfrm>
            <a:off x="1736725" y="846138"/>
            <a:ext cx="2062163" cy="0"/>
          </a:xfrm>
          <a:prstGeom prst="rect">
            <a:avLst/>
          </a:prstGeom>
          <a:solidFill>
            <a:srgbClr val="D3DFEE"/>
          </a:solidFill>
          <a:ln w="9525">
            <a:noFill/>
            <a:miter lim="800000"/>
            <a:headEnd/>
            <a:tailEnd/>
          </a:ln>
        </p:spPr>
        <p:txBody>
          <a:bodyPr wrap="none" anchor="ctr">
            <a:spAutoFit/>
          </a:bodyPr>
          <a:lstStyle/>
          <a:p>
            <a:endParaRPr lang="pt-PT"/>
          </a:p>
        </p:txBody>
      </p:sp>
      <p:graphicFrame>
        <p:nvGraphicFramePr>
          <p:cNvPr id="78690" name="Group 866"/>
          <p:cNvGraphicFramePr>
            <a:graphicFrameLocks noGrp="1"/>
          </p:cNvGraphicFramePr>
          <p:nvPr/>
        </p:nvGraphicFramePr>
        <p:xfrm>
          <a:off x="1116013" y="2170113"/>
          <a:ext cx="2813050" cy="3216275"/>
        </p:xfrm>
        <a:graphic>
          <a:graphicData uri="http://schemas.openxmlformats.org/drawingml/2006/table">
            <a:tbl>
              <a:tblPr/>
              <a:tblGrid>
                <a:gridCol w="511310"/>
                <a:gridCol w="724217"/>
                <a:gridCol w="531428"/>
                <a:gridCol w="533104"/>
                <a:gridCol w="512987"/>
              </a:tblGrid>
              <a:tr h="252413">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300" b="1" i="0" u="none" strike="noStrike" cap="none" normalizeH="0" baseline="0" dirty="0" smtClean="0">
                          <a:ln>
                            <a:noFill/>
                          </a:ln>
                          <a:solidFill>
                            <a:srgbClr val="FFFFFF"/>
                          </a:solidFill>
                          <a:effectLst/>
                          <a:latin typeface="Arial Narrow" pitchFamily="34" charset="0"/>
                          <a:ea typeface="Times New Roman" pitchFamily="18" charset="0"/>
                          <a:cs typeface="Tahoma" pitchFamily="34" charset="0"/>
                        </a:rPr>
                        <a:t>Volume de Neg</a:t>
                      </a:r>
                      <a:r>
                        <a:rPr kumimoji="0" lang="pt-PT" sz="1300" b="1" i="0" u="none" strike="noStrike" cap="none" normalizeH="0" baseline="0" dirty="0" smtClean="0">
                          <a:ln>
                            <a:noFill/>
                          </a:ln>
                          <a:solidFill>
                            <a:srgbClr val="FFFFFF"/>
                          </a:solidFill>
                          <a:effectLst/>
                          <a:latin typeface="Arial"/>
                          <a:ea typeface="Times New Roman" pitchFamily="18" charset="0"/>
                          <a:cs typeface="Tahoma" pitchFamily="34" charset="0"/>
                        </a:rPr>
                        <a:t>ó</a:t>
                      </a:r>
                      <a:r>
                        <a:rPr kumimoji="0" lang="pt-PT" sz="1300" b="1" i="0" u="none" strike="noStrike" cap="none" normalizeH="0" baseline="0" dirty="0" smtClean="0">
                          <a:ln>
                            <a:noFill/>
                          </a:ln>
                          <a:solidFill>
                            <a:srgbClr val="FFFFFF"/>
                          </a:solidFill>
                          <a:effectLst/>
                          <a:latin typeface="Arial Narrow" pitchFamily="34" charset="0"/>
                          <a:ea typeface="Times New Roman" pitchFamily="18" charset="0"/>
                          <a:cs typeface="Tahoma" pitchFamily="34" charset="0"/>
                        </a:rPr>
                        <a:t>cios (∆%)</a:t>
                      </a:r>
                      <a:endParaRPr kumimoji="0" lang="pt-PT" sz="2000" b="1"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161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1" i="0" u="none" strike="noStrike" cap="none" normalizeH="0" baseline="0" smtClean="0">
                          <a:ln>
                            <a:noFill/>
                          </a:ln>
                          <a:solidFill>
                            <a:srgbClr val="FFFFFF"/>
                          </a:solidFill>
                          <a:effectLst/>
                          <a:latin typeface="Arial Narrow" pitchFamily="34" charset="0"/>
                          <a:ea typeface="Times New Roman" pitchFamily="18" charset="0"/>
                          <a:cs typeface="Tahoma" pitchFamily="34" charset="0"/>
                        </a:rPr>
                        <a:t>∆%</a:t>
                      </a:r>
                      <a:endParaRPr kumimoji="0" lang="pt-PT" sz="20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1" i="0" u="none" strike="noStrike" cap="none" normalizeH="0" baseline="0" smtClean="0">
                          <a:ln>
                            <a:noFill/>
                          </a:ln>
                          <a:solidFill>
                            <a:srgbClr val="FFFFFF"/>
                          </a:solidFill>
                          <a:effectLst/>
                          <a:latin typeface="Arial Narrow" pitchFamily="34" charset="0"/>
                          <a:ea typeface="Times New Roman" pitchFamily="18" charset="0"/>
                          <a:cs typeface="Tahoma" pitchFamily="34" charset="0"/>
                        </a:rPr>
                        <a:t>VAL</a:t>
                      </a:r>
                      <a:endParaRPr kumimoji="0" lang="pt-PT" sz="20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1" i="0" u="none" strike="noStrike" cap="none" normalizeH="0" baseline="0" smtClean="0">
                          <a:ln>
                            <a:noFill/>
                          </a:ln>
                          <a:solidFill>
                            <a:srgbClr val="FFFFFF"/>
                          </a:solidFill>
                          <a:effectLst/>
                          <a:latin typeface="Arial Narrow" pitchFamily="34" charset="0"/>
                          <a:ea typeface="Times New Roman" pitchFamily="18" charset="0"/>
                          <a:cs typeface="Tahoma" pitchFamily="34" charset="0"/>
                        </a:rPr>
                        <a:t>∆%</a:t>
                      </a:r>
                      <a:endParaRPr kumimoji="0" lang="pt-PT" sz="20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1" i="0" u="none" strike="noStrike" cap="none" normalizeH="0" baseline="0" smtClean="0">
                          <a:ln>
                            <a:noFill/>
                          </a:ln>
                          <a:solidFill>
                            <a:srgbClr val="FFFFFF"/>
                          </a:solidFill>
                          <a:effectLst/>
                          <a:latin typeface="Arial Narrow" pitchFamily="34" charset="0"/>
                          <a:ea typeface="Times New Roman" pitchFamily="18" charset="0"/>
                          <a:cs typeface="Tahoma" pitchFamily="34" charset="0"/>
                        </a:rPr>
                        <a:t>TIR</a:t>
                      </a:r>
                      <a:endParaRPr kumimoji="0" lang="pt-PT" sz="20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1" i="0" u="none" strike="noStrike" cap="none" normalizeH="0" baseline="0" dirty="0" smtClean="0">
                          <a:ln>
                            <a:noFill/>
                          </a:ln>
                          <a:solidFill>
                            <a:srgbClr val="FFFFFF"/>
                          </a:solidFill>
                          <a:effectLst/>
                          <a:latin typeface="Arial Narrow" pitchFamily="34" charset="0"/>
                          <a:ea typeface="Times New Roman" pitchFamily="18" charset="0"/>
                          <a:cs typeface="Tahoma" pitchFamily="34" charset="0"/>
                        </a:rPr>
                        <a:t>∆%</a:t>
                      </a:r>
                      <a:endParaRPr kumimoji="0" lang="pt-PT" sz="2000" b="1"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r>
              <a:tr h="161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25%</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232.321,58 </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88,7%</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25,43%</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34,2%</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r h="161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20%</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210.346,93 </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70,8%</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24,13%</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27,4%</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r h="161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15%</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188.372,29 </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53,0%</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22,83%</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20,5%</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r h="161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10%</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166.397,64 </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35,1%</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21,53%</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13,6%</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r h="161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5%</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144.422,99 </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17,3%</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20,22%</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6,7%</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r h="161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0%</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123.147,50 </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0,0%</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18,95%</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0,0%</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r h="161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-5%</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103.157,57 </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-16,2%</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17,75%</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-6,3%</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r h="161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-10%</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84.984,91 </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-31,0%</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16,65%</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-12,1%</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r h="161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-15%</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68.325,16 </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-44,5%</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15,64%</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-17,5%</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r h="161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-20%</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52.298,87 </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-57,5%</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14,66%</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-22,6%</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r h="161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-25%</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37.052,08 </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-69,9%</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13,72%</a:t>
                      </a:r>
                      <a:endParaRPr kumimoji="0" lang="pt-PT" sz="1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rPr>
                        <a:t>-27,6%</a:t>
                      </a:r>
                      <a:endParaRPr kumimoji="0" lang="pt-PT" sz="1000" b="0"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DFEE"/>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0" fill="hold"/>
                                        <p:tgtEl>
                                          <p:spTgt spid="3076"/>
                                        </p:tgtEl>
                                        <p:attrNameLst>
                                          <p:attrName>ppt_w</p:attrName>
                                        </p:attrNameLst>
                                      </p:cBhvr>
                                      <p:tavLst>
                                        <p:tav tm="0" fmla="#ppt_w*sin(2.5*pi*$)">
                                          <p:val>
                                            <p:fltVal val="0"/>
                                          </p:val>
                                        </p:tav>
                                        <p:tav tm="100000">
                                          <p:val>
                                            <p:fltVal val="1"/>
                                          </p:val>
                                        </p:tav>
                                      </p:tavLst>
                                    </p:anim>
                                    <p:anim calcmode="lin" valueType="num">
                                      <p:cBhvr>
                                        <p:cTn id="8" dur="5000" fill="hold"/>
                                        <p:tgtEl>
                                          <p:spTgt spid="30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6"/>
          <p:cNvSpPr>
            <a:spLocks noGrp="1" noChangeArrowheads="1"/>
          </p:cNvSpPr>
          <p:nvPr>
            <p:ph type="sldNum" sz="quarter" idx="12"/>
          </p:nvPr>
        </p:nvSpPr>
        <p:spPr>
          <a:xfrm>
            <a:off x="6553200" y="6434138"/>
            <a:ext cx="2133600" cy="476250"/>
          </a:xfrm>
          <a:noFill/>
        </p:spPr>
        <p:txBody>
          <a:bodyPr/>
          <a:lstStyle/>
          <a:p>
            <a:fld id="{4954939F-DFA8-4721-B3A3-3E7D468CB716}" type="slidenum">
              <a:rPr lang="pt-PT" sz="1000" smtClean="0"/>
              <a:pPr/>
              <a:t>26</a:t>
            </a:fld>
            <a:endParaRPr lang="pt-PT" sz="1000" smtClean="0"/>
          </a:p>
        </p:txBody>
      </p:sp>
      <p:sp>
        <p:nvSpPr>
          <p:cNvPr id="66562" name="Rectangle 2"/>
          <p:cNvSpPr>
            <a:spLocks noGrp="1" noChangeArrowheads="1"/>
          </p:cNvSpPr>
          <p:nvPr>
            <p:ph type="title" idx="4294967295"/>
          </p:nvPr>
        </p:nvSpPr>
        <p:spPr>
          <a:xfrm>
            <a:off x="457200" y="1125538"/>
            <a:ext cx="8229600" cy="581025"/>
          </a:xfrm>
        </p:spPr>
        <p:txBody>
          <a:bodyPr/>
          <a:lstStyle/>
          <a:p>
            <a:pPr eaLnBrk="1" hangingPunct="1"/>
            <a:r>
              <a:rPr lang="pt-PT" sz="3000" smtClean="0">
                <a:solidFill>
                  <a:schemeClr val="accent2"/>
                </a:solidFill>
              </a:rPr>
              <a:t>Análise de Sensibilidade</a:t>
            </a:r>
          </a:p>
        </p:txBody>
      </p:sp>
      <p:pic>
        <p:nvPicPr>
          <p:cNvPr id="3076" name="Picture 4" descr="http://musepe.programaescolhas.pt/sites/104/images/pmba-big.gif"/>
          <p:cNvPicPr preferRelativeResize="0">
            <a:picLocks noChangeAspect="1" noChangeArrowheads="1"/>
          </p:cNvPicPr>
          <p:nvPr/>
        </p:nvPicPr>
        <p:blipFill>
          <a:blip r:embed="rId3" r:link="rId4"/>
          <a:srcRect/>
          <a:stretch>
            <a:fillRect/>
          </a:stretch>
        </p:blipFill>
        <p:spPr bwMode="auto">
          <a:xfrm>
            <a:off x="323850" y="142875"/>
            <a:ext cx="612775" cy="603250"/>
          </a:xfrm>
          <a:prstGeom prst="rect">
            <a:avLst/>
          </a:prstGeom>
          <a:noFill/>
          <a:ln w="9525">
            <a:noFill/>
            <a:miter lim="800000"/>
            <a:headEnd/>
            <a:tailEnd/>
          </a:ln>
        </p:spPr>
      </p:pic>
      <p:sp>
        <p:nvSpPr>
          <p:cNvPr id="14340" name="Text Box 5"/>
          <p:cNvSpPr txBox="1">
            <a:spLocks noChangeArrowheads="1"/>
          </p:cNvSpPr>
          <p:nvPr/>
        </p:nvSpPr>
        <p:spPr bwMode="auto">
          <a:xfrm>
            <a:off x="2105025" y="6440488"/>
            <a:ext cx="4824413" cy="261937"/>
          </a:xfrm>
          <a:prstGeom prst="rect">
            <a:avLst/>
          </a:prstGeom>
          <a:noFill/>
          <a:ln w="9525">
            <a:noFill/>
            <a:miter lim="800000"/>
            <a:headEnd/>
            <a:tailEnd/>
          </a:ln>
        </p:spPr>
        <p:txBody>
          <a:bodyPr>
            <a:spAutoFit/>
          </a:bodyPr>
          <a:lstStyle/>
          <a:p>
            <a:pPr algn="ctr">
              <a:spcBef>
                <a:spcPct val="50000"/>
              </a:spcBef>
              <a:defRPr/>
            </a:pPr>
            <a:r>
              <a:rPr lang="pt-PT" sz="1050" b="1" dirty="0">
                <a:solidFill>
                  <a:srgbClr val="000000"/>
                </a:solidFill>
              </a:rPr>
              <a:t>PLANO DE NEGÓCIOS – PHARMA SPA</a:t>
            </a:r>
          </a:p>
        </p:txBody>
      </p:sp>
      <p:sp>
        <p:nvSpPr>
          <p:cNvPr id="66565" name="Text Box 6"/>
          <p:cNvSpPr txBox="1">
            <a:spLocks noChangeArrowheads="1"/>
          </p:cNvSpPr>
          <p:nvPr/>
        </p:nvSpPr>
        <p:spPr bwMode="auto">
          <a:xfrm>
            <a:off x="1000125" y="285750"/>
            <a:ext cx="6842125" cy="381000"/>
          </a:xfrm>
          <a:prstGeom prst="rect">
            <a:avLst/>
          </a:prstGeom>
          <a:noFill/>
          <a:ln w="9525">
            <a:noFill/>
            <a:miter lim="800000"/>
            <a:headEnd/>
            <a:tailEnd/>
          </a:ln>
        </p:spPr>
        <p:txBody>
          <a:bodyPr>
            <a:spAutoFit/>
          </a:bodyPr>
          <a:lstStyle/>
          <a:p>
            <a:pPr>
              <a:lnSpc>
                <a:spcPct val="70000"/>
              </a:lnSpc>
              <a:spcBef>
                <a:spcPct val="50000"/>
              </a:spcBef>
            </a:pPr>
            <a:r>
              <a:rPr lang="pt-PT" sz="1000" b="1">
                <a:solidFill>
                  <a:schemeClr val="tx2"/>
                </a:solidFill>
              </a:rPr>
              <a:t>MESTRADO EM GESTÃO</a:t>
            </a:r>
          </a:p>
          <a:p>
            <a:pPr>
              <a:lnSpc>
                <a:spcPct val="70000"/>
              </a:lnSpc>
              <a:spcBef>
                <a:spcPct val="50000"/>
              </a:spcBef>
            </a:pPr>
            <a:r>
              <a:rPr lang="pt-PT" sz="1000">
                <a:solidFill>
                  <a:srgbClr val="000000"/>
                </a:solidFill>
              </a:rPr>
              <a:t>ESPECIALIZAÇÃO EM EMPREENDEDORISMO E INOVAÇÃO</a:t>
            </a:r>
          </a:p>
        </p:txBody>
      </p:sp>
      <p:pic>
        <p:nvPicPr>
          <p:cNvPr id="66566" name="Imagem 8"/>
          <p:cNvPicPr>
            <a:picLocks noChangeAspect="1" noChangeArrowheads="1"/>
          </p:cNvPicPr>
          <p:nvPr/>
        </p:nvPicPr>
        <p:blipFill>
          <a:blip r:embed="rId5"/>
          <a:srcRect l="10077" t="19423" r="13960" b="34045"/>
          <a:stretch>
            <a:fillRect/>
          </a:stretch>
        </p:blipFill>
        <p:spPr bwMode="auto">
          <a:xfrm>
            <a:off x="514350" y="1908175"/>
            <a:ext cx="7986713" cy="4429125"/>
          </a:xfrm>
          <a:prstGeom prst="rect">
            <a:avLst/>
          </a:prstGeom>
          <a:noFill/>
          <a:ln w="9525">
            <a:noFill/>
            <a:miter lim="800000"/>
            <a:headEnd/>
            <a:tailEnd/>
          </a:ln>
        </p:spPr>
      </p:pic>
      <p:sp>
        <p:nvSpPr>
          <p:cNvPr id="8" name="Rectangle 2"/>
          <p:cNvSpPr txBox="1">
            <a:spLocks noChangeArrowheads="1"/>
          </p:cNvSpPr>
          <p:nvPr/>
        </p:nvSpPr>
        <p:spPr bwMode="auto">
          <a:xfrm>
            <a:off x="6572250" y="6429375"/>
            <a:ext cx="1857375" cy="214313"/>
          </a:xfrm>
          <a:prstGeom prst="rect">
            <a:avLst/>
          </a:prstGeom>
          <a:noFill/>
          <a:ln w="9525">
            <a:noFill/>
            <a:miter lim="800000"/>
            <a:headEnd/>
            <a:tailEnd/>
          </a:ln>
        </p:spPr>
        <p:txBody>
          <a:bodyPr anchor="ctr"/>
          <a:lstStyle/>
          <a:p>
            <a:pPr algn="ctr">
              <a:defRPr/>
            </a:pPr>
            <a:r>
              <a:rPr lang="pt-PT" sz="1000" kern="0" dirty="0">
                <a:latin typeface="+mj-lt"/>
                <a:ea typeface="+mj-ea"/>
                <a:cs typeface="+mj-cs"/>
              </a:rPr>
              <a:t>&lt; </a:t>
            </a:r>
            <a:r>
              <a:rPr lang="pt-PT" sz="1000" kern="0" dirty="0">
                <a:latin typeface="+mj-lt"/>
                <a:ea typeface="+mj-ea"/>
                <a:cs typeface="+mj-cs"/>
                <a:hlinkClick r:id="rId6" action="ppaction://hlinkfile"/>
              </a:rPr>
              <a:t>Análise de Sensibilidade</a:t>
            </a:r>
            <a:r>
              <a:rPr lang="pt-PT" sz="1000" kern="0" dirty="0">
                <a:latin typeface="+mj-lt"/>
                <a:ea typeface="+mj-ea"/>
                <a:cs typeface="+mj-cs"/>
              </a:rPr>
              <a:t> &gt;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0" fill="hold"/>
                                        <p:tgtEl>
                                          <p:spTgt spid="3076"/>
                                        </p:tgtEl>
                                        <p:attrNameLst>
                                          <p:attrName>ppt_w</p:attrName>
                                        </p:attrNameLst>
                                      </p:cBhvr>
                                      <p:tavLst>
                                        <p:tav tm="0" fmla="#ppt_w*sin(2.5*pi*$)">
                                          <p:val>
                                            <p:fltVal val="0"/>
                                          </p:val>
                                        </p:tav>
                                        <p:tav tm="100000">
                                          <p:val>
                                            <p:fltVal val="1"/>
                                          </p:val>
                                        </p:tav>
                                      </p:tavLst>
                                    </p:anim>
                                    <p:anim calcmode="lin" valueType="num">
                                      <p:cBhvr>
                                        <p:cTn id="8" dur="5000" fill="hold"/>
                                        <p:tgtEl>
                                          <p:spTgt spid="30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6"/>
          <p:cNvSpPr>
            <a:spLocks noGrp="1" noChangeArrowheads="1"/>
          </p:cNvSpPr>
          <p:nvPr>
            <p:ph type="sldNum" sz="quarter" idx="12"/>
          </p:nvPr>
        </p:nvSpPr>
        <p:spPr>
          <a:xfrm>
            <a:off x="6553200" y="6434138"/>
            <a:ext cx="2133600" cy="476250"/>
          </a:xfrm>
          <a:noFill/>
        </p:spPr>
        <p:txBody>
          <a:bodyPr/>
          <a:lstStyle/>
          <a:p>
            <a:fld id="{AEE657E1-8DF0-420E-9E98-A9DF16535B2A}" type="slidenum">
              <a:rPr lang="pt-PT" sz="1000" smtClean="0"/>
              <a:pPr/>
              <a:t>27</a:t>
            </a:fld>
            <a:endParaRPr lang="pt-PT" sz="1000" smtClean="0"/>
          </a:p>
        </p:txBody>
      </p:sp>
      <p:sp>
        <p:nvSpPr>
          <p:cNvPr id="68610" name="Rectangle 2"/>
          <p:cNvSpPr>
            <a:spLocks noGrp="1" noChangeArrowheads="1"/>
          </p:cNvSpPr>
          <p:nvPr>
            <p:ph type="title" idx="4294967295"/>
          </p:nvPr>
        </p:nvSpPr>
        <p:spPr>
          <a:xfrm>
            <a:off x="457200" y="1125538"/>
            <a:ext cx="8229600" cy="581025"/>
          </a:xfrm>
        </p:spPr>
        <p:txBody>
          <a:bodyPr/>
          <a:lstStyle/>
          <a:p>
            <a:pPr eaLnBrk="1" hangingPunct="1"/>
            <a:r>
              <a:rPr lang="pt-PT" sz="3000" smtClean="0">
                <a:solidFill>
                  <a:schemeClr val="accent2"/>
                </a:solidFill>
              </a:rPr>
              <a:t>Investigação Futura</a:t>
            </a:r>
          </a:p>
        </p:txBody>
      </p:sp>
      <p:sp>
        <p:nvSpPr>
          <p:cNvPr id="68611" name="Rectangle 3"/>
          <p:cNvSpPr>
            <a:spLocks noGrp="1" noChangeArrowheads="1"/>
          </p:cNvSpPr>
          <p:nvPr>
            <p:ph type="body" idx="4294967295"/>
          </p:nvPr>
        </p:nvSpPr>
        <p:spPr>
          <a:xfrm>
            <a:off x="457200" y="1924050"/>
            <a:ext cx="8115300" cy="3992563"/>
          </a:xfrm>
        </p:spPr>
        <p:txBody>
          <a:bodyPr/>
          <a:lstStyle/>
          <a:p>
            <a:pPr eaLnBrk="1" hangingPunct="1">
              <a:lnSpc>
                <a:spcPct val="150000"/>
              </a:lnSpc>
              <a:spcBef>
                <a:spcPts val="1200"/>
              </a:spcBef>
              <a:buFont typeface="Wingdings" pitchFamily="2" charset="2"/>
              <a:buChar char="Ü"/>
            </a:pPr>
            <a:r>
              <a:rPr lang="pt-PT" sz="2000" smtClean="0"/>
              <a:t>Aplicar este conceito de negócio a outras áreas geográficas, e/ou a outros sectores de actividade;</a:t>
            </a:r>
          </a:p>
          <a:p>
            <a:pPr eaLnBrk="1" hangingPunct="1">
              <a:lnSpc>
                <a:spcPct val="150000"/>
              </a:lnSpc>
              <a:spcBef>
                <a:spcPts val="1200"/>
              </a:spcBef>
              <a:buFont typeface="Wingdings" pitchFamily="2" charset="2"/>
              <a:buChar char="Ü"/>
            </a:pPr>
            <a:r>
              <a:rPr lang="pt-PT" sz="2000" smtClean="0"/>
              <a:t>Tirar o produto/ serviço fora do seu contexto lógico, de forma a     dar-lhe outra perspectiva no que concerne à capacidade de inovação;</a:t>
            </a:r>
          </a:p>
          <a:p>
            <a:pPr eaLnBrk="1" hangingPunct="1">
              <a:lnSpc>
                <a:spcPct val="150000"/>
              </a:lnSpc>
              <a:spcBef>
                <a:spcPts val="1200"/>
              </a:spcBef>
              <a:buFont typeface="Wingdings" pitchFamily="2" charset="2"/>
              <a:buChar char="Ü"/>
            </a:pPr>
            <a:r>
              <a:rPr lang="pt-PT" sz="2000" smtClean="0"/>
              <a:t>Marketing Lateral vs Marketing Experiencial.</a:t>
            </a:r>
          </a:p>
        </p:txBody>
      </p:sp>
      <p:pic>
        <p:nvPicPr>
          <p:cNvPr id="3076" name="Picture 4" descr="http://musepe.programaescolhas.pt/sites/104/images/pmba-big.gif"/>
          <p:cNvPicPr preferRelativeResize="0">
            <a:picLocks noChangeAspect="1" noChangeArrowheads="1"/>
          </p:cNvPicPr>
          <p:nvPr/>
        </p:nvPicPr>
        <p:blipFill>
          <a:blip r:embed="rId3" r:link="rId4"/>
          <a:srcRect/>
          <a:stretch>
            <a:fillRect/>
          </a:stretch>
        </p:blipFill>
        <p:spPr bwMode="auto">
          <a:xfrm>
            <a:off x="323850" y="142875"/>
            <a:ext cx="612775" cy="603250"/>
          </a:xfrm>
          <a:prstGeom prst="rect">
            <a:avLst/>
          </a:prstGeom>
          <a:noFill/>
          <a:ln w="9525">
            <a:noFill/>
            <a:miter lim="800000"/>
            <a:headEnd/>
            <a:tailEnd/>
          </a:ln>
        </p:spPr>
      </p:pic>
      <p:sp>
        <p:nvSpPr>
          <p:cNvPr id="14340" name="Text Box 5"/>
          <p:cNvSpPr txBox="1">
            <a:spLocks noChangeArrowheads="1"/>
          </p:cNvSpPr>
          <p:nvPr/>
        </p:nvSpPr>
        <p:spPr bwMode="auto">
          <a:xfrm>
            <a:off x="2105025" y="6440488"/>
            <a:ext cx="4824413" cy="261937"/>
          </a:xfrm>
          <a:prstGeom prst="rect">
            <a:avLst/>
          </a:prstGeom>
          <a:noFill/>
          <a:ln w="9525">
            <a:noFill/>
            <a:miter lim="800000"/>
            <a:headEnd/>
            <a:tailEnd/>
          </a:ln>
        </p:spPr>
        <p:txBody>
          <a:bodyPr>
            <a:spAutoFit/>
          </a:bodyPr>
          <a:lstStyle/>
          <a:p>
            <a:pPr algn="ctr">
              <a:spcBef>
                <a:spcPct val="50000"/>
              </a:spcBef>
              <a:defRPr/>
            </a:pPr>
            <a:r>
              <a:rPr lang="pt-PT" sz="1050" b="1" dirty="0">
                <a:solidFill>
                  <a:srgbClr val="000000"/>
                </a:solidFill>
              </a:rPr>
              <a:t>PLANO DE NEGÓCIOS – PHARMA SPA</a:t>
            </a:r>
          </a:p>
        </p:txBody>
      </p:sp>
      <p:sp>
        <p:nvSpPr>
          <p:cNvPr id="68614" name="Text Box 6"/>
          <p:cNvSpPr txBox="1">
            <a:spLocks noChangeArrowheads="1"/>
          </p:cNvSpPr>
          <p:nvPr/>
        </p:nvSpPr>
        <p:spPr bwMode="auto">
          <a:xfrm>
            <a:off x="1000125" y="285750"/>
            <a:ext cx="6842125" cy="381000"/>
          </a:xfrm>
          <a:prstGeom prst="rect">
            <a:avLst/>
          </a:prstGeom>
          <a:noFill/>
          <a:ln w="9525">
            <a:noFill/>
            <a:miter lim="800000"/>
            <a:headEnd/>
            <a:tailEnd/>
          </a:ln>
        </p:spPr>
        <p:txBody>
          <a:bodyPr>
            <a:spAutoFit/>
          </a:bodyPr>
          <a:lstStyle/>
          <a:p>
            <a:pPr>
              <a:lnSpc>
                <a:spcPct val="70000"/>
              </a:lnSpc>
              <a:spcBef>
                <a:spcPct val="50000"/>
              </a:spcBef>
            </a:pPr>
            <a:r>
              <a:rPr lang="pt-PT" sz="1000" b="1">
                <a:solidFill>
                  <a:schemeClr val="tx2"/>
                </a:solidFill>
              </a:rPr>
              <a:t>MESTRADO EM GESTÃO</a:t>
            </a:r>
          </a:p>
          <a:p>
            <a:pPr>
              <a:lnSpc>
                <a:spcPct val="70000"/>
              </a:lnSpc>
              <a:spcBef>
                <a:spcPct val="50000"/>
              </a:spcBef>
            </a:pPr>
            <a:r>
              <a:rPr lang="pt-PT" sz="1000">
                <a:solidFill>
                  <a:srgbClr val="000000"/>
                </a:solidFill>
              </a:rPr>
              <a:t>ESPECIALIZAÇÃO EM EMPREENDEDORISMO E INOVAÇÃO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0" fill="hold"/>
                                        <p:tgtEl>
                                          <p:spTgt spid="3076"/>
                                        </p:tgtEl>
                                        <p:attrNameLst>
                                          <p:attrName>ppt_w</p:attrName>
                                        </p:attrNameLst>
                                      </p:cBhvr>
                                      <p:tavLst>
                                        <p:tav tm="0" fmla="#ppt_w*sin(2.5*pi*$)">
                                          <p:val>
                                            <p:fltVal val="0"/>
                                          </p:val>
                                        </p:tav>
                                        <p:tav tm="100000">
                                          <p:val>
                                            <p:fltVal val="1"/>
                                          </p:val>
                                        </p:tav>
                                      </p:tavLst>
                                    </p:anim>
                                    <p:anim calcmode="lin" valueType="num">
                                      <p:cBhvr>
                                        <p:cTn id="8" dur="5000" fill="hold"/>
                                        <p:tgtEl>
                                          <p:spTgt spid="30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idx="4294967295"/>
          </p:nvPr>
        </p:nvSpPr>
        <p:spPr>
          <a:xfrm>
            <a:off x="4414838" y="5429250"/>
            <a:ext cx="4157662" cy="1143000"/>
          </a:xfrm>
        </p:spPr>
        <p:txBody>
          <a:bodyPr/>
          <a:lstStyle/>
          <a:p>
            <a:pPr algn="r" eaLnBrk="1" hangingPunct="1"/>
            <a:r>
              <a:rPr lang="pt-PT" sz="2200" smtClean="0">
                <a:solidFill>
                  <a:schemeClr val="tx1"/>
                </a:solidFill>
              </a:rPr>
              <a:t>Obrigado,</a:t>
            </a:r>
            <a:r>
              <a:rPr lang="pt-PT" sz="2800" smtClean="0">
                <a:solidFill>
                  <a:schemeClr val="tx1"/>
                </a:solidFill>
              </a:rPr>
              <a:t/>
            </a:r>
            <a:br>
              <a:rPr lang="pt-PT" sz="2800" smtClean="0">
                <a:solidFill>
                  <a:schemeClr val="tx1"/>
                </a:solidFill>
              </a:rPr>
            </a:br>
            <a:r>
              <a:rPr lang="pt-PT" sz="900" smtClean="0">
                <a:solidFill>
                  <a:schemeClr val="tx1"/>
                </a:solidFill>
              </a:rPr>
              <a:t/>
            </a:r>
            <a:br>
              <a:rPr lang="pt-PT" sz="900" smtClean="0">
                <a:solidFill>
                  <a:schemeClr val="tx1"/>
                </a:solidFill>
              </a:rPr>
            </a:br>
            <a:r>
              <a:rPr lang="pt-PT" sz="2000" smtClean="0">
                <a:solidFill>
                  <a:schemeClr val="tx1"/>
                </a:solidFill>
              </a:rPr>
              <a:t>Ricardo Ferreira</a:t>
            </a:r>
          </a:p>
        </p:txBody>
      </p:sp>
      <p:pic>
        <p:nvPicPr>
          <p:cNvPr id="3076" name="Picture 4" descr="http://musepe.programaescolhas.pt/sites/104/images/pmba-big.gif"/>
          <p:cNvPicPr preferRelativeResize="0">
            <a:picLocks noChangeAspect="1" noChangeArrowheads="1"/>
          </p:cNvPicPr>
          <p:nvPr/>
        </p:nvPicPr>
        <p:blipFill>
          <a:blip r:embed="rId3" r:link="rId4"/>
          <a:srcRect/>
          <a:stretch>
            <a:fillRect/>
          </a:stretch>
        </p:blipFill>
        <p:spPr bwMode="auto">
          <a:xfrm>
            <a:off x="323850" y="142875"/>
            <a:ext cx="612775" cy="603250"/>
          </a:xfrm>
          <a:prstGeom prst="rect">
            <a:avLst/>
          </a:prstGeom>
          <a:noFill/>
          <a:ln w="9525">
            <a:noFill/>
            <a:miter lim="800000"/>
            <a:headEnd/>
            <a:tailEnd/>
          </a:ln>
        </p:spPr>
      </p:pic>
      <p:sp>
        <p:nvSpPr>
          <p:cNvPr id="70659" name="Text Box 6"/>
          <p:cNvSpPr txBox="1">
            <a:spLocks noChangeArrowheads="1"/>
          </p:cNvSpPr>
          <p:nvPr/>
        </p:nvSpPr>
        <p:spPr bwMode="auto">
          <a:xfrm>
            <a:off x="1000125" y="285750"/>
            <a:ext cx="6842125" cy="381000"/>
          </a:xfrm>
          <a:prstGeom prst="rect">
            <a:avLst/>
          </a:prstGeom>
          <a:noFill/>
          <a:ln w="9525">
            <a:noFill/>
            <a:miter lim="800000"/>
            <a:headEnd/>
            <a:tailEnd/>
          </a:ln>
        </p:spPr>
        <p:txBody>
          <a:bodyPr>
            <a:spAutoFit/>
          </a:bodyPr>
          <a:lstStyle/>
          <a:p>
            <a:pPr>
              <a:lnSpc>
                <a:spcPct val="70000"/>
              </a:lnSpc>
              <a:spcBef>
                <a:spcPct val="50000"/>
              </a:spcBef>
            </a:pPr>
            <a:r>
              <a:rPr lang="pt-PT" sz="1000" b="1">
                <a:solidFill>
                  <a:schemeClr val="tx2"/>
                </a:solidFill>
              </a:rPr>
              <a:t>MESTRADO EM GESTÃO</a:t>
            </a:r>
          </a:p>
          <a:p>
            <a:pPr>
              <a:lnSpc>
                <a:spcPct val="70000"/>
              </a:lnSpc>
              <a:spcBef>
                <a:spcPct val="50000"/>
              </a:spcBef>
            </a:pPr>
            <a:r>
              <a:rPr lang="pt-PT" sz="1000">
                <a:solidFill>
                  <a:srgbClr val="000000"/>
                </a:solidFill>
              </a:rPr>
              <a:t>ESPECIALIZAÇÃO EM EMPREENDEDORISMO E INOVAÇÃO</a:t>
            </a:r>
          </a:p>
        </p:txBody>
      </p:sp>
      <p:grpSp>
        <p:nvGrpSpPr>
          <p:cNvPr id="70660" name="Grupo 13"/>
          <p:cNvGrpSpPr>
            <a:grpSpLocks/>
          </p:cNvGrpSpPr>
          <p:nvPr/>
        </p:nvGrpSpPr>
        <p:grpSpPr bwMode="auto">
          <a:xfrm>
            <a:off x="2571750" y="2619375"/>
            <a:ext cx="4286250" cy="1309688"/>
            <a:chOff x="2609837" y="2477151"/>
            <a:chExt cx="4286280" cy="1309039"/>
          </a:xfrm>
        </p:grpSpPr>
        <p:sp>
          <p:nvSpPr>
            <p:cNvPr id="70661" name="Text Box 16"/>
            <p:cNvSpPr txBox="1">
              <a:spLocks noChangeArrowheads="1"/>
            </p:cNvSpPr>
            <p:nvPr/>
          </p:nvSpPr>
          <p:spPr bwMode="auto">
            <a:xfrm>
              <a:off x="2609837" y="3262970"/>
              <a:ext cx="4286280" cy="523220"/>
            </a:xfrm>
            <a:prstGeom prst="rect">
              <a:avLst/>
            </a:prstGeom>
            <a:noFill/>
            <a:ln w="9525">
              <a:noFill/>
              <a:miter lim="800000"/>
              <a:headEnd/>
              <a:tailEnd/>
            </a:ln>
          </p:spPr>
          <p:txBody>
            <a:bodyPr>
              <a:spAutoFit/>
            </a:bodyPr>
            <a:lstStyle/>
            <a:p>
              <a:pPr algn="ctr">
                <a:spcBef>
                  <a:spcPct val="50000"/>
                </a:spcBef>
              </a:pPr>
              <a:r>
                <a:rPr lang="pt-PT" sz="2800"/>
                <a:t>E m p r e e n d i m e n t o</a:t>
              </a:r>
              <a:endParaRPr lang="pt-PT" sz="2800">
                <a:solidFill>
                  <a:schemeClr val="bg1"/>
                </a:solidFill>
              </a:endParaRPr>
            </a:p>
          </p:txBody>
        </p:sp>
        <p:sp>
          <p:nvSpPr>
            <p:cNvPr id="70662" name="Text Box 9"/>
            <p:cNvSpPr txBox="1">
              <a:spLocks noChangeArrowheads="1"/>
            </p:cNvSpPr>
            <p:nvPr/>
          </p:nvSpPr>
          <p:spPr bwMode="auto">
            <a:xfrm>
              <a:off x="2643174" y="2477151"/>
              <a:ext cx="4232625" cy="954107"/>
            </a:xfrm>
            <a:prstGeom prst="rect">
              <a:avLst/>
            </a:prstGeom>
            <a:noFill/>
            <a:ln w="9525">
              <a:noFill/>
              <a:miter lim="800000"/>
              <a:headEnd/>
              <a:tailEnd/>
            </a:ln>
          </p:spPr>
          <p:txBody>
            <a:bodyPr>
              <a:spAutoFit/>
            </a:bodyPr>
            <a:lstStyle/>
            <a:p>
              <a:pPr algn="ctr">
                <a:spcBef>
                  <a:spcPct val="50000"/>
                </a:spcBef>
              </a:pPr>
              <a:r>
                <a:rPr lang="pt-PT" sz="5500" b="1">
                  <a:solidFill>
                    <a:srgbClr val="555599"/>
                  </a:solidFill>
                </a:rPr>
                <a:t>Pharma Spa</a:t>
              </a:r>
              <a:endParaRPr lang="pt-PT" sz="5500">
                <a:solidFill>
                  <a:srgbClr val="555599"/>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0" fill="hold"/>
                                        <p:tgtEl>
                                          <p:spTgt spid="3076"/>
                                        </p:tgtEl>
                                        <p:attrNameLst>
                                          <p:attrName>ppt_w</p:attrName>
                                        </p:attrNameLst>
                                      </p:cBhvr>
                                      <p:tavLst>
                                        <p:tav tm="0" fmla="#ppt_w*sin(2.5*pi*$)">
                                          <p:val>
                                            <p:fltVal val="0"/>
                                          </p:val>
                                        </p:tav>
                                        <p:tav tm="100000">
                                          <p:val>
                                            <p:fltVal val="1"/>
                                          </p:val>
                                        </p:tav>
                                      </p:tavLst>
                                    </p:anim>
                                    <p:anim calcmode="lin" valueType="num">
                                      <p:cBhvr>
                                        <p:cTn id="8" dur="5000" fill="hold"/>
                                        <p:tgtEl>
                                          <p:spTgt spid="30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6"/>
          <p:cNvSpPr>
            <a:spLocks noGrp="1" noChangeArrowheads="1"/>
          </p:cNvSpPr>
          <p:nvPr>
            <p:ph type="sldNum" sz="quarter" idx="12"/>
          </p:nvPr>
        </p:nvSpPr>
        <p:spPr>
          <a:xfrm>
            <a:off x="6553200" y="6434138"/>
            <a:ext cx="2133600" cy="476250"/>
          </a:xfrm>
          <a:noFill/>
        </p:spPr>
        <p:txBody>
          <a:bodyPr/>
          <a:lstStyle/>
          <a:p>
            <a:fld id="{0F434CCE-9461-431B-9AAC-ED6BB9C516D4}" type="slidenum">
              <a:rPr lang="pt-PT" sz="1000" smtClean="0"/>
              <a:pPr/>
              <a:t>3</a:t>
            </a:fld>
            <a:endParaRPr lang="pt-PT" sz="1000" smtClean="0"/>
          </a:p>
        </p:txBody>
      </p:sp>
      <p:sp>
        <p:nvSpPr>
          <p:cNvPr id="19458" name="Rectangle 2"/>
          <p:cNvSpPr>
            <a:spLocks noGrp="1" noChangeArrowheads="1"/>
          </p:cNvSpPr>
          <p:nvPr>
            <p:ph type="title"/>
          </p:nvPr>
        </p:nvSpPr>
        <p:spPr>
          <a:xfrm>
            <a:off x="684213" y="1125538"/>
            <a:ext cx="7632700" cy="581025"/>
          </a:xfrm>
        </p:spPr>
        <p:txBody>
          <a:bodyPr/>
          <a:lstStyle/>
          <a:p>
            <a:pPr eaLnBrk="1" hangingPunct="1"/>
            <a:r>
              <a:rPr lang="pt-PT" sz="3000" smtClean="0">
                <a:solidFill>
                  <a:schemeClr val="accent2"/>
                </a:solidFill>
              </a:rPr>
              <a:t>Estrutura do Trabalho de Projecto</a:t>
            </a:r>
          </a:p>
        </p:txBody>
      </p:sp>
      <p:sp>
        <p:nvSpPr>
          <p:cNvPr id="19459" name="Rectangle 3"/>
          <p:cNvSpPr>
            <a:spLocks noGrp="1" noChangeArrowheads="1"/>
          </p:cNvSpPr>
          <p:nvPr>
            <p:ph type="body" idx="1"/>
          </p:nvPr>
        </p:nvSpPr>
        <p:spPr>
          <a:xfrm>
            <a:off x="1076325" y="1971675"/>
            <a:ext cx="5138738" cy="4314825"/>
          </a:xfrm>
        </p:spPr>
        <p:txBody>
          <a:bodyPr/>
          <a:lstStyle/>
          <a:p>
            <a:pPr eaLnBrk="1" hangingPunct="1">
              <a:spcAft>
                <a:spcPts val="100"/>
              </a:spcAft>
              <a:buFontTx/>
              <a:buNone/>
            </a:pPr>
            <a:r>
              <a:rPr lang="pt-PT" sz="2000" smtClean="0"/>
              <a:t>1. Introdução</a:t>
            </a:r>
          </a:p>
          <a:p>
            <a:pPr eaLnBrk="1" hangingPunct="1">
              <a:spcAft>
                <a:spcPts val="100"/>
              </a:spcAft>
              <a:buFontTx/>
              <a:buNone/>
            </a:pPr>
            <a:r>
              <a:rPr lang="pt-PT" sz="2000" smtClean="0"/>
              <a:t>2. Revisão Bibliográfica</a:t>
            </a:r>
          </a:p>
          <a:p>
            <a:pPr eaLnBrk="1" hangingPunct="1">
              <a:spcAft>
                <a:spcPts val="100"/>
              </a:spcAft>
              <a:buFontTx/>
              <a:buNone/>
            </a:pPr>
            <a:r>
              <a:rPr lang="pt-PT" sz="2000" smtClean="0"/>
              <a:t>3. Metodologia</a:t>
            </a:r>
          </a:p>
          <a:p>
            <a:pPr eaLnBrk="1" hangingPunct="1">
              <a:spcAft>
                <a:spcPts val="100"/>
              </a:spcAft>
              <a:buFontTx/>
              <a:buNone/>
            </a:pPr>
            <a:r>
              <a:rPr lang="pt-PT" sz="2000" smtClean="0"/>
              <a:t>4. Plano de Negócios</a:t>
            </a:r>
          </a:p>
          <a:p>
            <a:pPr eaLnBrk="1" hangingPunct="1">
              <a:spcAft>
                <a:spcPts val="100"/>
              </a:spcAft>
              <a:buFontTx/>
              <a:buNone/>
            </a:pPr>
            <a:r>
              <a:rPr lang="pt-PT" sz="2000" smtClean="0"/>
              <a:t>5. Análise Estratégica</a:t>
            </a:r>
          </a:p>
          <a:p>
            <a:pPr eaLnBrk="1" hangingPunct="1">
              <a:spcAft>
                <a:spcPts val="100"/>
              </a:spcAft>
              <a:buFontTx/>
              <a:buNone/>
            </a:pPr>
            <a:r>
              <a:rPr lang="pt-PT" sz="2000" smtClean="0"/>
              <a:t>6. Modelo das 5 Forças de “Porter”</a:t>
            </a:r>
          </a:p>
          <a:p>
            <a:pPr eaLnBrk="1" hangingPunct="1">
              <a:spcAft>
                <a:spcPts val="100"/>
              </a:spcAft>
              <a:buFontTx/>
              <a:buNone/>
            </a:pPr>
            <a:r>
              <a:rPr lang="pt-PT" sz="2000" smtClean="0"/>
              <a:t>7. Análise SWOT</a:t>
            </a:r>
          </a:p>
          <a:p>
            <a:pPr eaLnBrk="1" hangingPunct="1">
              <a:spcAft>
                <a:spcPts val="100"/>
              </a:spcAft>
              <a:buFontTx/>
              <a:buNone/>
            </a:pPr>
            <a:r>
              <a:rPr lang="pt-PT" sz="2000" smtClean="0"/>
              <a:t>8. Opções Estratégicas</a:t>
            </a:r>
          </a:p>
          <a:p>
            <a:pPr eaLnBrk="1" hangingPunct="1">
              <a:spcAft>
                <a:spcPts val="100"/>
              </a:spcAft>
              <a:buFontTx/>
              <a:buNone/>
            </a:pPr>
            <a:r>
              <a:rPr lang="pt-PT" sz="2000" smtClean="0"/>
              <a:t>9. Marketing Mix</a:t>
            </a:r>
          </a:p>
          <a:p>
            <a:pPr eaLnBrk="1" hangingPunct="1">
              <a:spcAft>
                <a:spcPts val="100"/>
              </a:spcAft>
              <a:buFontTx/>
              <a:buNone/>
            </a:pPr>
            <a:r>
              <a:rPr lang="pt-PT" sz="2000" smtClean="0"/>
              <a:t>10. Análise Económico-Financeira</a:t>
            </a:r>
          </a:p>
          <a:p>
            <a:pPr eaLnBrk="1" hangingPunct="1">
              <a:spcAft>
                <a:spcPts val="100"/>
              </a:spcAft>
              <a:buFontTx/>
              <a:buNone/>
            </a:pPr>
            <a:r>
              <a:rPr lang="pt-PT" sz="2000" smtClean="0"/>
              <a:t>11. Considerações Finais</a:t>
            </a:r>
          </a:p>
        </p:txBody>
      </p:sp>
      <p:pic>
        <p:nvPicPr>
          <p:cNvPr id="3076" name="Picture 4" descr="http://musepe.programaescolhas.pt/sites/104/images/pmba-big.gif"/>
          <p:cNvPicPr preferRelativeResize="0">
            <a:picLocks noChangeAspect="1" noChangeArrowheads="1"/>
          </p:cNvPicPr>
          <p:nvPr/>
        </p:nvPicPr>
        <p:blipFill>
          <a:blip r:embed="rId3" r:link="rId4"/>
          <a:srcRect/>
          <a:stretch>
            <a:fillRect/>
          </a:stretch>
        </p:blipFill>
        <p:spPr bwMode="auto">
          <a:xfrm>
            <a:off x="323850" y="142875"/>
            <a:ext cx="612775" cy="603250"/>
          </a:xfrm>
          <a:prstGeom prst="rect">
            <a:avLst/>
          </a:prstGeom>
          <a:noFill/>
          <a:ln w="9525">
            <a:noFill/>
            <a:miter lim="800000"/>
            <a:headEnd/>
            <a:tailEnd/>
          </a:ln>
        </p:spPr>
      </p:pic>
      <p:sp>
        <p:nvSpPr>
          <p:cNvPr id="14340" name="Text Box 5"/>
          <p:cNvSpPr txBox="1">
            <a:spLocks noChangeArrowheads="1"/>
          </p:cNvSpPr>
          <p:nvPr/>
        </p:nvSpPr>
        <p:spPr bwMode="auto">
          <a:xfrm>
            <a:off x="2105025" y="6440488"/>
            <a:ext cx="4824413" cy="261937"/>
          </a:xfrm>
          <a:prstGeom prst="rect">
            <a:avLst/>
          </a:prstGeom>
          <a:noFill/>
          <a:ln w="9525">
            <a:noFill/>
            <a:miter lim="800000"/>
            <a:headEnd/>
            <a:tailEnd/>
          </a:ln>
        </p:spPr>
        <p:txBody>
          <a:bodyPr>
            <a:spAutoFit/>
          </a:bodyPr>
          <a:lstStyle/>
          <a:p>
            <a:pPr algn="ctr">
              <a:spcBef>
                <a:spcPct val="50000"/>
              </a:spcBef>
              <a:defRPr/>
            </a:pPr>
            <a:r>
              <a:rPr lang="pt-PT" sz="1050" b="1" dirty="0">
                <a:solidFill>
                  <a:srgbClr val="000000"/>
                </a:solidFill>
              </a:rPr>
              <a:t>PLANO DE NEGÓCIOS – PHARMA SPA</a:t>
            </a:r>
          </a:p>
        </p:txBody>
      </p:sp>
      <p:sp>
        <p:nvSpPr>
          <p:cNvPr id="19462" name="Text Box 6"/>
          <p:cNvSpPr txBox="1">
            <a:spLocks noChangeArrowheads="1"/>
          </p:cNvSpPr>
          <p:nvPr/>
        </p:nvSpPr>
        <p:spPr bwMode="auto">
          <a:xfrm>
            <a:off x="1000125" y="285750"/>
            <a:ext cx="6842125" cy="381000"/>
          </a:xfrm>
          <a:prstGeom prst="rect">
            <a:avLst/>
          </a:prstGeom>
          <a:noFill/>
          <a:ln w="9525">
            <a:noFill/>
            <a:miter lim="800000"/>
            <a:headEnd/>
            <a:tailEnd/>
          </a:ln>
        </p:spPr>
        <p:txBody>
          <a:bodyPr>
            <a:spAutoFit/>
          </a:bodyPr>
          <a:lstStyle/>
          <a:p>
            <a:pPr>
              <a:lnSpc>
                <a:spcPct val="70000"/>
              </a:lnSpc>
              <a:spcBef>
                <a:spcPct val="50000"/>
              </a:spcBef>
            </a:pPr>
            <a:r>
              <a:rPr lang="pt-PT" sz="1000" b="1">
                <a:solidFill>
                  <a:schemeClr val="tx2"/>
                </a:solidFill>
              </a:rPr>
              <a:t>MESTRADO EM GESTÃO</a:t>
            </a:r>
          </a:p>
          <a:p>
            <a:pPr>
              <a:lnSpc>
                <a:spcPct val="70000"/>
              </a:lnSpc>
              <a:spcBef>
                <a:spcPct val="50000"/>
              </a:spcBef>
            </a:pPr>
            <a:r>
              <a:rPr lang="pt-PT" sz="1000">
                <a:solidFill>
                  <a:srgbClr val="000000"/>
                </a:solidFill>
              </a:rPr>
              <a:t>ESPECIALIZAÇÃO EM EMPREENDEDORISMO E INOVAÇÃO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0" fill="hold"/>
                                        <p:tgtEl>
                                          <p:spTgt spid="3076"/>
                                        </p:tgtEl>
                                        <p:attrNameLst>
                                          <p:attrName>ppt_w</p:attrName>
                                        </p:attrNameLst>
                                      </p:cBhvr>
                                      <p:tavLst>
                                        <p:tav tm="0" fmla="#ppt_w*sin(2.5*pi*$)">
                                          <p:val>
                                            <p:fltVal val="0"/>
                                          </p:val>
                                        </p:tav>
                                        <p:tav tm="100000">
                                          <p:val>
                                            <p:fltVal val="1"/>
                                          </p:val>
                                        </p:tav>
                                      </p:tavLst>
                                    </p:anim>
                                    <p:anim calcmode="lin" valueType="num">
                                      <p:cBhvr>
                                        <p:cTn id="8" dur="5000" fill="hold"/>
                                        <p:tgtEl>
                                          <p:spTgt spid="30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6"/>
          <p:cNvSpPr>
            <a:spLocks noGrp="1" noChangeArrowheads="1"/>
          </p:cNvSpPr>
          <p:nvPr>
            <p:ph type="sldNum" sz="quarter" idx="12"/>
          </p:nvPr>
        </p:nvSpPr>
        <p:spPr>
          <a:xfrm>
            <a:off x="6553200" y="6434138"/>
            <a:ext cx="2133600" cy="476250"/>
          </a:xfrm>
          <a:noFill/>
        </p:spPr>
        <p:txBody>
          <a:bodyPr/>
          <a:lstStyle/>
          <a:p>
            <a:fld id="{7EA0C3F0-B3D8-42ED-A522-57960F658CFC}" type="slidenum">
              <a:rPr lang="pt-PT" sz="1000" smtClean="0"/>
              <a:pPr/>
              <a:t>4</a:t>
            </a:fld>
            <a:endParaRPr lang="pt-PT" sz="1000" smtClean="0"/>
          </a:p>
        </p:txBody>
      </p:sp>
      <p:sp>
        <p:nvSpPr>
          <p:cNvPr id="21506" name="Rectangle 2"/>
          <p:cNvSpPr>
            <a:spLocks noGrp="1" noChangeArrowheads="1"/>
          </p:cNvSpPr>
          <p:nvPr>
            <p:ph type="title" idx="4294967295"/>
          </p:nvPr>
        </p:nvSpPr>
        <p:spPr>
          <a:xfrm>
            <a:off x="457200" y="1125538"/>
            <a:ext cx="8229600" cy="581025"/>
          </a:xfrm>
        </p:spPr>
        <p:txBody>
          <a:bodyPr/>
          <a:lstStyle/>
          <a:p>
            <a:pPr eaLnBrk="1" hangingPunct="1"/>
            <a:r>
              <a:rPr lang="pt-PT" sz="3000" smtClean="0">
                <a:solidFill>
                  <a:schemeClr val="accent2"/>
                </a:solidFill>
              </a:rPr>
              <a:t>Plano de Negócios</a:t>
            </a:r>
          </a:p>
        </p:txBody>
      </p:sp>
      <p:sp>
        <p:nvSpPr>
          <p:cNvPr id="21507" name="Rectangle 3"/>
          <p:cNvSpPr>
            <a:spLocks noGrp="1" noChangeArrowheads="1"/>
          </p:cNvSpPr>
          <p:nvPr>
            <p:ph type="body" idx="4294967295"/>
          </p:nvPr>
        </p:nvSpPr>
        <p:spPr>
          <a:xfrm>
            <a:off x="995363" y="1924050"/>
            <a:ext cx="7791450" cy="3992563"/>
          </a:xfrm>
        </p:spPr>
        <p:txBody>
          <a:bodyPr/>
          <a:lstStyle/>
          <a:p>
            <a:pPr marL="95250" indent="-95250" eaLnBrk="1" hangingPunct="1">
              <a:lnSpc>
                <a:spcPct val="150000"/>
              </a:lnSpc>
              <a:buFontTx/>
              <a:buChar char="-"/>
            </a:pPr>
            <a:r>
              <a:rPr lang="pt-PT" sz="2000" smtClean="0"/>
              <a:t> Ferramenta de gestão essencial no desenvolvimento empresarial;</a:t>
            </a:r>
          </a:p>
          <a:p>
            <a:pPr marL="95250" indent="-95250" eaLnBrk="1" hangingPunct="1">
              <a:lnSpc>
                <a:spcPct val="150000"/>
              </a:lnSpc>
              <a:buFontTx/>
              <a:buChar char="-"/>
            </a:pPr>
            <a:r>
              <a:rPr lang="pt-PT" sz="2000" smtClean="0"/>
              <a:t> É a base de apresentação do projecto a interlocutores externos;</a:t>
            </a:r>
          </a:p>
          <a:p>
            <a:pPr marL="95250" indent="-95250" eaLnBrk="1" hangingPunct="1">
              <a:lnSpc>
                <a:spcPct val="150000"/>
              </a:lnSpc>
              <a:buFontTx/>
              <a:buChar char="-"/>
            </a:pPr>
            <a:r>
              <a:rPr lang="pt-PT" sz="2000" smtClean="0"/>
              <a:t> Instrumento de decisão sobre a implementação do negócio;</a:t>
            </a:r>
          </a:p>
          <a:p>
            <a:pPr marL="95250" indent="-95250" eaLnBrk="1" hangingPunct="1">
              <a:lnSpc>
                <a:spcPct val="150000"/>
              </a:lnSpc>
              <a:buFontTx/>
              <a:buChar char="-"/>
            </a:pPr>
            <a:r>
              <a:rPr lang="pt-PT" sz="2000" smtClean="0"/>
              <a:t> Ajuda a preparar o arranque e antever as dificuldades; </a:t>
            </a:r>
          </a:p>
          <a:p>
            <a:pPr marL="95250" indent="-95250" eaLnBrk="1" hangingPunct="1">
              <a:lnSpc>
                <a:spcPct val="150000"/>
              </a:lnSpc>
              <a:buFontTx/>
              <a:buChar char="-"/>
            </a:pPr>
            <a:r>
              <a:rPr lang="pt-PT" sz="2000" smtClean="0"/>
              <a:t> Deve ser um documento “vivo” dinâmico; </a:t>
            </a:r>
          </a:p>
          <a:p>
            <a:pPr marL="95250" indent="-95250" eaLnBrk="1" hangingPunct="1">
              <a:lnSpc>
                <a:spcPct val="150000"/>
              </a:lnSpc>
              <a:buFontTx/>
              <a:buChar char="-"/>
            </a:pPr>
            <a:r>
              <a:rPr lang="pt-PT" sz="2000" smtClean="0"/>
              <a:t> Importante documento de planeamento e gestão empresarial;</a:t>
            </a:r>
          </a:p>
          <a:p>
            <a:pPr marL="95250" indent="-95250" eaLnBrk="1" hangingPunct="1">
              <a:lnSpc>
                <a:spcPct val="150000"/>
              </a:lnSpc>
              <a:buFontTx/>
              <a:buChar char="-"/>
            </a:pPr>
            <a:endParaRPr lang="pt-PT" sz="1800" smtClean="0"/>
          </a:p>
        </p:txBody>
      </p:sp>
      <p:pic>
        <p:nvPicPr>
          <p:cNvPr id="3076" name="Picture 4" descr="http://musepe.programaescolhas.pt/sites/104/images/pmba-big.gif"/>
          <p:cNvPicPr preferRelativeResize="0">
            <a:picLocks noChangeAspect="1" noChangeArrowheads="1"/>
          </p:cNvPicPr>
          <p:nvPr/>
        </p:nvPicPr>
        <p:blipFill>
          <a:blip r:embed="rId3" r:link="rId4"/>
          <a:srcRect/>
          <a:stretch>
            <a:fillRect/>
          </a:stretch>
        </p:blipFill>
        <p:spPr bwMode="auto">
          <a:xfrm>
            <a:off x="323850" y="142875"/>
            <a:ext cx="612775" cy="603250"/>
          </a:xfrm>
          <a:prstGeom prst="rect">
            <a:avLst/>
          </a:prstGeom>
          <a:noFill/>
          <a:ln w="9525">
            <a:noFill/>
            <a:miter lim="800000"/>
            <a:headEnd/>
            <a:tailEnd/>
          </a:ln>
        </p:spPr>
      </p:pic>
      <p:sp>
        <p:nvSpPr>
          <p:cNvPr id="14340" name="Text Box 5"/>
          <p:cNvSpPr txBox="1">
            <a:spLocks noChangeArrowheads="1"/>
          </p:cNvSpPr>
          <p:nvPr/>
        </p:nvSpPr>
        <p:spPr bwMode="auto">
          <a:xfrm>
            <a:off x="2105025" y="6440488"/>
            <a:ext cx="4824413" cy="261937"/>
          </a:xfrm>
          <a:prstGeom prst="rect">
            <a:avLst/>
          </a:prstGeom>
          <a:noFill/>
          <a:ln w="9525">
            <a:noFill/>
            <a:miter lim="800000"/>
            <a:headEnd/>
            <a:tailEnd/>
          </a:ln>
        </p:spPr>
        <p:txBody>
          <a:bodyPr>
            <a:spAutoFit/>
          </a:bodyPr>
          <a:lstStyle/>
          <a:p>
            <a:pPr algn="ctr">
              <a:spcBef>
                <a:spcPct val="50000"/>
              </a:spcBef>
              <a:defRPr/>
            </a:pPr>
            <a:r>
              <a:rPr lang="pt-PT" sz="1050" b="1" dirty="0">
                <a:solidFill>
                  <a:srgbClr val="000000"/>
                </a:solidFill>
              </a:rPr>
              <a:t>PLANO DE NEGÓCIOS – PHARMA SPA</a:t>
            </a:r>
          </a:p>
        </p:txBody>
      </p:sp>
      <p:sp>
        <p:nvSpPr>
          <p:cNvPr id="21510" name="Text Box 6"/>
          <p:cNvSpPr txBox="1">
            <a:spLocks noChangeArrowheads="1"/>
          </p:cNvSpPr>
          <p:nvPr/>
        </p:nvSpPr>
        <p:spPr bwMode="auto">
          <a:xfrm>
            <a:off x="1000125" y="285750"/>
            <a:ext cx="6842125" cy="381000"/>
          </a:xfrm>
          <a:prstGeom prst="rect">
            <a:avLst/>
          </a:prstGeom>
          <a:noFill/>
          <a:ln w="9525">
            <a:noFill/>
            <a:miter lim="800000"/>
            <a:headEnd/>
            <a:tailEnd/>
          </a:ln>
        </p:spPr>
        <p:txBody>
          <a:bodyPr>
            <a:spAutoFit/>
          </a:bodyPr>
          <a:lstStyle/>
          <a:p>
            <a:pPr>
              <a:lnSpc>
                <a:spcPct val="70000"/>
              </a:lnSpc>
              <a:spcBef>
                <a:spcPct val="50000"/>
              </a:spcBef>
            </a:pPr>
            <a:r>
              <a:rPr lang="pt-PT" sz="1000" b="1">
                <a:solidFill>
                  <a:schemeClr val="tx2"/>
                </a:solidFill>
              </a:rPr>
              <a:t>MESTRADO EM GESTÃO</a:t>
            </a:r>
          </a:p>
          <a:p>
            <a:pPr>
              <a:lnSpc>
                <a:spcPct val="70000"/>
              </a:lnSpc>
              <a:spcBef>
                <a:spcPct val="50000"/>
              </a:spcBef>
            </a:pPr>
            <a:r>
              <a:rPr lang="pt-PT" sz="1000">
                <a:solidFill>
                  <a:srgbClr val="000000"/>
                </a:solidFill>
              </a:rPr>
              <a:t>ESPECIALIZAÇÃO EM EMPREENDEDORISMO E INOVAÇÃO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0" fill="hold"/>
                                        <p:tgtEl>
                                          <p:spTgt spid="3076"/>
                                        </p:tgtEl>
                                        <p:attrNameLst>
                                          <p:attrName>ppt_w</p:attrName>
                                        </p:attrNameLst>
                                      </p:cBhvr>
                                      <p:tavLst>
                                        <p:tav tm="0" fmla="#ppt_w*sin(2.5*pi*$)">
                                          <p:val>
                                            <p:fltVal val="0"/>
                                          </p:val>
                                        </p:tav>
                                        <p:tav tm="100000">
                                          <p:val>
                                            <p:fltVal val="1"/>
                                          </p:val>
                                        </p:tav>
                                      </p:tavLst>
                                    </p:anim>
                                    <p:anim calcmode="lin" valueType="num">
                                      <p:cBhvr>
                                        <p:cTn id="8" dur="5000" fill="hold"/>
                                        <p:tgtEl>
                                          <p:spTgt spid="30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6"/>
          <p:cNvSpPr>
            <a:spLocks noGrp="1" noChangeArrowheads="1"/>
          </p:cNvSpPr>
          <p:nvPr>
            <p:ph type="sldNum" sz="quarter" idx="12"/>
          </p:nvPr>
        </p:nvSpPr>
        <p:spPr>
          <a:xfrm>
            <a:off x="6553200" y="6434138"/>
            <a:ext cx="2133600" cy="476250"/>
          </a:xfrm>
          <a:noFill/>
        </p:spPr>
        <p:txBody>
          <a:bodyPr/>
          <a:lstStyle/>
          <a:p>
            <a:fld id="{00407AD0-C8CC-4963-BD43-3091CD9B70B4}" type="slidenum">
              <a:rPr lang="pt-PT" sz="1000" smtClean="0"/>
              <a:pPr/>
              <a:t>5</a:t>
            </a:fld>
            <a:endParaRPr lang="pt-PT" sz="1000" smtClean="0"/>
          </a:p>
        </p:txBody>
      </p:sp>
      <p:pic>
        <p:nvPicPr>
          <p:cNvPr id="3076" name="Picture 4" descr="http://musepe.programaescolhas.pt/sites/104/images/pmba-big.gif"/>
          <p:cNvPicPr preferRelativeResize="0">
            <a:picLocks noChangeAspect="1" noChangeArrowheads="1"/>
          </p:cNvPicPr>
          <p:nvPr/>
        </p:nvPicPr>
        <p:blipFill>
          <a:blip r:embed="rId3" r:link="rId4"/>
          <a:srcRect/>
          <a:stretch>
            <a:fillRect/>
          </a:stretch>
        </p:blipFill>
        <p:spPr bwMode="auto">
          <a:xfrm>
            <a:off x="323850" y="142875"/>
            <a:ext cx="612775" cy="603250"/>
          </a:xfrm>
          <a:prstGeom prst="rect">
            <a:avLst/>
          </a:prstGeom>
          <a:noFill/>
          <a:ln w="9525">
            <a:noFill/>
            <a:miter lim="800000"/>
            <a:headEnd/>
            <a:tailEnd/>
          </a:ln>
        </p:spPr>
      </p:pic>
      <p:sp>
        <p:nvSpPr>
          <p:cNvPr id="14340" name="Text Box 5"/>
          <p:cNvSpPr txBox="1">
            <a:spLocks noChangeArrowheads="1"/>
          </p:cNvSpPr>
          <p:nvPr/>
        </p:nvSpPr>
        <p:spPr bwMode="auto">
          <a:xfrm>
            <a:off x="2105025" y="6440488"/>
            <a:ext cx="4824413" cy="261937"/>
          </a:xfrm>
          <a:prstGeom prst="rect">
            <a:avLst/>
          </a:prstGeom>
          <a:noFill/>
          <a:ln w="9525">
            <a:noFill/>
            <a:miter lim="800000"/>
            <a:headEnd/>
            <a:tailEnd/>
          </a:ln>
        </p:spPr>
        <p:txBody>
          <a:bodyPr>
            <a:spAutoFit/>
          </a:bodyPr>
          <a:lstStyle/>
          <a:p>
            <a:pPr algn="ctr">
              <a:spcBef>
                <a:spcPct val="50000"/>
              </a:spcBef>
              <a:defRPr/>
            </a:pPr>
            <a:r>
              <a:rPr lang="pt-PT" sz="1050" b="1" dirty="0">
                <a:solidFill>
                  <a:srgbClr val="000000"/>
                </a:solidFill>
              </a:rPr>
              <a:t>PLANO DE NEGÓCIOS – PHARMA SPA</a:t>
            </a:r>
          </a:p>
        </p:txBody>
      </p:sp>
      <p:sp>
        <p:nvSpPr>
          <p:cNvPr id="23556" name="Text Box 6"/>
          <p:cNvSpPr txBox="1">
            <a:spLocks noChangeArrowheads="1"/>
          </p:cNvSpPr>
          <p:nvPr/>
        </p:nvSpPr>
        <p:spPr bwMode="auto">
          <a:xfrm>
            <a:off x="1000125" y="285750"/>
            <a:ext cx="6842125" cy="381000"/>
          </a:xfrm>
          <a:prstGeom prst="rect">
            <a:avLst/>
          </a:prstGeom>
          <a:noFill/>
          <a:ln w="9525">
            <a:noFill/>
            <a:miter lim="800000"/>
            <a:headEnd/>
            <a:tailEnd/>
          </a:ln>
        </p:spPr>
        <p:txBody>
          <a:bodyPr>
            <a:spAutoFit/>
          </a:bodyPr>
          <a:lstStyle/>
          <a:p>
            <a:pPr>
              <a:lnSpc>
                <a:spcPct val="70000"/>
              </a:lnSpc>
              <a:spcBef>
                <a:spcPct val="50000"/>
              </a:spcBef>
            </a:pPr>
            <a:r>
              <a:rPr lang="pt-PT" sz="1000" b="1">
                <a:solidFill>
                  <a:schemeClr val="tx2"/>
                </a:solidFill>
              </a:rPr>
              <a:t>MESTRADO EM GESTÃO</a:t>
            </a:r>
          </a:p>
          <a:p>
            <a:pPr>
              <a:lnSpc>
                <a:spcPct val="70000"/>
              </a:lnSpc>
              <a:spcBef>
                <a:spcPct val="50000"/>
              </a:spcBef>
            </a:pPr>
            <a:r>
              <a:rPr lang="pt-PT" sz="1000">
                <a:solidFill>
                  <a:srgbClr val="000000"/>
                </a:solidFill>
              </a:rPr>
              <a:t>ESPECIALIZAÇÃO EM EMPREENDEDORISMO E INOVAÇÃO</a:t>
            </a:r>
          </a:p>
        </p:txBody>
      </p:sp>
      <p:sp>
        <p:nvSpPr>
          <p:cNvPr id="23557" name="Rectangle 2"/>
          <p:cNvSpPr>
            <a:spLocks noChangeArrowheads="1"/>
          </p:cNvSpPr>
          <p:nvPr/>
        </p:nvSpPr>
        <p:spPr bwMode="auto">
          <a:xfrm>
            <a:off x="366713" y="903288"/>
            <a:ext cx="8229600" cy="581025"/>
          </a:xfrm>
          <a:prstGeom prst="rect">
            <a:avLst/>
          </a:prstGeom>
          <a:noFill/>
          <a:ln w="9525">
            <a:noFill/>
            <a:miter lim="800000"/>
            <a:headEnd/>
            <a:tailEnd/>
          </a:ln>
        </p:spPr>
        <p:txBody>
          <a:bodyPr anchor="ctr"/>
          <a:lstStyle/>
          <a:p>
            <a:pPr algn="ctr"/>
            <a:r>
              <a:rPr lang="pt-PT" sz="3000">
                <a:solidFill>
                  <a:schemeClr val="accent2"/>
                </a:solidFill>
              </a:rPr>
              <a:t>Metodologia </a:t>
            </a:r>
          </a:p>
        </p:txBody>
      </p:sp>
      <p:grpSp>
        <p:nvGrpSpPr>
          <p:cNvPr id="23558" name="Grupo 48"/>
          <p:cNvGrpSpPr>
            <a:grpSpLocks/>
          </p:cNvGrpSpPr>
          <p:nvPr/>
        </p:nvGrpSpPr>
        <p:grpSpPr bwMode="auto">
          <a:xfrm>
            <a:off x="3214688" y="1714500"/>
            <a:ext cx="2571750" cy="4429125"/>
            <a:chOff x="3409950" y="1744663"/>
            <a:chExt cx="2128838" cy="3841432"/>
          </a:xfrm>
        </p:grpSpPr>
        <p:grpSp>
          <p:nvGrpSpPr>
            <p:cNvPr id="23559" name="Grupo 47"/>
            <p:cNvGrpSpPr>
              <a:grpSpLocks/>
            </p:cNvGrpSpPr>
            <p:nvPr/>
          </p:nvGrpSpPr>
          <p:grpSpPr bwMode="auto">
            <a:xfrm>
              <a:off x="3409950" y="1744663"/>
              <a:ext cx="2128838" cy="3841432"/>
              <a:chOff x="3409950" y="1744663"/>
              <a:chExt cx="2128838" cy="3841432"/>
            </a:xfrm>
          </p:grpSpPr>
          <p:grpSp>
            <p:nvGrpSpPr>
              <p:cNvPr id="23568" name="Grupo 44"/>
              <p:cNvGrpSpPr>
                <a:grpSpLocks/>
              </p:cNvGrpSpPr>
              <p:nvPr/>
            </p:nvGrpSpPr>
            <p:grpSpPr bwMode="auto">
              <a:xfrm>
                <a:off x="3409950" y="2865979"/>
                <a:ext cx="2128838" cy="491346"/>
                <a:chOff x="3409950" y="2865979"/>
                <a:chExt cx="2128838" cy="491346"/>
              </a:xfrm>
            </p:grpSpPr>
            <p:sp>
              <p:nvSpPr>
                <p:cNvPr id="23587" name="Rectangle 10"/>
                <p:cNvSpPr>
                  <a:spLocks noChangeArrowheads="1"/>
                </p:cNvSpPr>
                <p:nvPr/>
              </p:nvSpPr>
              <p:spPr bwMode="auto">
                <a:xfrm>
                  <a:off x="3409950" y="2953775"/>
                  <a:ext cx="2128838" cy="381987"/>
                </a:xfrm>
                <a:prstGeom prst="rect">
                  <a:avLst/>
                </a:prstGeom>
                <a:solidFill>
                  <a:srgbClr val="FFFFFF"/>
                </a:solidFill>
                <a:ln w="9525">
                  <a:solidFill>
                    <a:srgbClr val="000000"/>
                  </a:solidFill>
                  <a:miter lim="800000"/>
                  <a:headEnd/>
                  <a:tailEnd/>
                </a:ln>
              </p:spPr>
              <p:txBody>
                <a:bodyPr/>
                <a:lstStyle/>
                <a:p>
                  <a:endParaRPr lang="pt-PT" sz="900"/>
                </a:p>
              </p:txBody>
            </p:sp>
            <p:sp>
              <p:nvSpPr>
                <p:cNvPr id="23588" name="Text Box 28"/>
                <p:cNvSpPr txBox="1">
                  <a:spLocks noChangeArrowheads="1"/>
                </p:cNvSpPr>
                <p:nvPr/>
              </p:nvSpPr>
              <p:spPr bwMode="auto">
                <a:xfrm>
                  <a:off x="3463349" y="2865979"/>
                  <a:ext cx="2030940" cy="491346"/>
                </a:xfrm>
                <a:prstGeom prst="rect">
                  <a:avLst/>
                </a:prstGeom>
                <a:noFill/>
                <a:ln w="9525">
                  <a:noFill/>
                  <a:miter lim="800000"/>
                  <a:headEnd/>
                  <a:tailEnd/>
                </a:ln>
              </p:spPr>
              <p:txBody>
                <a:bodyPr/>
                <a:lstStyle/>
                <a:p>
                  <a:pPr algn="ctr"/>
                  <a:endParaRPr lang="pt-PT" sz="500" b="1"/>
                </a:p>
                <a:p>
                  <a:pPr algn="ctr">
                    <a:lnSpc>
                      <a:spcPct val="150000"/>
                    </a:lnSpc>
                  </a:pPr>
                  <a:r>
                    <a:rPr lang="pt-PT" sz="1000" b="1"/>
                    <a:t>ANÁLISE DO PROJECTO</a:t>
                  </a:r>
                </a:p>
                <a:p>
                  <a:pPr algn="ctr"/>
                  <a:r>
                    <a:rPr lang="pt-PT" sz="1000" b="1"/>
                    <a:t>(VIABILIDADE)</a:t>
                  </a:r>
                </a:p>
              </p:txBody>
            </p:sp>
          </p:grpSp>
          <p:grpSp>
            <p:nvGrpSpPr>
              <p:cNvPr id="23569" name="Group 31"/>
              <p:cNvGrpSpPr>
                <a:grpSpLocks/>
              </p:cNvGrpSpPr>
              <p:nvPr/>
            </p:nvGrpSpPr>
            <p:grpSpPr bwMode="auto">
              <a:xfrm>
                <a:off x="3538107" y="3556020"/>
                <a:ext cx="1785305" cy="303433"/>
                <a:chOff x="2541" y="8415"/>
                <a:chExt cx="2520" cy="585"/>
              </a:xfrm>
            </p:grpSpPr>
            <p:sp>
              <p:nvSpPr>
                <p:cNvPr id="23585" name="AutoShape 32"/>
                <p:cNvSpPr>
                  <a:spLocks noChangeArrowheads="1"/>
                </p:cNvSpPr>
                <p:nvPr/>
              </p:nvSpPr>
              <p:spPr bwMode="auto">
                <a:xfrm>
                  <a:off x="2541" y="8460"/>
                  <a:ext cx="2520" cy="540"/>
                </a:xfrm>
                <a:prstGeom prst="roundRect">
                  <a:avLst>
                    <a:gd name="adj" fmla="val 16667"/>
                  </a:avLst>
                </a:prstGeom>
                <a:solidFill>
                  <a:srgbClr val="FFFFFF"/>
                </a:solidFill>
                <a:ln w="9525">
                  <a:solidFill>
                    <a:srgbClr val="000000"/>
                  </a:solidFill>
                  <a:round/>
                  <a:headEnd/>
                  <a:tailEnd/>
                </a:ln>
              </p:spPr>
              <p:txBody>
                <a:bodyPr/>
                <a:lstStyle/>
                <a:p>
                  <a:endParaRPr lang="pt-PT" sz="900"/>
                </a:p>
              </p:txBody>
            </p:sp>
            <p:sp>
              <p:nvSpPr>
                <p:cNvPr id="23586" name="Text Box 33"/>
                <p:cNvSpPr txBox="1">
                  <a:spLocks noChangeArrowheads="1"/>
                </p:cNvSpPr>
                <p:nvPr/>
              </p:nvSpPr>
              <p:spPr bwMode="auto">
                <a:xfrm>
                  <a:off x="2661" y="8415"/>
                  <a:ext cx="2340" cy="543"/>
                </a:xfrm>
                <a:prstGeom prst="rect">
                  <a:avLst/>
                </a:prstGeom>
                <a:noFill/>
                <a:ln w="9525">
                  <a:noFill/>
                  <a:miter lim="800000"/>
                  <a:headEnd/>
                  <a:tailEnd/>
                </a:ln>
              </p:spPr>
              <p:txBody>
                <a:bodyPr/>
                <a:lstStyle/>
                <a:p>
                  <a:pPr algn="ctr">
                    <a:lnSpc>
                      <a:spcPts val="2000"/>
                    </a:lnSpc>
                    <a:spcBef>
                      <a:spcPts val="600"/>
                    </a:spcBef>
                  </a:pPr>
                  <a:r>
                    <a:rPr lang="pt-PT" sz="1000" b="1"/>
                    <a:t>AVALIAÇÃO E DECISÃO</a:t>
                  </a:r>
                </a:p>
              </p:txBody>
            </p:sp>
          </p:grpSp>
          <p:grpSp>
            <p:nvGrpSpPr>
              <p:cNvPr id="23570" name="Group 40"/>
              <p:cNvGrpSpPr>
                <a:grpSpLocks/>
              </p:cNvGrpSpPr>
              <p:nvPr/>
            </p:nvGrpSpPr>
            <p:grpSpPr bwMode="auto">
              <a:xfrm>
                <a:off x="3409950" y="4685038"/>
                <a:ext cx="2128838" cy="323457"/>
                <a:chOff x="2361" y="10935"/>
                <a:chExt cx="3005" cy="624"/>
              </a:xfrm>
            </p:grpSpPr>
            <p:sp>
              <p:nvSpPr>
                <p:cNvPr id="23583" name="Rectangle 41"/>
                <p:cNvSpPr>
                  <a:spLocks noChangeArrowheads="1"/>
                </p:cNvSpPr>
                <p:nvPr/>
              </p:nvSpPr>
              <p:spPr bwMode="auto">
                <a:xfrm>
                  <a:off x="2361" y="10935"/>
                  <a:ext cx="3005" cy="624"/>
                </a:xfrm>
                <a:prstGeom prst="rect">
                  <a:avLst/>
                </a:prstGeom>
                <a:solidFill>
                  <a:srgbClr val="FFFFFF"/>
                </a:solidFill>
                <a:ln w="9525">
                  <a:solidFill>
                    <a:srgbClr val="000000"/>
                  </a:solidFill>
                  <a:miter lim="800000"/>
                  <a:headEnd/>
                  <a:tailEnd/>
                </a:ln>
              </p:spPr>
              <p:txBody>
                <a:bodyPr/>
                <a:lstStyle/>
                <a:p>
                  <a:endParaRPr lang="pt-PT" sz="900"/>
                </a:p>
              </p:txBody>
            </p:sp>
            <p:sp>
              <p:nvSpPr>
                <p:cNvPr id="23584" name="Text Box 42"/>
                <p:cNvSpPr txBox="1">
                  <a:spLocks noChangeArrowheads="1"/>
                </p:cNvSpPr>
                <p:nvPr/>
              </p:nvSpPr>
              <p:spPr bwMode="auto">
                <a:xfrm>
                  <a:off x="2391" y="10950"/>
                  <a:ext cx="2970" cy="548"/>
                </a:xfrm>
                <a:prstGeom prst="rect">
                  <a:avLst/>
                </a:prstGeom>
                <a:noFill/>
                <a:ln w="9525">
                  <a:noFill/>
                  <a:miter lim="800000"/>
                  <a:headEnd/>
                  <a:tailEnd/>
                </a:ln>
              </p:spPr>
              <p:txBody>
                <a:bodyPr/>
                <a:lstStyle/>
                <a:p>
                  <a:pPr algn="ctr">
                    <a:lnSpc>
                      <a:spcPct val="150000"/>
                    </a:lnSpc>
                    <a:spcBef>
                      <a:spcPts val="600"/>
                    </a:spcBef>
                  </a:pPr>
                  <a:r>
                    <a:rPr lang="pt-PT" sz="1000" b="1"/>
                    <a:t>FINANCIAMENTO</a:t>
                  </a:r>
                </a:p>
              </p:txBody>
            </p:sp>
          </p:grpSp>
          <p:grpSp>
            <p:nvGrpSpPr>
              <p:cNvPr id="23571" name="Group 44"/>
              <p:cNvGrpSpPr>
                <a:grpSpLocks/>
              </p:cNvGrpSpPr>
              <p:nvPr/>
            </p:nvGrpSpPr>
            <p:grpSpPr bwMode="auto">
              <a:xfrm>
                <a:off x="3409950" y="4102816"/>
                <a:ext cx="2128838" cy="323457"/>
                <a:chOff x="2361" y="9651"/>
                <a:chExt cx="3005" cy="624"/>
              </a:xfrm>
            </p:grpSpPr>
            <p:sp>
              <p:nvSpPr>
                <p:cNvPr id="23581" name="Rectangle 45"/>
                <p:cNvSpPr>
                  <a:spLocks noChangeArrowheads="1"/>
                </p:cNvSpPr>
                <p:nvPr/>
              </p:nvSpPr>
              <p:spPr bwMode="auto">
                <a:xfrm>
                  <a:off x="2361" y="9651"/>
                  <a:ext cx="3005" cy="624"/>
                </a:xfrm>
                <a:prstGeom prst="rect">
                  <a:avLst/>
                </a:prstGeom>
                <a:solidFill>
                  <a:srgbClr val="FFFFFF"/>
                </a:solidFill>
                <a:ln w="9525">
                  <a:solidFill>
                    <a:srgbClr val="000000"/>
                  </a:solidFill>
                  <a:miter lim="800000"/>
                  <a:headEnd/>
                  <a:tailEnd/>
                </a:ln>
              </p:spPr>
              <p:txBody>
                <a:bodyPr/>
                <a:lstStyle/>
                <a:p>
                  <a:endParaRPr lang="pt-PT" sz="900"/>
                </a:p>
              </p:txBody>
            </p:sp>
            <p:sp>
              <p:nvSpPr>
                <p:cNvPr id="23582" name="Text Box 46"/>
                <p:cNvSpPr txBox="1">
                  <a:spLocks noChangeArrowheads="1"/>
                </p:cNvSpPr>
                <p:nvPr/>
              </p:nvSpPr>
              <p:spPr bwMode="auto">
                <a:xfrm>
                  <a:off x="2436" y="9690"/>
                  <a:ext cx="2880" cy="540"/>
                </a:xfrm>
                <a:prstGeom prst="rect">
                  <a:avLst/>
                </a:prstGeom>
                <a:noFill/>
                <a:ln w="9525">
                  <a:noFill/>
                  <a:miter lim="800000"/>
                  <a:headEnd/>
                  <a:tailEnd/>
                </a:ln>
              </p:spPr>
              <p:txBody>
                <a:bodyPr/>
                <a:lstStyle/>
                <a:p>
                  <a:pPr algn="ctr">
                    <a:lnSpc>
                      <a:spcPct val="150000"/>
                    </a:lnSpc>
                  </a:pPr>
                  <a:r>
                    <a:rPr lang="pt-PT" sz="1000" b="1"/>
                    <a:t>DOSSIER DO PROJECTO</a:t>
                  </a:r>
                </a:p>
              </p:txBody>
            </p:sp>
          </p:grpSp>
          <p:grpSp>
            <p:nvGrpSpPr>
              <p:cNvPr id="23572" name="Group 48"/>
              <p:cNvGrpSpPr>
                <a:grpSpLocks/>
              </p:cNvGrpSpPr>
              <p:nvPr/>
            </p:nvGrpSpPr>
            <p:grpSpPr bwMode="auto">
              <a:xfrm>
                <a:off x="3409950" y="1744663"/>
                <a:ext cx="2128838" cy="323457"/>
                <a:chOff x="2361" y="4398"/>
                <a:chExt cx="3005" cy="624"/>
              </a:xfrm>
            </p:grpSpPr>
            <p:sp>
              <p:nvSpPr>
                <p:cNvPr id="23579" name="Rectangle 49"/>
                <p:cNvSpPr>
                  <a:spLocks noChangeArrowheads="1"/>
                </p:cNvSpPr>
                <p:nvPr/>
              </p:nvSpPr>
              <p:spPr bwMode="auto">
                <a:xfrm>
                  <a:off x="2361" y="4398"/>
                  <a:ext cx="3005" cy="624"/>
                </a:xfrm>
                <a:prstGeom prst="rect">
                  <a:avLst/>
                </a:prstGeom>
                <a:solidFill>
                  <a:srgbClr val="FFFFFF"/>
                </a:solidFill>
                <a:ln w="9525">
                  <a:solidFill>
                    <a:srgbClr val="000000"/>
                  </a:solidFill>
                  <a:miter lim="800000"/>
                  <a:headEnd/>
                  <a:tailEnd/>
                </a:ln>
              </p:spPr>
              <p:txBody>
                <a:bodyPr/>
                <a:lstStyle/>
                <a:p>
                  <a:endParaRPr lang="pt-PT" sz="900"/>
                </a:p>
              </p:txBody>
            </p:sp>
            <p:sp>
              <p:nvSpPr>
                <p:cNvPr id="23580" name="Text Box 50"/>
                <p:cNvSpPr txBox="1">
                  <a:spLocks noChangeArrowheads="1"/>
                </p:cNvSpPr>
                <p:nvPr/>
              </p:nvSpPr>
              <p:spPr bwMode="auto">
                <a:xfrm>
                  <a:off x="2421" y="4428"/>
                  <a:ext cx="2880" cy="543"/>
                </a:xfrm>
                <a:prstGeom prst="rect">
                  <a:avLst/>
                </a:prstGeom>
                <a:noFill/>
                <a:ln w="9525">
                  <a:noFill/>
                  <a:miter lim="800000"/>
                  <a:headEnd/>
                  <a:tailEnd/>
                </a:ln>
              </p:spPr>
              <p:txBody>
                <a:bodyPr/>
                <a:lstStyle/>
                <a:p>
                  <a:pPr algn="ctr">
                    <a:lnSpc>
                      <a:spcPct val="150000"/>
                    </a:lnSpc>
                    <a:spcBef>
                      <a:spcPts val="600"/>
                    </a:spcBef>
                  </a:pPr>
                  <a:r>
                    <a:rPr lang="pt-PT" sz="1000" b="1"/>
                    <a:t>IDENTIFICAÇÃO DO PROJECTO</a:t>
                  </a:r>
                </a:p>
              </p:txBody>
            </p:sp>
          </p:grpSp>
          <p:grpSp>
            <p:nvGrpSpPr>
              <p:cNvPr id="23573" name="Grupo 39"/>
              <p:cNvGrpSpPr>
                <a:grpSpLocks/>
              </p:cNvGrpSpPr>
              <p:nvPr/>
            </p:nvGrpSpPr>
            <p:grpSpPr bwMode="auto">
              <a:xfrm>
                <a:off x="3409950" y="2311482"/>
                <a:ext cx="2128838" cy="406631"/>
                <a:chOff x="3409950" y="2311482"/>
                <a:chExt cx="2128838" cy="406631"/>
              </a:xfrm>
            </p:grpSpPr>
            <p:sp>
              <p:nvSpPr>
                <p:cNvPr id="23577" name="Rectangle 12"/>
                <p:cNvSpPr>
                  <a:spLocks noChangeArrowheads="1"/>
                </p:cNvSpPr>
                <p:nvPr/>
              </p:nvSpPr>
              <p:spPr bwMode="auto">
                <a:xfrm>
                  <a:off x="3409950" y="2319184"/>
                  <a:ext cx="2128838" cy="381987"/>
                </a:xfrm>
                <a:prstGeom prst="rect">
                  <a:avLst/>
                </a:prstGeom>
                <a:solidFill>
                  <a:srgbClr val="FFFFFF"/>
                </a:solidFill>
                <a:ln w="9525">
                  <a:solidFill>
                    <a:srgbClr val="000000"/>
                  </a:solidFill>
                  <a:miter lim="800000"/>
                  <a:headEnd/>
                  <a:tailEnd/>
                </a:ln>
              </p:spPr>
              <p:txBody>
                <a:bodyPr/>
                <a:lstStyle/>
                <a:p>
                  <a:endParaRPr lang="pt-PT" sz="900"/>
                </a:p>
              </p:txBody>
            </p:sp>
            <p:sp>
              <p:nvSpPr>
                <p:cNvPr id="23578" name="Text Box 51"/>
                <p:cNvSpPr txBox="1">
                  <a:spLocks noChangeArrowheads="1"/>
                </p:cNvSpPr>
                <p:nvPr/>
              </p:nvSpPr>
              <p:spPr bwMode="auto">
                <a:xfrm>
                  <a:off x="3463349" y="2311482"/>
                  <a:ext cx="2030940" cy="406631"/>
                </a:xfrm>
                <a:prstGeom prst="rect">
                  <a:avLst/>
                </a:prstGeom>
                <a:noFill/>
                <a:ln w="9525">
                  <a:noFill/>
                  <a:miter lim="800000"/>
                  <a:headEnd/>
                  <a:tailEnd/>
                </a:ln>
              </p:spPr>
              <p:txBody>
                <a:bodyPr/>
                <a:lstStyle/>
                <a:p>
                  <a:pPr algn="ctr">
                    <a:lnSpc>
                      <a:spcPts val="1500"/>
                    </a:lnSpc>
                  </a:pPr>
                  <a:r>
                    <a:rPr lang="pt-PT" sz="1000" b="1"/>
                    <a:t>PREPARAÇÃO DO PROJECTO</a:t>
                  </a:r>
                </a:p>
                <a:p>
                  <a:pPr algn="ctr"/>
                  <a:r>
                    <a:rPr lang="pt-PT" sz="1000" b="1"/>
                    <a:t>(PRÉ-VIABILIDADE)</a:t>
                  </a:r>
                </a:p>
              </p:txBody>
            </p:sp>
          </p:grpSp>
          <p:grpSp>
            <p:nvGrpSpPr>
              <p:cNvPr id="23574" name="Group 53"/>
              <p:cNvGrpSpPr>
                <a:grpSpLocks/>
              </p:cNvGrpSpPr>
              <p:nvPr/>
            </p:nvGrpSpPr>
            <p:grpSpPr bwMode="auto">
              <a:xfrm>
                <a:off x="3409950" y="5251857"/>
                <a:ext cx="2128838" cy="334238"/>
                <a:chOff x="2361" y="12210"/>
                <a:chExt cx="3005" cy="645"/>
              </a:xfrm>
            </p:grpSpPr>
            <p:sp>
              <p:nvSpPr>
                <p:cNvPr id="23575" name="Rectangle 54"/>
                <p:cNvSpPr>
                  <a:spLocks noChangeArrowheads="1"/>
                </p:cNvSpPr>
                <p:nvPr/>
              </p:nvSpPr>
              <p:spPr bwMode="auto">
                <a:xfrm>
                  <a:off x="2361" y="12210"/>
                  <a:ext cx="3005" cy="624"/>
                </a:xfrm>
                <a:prstGeom prst="rect">
                  <a:avLst/>
                </a:prstGeom>
                <a:solidFill>
                  <a:srgbClr val="FFFFFF"/>
                </a:solidFill>
                <a:ln w="9525">
                  <a:solidFill>
                    <a:srgbClr val="000000"/>
                  </a:solidFill>
                  <a:miter lim="800000"/>
                  <a:headEnd/>
                  <a:tailEnd/>
                </a:ln>
              </p:spPr>
              <p:txBody>
                <a:bodyPr/>
                <a:lstStyle/>
                <a:p>
                  <a:endParaRPr lang="pt-PT" sz="900"/>
                </a:p>
              </p:txBody>
            </p:sp>
            <p:sp>
              <p:nvSpPr>
                <p:cNvPr id="23576" name="Text Box 55"/>
                <p:cNvSpPr txBox="1">
                  <a:spLocks noChangeArrowheads="1"/>
                </p:cNvSpPr>
                <p:nvPr/>
              </p:nvSpPr>
              <p:spPr bwMode="auto">
                <a:xfrm>
                  <a:off x="2421" y="12225"/>
                  <a:ext cx="2880" cy="630"/>
                </a:xfrm>
                <a:prstGeom prst="rect">
                  <a:avLst/>
                </a:prstGeom>
                <a:noFill/>
                <a:ln w="9525">
                  <a:noFill/>
                  <a:miter lim="800000"/>
                  <a:headEnd/>
                  <a:tailEnd/>
                </a:ln>
              </p:spPr>
              <p:txBody>
                <a:bodyPr/>
                <a:lstStyle/>
                <a:p>
                  <a:pPr algn="ctr">
                    <a:lnSpc>
                      <a:spcPct val="150000"/>
                    </a:lnSpc>
                    <a:spcBef>
                      <a:spcPts val="600"/>
                    </a:spcBef>
                  </a:pPr>
                  <a:r>
                    <a:rPr lang="pt-PT" sz="1000" b="1"/>
                    <a:t>IMPLEMENTAÇÃO</a:t>
                  </a:r>
                </a:p>
              </p:txBody>
            </p:sp>
          </p:grpSp>
        </p:grpSp>
        <p:grpSp>
          <p:nvGrpSpPr>
            <p:cNvPr id="23560" name="Grupo 46"/>
            <p:cNvGrpSpPr>
              <a:grpSpLocks/>
            </p:cNvGrpSpPr>
            <p:nvPr/>
          </p:nvGrpSpPr>
          <p:grpSpPr bwMode="auto">
            <a:xfrm>
              <a:off x="4483269" y="2088143"/>
              <a:ext cx="0" cy="3111344"/>
              <a:chOff x="4483269" y="2088143"/>
              <a:chExt cx="0" cy="3111344"/>
            </a:xfrm>
          </p:grpSpPr>
          <p:sp>
            <p:nvSpPr>
              <p:cNvPr id="23561" name="Line 47"/>
              <p:cNvSpPr>
                <a:spLocks noChangeShapeType="1"/>
              </p:cNvSpPr>
              <p:nvPr/>
            </p:nvSpPr>
            <p:spPr bwMode="auto">
              <a:xfrm>
                <a:off x="4483269" y="2088143"/>
                <a:ext cx="0" cy="170970"/>
              </a:xfrm>
              <a:prstGeom prst="line">
                <a:avLst/>
              </a:prstGeom>
              <a:noFill/>
              <a:ln w="9525">
                <a:solidFill>
                  <a:srgbClr val="000000"/>
                </a:solidFill>
                <a:round/>
                <a:headEnd/>
                <a:tailEnd type="triangle" w="med" len="med"/>
              </a:ln>
            </p:spPr>
            <p:txBody>
              <a:bodyPr/>
              <a:lstStyle/>
              <a:p>
                <a:endParaRPr lang="pt-PT"/>
              </a:p>
            </p:txBody>
          </p:sp>
          <p:grpSp>
            <p:nvGrpSpPr>
              <p:cNvPr id="23562" name="Grupo 45"/>
              <p:cNvGrpSpPr>
                <a:grpSpLocks/>
              </p:cNvGrpSpPr>
              <p:nvPr/>
            </p:nvGrpSpPr>
            <p:grpSpPr bwMode="auto">
              <a:xfrm>
                <a:off x="4483269" y="2721194"/>
                <a:ext cx="0" cy="2478293"/>
                <a:chOff x="4483269" y="2721194"/>
                <a:chExt cx="0" cy="2478293"/>
              </a:xfrm>
            </p:grpSpPr>
            <p:sp>
              <p:nvSpPr>
                <p:cNvPr id="23563" name="Line 29"/>
                <p:cNvSpPr>
                  <a:spLocks noChangeShapeType="1"/>
                </p:cNvSpPr>
                <p:nvPr/>
              </p:nvSpPr>
              <p:spPr bwMode="auto">
                <a:xfrm>
                  <a:off x="4483269" y="3354245"/>
                  <a:ext cx="0" cy="170970"/>
                </a:xfrm>
                <a:prstGeom prst="line">
                  <a:avLst/>
                </a:prstGeom>
                <a:noFill/>
                <a:ln w="9525">
                  <a:solidFill>
                    <a:srgbClr val="000000"/>
                  </a:solidFill>
                  <a:round/>
                  <a:headEnd/>
                  <a:tailEnd type="triangle" w="med" len="med"/>
                </a:ln>
              </p:spPr>
              <p:txBody>
                <a:bodyPr/>
                <a:lstStyle/>
                <a:p>
                  <a:endParaRPr lang="pt-PT"/>
                </a:p>
              </p:txBody>
            </p:sp>
            <p:sp>
              <p:nvSpPr>
                <p:cNvPr id="23564" name="Line 30"/>
                <p:cNvSpPr>
                  <a:spLocks noChangeShapeType="1"/>
                </p:cNvSpPr>
                <p:nvPr/>
              </p:nvSpPr>
              <p:spPr bwMode="auto">
                <a:xfrm>
                  <a:off x="4483269" y="3876396"/>
                  <a:ext cx="0" cy="170970"/>
                </a:xfrm>
                <a:prstGeom prst="line">
                  <a:avLst/>
                </a:prstGeom>
                <a:noFill/>
                <a:ln w="9525">
                  <a:solidFill>
                    <a:srgbClr val="000000"/>
                  </a:solidFill>
                  <a:round/>
                  <a:headEnd/>
                  <a:tailEnd type="triangle" w="med" len="med"/>
                </a:ln>
              </p:spPr>
              <p:txBody>
                <a:bodyPr/>
                <a:lstStyle/>
                <a:p>
                  <a:endParaRPr lang="pt-PT"/>
                </a:p>
              </p:txBody>
            </p:sp>
            <p:sp>
              <p:nvSpPr>
                <p:cNvPr id="23565" name="Line 39"/>
                <p:cNvSpPr>
                  <a:spLocks noChangeShapeType="1"/>
                </p:cNvSpPr>
                <p:nvPr/>
              </p:nvSpPr>
              <p:spPr bwMode="auto">
                <a:xfrm>
                  <a:off x="4483269" y="5028517"/>
                  <a:ext cx="0" cy="170970"/>
                </a:xfrm>
                <a:prstGeom prst="line">
                  <a:avLst/>
                </a:prstGeom>
                <a:noFill/>
                <a:ln w="9525">
                  <a:solidFill>
                    <a:srgbClr val="000000"/>
                  </a:solidFill>
                  <a:round/>
                  <a:headEnd/>
                  <a:tailEnd type="triangle" w="med" len="med"/>
                </a:ln>
              </p:spPr>
              <p:txBody>
                <a:bodyPr/>
                <a:lstStyle/>
                <a:p>
                  <a:endParaRPr lang="pt-PT"/>
                </a:p>
              </p:txBody>
            </p:sp>
            <p:sp>
              <p:nvSpPr>
                <p:cNvPr id="23566" name="Line 43"/>
                <p:cNvSpPr>
                  <a:spLocks noChangeShapeType="1"/>
                </p:cNvSpPr>
                <p:nvPr/>
              </p:nvSpPr>
              <p:spPr bwMode="auto">
                <a:xfrm>
                  <a:off x="4483269" y="4447836"/>
                  <a:ext cx="0" cy="170970"/>
                </a:xfrm>
                <a:prstGeom prst="line">
                  <a:avLst/>
                </a:prstGeom>
                <a:noFill/>
                <a:ln w="9525">
                  <a:solidFill>
                    <a:srgbClr val="000000"/>
                  </a:solidFill>
                  <a:round/>
                  <a:headEnd/>
                  <a:tailEnd type="triangle" w="med" len="med"/>
                </a:ln>
              </p:spPr>
              <p:txBody>
                <a:bodyPr/>
                <a:lstStyle/>
                <a:p>
                  <a:endParaRPr lang="pt-PT"/>
                </a:p>
              </p:txBody>
            </p:sp>
            <p:sp>
              <p:nvSpPr>
                <p:cNvPr id="23567" name="Line 52"/>
                <p:cNvSpPr>
                  <a:spLocks noChangeShapeType="1"/>
                </p:cNvSpPr>
                <p:nvPr/>
              </p:nvSpPr>
              <p:spPr bwMode="auto">
                <a:xfrm>
                  <a:off x="4483269" y="2721194"/>
                  <a:ext cx="0" cy="170970"/>
                </a:xfrm>
                <a:prstGeom prst="line">
                  <a:avLst/>
                </a:prstGeom>
                <a:noFill/>
                <a:ln w="9525">
                  <a:solidFill>
                    <a:srgbClr val="000000"/>
                  </a:solidFill>
                  <a:round/>
                  <a:headEnd/>
                  <a:tailEnd type="triangle" w="med" len="med"/>
                </a:ln>
              </p:spPr>
              <p:txBody>
                <a:bodyPr/>
                <a:lstStyle/>
                <a:p>
                  <a:endParaRPr lang="pt-PT"/>
                </a:p>
              </p:txBody>
            </p:sp>
          </p:gr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0" fill="hold"/>
                                        <p:tgtEl>
                                          <p:spTgt spid="3076"/>
                                        </p:tgtEl>
                                        <p:attrNameLst>
                                          <p:attrName>ppt_w</p:attrName>
                                        </p:attrNameLst>
                                      </p:cBhvr>
                                      <p:tavLst>
                                        <p:tav tm="0" fmla="#ppt_w*sin(2.5*pi*$)">
                                          <p:val>
                                            <p:fltVal val="0"/>
                                          </p:val>
                                        </p:tav>
                                        <p:tav tm="100000">
                                          <p:val>
                                            <p:fltVal val="1"/>
                                          </p:val>
                                        </p:tav>
                                      </p:tavLst>
                                    </p:anim>
                                    <p:anim calcmode="lin" valueType="num">
                                      <p:cBhvr>
                                        <p:cTn id="8" dur="5000" fill="hold"/>
                                        <p:tgtEl>
                                          <p:spTgt spid="30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6"/>
          <p:cNvSpPr>
            <a:spLocks noGrp="1" noChangeArrowheads="1"/>
          </p:cNvSpPr>
          <p:nvPr>
            <p:ph type="sldNum" sz="quarter" idx="12"/>
          </p:nvPr>
        </p:nvSpPr>
        <p:spPr>
          <a:xfrm>
            <a:off x="6553200" y="6434138"/>
            <a:ext cx="2133600" cy="476250"/>
          </a:xfrm>
          <a:noFill/>
        </p:spPr>
        <p:txBody>
          <a:bodyPr/>
          <a:lstStyle/>
          <a:p>
            <a:fld id="{286540A7-19A3-4AD2-8C1E-C8E0CFDB296E}" type="slidenum">
              <a:rPr lang="pt-PT" sz="1000" smtClean="0"/>
              <a:pPr/>
              <a:t>6</a:t>
            </a:fld>
            <a:endParaRPr lang="pt-PT" sz="1000" smtClean="0"/>
          </a:p>
        </p:txBody>
      </p:sp>
      <p:pic>
        <p:nvPicPr>
          <p:cNvPr id="3076" name="Picture 4" descr="http://musepe.programaescolhas.pt/sites/104/images/pmba-big.gif"/>
          <p:cNvPicPr preferRelativeResize="0">
            <a:picLocks noChangeAspect="1" noChangeArrowheads="1"/>
          </p:cNvPicPr>
          <p:nvPr/>
        </p:nvPicPr>
        <p:blipFill>
          <a:blip r:embed="rId3" r:link="rId4"/>
          <a:srcRect/>
          <a:stretch>
            <a:fillRect/>
          </a:stretch>
        </p:blipFill>
        <p:spPr bwMode="auto">
          <a:xfrm>
            <a:off x="323850" y="142875"/>
            <a:ext cx="612775" cy="603250"/>
          </a:xfrm>
          <a:prstGeom prst="rect">
            <a:avLst/>
          </a:prstGeom>
          <a:noFill/>
          <a:ln w="9525">
            <a:noFill/>
            <a:miter lim="800000"/>
            <a:headEnd/>
            <a:tailEnd/>
          </a:ln>
        </p:spPr>
      </p:pic>
      <p:sp>
        <p:nvSpPr>
          <p:cNvPr id="14340" name="Text Box 5"/>
          <p:cNvSpPr txBox="1">
            <a:spLocks noChangeArrowheads="1"/>
          </p:cNvSpPr>
          <p:nvPr/>
        </p:nvSpPr>
        <p:spPr bwMode="auto">
          <a:xfrm>
            <a:off x="2105025" y="6440488"/>
            <a:ext cx="4824413" cy="261937"/>
          </a:xfrm>
          <a:prstGeom prst="rect">
            <a:avLst/>
          </a:prstGeom>
          <a:noFill/>
          <a:ln w="9525">
            <a:noFill/>
            <a:miter lim="800000"/>
            <a:headEnd/>
            <a:tailEnd/>
          </a:ln>
        </p:spPr>
        <p:txBody>
          <a:bodyPr>
            <a:spAutoFit/>
          </a:bodyPr>
          <a:lstStyle/>
          <a:p>
            <a:pPr algn="ctr">
              <a:spcBef>
                <a:spcPct val="50000"/>
              </a:spcBef>
              <a:defRPr/>
            </a:pPr>
            <a:r>
              <a:rPr lang="pt-PT" sz="1050" b="1" dirty="0">
                <a:solidFill>
                  <a:srgbClr val="000000"/>
                </a:solidFill>
              </a:rPr>
              <a:t>PLANO DE NEGÓCIOS – PHARMA SPA</a:t>
            </a:r>
          </a:p>
        </p:txBody>
      </p:sp>
      <p:sp>
        <p:nvSpPr>
          <p:cNvPr id="25604" name="Text Box 6"/>
          <p:cNvSpPr txBox="1">
            <a:spLocks noChangeArrowheads="1"/>
          </p:cNvSpPr>
          <p:nvPr/>
        </p:nvSpPr>
        <p:spPr bwMode="auto">
          <a:xfrm>
            <a:off x="1000125" y="285750"/>
            <a:ext cx="6842125" cy="381000"/>
          </a:xfrm>
          <a:prstGeom prst="rect">
            <a:avLst/>
          </a:prstGeom>
          <a:noFill/>
          <a:ln w="9525">
            <a:noFill/>
            <a:miter lim="800000"/>
            <a:headEnd/>
            <a:tailEnd/>
          </a:ln>
        </p:spPr>
        <p:txBody>
          <a:bodyPr>
            <a:spAutoFit/>
          </a:bodyPr>
          <a:lstStyle/>
          <a:p>
            <a:pPr>
              <a:lnSpc>
                <a:spcPct val="70000"/>
              </a:lnSpc>
              <a:spcBef>
                <a:spcPct val="50000"/>
              </a:spcBef>
            </a:pPr>
            <a:r>
              <a:rPr lang="pt-PT" sz="1000" b="1">
                <a:solidFill>
                  <a:schemeClr val="tx2"/>
                </a:solidFill>
              </a:rPr>
              <a:t>MESTRADO EM GESTÃO</a:t>
            </a:r>
          </a:p>
          <a:p>
            <a:pPr>
              <a:lnSpc>
                <a:spcPct val="70000"/>
              </a:lnSpc>
              <a:spcBef>
                <a:spcPct val="50000"/>
              </a:spcBef>
            </a:pPr>
            <a:r>
              <a:rPr lang="pt-PT" sz="1000">
                <a:solidFill>
                  <a:srgbClr val="000000"/>
                </a:solidFill>
              </a:rPr>
              <a:t>ESPECIALIZAÇÃO EM EMPREENDEDORISMO E INOVAÇÃO</a:t>
            </a:r>
          </a:p>
        </p:txBody>
      </p:sp>
      <p:grpSp>
        <p:nvGrpSpPr>
          <p:cNvPr id="25605" name="Grupo 13"/>
          <p:cNvGrpSpPr>
            <a:grpSpLocks/>
          </p:cNvGrpSpPr>
          <p:nvPr/>
        </p:nvGrpSpPr>
        <p:grpSpPr bwMode="auto">
          <a:xfrm>
            <a:off x="2609850" y="2476500"/>
            <a:ext cx="4286250" cy="1309688"/>
            <a:chOff x="2609837" y="2477152"/>
            <a:chExt cx="4286280" cy="1309038"/>
          </a:xfrm>
        </p:grpSpPr>
        <p:sp>
          <p:nvSpPr>
            <p:cNvPr id="25606" name="Text Box 16"/>
            <p:cNvSpPr txBox="1">
              <a:spLocks noChangeArrowheads="1"/>
            </p:cNvSpPr>
            <p:nvPr/>
          </p:nvSpPr>
          <p:spPr bwMode="auto">
            <a:xfrm>
              <a:off x="2609837" y="3262970"/>
              <a:ext cx="4286280" cy="523220"/>
            </a:xfrm>
            <a:prstGeom prst="rect">
              <a:avLst/>
            </a:prstGeom>
            <a:noFill/>
            <a:ln w="9525">
              <a:noFill/>
              <a:miter lim="800000"/>
              <a:headEnd/>
              <a:tailEnd/>
            </a:ln>
          </p:spPr>
          <p:txBody>
            <a:bodyPr>
              <a:spAutoFit/>
            </a:bodyPr>
            <a:lstStyle/>
            <a:p>
              <a:pPr algn="ctr">
                <a:spcBef>
                  <a:spcPct val="50000"/>
                </a:spcBef>
              </a:pPr>
              <a:r>
                <a:rPr lang="pt-PT" sz="2800"/>
                <a:t>E m p r e e n d i m e n t o</a:t>
              </a:r>
              <a:endParaRPr lang="pt-PT" sz="2800">
                <a:solidFill>
                  <a:schemeClr val="bg1"/>
                </a:solidFill>
              </a:endParaRPr>
            </a:p>
          </p:txBody>
        </p:sp>
        <p:sp>
          <p:nvSpPr>
            <p:cNvPr id="25607" name="Text Box 9"/>
            <p:cNvSpPr txBox="1">
              <a:spLocks noChangeArrowheads="1"/>
            </p:cNvSpPr>
            <p:nvPr/>
          </p:nvSpPr>
          <p:spPr bwMode="auto">
            <a:xfrm>
              <a:off x="2643174" y="2477152"/>
              <a:ext cx="4232625" cy="954107"/>
            </a:xfrm>
            <a:prstGeom prst="rect">
              <a:avLst/>
            </a:prstGeom>
            <a:noFill/>
            <a:ln w="9525">
              <a:noFill/>
              <a:miter lim="800000"/>
              <a:headEnd/>
              <a:tailEnd/>
            </a:ln>
          </p:spPr>
          <p:txBody>
            <a:bodyPr>
              <a:spAutoFit/>
            </a:bodyPr>
            <a:lstStyle/>
            <a:p>
              <a:pPr algn="ctr">
                <a:spcBef>
                  <a:spcPct val="50000"/>
                </a:spcBef>
              </a:pPr>
              <a:r>
                <a:rPr lang="pt-PT" sz="5500" b="1">
                  <a:solidFill>
                    <a:srgbClr val="555599"/>
                  </a:solidFill>
                </a:rPr>
                <a:t>Pharma Spa</a:t>
              </a:r>
              <a:endParaRPr lang="pt-PT" sz="5500">
                <a:solidFill>
                  <a:srgbClr val="555599"/>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0" fill="hold"/>
                                        <p:tgtEl>
                                          <p:spTgt spid="3076"/>
                                        </p:tgtEl>
                                        <p:attrNameLst>
                                          <p:attrName>ppt_w</p:attrName>
                                        </p:attrNameLst>
                                      </p:cBhvr>
                                      <p:tavLst>
                                        <p:tav tm="0" fmla="#ppt_w*sin(2.5*pi*$)">
                                          <p:val>
                                            <p:fltVal val="0"/>
                                          </p:val>
                                        </p:tav>
                                        <p:tav tm="100000">
                                          <p:val>
                                            <p:fltVal val="1"/>
                                          </p:val>
                                        </p:tav>
                                      </p:tavLst>
                                    </p:anim>
                                    <p:anim calcmode="lin" valueType="num">
                                      <p:cBhvr>
                                        <p:cTn id="8" dur="5000" fill="hold"/>
                                        <p:tgtEl>
                                          <p:spTgt spid="30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a:spLocks noGrp="1" noChangeArrowheads="1"/>
          </p:cNvSpPr>
          <p:nvPr>
            <p:ph type="sldNum" sz="quarter" idx="12"/>
          </p:nvPr>
        </p:nvSpPr>
        <p:spPr>
          <a:xfrm>
            <a:off x="6553200" y="6434138"/>
            <a:ext cx="2133600" cy="476250"/>
          </a:xfrm>
          <a:noFill/>
        </p:spPr>
        <p:txBody>
          <a:bodyPr/>
          <a:lstStyle/>
          <a:p>
            <a:fld id="{84C1433A-BCF5-4A3D-84F0-D08F4B1B56B8}" type="slidenum">
              <a:rPr lang="pt-PT" sz="1000" smtClean="0"/>
              <a:pPr/>
              <a:t>7</a:t>
            </a:fld>
            <a:endParaRPr lang="pt-PT" sz="1000" smtClean="0"/>
          </a:p>
        </p:txBody>
      </p:sp>
      <p:sp>
        <p:nvSpPr>
          <p:cNvPr id="27650" name="Rectangle 2"/>
          <p:cNvSpPr>
            <a:spLocks noGrp="1" noChangeArrowheads="1"/>
          </p:cNvSpPr>
          <p:nvPr>
            <p:ph type="title" idx="4294967295"/>
          </p:nvPr>
        </p:nvSpPr>
        <p:spPr>
          <a:xfrm>
            <a:off x="457200" y="1071563"/>
            <a:ext cx="8229600" cy="581025"/>
          </a:xfrm>
        </p:spPr>
        <p:txBody>
          <a:bodyPr/>
          <a:lstStyle/>
          <a:p>
            <a:pPr eaLnBrk="1" hangingPunct="1"/>
            <a:r>
              <a:rPr lang="pt-PT" sz="3000" smtClean="0">
                <a:solidFill>
                  <a:schemeClr val="accent2"/>
                </a:solidFill>
              </a:rPr>
              <a:t>Promotores do Projecto</a:t>
            </a:r>
          </a:p>
        </p:txBody>
      </p:sp>
      <p:sp>
        <p:nvSpPr>
          <p:cNvPr id="27651" name="Rectangle 3"/>
          <p:cNvSpPr>
            <a:spLocks noGrp="1" noChangeArrowheads="1"/>
          </p:cNvSpPr>
          <p:nvPr>
            <p:ph type="body" idx="4294967295"/>
          </p:nvPr>
        </p:nvSpPr>
        <p:spPr>
          <a:xfrm>
            <a:off x="1020763" y="1773238"/>
            <a:ext cx="7610475" cy="1362075"/>
          </a:xfrm>
        </p:spPr>
        <p:txBody>
          <a:bodyPr/>
          <a:lstStyle/>
          <a:p>
            <a:pPr>
              <a:lnSpc>
                <a:spcPts val="1900"/>
              </a:lnSpc>
              <a:buFontTx/>
              <a:buNone/>
            </a:pPr>
            <a:r>
              <a:rPr lang="pt-PT" sz="1800" b="1" smtClean="0"/>
              <a:t>Ricardo Ferreira </a:t>
            </a:r>
          </a:p>
          <a:p>
            <a:pPr marL="522288" lvl="1" indent="0">
              <a:lnSpc>
                <a:spcPts val="1900"/>
              </a:lnSpc>
              <a:buFontTx/>
              <a:buNone/>
            </a:pPr>
            <a:r>
              <a:rPr lang="pt-PT" sz="1400" smtClean="0"/>
              <a:t>– Pós-Graduação em Gestão, Empreendedorismo e Inovação (2007/08);</a:t>
            </a:r>
          </a:p>
          <a:p>
            <a:pPr marL="522288" lvl="1" indent="0">
              <a:lnSpc>
                <a:spcPts val="1900"/>
              </a:lnSpc>
              <a:buFontTx/>
              <a:buNone/>
            </a:pPr>
            <a:r>
              <a:rPr lang="pt-PT" sz="1400" smtClean="0"/>
              <a:t>– Licenciatura em Gestão de Empresas (2000/05);</a:t>
            </a:r>
          </a:p>
          <a:p>
            <a:pPr marL="522288" lvl="1" indent="0">
              <a:lnSpc>
                <a:spcPts val="1900"/>
              </a:lnSpc>
              <a:buFontTx/>
              <a:buNone/>
            </a:pPr>
            <a:r>
              <a:rPr lang="pt-PT" sz="1400" smtClean="0"/>
              <a:t>– Curso Técnico-Profissional de Contabilidade e Gestão (1993/96);</a:t>
            </a:r>
          </a:p>
          <a:p>
            <a:pPr marL="522288" lvl="1" indent="0">
              <a:lnSpc>
                <a:spcPts val="1900"/>
              </a:lnSpc>
              <a:buFontTx/>
              <a:buNone/>
            </a:pPr>
            <a:r>
              <a:rPr lang="pt-PT" sz="1400" smtClean="0"/>
              <a:t>– Técnico Superior de Formação (1999/…).</a:t>
            </a:r>
          </a:p>
          <a:p>
            <a:pPr marL="522288" lvl="1" indent="0">
              <a:buFontTx/>
              <a:buNone/>
            </a:pPr>
            <a:endParaRPr lang="pt-PT" sz="300" smtClean="0"/>
          </a:p>
          <a:p>
            <a:pPr eaLnBrk="1" hangingPunct="1">
              <a:lnSpc>
                <a:spcPct val="150000"/>
              </a:lnSpc>
              <a:buFontTx/>
              <a:buNone/>
            </a:pPr>
            <a:endParaRPr lang="pt-PT" sz="2000" smtClean="0"/>
          </a:p>
        </p:txBody>
      </p:sp>
      <p:pic>
        <p:nvPicPr>
          <p:cNvPr id="3076" name="Picture 4" descr="http://musepe.programaescolhas.pt/sites/104/images/pmba-big.gif"/>
          <p:cNvPicPr preferRelativeResize="0">
            <a:picLocks noChangeAspect="1" noChangeArrowheads="1"/>
          </p:cNvPicPr>
          <p:nvPr/>
        </p:nvPicPr>
        <p:blipFill>
          <a:blip r:embed="rId3" r:link="rId4"/>
          <a:srcRect/>
          <a:stretch>
            <a:fillRect/>
          </a:stretch>
        </p:blipFill>
        <p:spPr bwMode="auto">
          <a:xfrm>
            <a:off x="323850" y="142875"/>
            <a:ext cx="612775" cy="603250"/>
          </a:xfrm>
          <a:prstGeom prst="rect">
            <a:avLst/>
          </a:prstGeom>
          <a:noFill/>
          <a:ln w="9525">
            <a:noFill/>
            <a:miter lim="800000"/>
            <a:headEnd/>
            <a:tailEnd/>
          </a:ln>
        </p:spPr>
      </p:pic>
      <p:sp>
        <p:nvSpPr>
          <p:cNvPr id="14340" name="Text Box 5"/>
          <p:cNvSpPr txBox="1">
            <a:spLocks noChangeArrowheads="1"/>
          </p:cNvSpPr>
          <p:nvPr/>
        </p:nvSpPr>
        <p:spPr bwMode="auto">
          <a:xfrm>
            <a:off x="2105025" y="6440488"/>
            <a:ext cx="4824413" cy="261937"/>
          </a:xfrm>
          <a:prstGeom prst="rect">
            <a:avLst/>
          </a:prstGeom>
          <a:noFill/>
          <a:ln w="9525">
            <a:noFill/>
            <a:miter lim="800000"/>
            <a:headEnd/>
            <a:tailEnd/>
          </a:ln>
        </p:spPr>
        <p:txBody>
          <a:bodyPr>
            <a:spAutoFit/>
          </a:bodyPr>
          <a:lstStyle/>
          <a:p>
            <a:pPr algn="ctr">
              <a:spcBef>
                <a:spcPct val="50000"/>
              </a:spcBef>
              <a:defRPr/>
            </a:pPr>
            <a:r>
              <a:rPr lang="pt-PT" sz="1050" b="1" dirty="0">
                <a:solidFill>
                  <a:srgbClr val="000000"/>
                </a:solidFill>
              </a:rPr>
              <a:t>PLANO DE NEGÓCIOS – PHARMA SPA</a:t>
            </a:r>
          </a:p>
        </p:txBody>
      </p:sp>
      <p:sp>
        <p:nvSpPr>
          <p:cNvPr id="27654" name="Text Box 6"/>
          <p:cNvSpPr txBox="1">
            <a:spLocks noChangeArrowheads="1"/>
          </p:cNvSpPr>
          <p:nvPr/>
        </p:nvSpPr>
        <p:spPr bwMode="auto">
          <a:xfrm>
            <a:off x="1000125" y="285750"/>
            <a:ext cx="6842125" cy="381000"/>
          </a:xfrm>
          <a:prstGeom prst="rect">
            <a:avLst/>
          </a:prstGeom>
          <a:noFill/>
          <a:ln w="9525">
            <a:noFill/>
            <a:miter lim="800000"/>
            <a:headEnd/>
            <a:tailEnd/>
          </a:ln>
        </p:spPr>
        <p:txBody>
          <a:bodyPr>
            <a:spAutoFit/>
          </a:bodyPr>
          <a:lstStyle/>
          <a:p>
            <a:pPr>
              <a:lnSpc>
                <a:spcPct val="70000"/>
              </a:lnSpc>
              <a:spcBef>
                <a:spcPct val="50000"/>
              </a:spcBef>
            </a:pPr>
            <a:r>
              <a:rPr lang="pt-PT" sz="1000" b="1">
                <a:solidFill>
                  <a:schemeClr val="tx2"/>
                </a:solidFill>
              </a:rPr>
              <a:t>MESTRADO EM GESTÃO</a:t>
            </a:r>
          </a:p>
          <a:p>
            <a:pPr>
              <a:lnSpc>
                <a:spcPct val="70000"/>
              </a:lnSpc>
              <a:spcBef>
                <a:spcPct val="50000"/>
              </a:spcBef>
            </a:pPr>
            <a:r>
              <a:rPr lang="pt-PT" sz="1000">
                <a:solidFill>
                  <a:srgbClr val="000000"/>
                </a:solidFill>
              </a:rPr>
              <a:t>ESPECIALIZAÇÃO EM EMPREENDEDORISMO E INOVAÇÃO</a:t>
            </a:r>
          </a:p>
        </p:txBody>
      </p:sp>
      <p:sp>
        <p:nvSpPr>
          <p:cNvPr id="27655" name="Rectangle 3"/>
          <p:cNvSpPr>
            <a:spLocks noChangeArrowheads="1"/>
          </p:cNvSpPr>
          <p:nvPr/>
        </p:nvSpPr>
        <p:spPr bwMode="auto">
          <a:xfrm>
            <a:off x="1020763" y="3317875"/>
            <a:ext cx="7610475" cy="1506538"/>
          </a:xfrm>
          <a:prstGeom prst="rect">
            <a:avLst/>
          </a:prstGeom>
          <a:noFill/>
          <a:ln w="9525">
            <a:noFill/>
            <a:miter lim="800000"/>
            <a:headEnd/>
            <a:tailEnd/>
          </a:ln>
        </p:spPr>
        <p:txBody>
          <a:bodyPr/>
          <a:lstStyle/>
          <a:p>
            <a:pPr marL="742950" lvl="1" indent="-285750" eaLnBrk="0" hangingPunct="0">
              <a:spcBef>
                <a:spcPct val="20000"/>
              </a:spcBef>
            </a:pPr>
            <a:endParaRPr lang="pt-PT" sz="300"/>
          </a:p>
          <a:p>
            <a:pPr marL="342900" indent="-342900" eaLnBrk="0" hangingPunct="0">
              <a:lnSpc>
                <a:spcPts val="1900"/>
              </a:lnSpc>
              <a:spcBef>
                <a:spcPct val="20000"/>
              </a:spcBef>
            </a:pPr>
            <a:r>
              <a:rPr lang="pt-PT" b="1"/>
              <a:t>Marisa Amaro</a:t>
            </a:r>
          </a:p>
          <a:p>
            <a:pPr marL="742950" lvl="1" indent="-285750" eaLnBrk="0" hangingPunct="0">
              <a:lnSpc>
                <a:spcPts val="1900"/>
              </a:lnSpc>
              <a:spcBef>
                <a:spcPct val="20000"/>
              </a:spcBef>
            </a:pPr>
            <a:r>
              <a:rPr lang="pt-PT" sz="1400"/>
              <a:t>– Mestrado em Medicina Estética e Nutrição Clínica (2007/09);</a:t>
            </a:r>
          </a:p>
          <a:p>
            <a:pPr marL="742950" lvl="1" indent="-285750" eaLnBrk="0" hangingPunct="0">
              <a:lnSpc>
                <a:spcPts val="1900"/>
              </a:lnSpc>
              <a:spcBef>
                <a:spcPct val="20000"/>
              </a:spcBef>
            </a:pPr>
            <a:r>
              <a:rPr lang="pt-PT" sz="1400"/>
              <a:t>– Licenciatura em Nutrição e Dietética (1999/2004); </a:t>
            </a:r>
          </a:p>
          <a:p>
            <a:pPr marL="742950" lvl="1" indent="-285750" eaLnBrk="0" hangingPunct="0">
              <a:lnSpc>
                <a:spcPts val="1900"/>
              </a:lnSpc>
              <a:spcBef>
                <a:spcPct val="20000"/>
              </a:spcBef>
            </a:pPr>
            <a:r>
              <a:rPr lang="pt-PT" sz="1400"/>
              <a:t>– Curso de Cuidados e Estética do Rosto e Corpo (1998/99);</a:t>
            </a:r>
          </a:p>
          <a:p>
            <a:pPr marL="742950" lvl="1" indent="-285750" eaLnBrk="0" hangingPunct="0">
              <a:lnSpc>
                <a:spcPts val="1900"/>
              </a:lnSpc>
              <a:spcBef>
                <a:spcPct val="20000"/>
              </a:spcBef>
            </a:pPr>
            <a:r>
              <a:rPr lang="pt-PT" sz="1400"/>
              <a:t>– Nutricionista/Dietista e Massagista de Estética (2004/…).</a:t>
            </a:r>
          </a:p>
          <a:p>
            <a:pPr marL="742950" lvl="1" indent="-285750" eaLnBrk="0" hangingPunct="0">
              <a:spcBef>
                <a:spcPct val="20000"/>
              </a:spcBef>
            </a:pPr>
            <a:endParaRPr lang="pt-PT" sz="300"/>
          </a:p>
          <a:p>
            <a:pPr marL="342900" indent="-342900">
              <a:lnSpc>
                <a:spcPct val="150000"/>
              </a:lnSpc>
              <a:spcBef>
                <a:spcPct val="20000"/>
              </a:spcBef>
            </a:pPr>
            <a:endParaRPr lang="pt-PT" sz="2000"/>
          </a:p>
        </p:txBody>
      </p:sp>
      <p:sp>
        <p:nvSpPr>
          <p:cNvPr id="27656" name="Rectangle 3"/>
          <p:cNvSpPr>
            <a:spLocks noChangeArrowheads="1"/>
          </p:cNvSpPr>
          <p:nvPr/>
        </p:nvSpPr>
        <p:spPr bwMode="auto">
          <a:xfrm>
            <a:off x="1020763" y="4994275"/>
            <a:ext cx="7610475" cy="1506538"/>
          </a:xfrm>
          <a:prstGeom prst="rect">
            <a:avLst/>
          </a:prstGeom>
          <a:noFill/>
          <a:ln w="9525">
            <a:noFill/>
            <a:miter lim="800000"/>
            <a:headEnd/>
            <a:tailEnd/>
          </a:ln>
        </p:spPr>
        <p:txBody>
          <a:bodyPr/>
          <a:lstStyle/>
          <a:p>
            <a:pPr marL="742950" lvl="1" indent="-285750" eaLnBrk="0" hangingPunct="0">
              <a:spcBef>
                <a:spcPct val="20000"/>
              </a:spcBef>
            </a:pPr>
            <a:endParaRPr lang="pt-PT" sz="300"/>
          </a:p>
          <a:p>
            <a:pPr marL="342900" indent="-342900" eaLnBrk="0" hangingPunct="0">
              <a:lnSpc>
                <a:spcPts val="1900"/>
              </a:lnSpc>
              <a:spcBef>
                <a:spcPct val="20000"/>
              </a:spcBef>
            </a:pPr>
            <a:r>
              <a:rPr lang="pt-PT" b="1"/>
              <a:t>João Miguel Pereira</a:t>
            </a:r>
          </a:p>
          <a:p>
            <a:pPr marL="742950" lvl="1" indent="-285750" eaLnBrk="0" hangingPunct="0">
              <a:lnSpc>
                <a:spcPts val="1900"/>
              </a:lnSpc>
              <a:spcBef>
                <a:spcPct val="20000"/>
              </a:spcBef>
            </a:pPr>
            <a:r>
              <a:rPr lang="pt-PT" sz="1400"/>
              <a:t>– Mestrado em Ciências Farmacêuticas (2006/08);</a:t>
            </a:r>
          </a:p>
          <a:p>
            <a:pPr marL="742950" lvl="1" indent="-285750" eaLnBrk="0" hangingPunct="0">
              <a:lnSpc>
                <a:spcPts val="1900"/>
              </a:lnSpc>
              <a:spcBef>
                <a:spcPct val="20000"/>
              </a:spcBef>
            </a:pPr>
            <a:r>
              <a:rPr lang="pt-PT" sz="1400"/>
              <a:t>– Licenciatura em Farmácia (1997/2002); </a:t>
            </a:r>
          </a:p>
          <a:p>
            <a:pPr marL="742950" lvl="1" indent="-285750" eaLnBrk="0" hangingPunct="0">
              <a:lnSpc>
                <a:spcPts val="1900"/>
              </a:lnSpc>
              <a:spcBef>
                <a:spcPct val="20000"/>
              </a:spcBef>
            </a:pPr>
            <a:r>
              <a:rPr lang="pt-PT" sz="1400"/>
              <a:t>– Técnico de Farmácia (1997/…).</a:t>
            </a:r>
          </a:p>
          <a:p>
            <a:pPr marL="342900" indent="-342900">
              <a:lnSpc>
                <a:spcPct val="150000"/>
              </a:lnSpc>
              <a:spcBef>
                <a:spcPct val="20000"/>
              </a:spcBef>
            </a:pPr>
            <a:endParaRPr lang="pt-PT" sz="20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0" fill="hold"/>
                                        <p:tgtEl>
                                          <p:spTgt spid="3076"/>
                                        </p:tgtEl>
                                        <p:attrNameLst>
                                          <p:attrName>ppt_w</p:attrName>
                                        </p:attrNameLst>
                                      </p:cBhvr>
                                      <p:tavLst>
                                        <p:tav tm="0" fmla="#ppt_w*sin(2.5*pi*$)">
                                          <p:val>
                                            <p:fltVal val="0"/>
                                          </p:val>
                                        </p:tav>
                                        <p:tav tm="100000">
                                          <p:val>
                                            <p:fltVal val="1"/>
                                          </p:val>
                                        </p:tav>
                                      </p:tavLst>
                                    </p:anim>
                                    <p:anim calcmode="lin" valueType="num">
                                      <p:cBhvr>
                                        <p:cTn id="8" dur="5000" fill="hold"/>
                                        <p:tgtEl>
                                          <p:spTgt spid="30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6"/>
          <p:cNvSpPr>
            <a:spLocks noGrp="1" noChangeArrowheads="1"/>
          </p:cNvSpPr>
          <p:nvPr>
            <p:ph type="sldNum" sz="quarter" idx="12"/>
          </p:nvPr>
        </p:nvSpPr>
        <p:spPr>
          <a:xfrm>
            <a:off x="6553200" y="6434138"/>
            <a:ext cx="2133600" cy="476250"/>
          </a:xfrm>
          <a:noFill/>
        </p:spPr>
        <p:txBody>
          <a:bodyPr/>
          <a:lstStyle/>
          <a:p>
            <a:fld id="{C4443743-277A-4DE9-8CF7-99641F0B2C5A}" type="slidenum">
              <a:rPr lang="pt-PT" sz="1000" smtClean="0"/>
              <a:pPr/>
              <a:t>8</a:t>
            </a:fld>
            <a:endParaRPr lang="pt-PT" sz="1000" smtClean="0"/>
          </a:p>
        </p:txBody>
      </p:sp>
      <p:sp>
        <p:nvSpPr>
          <p:cNvPr id="29698" name="Rectangle 2"/>
          <p:cNvSpPr>
            <a:spLocks noGrp="1" noChangeArrowheads="1"/>
          </p:cNvSpPr>
          <p:nvPr>
            <p:ph type="title" idx="4294967295"/>
          </p:nvPr>
        </p:nvSpPr>
        <p:spPr>
          <a:xfrm>
            <a:off x="457200" y="1125538"/>
            <a:ext cx="8229600" cy="581025"/>
          </a:xfrm>
        </p:spPr>
        <p:txBody>
          <a:bodyPr/>
          <a:lstStyle/>
          <a:p>
            <a:pPr eaLnBrk="1" hangingPunct="1"/>
            <a:r>
              <a:rPr lang="pt-PT" sz="3000" smtClean="0">
                <a:solidFill>
                  <a:schemeClr val="accent2"/>
                </a:solidFill>
              </a:rPr>
              <a:t>Identificação da Empresa</a:t>
            </a:r>
          </a:p>
        </p:txBody>
      </p:sp>
      <p:pic>
        <p:nvPicPr>
          <p:cNvPr id="3076" name="Picture 4" descr="http://musepe.programaescolhas.pt/sites/104/images/pmba-big.gif"/>
          <p:cNvPicPr preferRelativeResize="0">
            <a:picLocks noChangeAspect="1" noChangeArrowheads="1"/>
          </p:cNvPicPr>
          <p:nvPr/>
        </p:nvPicPr>
        <p:blipFill>
          <a:blip r:embed="rId3" r:link="rId4"/>
          <a:srcRect/>
          <a:stretch>
            <a:fillRect/>
          </a:stretch>
        </p:blipFill>
        <p:spPr bwMode="auto">
          <a:xfrm>
            <a:off x="323850" y="142875"/>
            <a:ext cx="612775" cy="603250"/>
          </a:xfrm>
          <a:prstGeom prst="rect">
            <a:avLst/>
          </a:prstGeom>
          <a:noFill/>
          <a:ln w="9525">
            <a:noFill/>
            <a:miter lim="800000"/>
            <a:headEnd/>
            <a:tailEnd/>
          </a:ln>
        </p:spPr>
      </p:pic>
      <p:sp>
        <p:nvSpPr>
          <p:cNvPr id="14340" name="Text Box 5"/>
          <p:cNvSpPr txBox="1">
            <a:spLocks noChangeArrowheads="1"/>
          </p:cNvSpPr>
          <p:nvPr/>
        </p:nvSpPr>
        <p:spPr bwMode="auto">
          <a:xfrm>
            <a:off x="2105025" y="6440488"/>
            <a:ext cx="4824413" cy="261937"/>
          </a:xfrm>
          <a:prstGeom prst="rect">
            <a:avLst/>
          </a:prstGeom>
          <a:noFill/>
          <a:ln w="9525">
            <a:noFill/>
            <a:miter lim="800000"/>
            <a:headEnd/>
            <a:tailEnd/>
          </a:ln>
        </p:spPr>
        <p:txBody>
          <a:bodyPr>
            <a:spAutoFit/>
          </a:bodyPr>
          <a:lstStyle/>
          <a:p>
            <a:pPr algn="ctr">
              <a:spcBef>
                <a:spcPct val="50000"/>
              </a:spcBef>
              <a:defRPr/>
            </a:pPr>
            <a:r>
              <a:rPr lang="pt-PT" sz="1050" b="1" dirty="0">
                <a:solidFill>
                  <a:srgbClr val="000000"/>
                </a:solidFill>
              </a:rPr>
              <a:t>PLANO DE NEGÓCIOS – PHARMA SPA</a:t>
            </a:r>
          </a:p>
        </p:txBody>
      </p:sp>
      <p:sp>
        <p:nvSpPr>
          <p:cNvPr id="29701" name="Text Box 6"/>
          <p:cNvSpPr txBox="1">
            <a:spLocks noChangeArrowheads="1"/>
          </p:cNvSpPr>
          <p:nvPr/>
        </p:nvSpPr>
        <p:spPr bwMode="auto">
          <a:xfrm>
            <a:off x="1000125" y="285750"/>
            <a:ext cx="6842125" cy="381000"/>
          </a:xfrm>
          <a:prstGeom prst="rect">
            <a:avLst/>
          </a:prstGeom>
          <a:noFill/>
          <a:ln w="9525">
            <a:noFill/>
            <a:miter lim="800000"/>
            <a:headEnd/>
            <a:tailEnd/>
          </a:ln>
        </p:spPr>
        <p:txBody>
          <a:bodyPr>
            <a:spAutoFit/>
          </a:bodyPr>
          <a:lstStyle/>
          <a:p>
            <a:pPr>
              <a:lnSpc>
                <a:spcPct val="70000"/>
              </a:lnSpc>
              <a:spcBef>
                <a:spcPct val="50000"/>
              </a:spcBef>
            </a:pPr>
            <a:r>
              <a:rPr lang="pt-PT" sz="1000" b="1">
                <a:solidFill>
                  <a:schemeClr val="tx2"/>
                </a:solidFill>
              </a:rPr>
              <a:t>MESTRADO EM GESTÃO</a:t>
            </a:r>
          </a:p>
          <a:p>
            <a:pPr>
              <a:lnSpc>
                <a:spcPct val="70000"/>
              </a:lnSpc>
              <a:spcBef>
                <a:spcPct val="50000"/>
              </a:spcBef>
            </a:pPr>
            <a:r>
              <a:rPr lang="pt-PT" sz="1000">
                <a:solidFill>
                  <a:srgbClr val="000000"/>
                </a:solidFill>
              </a:rPr>
              <a:t>ESPECIALIZAÇÃO EM EMPREENDEDORISMO E INOVAÇÃO</a:t>
            </a:r>
          </a:p>
        </p:txBody>
      </p:sp>
      <p:pic>
        <p:nvPicPr>
          <p:cNvPr id="29702" name="Picture 3"/>
          <p:cNvPicPr>
            <a:picLocks noChangeAspect="1" noChangeArrowheads="1"/>
          </p:cNvPicPr>
          <p:nvPr/>
        </p:nvPicPr>
        <p:blipFill>
          <a:blip r:embed="rId5"/>
          <a:srcRect l="14760" t="25349" r="13147" b="12416"/>
          <a:stretch>
            <a:fillRect/>
          </a:stretch>
        </p:blipFill>
        <p:spPr bwMode="auto">
          <a:xfrm>
            <a:off x="1162050" y="1768475"/>
            <a:ext cx="6624638" cy="42862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0" fill="hold"/>
                                        <p:tgtEl>
                                          <p:spTgt spid="3076"/>
                                        </p:tgtEl>
                                        <p:attrNameLst>
                                          <p:attrName>ppt_w</p:attrName>
                                        </p:attrNameLst>
                                      </p:cBhvr>
                                      <p:tavLst>
                                        <p:tav tm="0" fmla="#ppt_w*sin(2.5*pi*$)">
                                          <p:val>
                                            <p:fltVal val="0"/>
                                          </p:val>
                                        </p:tav>
                                        <p:tav tm="100000">
                                          <p:val>
                                            <p:fltVal val="1"/>
                                          </p:val>
                                        </p:tav>
                                      </p:tavLst>
                                    </p:anim>
                                    <p:anim calcmode="lin" valueType="num">
                                      <p:cBhvr>
                                        <p:cTn id="8" dur="5000" fill="hold"/>
                                        <p:tgtEl>
                                          <p:spTgt spid="30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8" descr="Bussola"/>
          <p:cNvPicPr>
            <a:picLocks noChangeAspect="1" noChangeArrowheads="1"/>
          </p:cNvPicPr>
          <p:nvPr/>
        </p:nvPicPr>
        <p:blipFill>
          <a:blip r:embed="rId3"/>
          <a:srcRect/>
          <a:stretch>
            <a:fillRect/>
          </a:stretch>
        </p:blipFill>
        <p:spPr bwMode="auto">
          <a:xfrm>
            <a:off x="6000750" y="4548188"/>
            <a:ext cx="1500188" cy="1595437"/>
          </a:xfrm>
          <a:prstGeom prst="rect">
            <a:avLst/>
          </a:prstGeom>
          <a:noFill/>
          <a:ln w="9525">
            <a:noFill/>
            <a:miter lim="800000"/>
            <a:headEnd/>
            <a:tailEnd/>
          </a:ln>
        </p:spPr>
      </p:pic>
      <p:sp>
        <p:nvSpPr>
          <p:cNvPr id="31746" name="Rectangle 6"/>
          <p:cNvSpPr>
            <a:spLocks noGrp="1" noChangeArrowheads="1"/>
          </p:cNvSpPr>
          <p:nvPr>
            <p:ph type="sldNum" sz="quarter" idx="12"/>
          </p:nvPr>
        </p:nvSpPr>
        <p:spPr>
          <a:xfrm>
            <a:off x="6553200" y="6434138"/>
            <a:ext cx="2133600" cy="476250"/>
          </a:xfrm>
          <a:noFill/>
        </p:spPr>
        <p:txBody>
          <a:bodyPr/>
          <a:lstStyle/>
          <a:p>
            <a:fld id="{C02C7105-2A33-4FF9-A826-2EF76A8FFDB8}" type="slidenum">
              <a:rPr lang="pt-PT" sz="1000" smtClean="0"/>
              <a:pPr/>
              <a:t>9</a:t>
            </a:fld>
            <a:endParaRPr lang="pt-PT" sz="1000" smtClean="0"/>
          </a:p>
        </p:txBody>
      </p:sp>
      <p:sp>
        <p:nvSpPr>
          <p:cNvPr id="31747" name="Rectangle 2"/>
          <p:cNvSpPr>
            <a:spLocks noGrp="1" noChangeArrowheads="1"/>
          </p:cNvSpPr>
          <p:nvPr>
            <p:ph type="title" idx="4294967295"/>
          </p:nvPr>
        </p:nvSpPr>
        <p:spPr>
          <a:xfrm>
            <a:off x="457200" y="1125538"/>
            <a:ext cx="8229600" cy="581025"/>
          </a:xfrm>
        </p:spPr>
        <p:txBody>
          <a:bodyPr/>
          <a:lstStyle/>
          <a:p>
            <a:pPr eaLnBrk="1" hangingPunct="1"/>
            <a:r>
              <a:rPr lang="pt-PT" sz="3000" smtClean="0">
                <a:solidFill>
                  <a:schemeClr val="accent2"/>
                </a:solidFill>
              </a:rPr>
              <a:t>Analise Estratégica</a:t>
            </a:r>
          </a:p>
        </p:txBody>
      </p:sp>
      <p:sp>
        <p:nvSpPr>
          <p:cNvPr id="31748" name="Rectangle 3"/>
          <p:cNvSpPr>
            <a:spLocks noGrp="1" noChangeArrowheads="1"/>
          </p:cNvSpPr>
          <p:nvPr>
            <p:ph type="body" idx="4294967295"/>
          </p:nvPr>
        </p:nvSpPr>
        <p:spPr>
          <a:xfrm>
            <a:off x="1000125" y="1966913"/>
            <a:ext cx="4643438" cy="3992562"/>
          </a:xfrm>
        </p:spPr>
        <p:txBody>
          <a:bodyPr/>
          <a:lstStyle/>
          <a:p>
            <a:pPr eaLnBrk="1" hangingPunct="1">
              <a:lnSpc>
                <a:spcPct val="130000"/>
              </a:lnSpc>
              <a:spcAft>
                <a:spcPts val="400"/>
              </a:spcAft>
              <a:buFont typeface="Wingdings" pitchFamily="2" charset="2"/>
              <a:buChar char=""/>
            </a:pPr>
            <a:r>
              <a:rPr lang="pt-PT" sz="2000" b="1" smtClean="0"/>
              <a:t>Envolvente Contextual</a:t>
            </a:r>
          </a:p>
          <a:p>
            <a:pPr lvl="1" eaLnBrk="1" hangingPunct="1">
              <a:lnSpc>
                <a:spcPts val="2200"/>
              </a:lnSpc>
            </a:pPr>
            <a:r>
              <a:rPr lang="pt-PT" sz="1600" smtClean="0"/>
              <a:t>Político-Legal</a:t>
            </a:r>
          </a:p>
          <a:p>
            <a:pPr lvl="1" eaLnBrk="1" hangingPunct="1">
              <a:lnSpc>
                <a:spcPts val="2200"/>
              </a:lnSpc>
            </a:pPr>
            <a:r>
              <a:rPr lang="pt-PT" sz="1600" smtClean="0"/>
              <a:t>Económico</a:t>
            </a:r>
          </a:p>
          <a:p>
            <a:pPr lvl="1" eaLnBrk="1" hangingPunct="1">
              <a:lnSpc>
                <a:spcPts val="2200"/>
              </a:lnSpc>
            </a:pPr>
            <a:r>
              <a:rPr lang="pt-PT" sz="1600" smtClean="0"/>
              <a:t>Sócio-Cultural</a:t>
            </a:r>
          </a:p>
          <a:p>
            <a:pPr lvl="1" eaLnBrk="1" hangingPunct="1">
              <a:lnSpc>
                <a:spcPts val="2200"/>
              </a:lnSpc>
            </a:pPr>
            <a:r>
              <a:rPr lang="pt-PT" sz="1600" smtClean="0"/>
              <a:t>Tecnológico</a:t>
            </a:r>
          </a:p>
          <a:p>
            <a:pPr lvl="1" eaLnBrk="1" hangingPunct="1">
              <a:lnSpc>
                <a:spcPct val="110000"/>
              </a:lnSpc>
            </a:pPr>
            <a:endParaRPr lang="pt-PT" sz="1200" smtClean="0"/>
          </a:p>
          <a:p>
            <a:pPr eaLnBrk="1" hangingPunct="1">
              <a:lnSpc>
                <a:spcPct val="130000"/>
              </a:lnSpc>
              <a:spcAft>
                <a:spcPts val="400"/>
              </a:spcAft>
              <a:buFont typeface="Wingdings" pitchFamily="2" charset="2"/>
              <a:buChar char=""/>
            </a:pPr>
            <a:r>
              <a:rPr lang="pt-PT" sz="2000" b="1" smtClean="0"/>
              <a:t>Envolvente Transaccional</a:t>
            </a:r>
          </a:p>
          <a:p>
            <a:pPr lvl="1" eaLnBrk="1" hangingPunct="1">
              <a:lnSpc>
                <a:spcPts val="2200"/>
              </a:lnSpc>
            </a:pPr>
            <a:r>
              <a:rPr lang="pt-PT" sz="1600" smtClean="0"/>
              <a:t>Clientes</a:t>
            </a:r>
          </a:p>
          <a:p>
            <a:pPr lvl="1" eaLnBrk="1" hangingPunct="1">
              <a:lnSpc>
                <a:spcPts val="2200"/>
              </a:lnSpc>
            </a:pPr>
            <a:r>
              <a:rPr lang="pt-PT" sz="1600" smtClean="0"/>
              <a:t>Concorrentes</a:t>
            </a:r>
          </a:p>
          <a:p>
            <a:pPr lvl="1" eaLnBrk="1" hangingPunct="1">
              <a:lnSpc>
                <a:spcPts val="2200"/>
              </a:lnSpc>
            </a:pPr>
            <a:r>
              <a:rPr lang="pt-PT" sz="1600" smtClean="0"/>
              <a:t>Fornecedores</a:t>
            </a:r>
          </a:p>
          <a:p>
            <a:pPr lvl="1" eaLnBrk="1" hangingPunct="1">
              <a:lnSpc>
                <a:spcPts val="2200"/>
              </a:lnSpc>
            </a:pPr>
            <a:r>
              <a:rPr lang="pt-PT" sz="1600" smtClean="0"/>
              <a:t>Comunidade em geral</a:t>
            </a:r>
          </a:p>
        </p:txBody>
      </p:sp>
      <p:pic>
        <p:nvPicPr>
          <p:cNvPr id="3076" name="Picture 4" descr="http://musepe.programaescolhas.pt/sites/104/images/pmba-big.gif"/>
          <p:cNvPicPr preferRelativeResize="0">
            <a:picLocks noChangeAspect="1" noChangeArrowheads="1"/>
          </p:cNvPicPr>
          <p:nvPr/>
        </p:nvPicPr>
        <p:blipFill>
          <a:blip r:embed="rId4" r:link="rId5"/>
          <a:srcRect/>
          <a:stretch>
            <a:fillRect/>
          </a:stretch>
        </p:blipFill>
        <p:spPr bwMode="auto">
          <a:xfrm>
            <a:off x="323850" y="142875"/>
            <a:ext cx="612775" cy="603250"/>
          </a:xfrm>
          <a:prstGeom prst="rect">
            <a:avLst/>
          </a:prstGeom>
          <a:noFill/>
          <a:ln w="9525">
            <a:noFill/>
            <a:miter lim="800000"/>
            <a:headEnd/>
            <a:tailEnd/>
          </a:ln>
        </p:spPr>
      </p:pic>
      <p:sp>
        <p:nvSpPr>
          <p:cNvPr id="14340" name="Text Box 5"/>
          <p:cNvSpPr txBox="1">
            <a:spLocks noChangeArrowheads="1"/>
          </p:cNvSpPr>
          <p:nvPr/>
        </p:nvSpPr>
        <p:spPr bwMode="auto">
          <a:xfrm>
            <a:off x="2105025" y="6440488"/>
            <a:ext cx="4824413" cy="261937"/>
          </a:xfrm>
          <a:prstGeom prst="rect">
            <a:avLst/>
          </a:prstGeom>
          <a:noFill/>
          <a:ln w="9525">
            <a:noFill/>
            <a:miter lim="800000"/>
            <a:headEnd/>
            <a:tailEnd/>
          </a:ln>
        </p:spPr>
        <p:txBody>
          <a:bodyPr>
            <a:spAutoFit/>
          </a:bodyPr>
          <a:lstStyle/>
          <a:p>
            <a:pPr algn="ctr">
              <a:spcBef>
                <a:spcPct val="50000"/>
              </a:spcBef>
              <a:defRPr/>
            </a:pPr>
            <a:r>
              <a:rPr lang="pt-PT" sz="1050" b="1" dirty="0">
                <a:solidFill>
                  <a:srgbClr val="000000"/>
                </a:solidFill>
              </a:rPr>
              <a:t>PLANO DE NEGÓCIOS – PHARMA SPA</a:t>
            </a:r>
          </a:p>
        </p:txBody>
      </p:sp>
      <p:sp>
        <p:nvSpPr>
          <p:cNvPr id="31751" name="Text Box 6"/>
          <p:cNvSpPr txBox="1">
            <a:spLocks noChangeArrowheads="1"/>
          </p:cNvSpPr>
          <p:nvPr/>
        </p:nvSpPr>
        <p:spPr bwMode="auto">
          <a:xfrm>
            <a:off x="1000125" y="285750"/>
            <a:ext cx="6842125" cy="381000"/>
          </a:xfrm>
          <a:prstGeom prst="rect">
            <a:avLst/>
          </a:prstGeom>
          <a:noFill/>
          <a:ln w="9525">
            <a:noFill/>
            <a:miter lim="800000"/>
            <a:headEnd/>
            <a:tailEnd/>
          </a:ln>
        </p:spPr>
        <p:txBody>
          <a:bodyPr>
            <a:spAutoFit/>
          </a:bodyPr>
          <a:lstStyle/>
          <a:p>
            <a:pPr>
              <a:lnSpc>
                <a:spcPct val="70000"/>
              </a:lnSpc>
              <a:spcBef>
                <a:spcPct val="50000"/>
              </a:spcBef>
            </a:pPr>
            <a:r>
              <a:rPr lang="pt-PT" sz="1000" b="1">
                <a:solidFill>
                  <a:schemeClr val="tx2"/>
                </a:solidFill>
              </a:rPr>
              <a:t>MESTRADO EM GESTÃO</a:t>
            </a:r>
          </a:p>
          <a:p>
            <a:pPr>
              <a:lnSpc>
                <a:spcPct val="70000"/>
              </a:lnSpc>
              <a:spcBef>
                <a:spcPct val="50000"/>
              </a:spcBef>
            </a:pPr>
            <a:r>
              <a:rPr lang="pt-PT" sz="1000">
                <a:solidFill>
                  <a:srgbClr val="000000"/>
                </a:solidFill>
              </a:rPr>
              <a:t>ESPECIALIZAÇÃO EM EMPREENDEDORISMO E INOVAÇÃO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0" fill="hold"/>
                                        <p:tgtEl>
                                          <p:spTgt spid="3076"/>
                                        </p:tgtEl>
                                        <p:attrNameLst>
                                          <p:attrName>ppt_w</p:attrName>
                                        </p:attrNameLst>
                                      </p:cBhvr>
                                      <p:tavLst>
                                        <p:tav tm="0" fmla="#ppt_w*sin(2.5*pi*$)">
                                          <p:val>
                                            <p:fltVal val="0"/>
                                          </p:val>
                                        </p:tav>
                                        <p:tav tm="100000">
                                          <p:val>
                                            <p:fltVal val="1"/>
                                          </p:val>
                                        </p:tav>
                                      </p:tavLst>
                                    </p:anim>
                                    <p:anim calcmode="lin" valueType="num">
                                      <p:cBhvr>
                                        <p:cTn id="8" dur="5000" fill="hold"/>
                                        <p:tgtEl>
                                          <p:spTgt spid="30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elo de apresentação predefinido">
  <a:themeElements>
    <a:clrScheme name="Modelo de apresentação predefini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elo de apresentação predefini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elo de apresentação predefini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elo de apresentação predefini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elo de apresentação predefini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elo de apresentação predefini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elo de apresentação predefini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elo de apresentação predefini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elo de apresentação predefini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elo de apresentação predefini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elo de apresentação predefini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elo de apresentação predefini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elo de apresentação predefini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elo de apresentação predefini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6813</TotalTime>
  <Words>4643</Words>
  <Application>Microsoft Office PowerPoint</Application>
  <PresentationFormat>On-screen Show (4:3)</PresentationFormat>
  <Paragraphs>869</Paragraphs>
  <Slides>28</Slides>
  <Notes>28</Notes>
  <HiddenSlides>0</HiddenSlides>
  <MMClips>0</MMClips>
  <ScaleCrop>false</ScaleCrop>
  <HeadingPairs>
    <vt:vector size="6" baseType="variant">
      <vt:variant>
        <vt:lpstr>Tipos de letra usados</vt:lpstr>
      </vt:variant>
      <vt:variant>
        <vt:i4>7</vt:i4>
      </vt:variant>
      <vt:variant>
        <vt:lpstr>Modelo de apresentação</vt:lpstr>
      </vt:variant>
      <vt:variant>
        <vt:i4>1</vt:i4>
      </vt:variant>
      <vt:variant>
        <vt:lpstr>Títulos dos diapositivos</vt:lpstr>
      </vt:variant>
      <vt:variant>
        <vt:i4>28</vt:i4>
      </vt:variant>
    </vt:vector>
  </HeadingPairs>
  <TitlesOfParts>
    <vt:vector size="36" baseType="lpstr">
      <vt:lpstr>Arial</vt:lpstr>
      <vt:lpstr>Calibri</vt:lpstr>
      <vt:lpstr>Wingdings</vt:lpstr>
      <vt:lpstr>Arial Narrow</vt:lpstr>
      <vt:lpstr>Times New Roman</vt:lpstr>
      <vt:lpstr>Tahoma</vt:lpstr>
      <vt:lpstr>+mj-lt</vt:lpstr>
      <vt:lpstr>Modelo de apresentação predefinido</vt:lpstr>
      <vt:lpstr>    MESTRADO EM GESTÃO  ESPECIALIZAÇÃO EM EMPREENDEDORISMO E INOVAÇÃO          Trabalho de Projecto apresentado como requisito para a obtenção do grau de Mestre em Gestão   Por:  Ricardo Alberto Guedes Ferreira  Sob Orientação de:  Prof. Doutor Luís Alberto Godinho Coelho   ÉVORA 2009</vt:lpstr>
      <vt:lpstr>Razões da escolha do Tema</vt:lpstr>
      <vt:lpstr>Estrutura do Trabalho de Projecto</vt:lpstr>
      <vt:lpstr>Plano de Negócios</vt:lpstr>
      <vt:lpstr>Diapositivo 5</vt:lpstr>
      <vt:lpstr>Diapositivo 6</vt:lpstr>
      <vt:lpstr>Promotores do Projecto</vt:lpstr>
      <vt:lpstr>Identificação da Empresa</vt:lpstr>
      <vt:lpstr>Analise Estratégica</vt:lpstr>
      <vt:lpstr>Modelo das 5 forças de “Porter”</vt:lpstr>
      <vt:lpstr>Análise SWOT</vt:lpstr>
      <vt:lpstr>Marketing Mix Produto</vt:lpstr>
      <vt:lpstr>Marketing Mix Serviços</vt:lpstr>
      <vt:lpstr>Marketing Mix Preço</vt:lpstr>
      <vt:lpstr>Marketing Mix Promoção</vt:lpstr>
      <vt:lpstr>Marketing Mix Distribuição</vt:lpstr>
      <vt:lpstr>Opções Estratégicas</vt:lpstr>
      <vt:lpstr>Diapositivo 18</vt:lpstr>
      <vt:lpstr>Diapositivo 19</vt:lpstr>
      <vt:lpstr>Investimento</vt:lpstr>
      <vt:lpstr>Plano de Financiamento</vt:lpstr>
      <vt:lpstr>Diapositivo 22</vt:lpstr>
      <vt:lpstr>Diapositivo 23</vt:lpstr>
      <vt:lpstr>Viabilidade Económico-Financeira</vt:lpstr>
      <vt:lpstr>Análise de Sensibilidade Volume de Negócios </vt:lpstr>
      <vt:lpstr>Análise de Sensibilidade</vt:lpstr>
      <vt:lpstr>Investigação Futura</vt:lpstr>
      <vt:lpstr>Obrigado,  Ricardo Ferreira</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MESTRADO EM GESTÃO ESPECIALIZAÇÃO EM EMPREENDEDORISMO E INOVAÇÃO  PLANO DE NEGÓCIOS PHARMA SPA  Trabalho de Projecto apresentado como requisito para a obtenção do grau de Mestre em Gestão  Por: Ricardo Alberto Guedes Ferreira  Sob Orientação de: Prof. Doutor Luís Alberto Godinho Coelho  “Este trabalho de projecto não inclui as críticas e sugestões feitas pelo júri”  ÉVORA 2009</dc:title>
  <dc:creator/>
  <cp:lastModifiedBy/>
  <cp:revision>439</cp:revision>
  <dcterms:created xsi:type="dcterms:W3CDTF">2009-11-19T21:38:18Z</dcterms:created>
  <dcterms:modified xsi:type="dcterms:W3CDTF">2010-03-05T17:07:06Z</dcterms:modified>
</cp:coreProperties>
</file>