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81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83" r:id="rId19"/>
  </p:sldIdLst>
  <p:sldSz cx="9144000" cy="6858000" type="screen4x3"/>
  <p:notesSz cx="6858000" cy="97107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4ED6B-359A-4621-A2AC-EA3BCEE9E3EE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B0965-4704-4607-A179-2AFBC3EFE7E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1ADC-FAA7-4FF8-8070-29418D50BCD8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223517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223517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D622-E07D-4E16-8E7D-651803CF2C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1D58A-8658-4238-B04C-DC7923E22A9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596A-799D-427C-8ADF-C65967A1203F}" type="datetimeFigureOut">
              <a:rPr lang="pt-PT" smtClean="0"/>
              <a:pPr/>
              <a:t>26-11-2012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D9C2-5BF4-409E-832D-A787A5A9E0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o_do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5400" dirty="0" smtClean="0">
                <a:latin typeface="Times New Roman" pitchFamily="18" charset="0"/>
                <a:cs typeface="Times New Roman" pitchFamily="18" charset="0"/>
              </a:rPr>
              <a:t>Trabalho</a:t>
            </a:r>
            <a:endParaRPr lang="pt-PT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8064500" cy="5649913"/>
          </a:xfrm>
        </p:spPr>
        <p:txBody>
          <a:bodyPr/>
          <a:lstStyle/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Sempre que se aplica uma força constante a um sistema, esta contribui para o aumento da energia do centro de massa?</a:t>
            </a:r>
          </a:p>
        </p:txBody>
      </p:sp>
      <p:graphicFrame>
        <p:nvGraphicFramePr>
          <p:cNvPr id="15374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2327275" y="1711325"/>
          <a:ext cx="4500563" cy="939800"/>
        </p:xfrm>
        <a:graphic>
          <a:graphicData uri="http://schemas.openxmlformats.org/presentationml/2006/ole">
            <p:oleObj spid="_x0000_s2050" name="Equação" r:id="rId3" imgW="11556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76250"/>
            <a:ext cx="8353425" cy="5649913"/>
          </a:xfrm>
        </p:spPr>
        <p:txBody>
          <a:bodyPr/>
          <a:lstStyle/>
          <a:p>
            <a:pPr marL="542925" indent="-450850" eaLnBrk="1" hangingPunct="1">
              <a:buFontTx/>
              <a:buNone/>
            </a:pPr>
            <a:endParaRPr lang="pt-PT" sz="2800" dirty="0" smtClean="0"/>
          </a:p>
          <a:p>
            <a:pPr marL="542925" indent="-450850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1) Quando a força constante e o deslocamento têm a mesma direcção e o mesmo sentido, o ângulo α tem a amplitude de zero graus. </a:t>
            </a:r>
            <a:r>
              <a:rPr lang="pt-PT" sz="2800" dirty="0" err="1" smtClean="0">
                <a:latin typeface="Times New Roman" pitchFamily="18" charset="0"/>
              </a:rPr>
              <a:t>cos</a:t>
            </a:r>
            <a:r>
              <a:rPr lang="pt-PT" sz="2800" dirty="0" smtClean="0">
                <a:latin typeface="Times New Roman" pitchFamily="18" charset="0"/>
              </a:rPr>
              <a:t> 0º = 1</a:t>
            </a:r>
          </a:p>
          <a:p>
            <a:pPr marL="542925" indent="-45085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542925" indent="-450850" algn="just" eaLnBrk="1" hangingPunct="1">
              <a:buFontTx/>
              <a:buNone/>
            </a:pPr>
            <a:endParaRPr lang="pt-PT" sz="2800" dirty="0" smtClean="0"/>
          </a:p>
          <a:p>
            <a:pPr marL="542925" indent="-450850" algn="just" eaLnBrk="1" hangingPunct="1">
              <a:buFontTx/>
              <a:buNone/>
            </a:pPr>
            <a:endParaRPr lang="pt-PT" sz="2800" dirty="0" smtClean="0"/>
          </a:p>
          <a:p>
            <a:pPr marL="542925" indent="-450850" algn="just" eaLnBrk="1" hangingPunct="1">
              <a:buFontTx/>
              <a:buNone/>
            </a:pPr>
            <a:endParaRPr lang="pt-PT" sz="2800" dirty="0" smtClean="0"/>
          </a:p>
          <a:p>
            <a:pPr marL="542925" indent="-450850" algn="just" eaLnBrk="1" hangingPunct="1">
              <a:buFontTx/>
              <a:buNone/>
            </a:pPr>
            <a:endParaRPr lang="pt-PT" sz="2800" dirty="0" smtClean="0"/>
          </a:p>
          <a:p>
            <a:pPr marL="542925" indent="-450850" algn="just" eaLnBrk="1" hangingPunct="1">
              <a:buFontTx/>
              <a:buNone/>
            </a:pPr>
            <a:endParaRPr lang="pt-PT" sz="2800" dirty="0" smtClean="0"/>
          </a:p>
          <a:p>
            <a:pPr marL="542925" indent="-450850" algn="just" eaLnBrk="1" hangingPunct="1">
              <a:buFontTx/>
              <a:buNone/>
            </a:pPr>
            <a:r>
              <a:rPr lang="pt-PT" sz="2400" b="1" dirty="0" smtClean="0">
                <a:latin typeface="Times New Roman" pitchFamily="18" charset="0"/>
              </a:rPr>
              <a:t>		     Fig.5</a:t>
            </a:r>
            <a:endParaRPr lang="pt-PT" sz="2400" dirty="0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852738"/>
            <a:ext cx="68405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7931150" cy="5649913"/>
          </a:xfrm>
        </p:spPr>
        <p:txBody>
          <a:bodyPr/>
          <a:lstStyle/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algn="ctr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W&gt;0, trabalho é positivo, potente ou motor.</a:t>
            </a:r>
          </a:p>
          <a:p>
            <a:pPr marL="0" indent="355600" algn="ctr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0" indent="355600" algn="ctr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0" indent="355600" algn="ctr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A acção da força contribui para o aumento da energia do centro de massa do sistema.</a:t>
            </a:r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476672"/>
            <a:ext cx="7931150" cy="5649913"/>
          </a:xfrm>
        </p:spPr>
        <p:txBody>
          <a:bodyPr/>
          <a:lstStyle/>
          <a:p>
            <a:pPr marL="450850" indent="-358775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2) Quando a força constante e o deslocamento têm a mesma direcção e sentidos opostos, o ângulo α é de 180º graus. </a:t>
            </a:r>
            <a:r>
              <a:rPr lang="pt-PT" sz="2800" dirty="0" err="1" smtClean="0">
                <a:latin typeface="Times New Roman" pitchFamily="18" charset="0"/>
              </a:rPr>
              <a:t>cos</a:t>
            </a:r>
            <a:r>
              <a:rPr lang="pt-PT" sz="2800" dirty="0" smtClean="0">
                <a:latin typeface="Times New Roman" pitchFamily="18" charset="0"/>
              </a:rPr>
              <a:t> 180º = -1</a:t>
            </a:r>
          </a:p>
          <a:p>
            <a:pPr marL="450850" indent="-358775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450850" indent="-358775" algn="just" eaLnBrk="1" hangingPunct="1">
              <a:buFontTx/>
              <a:buNone/>
            </a:pPr>
            <a:endParaRPr lang="pt-PT" sz="2800" dirty="0" smtClean="0"/>
          </a:p>
          <a:p>
            <a:pPr marL="450850" indent="-358775" algn="just" eaLnBrk="1" hangingPunct="1">
              <a:buFontTx/>
              <a:buNone/>
            </a:pPr>
            <a:endParaRPr lang="pt-PT" sz="2800" dirty="0" smtClean="0"/>
          </a:p>
          <a:p>
            <a:pPr marL="450850" indent="-358775" algn="just" eaLnBrk="1" hangingPunct="1">
              <a:buFontTx/>
              <a:buNone/>
            </a:pPr>
            <a:endParaRPr lang="pt-PT" sz="2800" dirty="0" smtClean="0"/>
          </a:p>
          <a:p>
            <a:pPr marL="450850" indent="-358775" algn="just" eaLnBrk="1" hangingPunct="1">
              <a:buFontTx/>
              <a:buNone/>
            </a:pPr>
            <a:endParaRPr lang="pt-PT" sz="2800" dirty="0" smtClean="0"/>
          </a:p>
          <a:p>
            <a:pPr marL="450850" indent="-358775" algn="just" eaLnBrk="1" hangingPunct="1">
              <a:buFontTx/>
              <a:buNone/>
            </a:pPr>
            <a:endParaRPr lang="pt-PT" sz="2800" dirty="0" smtClean="0"/>
          </a:p>
          <a:p>
            <a:pPr marL="450850" indent="-358775" algn="just" eaLnBrk="1" hangingPunct="1">
              <a:buFontTx/>
              <a:buNone/>
            </a:pPr>
            <a:endParaRPr lang="pt-PT" sz="2800" dirty="0" smtClean="0"/>
          </a:p>
          <a:p>
            <a:pPr marL="450850" indent="-358775" algn="just" eaLnBrk="1" hangingPunct="1">
              <a:buFontTx/>
              <a:buNone/>
            </a:pPr>
            <a:r>
              <a:rPr lang="pt-PT" sz="2400" b="1" dirty="0" smtClean="0">
                <a:latin typeface="Times New Roman" pitchFamily="18" charset="0"/>
              </a:rPr>
              <a:t>	Fig.6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6767512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7931150" cy="5649913"/>
          </a:xfrm>
        </p:spPr>
        <p:txBody>
          <a:bodyPr/>
          <a:lstStyle/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algn="ctr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W&lt;0, trabalho é negativo ou resistente.</a:t>
            </a:r>
          </a:p>
          <a:p>
            <a:pPr marL="0" indent="355600" algn="ctr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0" indent="355600" algn="ctr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0" indent="355600" algn="ctr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A acção da força contribui para a diminuição da energia do centro de massa do sistema.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7931150" cy="5649913"/>
          </a:xfrm>
        </p:spPr>
        <p:txBody>
          <a:bodyPr/>
          <a:lstStyle/>
          <a:p>
            <a:pPr marL="542925" indent="-450850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3) Quando a força constante e o deslocamento têm direcções perpendiculares, o ângulo α é de 90º graus. </a:t>
            </a:r>
            <a:r>
              <a:rPr lang="pt-PT" sz="2800" dirty="0" err="1" smtClean="0">
                <a:latin typeface="Times New Roman" pitchFamily="18" charset="0"/>
              </a:rPr>
              <a:t>cos</a:t>
            </a:r>
            <a:r>
              <a:rPr lang="pt-PT" sz="2800" dirty="0" smtClean="0">
                <a:latin typeface="Times New Roman" pitchFamily="18" charset="0"/>
              </a:rPr>
              <a:t> 90º = 0</a:t>
            </a:r>
          </a:p>
          <a:p>
            <a:pPr marL="542925" indent="-45085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542925" indent="-45085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542925" indent="-45085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542925" indent="-45085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542925" indent="-45085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542925" indent="-45085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542925" indent="-45085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542925" indent="-450850" algn="just" eaLnBrk="1" hangingPunct="1">
              <a:buFontTx/>
              <a:buNone/>
            </a:pPr>
            <a:r>
              <a:rPr lang="pt-PT" sz="2400" b="1" dirty="0" smtClean="0">
                <a:latin typeface="Times New Roman" pitchFamily="18" charset="0"/>
              </a:rPr>
              <a:t>			  </a:t>
            </a:r>
            <a:r>
              <a:rPr lang="pt-PT" sz="2400" b="1" dirty="0" err="1" smtClean="0">
                <a:latin typeface="Times New Roman" pitchFamily="18" charset="0"/>
              </a:rPr>
              <a:t>Fig.</a:t>
            </a:r>
            <a:r>
              <a:rPr lang="pt-PT" sz="2400" b="1" dirty="0" smtClean="0">
                <a:latin typeface="Times New Roman" pitchFamily="18" charset="0"/>
              </a:rPr>
              <a:t> 7</a:t>
            </a:r>
            <a:endParaRPr lang="pt-PT" sz="2400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060575"/>
            <a:ext cx="31559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7931150" cy="5649913"/>
          </a:xfrm>
        </p:spPr>
        <p:txBody>
          <a:bodyPr/>
          <a:lstStyle/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eaLnBrk="1" hangingPunct="1">
              <a:buFontTx/>
              <a:buNone/>
            </a:pPr>
            <a:endParaRPr lang="pt-PT" sz="2800" dirty="0" smtClean="0"/>
          </a:p>
          <a:p>
            <a:pPr marL="0" indent="355600" algn="ctr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W = 0, trabalho é nulo</a:t>
            </a:r>
          </a:p>
          <a:p>
            <a:pPr marL="0" indent="355600" algn="ctr" eaLnBrk="1" hangingPunct="1"/>
            <a:endParaRPr lang="pt-PT" sz="2800" dirty="0" smtClean="0">
              <a:latin typeface="Times New Roman" pitchFamily="18" charset="0"/>
            </a:endParaRPr>
          </a:p>
          <a:p>
            <a:pPr marL="0" indent="355600" algn="ctr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0" indent="355600" algn="ctr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Não há variações da energia do centro de massa durante o deslocamento.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16" y="1447800"/>
            <a:ext cx="80945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467544" y="332656"/>
          <a:ext cx="7706325" cy="6337576"/>
        </p:xfrm>
        <a:graphic>
          <a:graphicData uri="http://schemas.openxmlformats.org/presentationml/2006/ole">
            <p:oleObj spid="_x0000_s53249" name="Diapositivo" r:id="rId3" imgW="4570378" imgH="342759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57200" y="152400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pt-PT" sz="3200" dirty="0" smtClean="0">
                <a:latin typeface="Times New Roman" pitchFamily="18" charset="0"/>
              </a:rPr>
              <a:t>No dia-a-dia chamamos trabalho a qualquer actividade de natureza muscular ou intelectual que exija esforço. Transportar sacos é trabalhar. Estudar também é trabalhar.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187624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Fig:1</a:t>
            </a:r>
            <a:endParaRPr lang="pt-PT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64288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Fig:2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609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pt-PT" sz="3200" dirty="0" smtClean="0">
                <a:latin typeface="Times New Roman" pitchFamily="18" charset="0"/>
              </a:rPr>
              <a:t>Em Física, a palavra “trabalho” utiliza-se com um significado próprio, embora relacionado com o sentido comum da palavra.</a:t>
            </a:r>
            <a:endParaRPr lang="pt-PT" sz="3200" dirty="0"/>
          </a:p>
        </p:txBody>
      </p:sp>
      <p:sp>
        <p:nvSpPr>
          <p:cNvPr id="3" name="Rectângulo 2"/>
          <p:cNvSpPr/>
          <p:nvPr/>
        </p:nvSpPr>
        <p:spPr>
          <a:xfrm>
            <a:off x="0" y="37338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pt-PT" sz="3200" dirty="0" smtClean="0">
                <a:latin typeface="Times New Roman" pitchFamily="18" charset="0"/>
              </a:rPr>
              <a:t>Trabalho é uma forma de transferência de energia, mas, para que ocorra é necessário a actuação de uma força</a:t>
            </a:r>
            <a:r>
              <a:rPr lang="pt-PT" dirty="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18488" cy="5721350"/>
          </a:xfrm>
        </p:spPr>
        <p:txBody>
          <a:bodyPr/>
          <a:lstStyle/>
          <a:p>
            <a:pPr marL="0" indent="35560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0" indent="355600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Para calcular o trabalho realizado pela força constante,   , que actua no centro de massa, é necessário duas condições:</a:t>
            </a:r>
          </a:p>
          <a:p>
            <a:pPr marL="0" indent="35560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0" indent="355600" algn="just" eaLnBrk="1" hangingPunct="1">
              <a:buFont typeface="Wingdings" pitchFamily="2" charset="2"/>
              <a:buChar char=""/>
            </a:pPr>
            <a:r>
              <a:rPr lang="pt-PT" sz="2800" dirty="0" smtClean="0">
                <a:latin typeface="Times New Roman" pitchFamily="18" charset="0"/>
              </a:rPr>
              <a:t>Uma componente da força aplicada na direcção do movimento;</a:t>
            </a:r>
          </a:p>
          <a:p>
            <a:pPr marL="0" indent="355600" algn="just" eaLnBrk="1" hangingPunct="1">
              <a:buFont typeface="Wingdings" pitchFamily="2" charset="2"/>
              <a:buNone/>
            </a:pPr>
            <a:endParaRPr lang="pt-PT" sz="2800" dirty="0" smtClean="0">
              <a:latin typeface="Times New Roman" pitchFamily="18" charset="0"/>
              <a:sym typeface="Wingdings" pitchFamily="2" charset="2"/>
            </a:endParaRPr>
          </a:p>
          <a:p>
            <a:pPr marL="0" indent="355600" algn="just" eaLnBrk="1" hangingPunct="1">
              <a:buFont typeface="Wingdings" pitchFamily="2" charset="2"/>
              <a:buChar char=""/>
            </a:pPr>
            <a:r>
              <a:rPr lang="pt-PT" sz="2800" dirty="0" smtClean="0">
                <a:latin typeface="Times New Roman" pitchFamily="18" charset="0"/>
              </a:rPr>
              <a:t>Deslocamento do centro de massa</a:t>
            </a:r>
            <a:r>
              <a:rPr lang="pt-PT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979613" y="1341438"/>
          <a:ext cx="404812" cy="498475"/>
        </p:xfrm>
        <a:graphic>
          <a:graphicData uri="http://schemas.openxmlformats.org/presentationml/2006/ole">
            <p:oleObj spid="_x0000_s29698" name="Equação" r:id="rId3" imgW="164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7931150" cy="5649913"/>
          </a:xfrm>
        </p:spPr>
        <p:txBody>
          <a:bodyPr/>
          <a:lstStyle/>
          <a:p>
            <a:pPr marL="0" indent="355600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Se um de vocês empurrar uma parede, haverá realização de trabalho?</a:t>
            </a: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endParaRPr lang="pt-PT" sz="2400" b="1" dirty="0" smtClean="0">
              <a:latin typeface="Times New Roman" pitchFamily="18" charset="0"/>
            </a:endParaRPr>
          </a:p>
          <a:p>
            <a:pPr marL="0" indent="355600" eaLnBrk="1" hangingPunct="1">
              <a:buFontTx/>
              <a:buNone/>
            </a:pPr>
            <a:r>
              <a:rPr lang="pt-PT" sz="2400" b="1" dirty="0" smtClean="0">
                <a:latin typeface="Times New Roman" pitchFamily="18" charset="0"/>
              </a:rPr>
              <a:t>		Fig.3 </a:t>
            </a:r>
            <a:endParaRPr lang="pt-PT" sz="2800" dirty="0" smtClean="0">
              <a:latin typeface="Times New Roman" pitchFamily="18" charset="0"/>
            </a:endParaRPr>
          </a:p>
        </p:txBody>
      </p:sp>
      <p:pic>
        <p:nvPicPr>
          <p:cNvPr id="27651" name="Picture 3" descr="b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989138"/>
            <a:ext cx="36004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7931150" cy="5649913"/>
          </a:xfrm>
        </p:spPr>
        <p:txBody>
          <a:bodyPr/>
          <a:lstStyle/>
          <a:p>
            <a:pPr marL="0" indent="0" eaLnBrk="1" hangingPunct="1"/>
            <a:endParaRPr lang="pt-PT" sz="2800" dirty="0" smtClean="0"/>
          </a:p>
          <a:p>
            <a:pPr marL="0" indent="0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	A força constante que uma pessoa exerce numa parede </a:t>
            </a:r>
            <a:r>
              <a:rPr lang="pt-PT" sz="2800" b="1" dirty="0" smtClean="0">
                <a:latin typeface="Times New Roman" pitchFamily="18" charset="0"/>
              </a:rPr>
              <a:t>não realiza</a:t>
            </a:r>
            <a:r>
              <a:rPr lang="pt-PT" sz="2800" dirty="0" smtClean="0">
                <a:latin typeface="Times New Roman" pitchFamily="18" charset="0"/>
              </a:rPr>
              <a:t> trabalho porque não há deslocamento do seu ponto de aplicação . </a:t>
            </a:r>
          </a:p>
          <a:p>
            <a:pPr marL="0" indent="0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	Não há transferência de energia para a parede. No entanto, a pessoa despende energia (transpira) que cede à vizinhança do sistema.</a:t>
            </a:r>
          </a:p>
          <a:p>
            <a:pPr marL="0" indent="0" eaLnBrk="1" hangingPunct="1">
              <a:buFontTx/>
              <a:buNone/>
            </a:pPr>
            <a:endParaRPr lang="pt-PT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58388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209800" y="5029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/>
              <a:t>fig</a:t>
            </a:r>
            <a:r>
              <a:rPr lang="pt-PT" b="1" dirty="0" smtClean="0"/>
              <a:t>: 4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78913"/>
            <a:ext cx="89402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= 0 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quando a for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perpendicular ao deslocamento.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= 0 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quando o ponto de aplica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da for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não se desloca.</a:t>
            </a:r>
            <a:endParaRPr kumimoji="0" lang="pt-PT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7800" y="228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00B0F0"/>
                </a:solidFill>
              </a:rPr>
              <a:t>Síntese</a:t>
            </a:r>
            <a:endParaRPr lang="pt-PT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07375" cy="5545138"/>
          </a:xfrm>
        </p:spPr>
        <p:txBody>
          <a:bodyPr/>
          <a:lstStyle/>
          <a:p>
            <a:pPr marL="715963" indent="-360363" eaLnBrk="1" hangingPunct="1">
              <a:buFontTx/>
              <a:buNone/>
            </a:pPr>
            <a:endParaRPr lang="pt-PT" sz="2800" dirty="0" smtClean="0"/>
          </a:p>
          <a:p>
            <a:pPr marL="715963" indent="-360363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</a:rPr>
              <a:t>O </a:t>
            </a:r>
            <a:r>
              <a:rPr lang="pt-PT" sz="2800" b="1" dirty="0" smtClean="0">
                <a:latin typeface="Times New Roman" pitchFamily="18" charset="0"/>
              </a:rPr>
              <a:t>trabalho</a:t>
            </a:r>
            <a:r>
              <a:rPr lang="pt-PT" sz="2800" dirty="0" smtClean="0">
                <a:latin typeface="Times New Roman" pitchFamily="18" charset="0"/>
              </a:rPr>
              <a:t> é uma </a:t>
            </a:r>
            <a:r>
              <a:rPr lang="pt-PT" sz="2800" b="1" dirty="0" smtClean="0">
                <a:latin typeface="Times New Roman" pitchFamily="18" charset="0"/>
              </a:rPr>
              <a:t>grandeza escalar</a:t>
            </a:r>
            <a:r>
              <a:rPr lang="pt-PT" sz="2800" dirty="0" smtClean="0">
                <a:latin typeface="Times New Roman" pitchFamily="18" charset="0"/>
              </a:rPr>
              <a:t> que depende:</a:t>
            </a:r>
          </a:p>
          <a:p>
            <a:pPr marL="715963" indent="-360363" algn="just" eaLnBrk="1" hangingPunct="1">
              <a:buFontTx/>
              <a:buNone/>
            </a:pPr>
            <a:endParaRPr lang="pt-PT" sz="2800" dirty="0" smtClean="0">
              <a:latin typeface="Times New Roman" pitchFamily="18" charset="0"/>
              <a:sym typeface="Wingdings" pitchFamily="2" charset="2"/>
            </a:endParaRPr>
          </a:p>
          <a:p>
            <a:pPr marL="715963" indent="-360363" algn="just" eaLnBrk="1" hangingPunct="1">
              <a:buFont typeface="Wingdings" pitchFamily="2" charset="2"/>
              <a:buChar char=""/>
            </a:pPr>
            <a:r>
              <a:rPr lang="pt-PT" sz="2800" dirty="0" smtClean="0">
                <a:latin typeface="Times New Roman" pitchFamily="18" charset="0"/>
              </a:rPr>
              <a:t>da intensidade da força constante que actua no corpo;</a:t>
            </a:r>
          </a:p>
          <a:p>
            <a:pPr marL="715963" indent="-360363" algn="just" eaLnBrk="1" hangingPunct="1">
              <a:buFont typeface="Wingdings" pitchFamily="2" charset="2"/>
              <a:buChar char=""/>
            </a:pPr>
            <a:endParaRPr lang="pt-PT" sz="900" dirty="0" smtClean="0">
              <a:latin typeface="Times New Roman" pitchFamily="18" charset="0"/>
              <a:sym typeface="Wingdings" pitchFamily="2" charset="2"/>
            </a:endParaRPr>
          </a:p>
          <a:p>
            <a:pPr marL="715963" indent="-360363" algn="just" eaLnBrk="1" hangingPunct="1">
              <a:buFont typeface="Wingdings" pitchFamily="2" charset="2"/>
              <a:buChar char=""/>
            </a:pPr>
            <a:r>
              <a:rPr lang="pt-PT" sz="2800" dirty="0" smtClean="0">
                <a:latin typeface="Times New Roman" pitchFamily="18" charset="0"/>
              </a:rPr>
              <a:t>do valor do deslocamento do ponto de aplicação dessa força;</a:t>
            </a:r>
          </a:p>
          <a:p>
            <a:pPr marL="715963" indent="-360363" algn="just" eaLnBrk="1" hangingPunct="1">
              <a:buFont typeface="Wingdings" pitchFamily="2" charset="2"/>
              <a:buNone/>
            </a:pPr>
            <a:endParaRPr lang="pt-PT" sz="900" dirty="0" smtClean="0">
              <a:latin typeface="Times New Roman" pitchFamily="18" charset="0"/>
              <a:sym typeface="Wingdings" pitchFamily="2" charset="2"/>
            </a:endParaRPr>
          </a:p>
          <a:p>
            <a:pPr marL="715963" indent="-360363" algn="just" eaLnBrk="1" hangingPunct="1">
              <a:buFontTx/>
              <a:buNone/>
            </a:pPr>
            <a:r>
              <a:rPr lang="pt-PT" sz="2800" dirty="0" smtClean="0">
                <a:latin typeface="Times New Roman" pitchFamily="18" charset="0"/>
                <a:sym typeface="Wingdings" pitchFamily="2" charset="2"/>
              </a:rPr>
              <a:t></a:t>
            </a:r>
            <a:r>
              <a:rPr lang="pt-PT" sz="2800" dirty="0" smtClean="0">
                <a:latin typeface="Times New Roman" pitchFamily="18" charset="0"/>
              </a:rPr>
              <a:t> do ângulo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dirty="0" smtClean="0">
                <a:latin typeface="Times New Roman" pitchFamily="18" charset="0"/>
              </a:rPr>
              <a:t>que fazem entre si as direcções dos vectores força e deslocamento.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385</Words>
  <Application>Microsoft Office PowerPoint</Application>
  <PresentationFormat>Apresentação no Ecrã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18</vt:i4>
      </vt:variant>
    </vt:vector>
  </HeadingPairs>
  <TitlesOfParts>
    <vt:vector size="21" baseType="lpstr">
      <vt:lpstr>Tema do Office</vt:lpstr>
      <vt:lpstr>Equação</vt:lpstr>
      <vt:lpstr>Diapositivo do Microsoft Office PowerPoint</vt:lpstr>
      <vt:lpstr>Trabalho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</dc:title>
  <dc:creator>_</dc:creator>
  <cp:lastModifiedBy>user</cp:lastModifiedBy>
  <cp:revision>24</cp:revision>
  <dcterms:created xsi:type="dcterms:W3CDTF">2011-04-21T23:00:24Z</dcterms:created>
  <dcterms:modified xsi:type="dcterms:W3CDTF">2012-11-26T12:39:44Z</dcterms:modified>
</cp:coreProperties>
</file>