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68" r:id="rId5"/>
    <p:sldId id="269" r:id="rId6"/>
    <p:sldId id="25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0" r:id="rId15"/>
    <p:sldId id="277" r:id="rId16"/>
    <p:sldId id="278" r:id="rId17"/>
    <p:sldId id="261" r:id="rId18"/>
    <p:sldId id="281" r:id="rId19"/>
    <p:sldId id="282" r:id="rId20"/>
    <p:sldId id="283" r:id="rId21"/>
    <p:sldId id="284" r:id="rId22"/>
    <p:sldId id="285" r:id="rId23"/>
    <p:sldId id="262" r:id="rId24"/>
    <p:sldId id="286" r:id="rId25"/>
    <p:sldId id="265" r:id="rId26"/>
    <p:sldId id="267" r:id="rId27"/>
  </p:sldIdLst>
  <p:sldSz cx="9144000" cy="6858000" type="screen4x3"/>
  <p:notesSz cx="6881813" cy="100155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99704128-784C-4156-B9EB-68B54FA49C45}" type="datetimeFigureOut">
              <a:rPr lang="pt-PT" smtClean="0"/>
              <a:t>08-12-2014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2DE4738B-6D99-4EB5-94F0-31E17D7078A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5557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7C70448-8380-4A25-ACB4-718937DBDA19}" type="datetimeFigureOut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1579863-9702-45F7-AC54-7C028E8D223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237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5480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453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5090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3450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4705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25495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5735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5867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3116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9184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0247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0927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6524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64026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21277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048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7453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58074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333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6037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1784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271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1754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0295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3506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79863-9702-45F7-AC54-7C028E8D2239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713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exão rect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6" name="Marcador de Posição da Data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A56E6C7-BA23-45F7-8DAE-7C3E0285488C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7" name="Marcador de Posição do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8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23A4718-9E2F-464A-8B49-658350AB530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6127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BD2B1-8AC2-41EE-965E-EF73F38D47CF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5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B43B1-CA86-45B0-9275-08F13D672C7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310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53188-6A94-4C05-853B-FFF8D2C86AC6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DED992-77FE-4926-A2D4-1A8ECB42089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371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41966-A244-4114-95B6-5776661082DF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5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05DEA-3DD9-40CF-AF36-ECFC441EEB2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60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16EE4F5-E276-4ED1-8AE2-8D3A86692C45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89B507-1851-44EE-9A5E-5DE5CA6FC2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1079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C720F-8BB4-4936-A1AF-40DA9FD89A18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6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7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7C41A-73FD-4D83-B1AB-AE99B2F2338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59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A8497-46EF-4ECA-9DB1-82F8572ABF29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8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9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36A11-DD44-47E9-8E5B-A5F4B1BA0DC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111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C3C3-706A-439A-8B1B-6F3936921D14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5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49C25-A248-456C-A73B-A81C94CCA9A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259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68F4-D0D6-42F2-8619-18D57290C7C6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3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4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EAD4-48DF-48C7-8EE6-D712CA53A2F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589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C0C17-CBF6-4435-9240-A847D37144B8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6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7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A0CDE-5C01-4EDE-935B-B28EB974EB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651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ângulo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0" name="Marcador de Posição d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7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93B953-9E38-469A-96C6-760720E668FF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8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9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01078E-DC01-4BDA-A26A-332578D0504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2970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ítulo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30" name="Marcador de Posição do Texto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  <a:endParaRPr lang="en-US" altLang="pt-PT" smtClean="0"/>
          </a:p>
        </p:txBody>
      </p:sp>
      <p:sp>
        <p:nvSpPr>
          <p:cNvPr id="27" name="Marcador de Posição da Data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F1FD67B-0D79-434A-BFA3-7B2B956A226E}" type="datetime1">
              <a:rPr lang="pt-PT"/>
              <a:pPr>
                <a:defRPr/>
              </a:pPr>
              <a:t>08-12-2014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pt-PT"/>
              <a:t>Estilos de Personalidade e Suicidalidade em adultos da comunidade: O efeito moderador dos acontecimentos de vida</a:t>
            </a:r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D7D166-15A1-421A-9A12-B4B443CEFDC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0" r:id="rId2"/>
    <p:sldLayoutId id="2147483808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9" r:id="rId9"/>
    <p:sldLayoutId id="2147483806" r:id="rId10"/>
    <p:sldLayoutId id="214748381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AEAFA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AEAFA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AEAFA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AEAFA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9872" y="2062395"/>
            <a:ext cx="5105400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800" dirty="0" smtClean="0">
                <a:solidFill>
                  <a:sysClr val="windowText" lastClr="000000"/>
                </a:solidFill>
              </a:rPr>
              <a:t>Estilos de personalidade e suicidalidade em adultos da comunidade : o efeito moderador dos acontecimentos de vida</a:t>
            </a:r>
            <a:endParaRPr lang="pt-PT" sz="2800" dirty="0">
              <a:solidFill>
                <a:sysClr val="windowText" lastClr="000000"/>
              </a:solidFill>
            </a:endParaRPr>
          </a:p>
        </p:txBody>
      </p:sp>
      <p:sp>
        <p:nvSpPr>
          <p:cNvPr id="6147" name="Subtítulo 2"/>
          <p:cNvSpPr>
            <a:spLocks noGrp="1"/>
          </p:cNvSpPr>
          <p:nvPr>
            <p:ph type="subTitle" idx="1"/>
          </p:nvPr>
        </p:nvSpPr>
        <p:spPr>
          <a:xfrm>
            <a:off x="3214688" y="5556250"/>
            <a:ext cx="5114925" cy="1101725"/>
          </a:xfrm>
        </p:spPr>
        <p:txBody>
          <a:bodyPr/>
          <a:lstStyle/>
          <a:p>
            <a:pPr eaLnBrk="1" hangingPunct="1"/>
            <a:r>
              <a:rPr lang="pt-PT" altLang="pt-PT" smtClean="0"/>
              <a:t>Orientador: </a:t>
            </a:r>
          </a:p>
          <a:p>
            <a:pPr eaLnBrk="1" hangingPunct="1"/>
            <a:r>
              <a:rPr lang="pt-PT" altLang="pt-PT" smtClean="0"/>
              <a:t>Prof. Dr. Rui C. Campos</a:t>
            </a:r>
          </a:p>
        </p:txBody>
      </p:sp>
      <p:sp>
        <p:nvSpPr>
          <p:cNvPr id="6148" name="Rectângulo 3"/>
          <p:cNvSpPr>
            <a:spLocks noChangeArrowheads="1"/>
          </p:cNvSpPr>
          <p:nvPr/>
        </p:nvSpPr>
        <p:spPr bwMode="auto">
          <a:xfrm>
            <a:off x="2700338" y="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UNVERSIDADE DE ÉVORA</a:t>
            </a: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ESCOLA DE CIÊNCIAS SOCIAIS</a:t>
            </a:r>
          </a:p>
        </p:txBody>
      </p:sp>
      <p:sp>
        <p:nvSpPr>
          <p:cNvPr id="6149" name="CaixaDeTexto 4"/>
          <p:cNvSpPr txBox="1">
            <a:spLocks noChangeArrowheads="1"/>
          </p:cNvSpPr>
          <p:nvPr/>
        </p:nvSpPr>
        <p:spPr bwMode="auto">
          <a:xfrm>
            <a:off x="2700338" y="862013"/>
            <a:ext cx="4905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Mestrado em Psicologia</a:t>
            </a: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Especialização em Psicologia Clínica e da Saúde</a:t>
            </a:r>
          </a:p>
          <a:p>
            <a:pPr eaLnBrk="1" hangingPunct="1"/>
            <a:endParaRPr lang="pt-PT" altLang="pt-PT">
              <a:solidFill>
                <a:schemeClr val="bg1"/>
              </a:solidFill>
              <a:latin typeface="Trebuchet MS" pitchFamily="34" charset="0"/>
            </a:endParaRP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Ana Rita da Silva Oliveira</a:t>
            </a:r>
          </a:p>
        </p:txBody>
      </p:sp>
      <p:pic>
        <p:nvPicPr>
          <p:cNvPr id="6150" name="Imagem 6" descr="C:\Users\Madalena\Pictures\logo_princip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25400"/>
            <a:ext cx="234315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9724"/>
            <a:ext cx="7239000" cy="498762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PT" altLang="pt-PT" sz="2400" dirty="0" smtClean="0"/>
              <a:t>2.2 Procedimento</a:t>
            </a:r>
          </a:p>
          <a:p>
            <a:pPr lvl="1" eaLnBrk="1" hangingPunct="1">
              <a:defRPr/>
            </a:pPr>
            <a:r>
              <a:rPr lang="pt-PT" altLang="pt-PT" sz="2100" dirty="0" smtClean="0"/>
              <a:t>Aplicação do protocolo de investigação: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Individual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Locais públicos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Ordem de apresentação dos questionários variável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Apresentado dentro de um envelope aberto à exceção do consentimento informado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Após preenchimento do protocolo o individuo selou o envelope e escreveu nele as iniciais do seu nome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Informou-se sobre o 2º momento e foi pedido o contacto telefónico 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pt-PT" altLang="pt-PT" sz="1900" dirty="0" smtClean="0"/>
              <a:t>O 2º momento ocorreu de forma similar ao 1º momento</a:t>
            </a:r>
          </a:p>
        </p:txBody>
      </p:sp>
      <p:sp>
        <p:nvSpPr>
          <p:cNvPr id="15364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684584" y="6597351"/>
            <a:ext cx="7571184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5365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28668" y="660817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CF8AFAA-AA91-4A65-AC47-CDA4C3452D47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9879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PT" dirty="0" smtClean="0"/>
              <a:t>2.3 Instrumentos: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PT" sz="1800" b="1" dirty="0" smtClean="0">
                <a:solidFill>
                  <a:schemeClr val="tx1"/>
                </a:solidFill>
              </a:rPr>
              <a:t>Questionário Sociodemográfico</a:t>
            </a:r>
            <a:r>
              <a:rPr lang="pt-PT" sz="1800" dirty="0" smtClean="0">
                <a:solidFill>
                  <a:schemeClr val="tx1"/>
                </a:solidFill>
              </a:rPr>
              <a:t>;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PT" sz="1800" b="1" dirty="0" smtClean="0">
                <a:solidFill>
                  <a:schemeClr val="tx1"/>
                </a:solidFill>
              </a:rPr>
              <a:t>Questionário de Experiências Depressivas </a:t>
            </a:r>
            <a:r>
              <a:rPr lang="pt-PT" sz="1800" dirty="0" smtClean="0">
                <a:solidFill>
                  <a:schemeClr val="tx1"/>
                </a:solidFill>
              </a:rPr>
              <a:t>(QED</a:t>
            </a:r>
            <a:r>
              <a:rPr lang="pt-PT" sz="1800" dirty="0">
                <a:solidFill>
                  <a:schemeClr val="tx1"/>
                </a:solidFill>
              </a:rPr>
              <a:t>; </a:t>
            </a:r>
            <a:r>
              <a:rPr lang="pt-PT" sz="1800" dirty="0" err="1">
                <a:solidFill>
                  <a:schemeClr val="tx1"/>
                </a:solidFill>
              </a:rPr>
              <a:t>Blatt</a:t>
            </a:r>
            <a:r>
              <a:rPr lang="pt-PT" sz="1800" dirty="0">
                <a:solidFill>
                  <a:schemeClr val="tx1"/>
                </a:solidFill>
              </a:rPr>
              <a:t>, D’</a:t>
            </a:r>
            <a:r>
              <a:rPr lang="pt-PT" sz="1800" dirty="0" err="1">
                <a:solidFill>
                  <a:schemeClr val="tx1"/>
                </a:solidFill>
              </a:rPr>
              <a:t>Affliti</a:t>
            </a:r>
            <a:r>
              <a:rPr lang="pt-PT" sz="1800" dirty="0">
                <a:solidFill>
                  <a:schemeClr val="tx1"/>
                </a:solidFill>
              </a:rPr>
              <a:t> &amp; </a:t>
            </a:r>
            <a:r>
              <a:rPr lang="pt-PT" sz="1800" dirty="0" err="1">
                <a:solidFill>
                  <a:schemeClr val="tx1"/>
                </a:solidFill>
              </a:rPr>
              <a:t>Quinlan</a:t>
            </a:r>
            <a:r>
              <a:rPr lang="pt-PT" sz="1800" dirty="0">
                <a:solidFill>
                  <a:schemeClr val="tx1"/>
                </a:solidFill>
              </a:rPr>
              <a:t>, 1979) – versão portuguesa de Campos (2000; </a:t>
            </a:r>
            <a:r>
              <a:rPr lang="pt-PT" sz="1800" dirty="0" smtClean="0">
                <a:solidFill>
                  <a:schemeClr val="tx1"/>
                </a:solidFill>
              </a:rPr>
              <a:t>2009b);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PT" sz="1800" b="1" dirty="0" smtClean="0">
                <a:solidFill>
                  <a:schemeClr val="tx1"/>
                </a:solidFill>
              </a:rPr>
              <a:t>Escala de Depressão do Centro de Estudos </a:t>
            </a:r>
            <a:r>
              <a:rPr lang="pt-PT" sz="1800" b="1" dirty="0" smtClean="0">
                <a:solidFill>
                  <a:schemeClr val="tx1"/>
                </a:solidFill>
              </a:rPr>
              <a:t>Epidemiológicos </a:t>
            </a:r>
            <a:r>
              <a:rPr lang="pt-PT" sz="1800" dirty="0" smtClean="0">
                <a:solidFill>
                  <a:schemeClr val="tx1"/>
                </a:solidFill>
              </a:rPr>
              <a:t>(</a:t>
            </a:r>
            <a:r>
              <a:rPr lang="pt-PT" sz="1800" dirty="0">
                <a:solidFill>
                  <a:schemeClr val="tx1"/>
                </a:solidFill>
              </a:rPr>
              <a:t>CES-D; </a:t>
            </a:r>
            <a:r>
              <a:rPr lang="pt-PT" sz="1800" dirty="0" err="1">
                <a:solidFill>
                  <a:schemeClr val="tx1"/>
                </a:solidFill>
              </a:rPr>
              <a:t>Radloff</a:t>
            </a:r>
            <a:r>
              <a:rPr lang="pt-PT" sz="1800" dirty="0">
                <a:solidFill>
                  <a:schemeClr val="tx1"/>
                </a:solidFill>
              </a:rPr>
              <a:t>, 1977) – versão portuguesa de Gonçalves e Fagulha (</a:t>
            </a:r>
            <a:r>
              <a:rPr lang="pt-PT" sz="1800" dirty="0" smtClean="0">
                <a:solidFill>
                  <a:schemeClr val="tx1"/>
                </a:solidFill>
              </a:rPr>
              <a:t>2004);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PT" sz="1800" b="1" dirty="0" smtClean="0">
                <a:solidFill>
                  <a:schemeClr val="tx1"/>
                </a:solidFill>
              </a:rPr>
              <a:t>Questionário de Comportamentos Suicidários – Revisto </a:t>
            </a:r>
            <a:r>
              <a:rPr lang="pt-PT" sz="1800" dirty="0" smtClean="0">
                <a:solidFill>
                  <a:schemeClr val="tx1"/>
                </a:solidFill>
              </a:rPr>
              <a:t>(</a:t>
            </a:r>
            <a:r>
              <a:rPr lang="pt-PT" sz="1800" dirty="0" err="1">
                <a:solidFill>
                  <a:schemeClr val="tx1"/>
                </a:solidFill>
              </a:rPr>
              <a:t>Osman</a:t>
            </a:r>
            <a:r>
              <a:rPr lang="pt-PT" sz="1800" dirty="0">
                <a:solidFill>
                  <a:schemeClr val="tx1"/>
                </a:solidFill>
              </a:rPr>
              <a:t> </a:t>
            </a:r>
            <a:r>
              <a:rPr lang="pt-PT" sz="1800" dirty="0" err="1">
                <a:solidFill>
                  <a:schemeClr val="tx1"/>
                </a:solidFill>
              </a:rPr>
              <a:t>et</a:t>
            </a:r>
            <a:r>
              <a:rPr lang="pt-PT" sz="1800" dirty="0">
                <a:solidFill>
                  <a:schemeClr val="tx1"/>
                </a:solidFill>
              </a:rPr>
              <a:t> al., 2001) – versão portuguesa de Campos, </a:t>
            </a:r>
            <a:r>
              <a:rPr lang="pt-PT" sz="1800" dirty="0" err="1">
                <a:solidFill>
                  <a:schemeClr val="tx1"/>
                </a:solidFill>
              </a:rPr>
              <a:t>Blesser</a:t>
            </a:r>
            <a:r>
              <a:rPr lang="pt-PT" sz="1800" dirty="0">
                <a:solidFill>
                  <a:schemeClr val="tx1"/>
                </a:solidFill>
              </a:rPr>
              <a:t> e </a:t>
            </a:r>
            <a:r>
              <a:rPr lang="pt-PT" sz="1800" dirty="0" err="1">
                <a:solidFill>
                  <a:schemeClr val="tx1"/>
                </a:solidFill>
              </a:rPr>
              <a:t>Blatt</a:t>
            </a:r>
            <a:r>
              <a:rPr lang="pt-PT" sz="1800" dirty="0">
                <a:solidFill>
                  <a:schemeClr val="tx1"/>
                </a:solidFill>
              </a:rPr>
              <a:t> (2013</a:t>
            </a:r>
            <a:r>
              <a:rPr lang="pt-PT" sz="1800" dirty="0" smtClean="0">
                <a:solidFill>
                  <a:schemeClr val="tx1"/>
                </a:solidFill>
              </a:rPr>
              <a:t>);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PT" sz="1800" b="1" i="1" dirty="0" err="1" smtClean="0">
                <a:solidFill>
                  <a:schemeClr val="tx1"/>
                </a:solidFill>
              </a:rPr>
              <a:t>Life</a:t>
            </a:r>
            <a:r>
              <a:rPr lang="pt-PT" sz="1800" b="1" i="1" dirty="0" smtClean="0">
                <a:solidFill>
                  <a:schemeClr val="tx1"/>
                </a:solidFill>
              </a:rPr>
              <a:t> </a:t>
            </a:r>
            <a:r>
              <a:rPr lang="pt-PT" sz="1800" b="1" i="1" dirty="0" err="1" smtClean="0">
                <a:solidFill>
                  <a:schemeClr val="tx1"/>
                </a:solidFill>
              </a:rPr>
              <a:t>Experiences</a:t>
            </a:r>
            <a:r>
              <a:rPr lang="pt-PT" sz="1800" b="1" i="1" dirty="0" smtClean="0">
                <a:solidFill>
                  <a:schemeClr val="tx1"/>
                </a:solidFill>
              </a:rPr>
              <a:t> </a:t>
            </a:r>
            <a:r>
              <a:rPr lang="pt-PT" sz="1800" b="1" i="1" dirty="0" err="1" smtClean="0">
                <a:solidFill>
                  <a:schemeClr val="tx1"/>
                </a:solidFill>
              </a:rPr>
              <a:t>Survey</a:t>
            </a:r>
            <a:r>
              <a:rPr lang="pt-PT" sz="1800" dirty="0" smtClean="0">
                <a:solidFill>
                  <a:schemeClr val="tx1"/>
                </a:solidFill>
              </a:rPr>
              <a:t> (</a:t>
            </a:r>
            <a:r>
              <a:rPr lang="pt-PT" sz="1800" dirty="0">
                <a:solidFill>
                  <a:schemeClr val="tx1"/>
                </a:solidFill>
              </a:rPr>
              <a:t>LES, </a:t>
            </a:r>
            <a:r>
              <a:rPr lang="pt-PT" sz="1800" dirty="0" err="1">
                <a:solidFill>
                  <a:schemeClr val="tx1"/>
                </a:solidFill>
              </a:rPr>
              <a:t>Sarason</a:t>
            </a:r>
            <a:r>
              <a:rPr lang="pt-PT" sz="1800" dirty="0">
                <a:solidFill>
                  <a:schemeClr val="tx1"/>
                </a:solidFill>
              </a:rPr>
              <a:t>, Johnson &amp; </a:t>
            </a:r>
            <a:r>
              <a:rPr lang="pt-PT" sz="1800" dirty="0" err="1">
                <a:solidFill>
                  <a:schemeClr val="tx1"/>
                </a:solidFill>
              </a:rPr>
              <a:t>Siegel</a:t>
            </a:r>
            <a:r>
              <a:rPr lang="pt-PT" sz="1800" dirty="0">
                <a:solidFill>
                  <a:schemeClr val="tx1"/>
                </a:solidFill>
              </a:rPr>
              <a:t>, 1978) – versão portuguesa de Silva, Pais-Ribeiro, Cardoso e Ramos (</a:t>
            </a:r>
            <a:r>
              <a:rPr lang="pt-PT" sz="1800" dirty="0" smtClean="0">
                <a:solidFill>
                  <a:schemeClr val="tx1"/>
                </a:solidFill>
              </a:rPr>
              <a:t>2003).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PT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1638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24625"/>
            <a:ext cx="7715250" cy="261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638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524625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C41FFB0-33E2-4149-9914-ACC8613254CA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9879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PT" altLang="pt-PT" dirty="0" smtClean="0"/>
              <a:t>2.4 Estratégia de análise de dados</a:t>
            </a:r>
          </a:p>
          <a:p>
            <a:pPr lvl="1" algn="just" eaLnBrk="1" hangingPunct="1">
              <a:lnSpc>
                <a:spcPct val="140000"/>
              </a:lnSpc>
              <a:defRPr/>
            </a:pPr>
            <a:r>
              <a:rPr lang="pt-PT" altLang="pt-PT" sz="1800" dirty="0" smtClean="0">
                <a:solidFill>
                  <a:schemeClr val="tx1"/>
                </a:solidFill>
              </a:rPr>
              <a:t>Testadas possíveis associações entre as variáveis sociodemográficas e a suicidalidade. Controlou-se o efeito da depressão.</a:t>
            </a:r>
          </a:p>
          <a:p>
            <a:pPr lvl="1" algn="just" eaLnBrk="1" hangingPunct="1">
              <a:lnSpc>
                <a:spcPct val="140000"/>
              </a:lnSpc>
              <a:defRPr/>
            </a:pPr>
            <a:r>
              <a:rPr lang="pt-PT" altLang="pt-PT" sz="1800" dirty="0" smtClean="0">
                <a:solidFill>
                  <a:schemeClr val="tx1"/>
                </a:solidFill>
              </a:rPr>
              <a:t>Contributo das variáveis </a:t>
            </a:r>
            <a:r>
              <a:rPr lang="pt-PT" altLang="pt-PT" sz="1800" i="1" dirty="0" smtClean="0">
                <a:solidFill>
                  <a:schemeClr val="tx1"/>
                </a:solidFill>
              </a:rPr>
              <a:t>estilos de personalidade</a:t>
            </a:r>
            <a:r>
              <a:rPr lang="pt-PT" altLang="pt-PT" sz="1800" dirty="0" smtClean="0">
                <a:solidFill>
                  <a:schemeClr val="tx1"/>
                </a:solidFill>
              </a:rPr>
              <a:t> e </a:t>
            </a:r>
            <a:r>
              <a:rPr lang="pt-PT" altLang="pt-PT" sz="1800" i="1" dirty="0" smtClean="0">
                <a:solidFill>
                  <a:schemeClr val="tx1"/>
                </a:solidFill>
              </a:rPr>
              <a:t>acontecimentos de vida</a:t>
            </a:r>
            <a:r>
              <a:rPr lang="pt-PT" altLang="pt-PT" sz="1800" dirty="0" smtClean="0">
                <a:solidFill>
                  <a:schemeClr val="tx1"/>
                </a:solidFill>
              </a:rPr>
              <a:t> na previsão da suicidalidade</a:t>
            </a:r>
          </a:p>
          <a:p>
            <a:pPr lvl="1" algn="just" eaLnBrk="1" hangingPunct="1">
              <a:lnSpc>
                <a:spcPct val="140000"/>
              </a:lnSpc>
              <a:defRPr/>
            </a:pPr>
            <a:endParaRPr lang="pt-PT" altLang="pt-PT" sz="1800" dirty="0" smtClean="0">
              <a:solidFill>
                <a:srgbClr val="0000FF"/>
              </a:solidFill>
            </a:endParaRPr>
          </a:p>
          <a:p>
            <a:pPr lvl="1" algn="just" eaLnBrk="1" hangingPunct="1">
              <a:lnSpc>
                <a:spcPct val="140000"/>
              </a:lnSpc>
              <a:defRPr/>
            </a:pPr>
            <a:r>
              <a:rPr lang="pt-PT" altLang="pt-PT" sz="1800" dirty="0" smtClean="0">
                <a:solidFill>
                  <a:schemeClr val="tx1"/>
                </a:solidFill>
              </a:rPr>
              <a:t>Análise de Regressão Linear Múltipla Hierárquica</a:t>
            </a:r>
          </a:p>
          <a:p>
            <a:pPr lvl="1" algn="just" eaLnBrk="1" hangingPunct="1">
              <a:lnSpc>
                <a:spcPct val="140000"/>
              </a:lnSpc>
              <a:defRPr/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40000"/>
              </a:lnSpc>
              <a:defRPr/>
            </a:pPr>
            <a:r>
              <a:rPr lang="pt-PT" altLang="pt-PT" sz="1800" dirty="0" smtClean="0">
                <a:solidFill>
                  <a:schemeClr val="tx1"/>
                </a:solidFill>
              </a:rPr>
              <a:t>Examinou-se a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multicolinariedade</a:t>
            </a:r>
            <a:r>
              <a:rPr lang="pt-PT" altLang="pt-PT" sz="1800" dirty="0" smtClean="0">
                <a:solidFill>
                  <a:schemeClr val="tx1"/>
                </a:solidFill>
              </a:rPr>
              <a:t> entre variáveis</a:t>
            </a:r>
          </a:p>
          <a:p>
            <a:pPr lvl="1" algn="just" eaLnBrk="1" hangingPunct="1">
              <a:lnSpc>
                <a:spcPct val="140000"/>
              </a:lnSpc>
              <a:defRPr/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40000"/>
              </a:lnSpc>
              <a:defRPr/>
            </a:pPr>
            <a:r>
              <a:rPr lang="pt-PT" altLang="pt-PT" sz="1800" dirty="0" smtClean="0">
                <a:solidFill>
                  <a:schemeClr val="tx1"/>
                </a:solidFill>
              </a:rPr>
              <a:t>Ausência de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multicolinariedade</a:t>
            </a:r>
            <a:endParaRPr lang="pt-PT" altLang="pt-PT" sz="1800" dirty="0" smtClean="0">
              <a:solidFill>
                <a:schemeClr val="tx1"/>
              </a:solidFill>
            </a:endParaRPr>
          </a:p>
        </p:txBody>
      </p:sp>
      <p:sp>
        <p:nvSpPr>
          <p:cNvPr id="1741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650"/>
            <a:ext cx="7570788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741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607175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91B38BE-A890-45E6-AE87-0B95E92C7D27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339975" y="3933825"/>
            <a:ext cx="215900" cy="28733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2987675" y="5661025"/>
            <a:ext cx="215900" cy="28892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1843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smtClean="0"/>
              <a:t>2.4 Estratégia de análise de dados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Testada a normalidade através do teste Kolmogorov-Smirnov Z 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Algumas distribuições afastam-se da normalidade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Método </a:t>
            </a:r>
            <a:r>
              <a:rPr lang="pt-PT" altLang="pt-PT" sz="1800" i="1" smtClean="0">
                <a:solidFill>
                  <a:schemeClr val="tx1"/>
                </a:solidFill>
              </a:rPr>
              <a:t>bootstraping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Testar os níveis de significância dos parâmetros estimados</a:t>
            </a:r>
          </a:p>
        </p:txBody>
      </p:sp>
      <p:sp>
        <p:nvSpPr>
          <p:cNvPr id="1843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669088"/>
            <a:ext cx="7643813" cy="117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843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62940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AC30D3-8787-40E2-A4A9-B74AF804F5F9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232025" y="2852738"/>
            <a:ext cx="2159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2843213" y="4508500"/>
            <a:ext cx="2159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3. Resultados</a:t>
            </a:r>
            <a:endParaRPr lang="pt-PT" dirty="0"/>
          </a:p>
        </p:txBody>
      </p:sp>
      <p:sp>
        <p:nvSpPr>
          <p:cNvPr id="1945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smtClean="0"/>
              <a:t>3.1 Análise preliminar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Correlações entre as variáveis sociodemográficas e suicidalidade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sz="1800" smtClean="0"/>
              <a:t>Doença crónica (r= .25, p&lt; .001)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sz="1800" smtClean="0"/>
              <a:t>Ida ao psicólogo ou psiquiatra (r= .15, p&lt;.001)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sz="1800" smtClean="0"/>
              <a:t>Doença psiquiátrica (r= .28, p&lt;.001)</a:t>
            </a:r>
          </a:p>
          <a:p>
            <a:pPr lvl="2" algn="just" eaLnBrk="1" hangingPunct="1">
              <a:lnSpc>
                <a:spcPct val="150000"/>
              </a:lnSpc>
            </a:pPr>
            <a:endParaRPr lang="pt-PT" altLang="pt-PT" sz="1800" smtClean="0"/>
          </a:p>
          <a:p>
            <a:pPr lvl="2" algn="just" eaLnBrk="1" hangingPunct="1">
              <a:lnSpc>
                <a:spcPct val="150000"/>
              </a:lnSpc>
            </a:pPr>
            <a:endParaRPr lang="pt-PT" altLang="pt-PT" sz="1800" smtClean="0"/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sz="1800" smtClean="0"/>
              <a:t>Relacionam-se com a suicidalidade</a:t>
            </a:r>
          </a:p>
        </p:txBody>
      </p:sp>
      <p:sp>
        <p:nvSpPr>
          <p:cNvPr id="1946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650"/>
            <a:ext cx="7643813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946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621463"/>
            <a:ext cx="587375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779DC90-DF8E-4DFB-A04A-2E476160A4AD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PT" altLang="pt-PT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haveta à direita 5"/>
          <p:cNvSpPr/>
          <p:nvPr/>
        </p:nvSpPr>
        <p:spPr>
          <a:xfrm rot="5400000">
            <a:off x="2916237" y="1935163"/>
            <a:ext cx="1008063" cy="5329238"/>
          </a:xfrm>
          <a:prstGeom prst="rightBrace">
            <a:avLst>
              <a:gd name="adj1" fmla="val 8333"/>
              <a:gd name="adj2" fmla="val 4980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3. Resultados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PT" dirty="0" smtClean="0"/>
              <a:t>Valores de correlação entre as variáveis em estudo e a suicidalidade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PT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PT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  <p:sp>
        <p:nvSpPr>
          <p:cNvPr id="20484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650"/>
            <a:ext cx="7210425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0485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20113" y="6562725"/>
            <a:ext cx="588962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3259730-D4CF-41BA-BEF1-F7DE453E315F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2048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2420938"/>
            <a:ext cx="91440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2124075" y="3240088"/>
            <a:ext cx="503238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4284663" y="5229225"/>
            <a:ext cx="503237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0" name="Oval 9"/>
          <p:cNvSpPr/>
          <p:nvPr/>
        </p:nvSpPr>
        <p:spPr>
          <a:xfrm>
            <a:off x="4284663" y="4845050"/>
            <a:ext cx="503237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1" name="Oval 10"/>
          <p:cNvSpPr/>
          <p:nvPr/>
        </p:nvSpPr>
        <p:spPr>
          <a:xfrm>
            <a:off x="4321175" y="4435475"/>
            <a:ext cx="50323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2" name="Oval 11"/>
          <p:cNvSpPr/>
          <p:nvPr/>
        </p:nvSpPr>
        <p:spPr>
          <a:xfrm>
            <a:off x="5867400" y="5229225"/>
            <a:ext cx="504825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3" name="Oval 12"/>
          <p:cNvSpPr/>
          <p:nvPr/>
        </p:nvSpPr>
        <p:spPr>
          <a:xfrm>
            <a:off x="5076825" y="4845050"/>
            <a:ext cx="50323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4" name="Oval 13"/>
          <p:cNvSpPr/>
          <p:nvPr/>
        </p:nvSpPr>
        <p:spPr>
          <a:xfrm>
            <a:off x="2124075" y="3611563"/>
            <a:ext cx="503238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5" name="Oval 14"/>
          <p:cNvSpPr/>
          <p:nvPr/>
        </p:nvSpPr>
        <p:spPr>
          <a:xfrm>
            <a:off x="2124075" y="4486275"/>
            <a:ext cx="503238" cy="358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6" name="Oval 15"/>
          <p:cNvSpPr/>
          <p:nvPr/>
        </p:nvSpPr>
        <p:spPr>
          <a:xfrm>
            <a:off x="3492500" y="4845050"/>
            <a:ext cx="50323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7" name="Oval 16"/>
          <p:cNvSpPr/>
          <p:nvPr/>
        </p:nvSpPr>
        <p:spPr>
          <a:xfrm>
            <a:off x="3498850" y="5227638"/>
            <a:ext cx="504825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8" name="Oval 17"/>
          <p:cNvSpPr/>
          <p:nvPr/>
        </p:nvSpPr>
        <p:spPr>
          <a:xfrm>
            <a:off x="2124075" y="4086225"/>
            <a:ext cx="50323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9" name="Oval 18"/>
          <p:cNvSpPr/>
          <p:nvPr/>
        </p:nvSpPr>
        <p:spPr>
          <a:xfrm>
            <a:off x="2124075" y="4867275"/>
            <a:ext cx="50323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0" name="Oval 19"/>
          <p:cNvSpPr/>
          <p:nvPr/>
        </p:nvSpPr>
        <p:spPr>
          <a:xfrm>
            <a:off x="2771775" y="3600450"/>
            <a:ext cx="504825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1" name="Oval 20"/>
          <p:cNvSpPr/>
          <p:nvPr/>
        </p:nvSpPr>
        <p:spPr>
          <a:xfrm>
            <a:off x="2024063" y="5229225"/>
            <a:ext cx="503237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3. resultados</a:t>
            </a:r>
            <a:endParaRPr lang="pt-PT" dirty="0"/>
          </a:p>
        </p:txBody>
      </p:sp>
      <p:sp>
        <p:nvSpPr>
          <p:cNvPr id="2150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altLang="pt-PT" smtClean="0"/>
              <a:t>3.2 Análise da Regressão Linear Múltipla hierárquica</a:t>
            </a:r>
          </a:p>
        </p:txBody>
      </p:sp>
      <p:sp>
        <p:nvSpPr>
          <p:cNvPr id="2150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150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8E633FB-0A71-4380-8380-7C51A02FC658}" type="slidenum"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PT" altLang="pt-PT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pic>
        <p:nvPicPr>
          <p:cNvPr id="21510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5563"/>
            <a:ext cx="9144000" cy="425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4764088" y="2997200"/>
            <a:ext cx="385762" cy="252413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0" name="Oval 9"/>
          <p:cNvSpPr/>
          <p:nvPr/>
        </p:nvSpPr>
        <p:spPr>
          <a:xfrm>
            <a:off x="4748213" y="5516563"/>
            <a:ext cx="385762" cy="254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1" name="Oval 10"/>
          <p:cNvSpPr/>
          <p:nvPr/>
        </p:nvSpPr>
        <p:spPr>
          <a:xfrm>
            <a:off x="4764088" y="3354388"/>
            <a:ext cx="385762" cy="25241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2" name="Oval 11"/>
          <p:cNvSpPr/>
          <p:nvPr/>
        </p:nvSpPr>
        <p:spPr>
          <a:xfrm>
            <a:off x="4859338" y="4597400"/>
            <a:ext cx="385762" cy="254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3" name="Oval 12"/>
          <p:cNvSpPr/>
          <p:nvPr/>
        </p:nvSpPr>
        <p:spPr>
          <a:xfrm>
            <a:off x="3203575" y="3951288"/>
            <a:ext cx="385763" cy="254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4" name="Oval 13"/>
          <p:cNvSpPr/>
          <p:nvPr/>
        </p:nvSpPr>
        <p:spPr>
          <a:xfrm>
            <a:off x="3203575" y="3513138"/>
            <a:ext cx="385763" cy="25241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2531" name="Marcador de Posição de Conteúdo 2"/>
          <p:cNvSpPr>
            <a:spLocks noGrp="1"/>
          </p:cNvSpPr>
          <p:nvPr>
            <p:ph idx="1"/>
          </p:nvPr>
        </p:nvSpPr>
        <p:spPr>
          <a:xfrm>
            <a:off x="468313" y="1412875"/>
            <a:ext cx="7239000" cy="5248275"/>
          </a:xfrm>
        </p:spPr>
        <p:txBody>
          <a:bodyPr/>
          <a:lstStyle/>
          <a:p>
            <a:pPr algn="just" eaLnBrk="1" hangingPunct="1"/>
            <a:r>
              <a:rPr lang="pt-PT" altLang="pt-PT" sz="2300" dirty="0" smtClean="0"/>
              <a:t>A necessidade não apresentou relação com a suicidalidade, contrariamente ao </a:t>
            </a:r>
            <a:r>
              <a:rPr lang="pt-PT" altLang="pt-PT" sz="2300" dirty="0" err="1" smtClean="0"/>
              <a:t>auto-criticismo</a:t>
            </a:r>
            <a:endParaRPr lang="pt-PT" altLang="pt-PT" sz="2300" dirty="0" smtClean="0"/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Verifica-se os estudos já realizados apresentam resultados  contraditórios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Algumas investigações mostram que o estilo de personalidade anaclítico tem relação com suicidalidade embora possa ser mais modesta do que só estilo introjetivo (Campos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et</a:t>
            </a:r>
            <a:r>
              <a:rPr lang="pt-PT" altLang="pt-PT" sz="1800" dirty="0" smtClean="0">
                <a:solidFill>
                  <a:schemeClr val="tx1"/>
                </a:solidFill>
              </a:rPr>
              <a:t> al., 2012;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Bornstein</a:t>
            </a:r>
            <a:r>
              <a:rPr lang="pt-PT" altLang="pt-PT" sz="1800" dirty="0" smtClean="0">
                <a:solidFill>
                  <a:schemeClr val="tx1"/>
                </a:solidFill>
              </a:rPr>
              <a:t> &amp; O’Neill, 2000)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Alguns estudos mostram que a relação entre o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auto-criticismo</a:t>
            </a:r>
            <a:r>
              <a:rPr lang="pt-PT" altLang="pt-PT" sz="1800" dirty="0" smtClean="0">
                <a:solidFill>
                  <a:schemeClr val="tx1"/>
                </a:solidFill>
              </a:rPr>
              <a:t>  e a suicidalidade é, de facto, robusta (O’Connor, 2007).</a:t>
            </a:r>
          </a:p>
          <a:p>
            <a:pPr lvl="1" eaLnBrk="1" hangingPunct="1"/>
            <a:endParaRPr lang="pt-PT" altLang="pt-PT" dirty="0" smtClean="0"/>
          </a:p>
        </p:txBody>
      </p:sp>
      <p:sp>
        <p:nvSpPr>
          <p:cNvPr id="2253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24625"/>
            <a:ext cx="7643813" cy="261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253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29400"/>
            <a:ext cx="588962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E7B4B98-8357-4E09-9882-E4D1B2F42B3B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3203575" y="2157412"/>
            <a:ext cx="431800" cy="40749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dirty="0" smtClean="0"/>
              <a:t>Verifica-se que a depressão dá um forte contributo na previsão da suicidalidade</a:t>
            </a:r>
          </a:p>
          <a:p>
            <a:pPr eaLnBrk="1" hangingPunct="1"/>
            <a:endParaRPr lang="pt-PT" altLang="pt-PT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Conhecido fator preditor do risco de suicídio (e. g</a:t>
            </a:r>
            <a:r>
              <a:rPr lang="pt-PT" altLang="pt-PT" sz="1800" dirty="0" smtClean="0">
                <a:solidFill>
                  <a:srgbClr val="0000FF"/>
                </a:solidFill>
              </a:rPr>
              <a:t>.</a:t>
            </a:r>
            <a:r>
              <a:rPr lang="pt-PT" altLang="pt-PT" sz="1800" dirty="0" smtClean="0">
                <a:solidFill>
                  <a:schemeClr val="tx1"/>
                </a:solidFill>
              </a:rPr>
              <a:t>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Blum</a:t>
            </a:r>
            <a:r>
              <a:rPr lang="pt-PT" altLang="pt-PT" sz="1800" dirty="0" smtClean="0">
                <a:solidFill>
                  <a:schemeClr val="tx1"/>
                </a:solidFill>
              </a:rPr>
              <a:t>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et</a:t>
            </a:r>
            <a:r>
              <a:rPr lang="pt-PT" altLang="pt-PT" sz="1800" dirty="0" smtClean="0">
                <a:solidFill>
                  <a:schemeClr val="tx1"/>
                </a:solidFill>
              </a:rPr>
              <a:t> al., 2013)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Na perspetiva psicanalítica a depressão pode ser considerada como a condição mais relevante que conduz ao suicídio (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Fornari</a:t>
            </a:r>
            <a:r>
              <a:rPr lang="pt-PT" altLang="pt-PT" sz="1800" dirty="0" smtClean="0">
                <a:solidFill>
                  <a:schemeClr val="tx1"/>
                </a:solidFill>
              </a:rPr>
              <a:t>, 1964)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“a motivação para desejar a morte deduz-se da vivência depressiva” (Coimbra de Matos, 2001, p.35)</a:t>
            </a:r>
          </a:p>
          <a:p>
            <a:pPr lvl="1" eaLnBrk="1" hangingPunct="1"/>
            <a:endParaRPr lang="pt-PT" altLang="pt-PT" dirty="0" smtClean="0"/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351"/>
            <a:ext cx="7643192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00665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7AA0629-F661-4409-A504-962B78652277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3203575" y="2560638"/>
            <a:ext cx="504825" cy="287337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457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PT" dirty="0" smtClean="0"/>
              <a:t>Os acontecimentos de vida relacionam-se com a suicidalidade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t-PT" altLang="pt-PT" dirty="0" smtClean="0"/>
          </a:p>
          <a:p>
            <a:pPr lvl="1" algn="just" eaLnBrk="1" hangingPunct="1">
              <a:lnSpc>
                <a:spcPct val="14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 frequência de acontecimentos negativos relacionou-se com a suicidalidade.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Sinha</a:t>
            </a:r>
            <a:r>
              <a:rPr lang="pt-PT" altLang="pt-PT" sz="1800" dirty="0" smtClean="0">
                <a:solidFill>
                  <a:schemeClr val="tx1"/>
                </a:solidFill>
              </a:rPr>
              <a:t> e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Sanyal</a:t>
            </a:r>
            <a:r>
              <a:rPr lang="pt-PT" altLang="pt-PT" sz="1800" dirty="0" smtClean="0">
                <a:solidFill>
                  <a:schemeClr val="tx1"/>
                </a:solidFill>
              </a:rPr>
              <a:t> (2012), por exemplo, verificaram que o efeito cumulativo dos acontecimentos de vida poderá conduzir à depressão.</a:t>
            </a:r>
          </a:p>
          <a:p>
            <a:pPr marL="292100" lvl="1" indent="0" algn="just" eaLnBrk="1" hangingPunct="1">
              <a:lnSpc>
                <a:spcPct val="140000"/>
              </a:lnSpc>
              <a:buNone/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4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Apesar de se relacionarem com a suicidalidade não interagem com os estilos de personalidade definidos por Sidney </a:t>
            </a:r>
            <a:r>
              <a:rPr lang="pt-PT" altLang="pt-PT" sz="1800" dirty="0" err="1" smtClean="0">
                <a:solidFill>
                  <a:schemeClr val="tx1"/>
                </a:solidFill>
              </a:rPr>
              <a:t>Blatt</a:t>
            </a:r>
            <a:r>
              <a:rPr lang="pt-PT" altLang="pt-PT" sz="1800" dirty="0" smtClean="0">
                <a:solidFill>
                  <a:schemeClr val="tx1"/>
                </a:solidFill>
              </a:rPr>
              <a:t> . O nível de intensidade dos acontecimentos de vida negativos não se relacionou com a suicidalidade. </a:t>
            </a:r>
          </a:p>
        </p:txBody>
      </p:sp>
      <p:sp>
        <p:nvSpPr>
          <p:cNvPr id="2458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53336"/>
            <a:ext cx="7643192" cy="3332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458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41920" y="660817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D1DF40-E20D-423A-AAAB-10301F8F9EFD}" type="slidenum"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t-PT" altLang="pt-PT" dirty="0" smtClean="0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Índice</a:t>
            </a:r>
            <a:endParaRPr lang="pt-PT" dirty="0"/>
          </a:p>
        </p:txBody>
      </p:sp>
      <p:sp>
        <p:nvSpPr>
          <p:cNvPr id="7171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200000"/>
              </a:lnSpc>
            </a:pPr>
            <a:r>
              <a:rPr lang="pt-PT" altLang="pt-PT" dirty="0" smtClean="0"/>
              <a:t>1. Problema de Investigação</a:t>
            </a:r>
          </a:p>
          <a:p>
            <a:pPr algn="just" eaLnBrk="1" hangingPunct="1">
              <a:lnSpc>
                <a:spcPct val="200000"/>
              </a:lnSpc>
            </a:pPr>
            <a:r>
              <a:rPr lang="pt-PT" altLang="pt-PT" dirty="0" smtClean="0"/>
              <a:t>2. Método </a:t>
            </a:r>
          </a:p>
          <a:p>
            <a:pPr algn="just" eaLnBrk="1" hangingPunct="1">
              <a:lnSpc>
                <a:spcPct val="200000"/>
              </a:lnSpc>
            </a:pPr>
            <a:r>
              <a:rPr lang="pt-PT" altLang="pt-PT" dirty="0" smtClean="0"/>
              <a:t>3. Resultados</a:t>
            </a:r>
          </a:p>
          <a:p>
            <a:pPr algn="just" eaLnBrk="1" hangingPunct="1">
              <a:lnSpc>
                <a:spcPct val="200000"/>
              </a:lnSpc>
            </a:pPr>
            <a:r>
              <a:rPr lang="pt-PT" altLang="pt-PT" dirty="0" smtClean="0"/>
              <a:t>4. Discussão</a:t>
            </a:r>
          </a:p>
          <a:p>
            <a:pPr algn="just" eaLnBrk="1" hangingPunct="1">
              <a:lnSpc>
                <a:spcPct val="200000"/>
              </a:lnSpc>
            </a:pPr>
            <a:r>
              <a:rPr lang="pt-PT" altLang="pt-PT" dirty="0" smtClean="0"/>
              <a:t>5. Conclusão</a:t>
            </a:r>
          </a:p>
        </p:txBody>
      </p:sp>
      <p:sp>
        <p:nvSpPr>
          <p:cNvPr id="717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0" y="6597650"/>
            <a:ext cx="8172450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717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629400"/>
            <a:ext cx="588962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CE9534D-E2F4-40C7-8569-3B5A7C8860CC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PT" altLang="pt-PT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560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dirty="0" smtClean="0"/>
              <a:t>De acordo com os resultados obtidos: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Níveis baixos de acontecimentos de vida </a:t>
            </a:r>
            <a:r>
              <a:rPr lang="pt-PT" altLang="pt-PT" sz="1800" b="1" dirty="0" smtClean="0">
                <a:solidFill>
                  <a:schemeClr val="tx1"/>
                </a:solidFill>
              </a:rPr>
              <a:t>NÃO</a:t>
            </a:r>
            <a:r>
              <a:rPr lang="pt-PT" altLang="pt-PT" sz="1800" dirty="0" smtClean="0">
                <a:solidFill>
                  <a:schemeClr val="tx1"/>
                </a:solidFill>
              </a:rPr>
              <a:t> moderam a relação entre estilos de personalidade e a suicidalidade.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Acontecimentos de vida negativos não potenciam o efeito da personalidade.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Acontecimentos de vida apenas potenciam o risco de suicídio através do seu efeito cumulativo e não da sua intensidade</a:t>
            </a:r>
          </a:p>
        </p:txBody>
      </p:sp>
      <p:sp>
        <p:nvSpPr>
          <p:cNvPr id="25604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25344"/>
            <a:ext cx="7643192" cy="2612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5605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525344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6CB00DE-FDC0-4690-8505-0F28F24CD791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662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smtClean="0"/>
              <a:t>Limitações do estudo: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Amostra de conveniência, não-clínica, não representativa da população em estudo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Intervalo de tempo entre a recolha de dados curto (3 meses)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Utilização exclusiva de medidas de autorrelato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smtClean="0">
                <a:solidFill>
                  <a:schemeClr val="tx1"/>
                </a:solidFill>
              </a:rPr>
              <a:t>Criação de 3 índices para avaliar os acontecimentos de vida que necessitam de uma validação adicional.</a:t>
            </a:r>
          </a:p>
          <a:p>
            <a:pPr lvl="1" eaLnBrk="1" hangingPunct="1"/>
            <a:endParaRPr lang="pt-PT" altLang="pt-PT" smtClean="0"/>
          </a:p>
        </p:txBody>
      </p:sp>
      <p:sp>
        <p:nvSpPr>
          <p:cNvPr id="2662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25344"/>
            <a:ext cx="7643192" cy="2612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662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22921" y="662940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ECE44B5-2D71-4BFF-B234-4E5ACC508236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4. discussão</a:t>
            </a:r>
            <a:endParaRPr lang="pt-PT" dirty="0"/>
          </a:p>
        </p:txBody>
      </p:sp>
      <p:sp>
        <p:nvSpPr>
          <p:cNvPr id="27651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dirty="0" smtClean="0"/>
              <a:t>Investigações futuras:</a:t>
            </a:r>
          </a:p>
          <a:p>
            <a:pPr eaLnBrk="1" hangingPunct="1">
              <a:buFont typeface="Wingdings 2" pitchFamily="18" charset="2"/>
              <a:buNone/>
            </a:pPr>
            <a:endParaRPr lang="pt-PT" altLang="pt-PT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Utilização de vários tipos de métodos de recolha de dados (e.g. entrevistas)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Necessidade de espaçar o tempo entre as recolhas de dados (cerca de 6 a 9 meses)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Utilização de amostras clínicas, nomeadamente com indivíduos que apresentam historial de tentativas de suicídio</a:t>
            </a:r>
          </a:p>
        </p:txBody>
      </p:sp>
      <p:sp>
        <p:nvSpPr>
          <p:cNvPr id="2765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53336"/>
            <a:ext cx="7643192" cy="3332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765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13917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13B68E4-0354-44B4-8A11-35F1BD24BF74}" type="slidenum"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t-PT" altLang="pt-PT" smtClean="0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5. Conclusão</a:t>
            </a:r>
            <a:endParaRPr lang="pt-PT" dirty="0"/>
          </a:p>
        </p:txBody>
      </p:sp>
      <p:sp>
        <p:nvSpPr>
          <p:cNvPr id="2867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Apenas o estilo introjetivo contribui para a previsão da suicidalidade mesmo quando o efeito da depressão é controlado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 depressão constitui-se como um forte preditor da suicidalidade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Os acontecimentos de vida não moderam a relação entre os estilos de personalidade e a suicidalidade.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Existe um efeito cumulativo mas não de moderação do estilo introjetivo e dos acontecimentos de vida na previsão da suicidalidade. Ambos dão um contributo adicional relativamente à depressão na previsão da suicidalidade.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 A frequência de acontecimentos de vida negativos constitui-se como um fator preditor da suicidalidade.</a:t>
            </a:r>
          </a:p>
        </p:txBody>
      </p:sp>
      <p:sp>
        <p:nvSpPr>
          <p:cNvPr id="2867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351"/>
            <a:ext cx="7643192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867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55037" y="6621422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C6F0AA0-A80B-4441-A157-11FC542293FD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5. Conclusão</a:t>
            </a:r>
            <a:endParaRPr lang="pt-PT" dirty="0"/>
          </a:p>
        </p:txBody>
      </p:sp>
      <p:sp>
        <p:nvSpPr>
          <p:cNvPr id="2969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altLang="pt-PT" sz="2300" dirty="0" smtClean="0"/>
              <a:t>Implicações clínicas:</a:t>
            </a:r>
          </a:p>
          <a:p>
            <a:pPr marL="530225" lvl="2" indent="0" algn="just" eaLnBrk="1" hangingPunct="1">
              <a:lnSpc>
                <a:spcPct val="150000"/>
              </a:lnSpc>
            </a:pPr>
            <a:endParaRPr lang="pt-PT" altLang="pt-PT" sz="1000" dirty="0" smtClean="0">
              <a:solidFill>
                <a:srgbClr val="FF000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Importância da personalidade e dos acontecimentos de vida na avaliação de potencial comportamento suicidário;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Sintomas depressivos não devem ser subestimados em doenças crónicas e doenças psiquiátricas;</a:t>
            </a:r>
          </a:p>
          <a:p>
            <a:pPr lvl="1" algn="just" eaLnBrk="1" hangingPunct="1">
              <a:lnSpc>
                <a:spcPct val="1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sz="1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Diagnósticos realizados o mais precoce possível podem evitar comportamentos de suicidalidade.</a:t>
            </a:r>
          </a:p>
          <a:p>
            <a:pPr marL="292100" lvl="1" indent="0" algn="just" eaLnBrk="1" hangingPunct="1">
              <a:lnSpc>
                <a:spcPct val="150000"/>
              </a:lnSpc>
              <a:buNone/>
            </a:pPr>
            <a:endParaRPr lang="pt-PT" altLang="pt-PT" sz="1800" dirty="0" smtClean="0">
              <a:solidFill>
                <a:schemeClr val="tx1"/>
              </a:solidFill>
            </a:endParaRPr>
          </a:p>
        </p:txBody>
      </p:sp>
      <p:sp>
        <p:nvSpPr>
          <p:cNvPr id="2970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25344"/>
            <a:ext cx="7643192" cy="2612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2970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28668" y="6594918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83595C3-9F0B-4523-9981-1E043C9D497F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47864" y="1916832"/>
            <a:ext cx="5105400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Obrigado pela atenção!</a:t>
            </a:r>
            <a:endParaRPr lang="pt-PT" dirty="0"/>
          </a:p>
        </p:txBody>
      </p:sp>
      <p:sp>
        <p:nvSpPr>
          <p:cNvPr id="30723" name="Subtítulo 2"/>
          <p:cNvSpPr>
            <a:spLocks noGrp="1"/>
          </p:cNvSpPr>
          <p:nvPr>
            <p:ph type="subTitle" idx="1"/>
          </p:nvPr>
        </p:nvSpPr>
        <p:spPr>
          <a:xfrm>
            <a:off x="3563938" y="5516563"/>
            <a:ext cx="5114925" cy="1101725"/>
          </a:xfrm>
        </p:spPr>
        <p:txBody>
          <a:bodyPr/>
          <a:lstStyle/>
          <a:p>
            <a:pPr eaLnBrk="1" hangingPunct="1"/>
            <a:r>
              <a:rPr lang="pt-PT" altLang="pt-PT" smtClean="0"/>
              <a:t>Ana Rita Oliveira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9872" y="2062395"/>
            <a:ext cx="5105400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800" dirty="0" smtClean="0">
                <a:solidFill>
                  <a:schemeClr val="tx1"/>
                </a:solidFill>
              </a:rPr>
              <a:t>Estilos de personalidade e suicidalidade em adultos da comunidade : o efeito moderador dos acontecimentos de vida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31747" name="Subtítulo 2"/>
          <p:cNvSpPr>
            <a:spLocks noGrp="1"/>
          </p:cNvSpPr>
          <p:nvPr>
            <p:ph type="subTitle" idx="1"/>
          </p:nvPr>
        </p:nvSpPr>
        <p:spPr>
          <a:xfrm>
            <a:off x="3214688" y="5556250"/>
            <a:ext cx="5114925" cy="1101725"/>
          </a:xfrm>
        </p:spPr>
        <p:txBody>
          <a:bodyPr/>
          <a:lstStyle/>
          <a:p>
            <a:pPr eaLnBrk="1" hangingPunct="1"/>
            <a:r>
              <a:rPr lang="pt-PT" altLang="pt-PT" smtClean="0"/>
              <a:t>Orientador: </a:t>
            </a:r>
          </a:p>
          <a:p>
            <a:pPr eaLnBrk="1" hangingPunct="1"/>
            <a:r>
              <a:rPr lang="pt-PT" altLang="pt-PT" smtClean="0"/>
              <a:t>Prof. Dr. Rui C. Campos</a:t>
            </a:r>
          </a:p>
        </p:txBody>
      </p:sp>
      <p:sp>
        <p:nvSpPr>
          <p:cNvPr id="31748" name="Rectângulo 3"/>
          <p:cNvSpPr>
            <a:spLocks noChangeArrowheads="1"/>
          </p:cNvSpPr>
          <p:nvPr/>
        </p:nvSpPr>
        <p:spPr bwMode="auto">
          <a:xfrm>
            <a:off x="2700338" y="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UNVERSIDADE DE ÉVORA</a:t>
            </a: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ESCOLA DE CIÊNCIAS SOCIAIS</a:t>
            </a:r>
          </a:p>
        </p:txBody>
      </p:sp>
      <p:sp>
        <p:nvSpPr>
          <p:cNvPr id="31749" name="CaixaDeTexto 4"/>
          <p:cNvSpPr txBox="1">
            <a:spLocks noChangeArrowheads="1"/>
          </p:cNvSpPr>
          <p:nvPr/>
        </p:nvSpPr>
        <p:spPr bwMode="auto">
          <a:xfrm>
            <a:off x="2700338" y="862013"/>
            <a:ext cx="4905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Mestrado em Psicologia</a:t>
            </a: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Especialização em Psicologia Clínica e da Saúde</a:t>
            </a:r>
          </a:p>
          <a:p>
            <a:pPr eaLnBrk="1" hangingPunct="1"/>
            <a:endParaRPr lang="pt-PT" altLang="pt-PT">
              <a:solidFill>
                <a:schemeClr val="bg1"/>
              </a:solidFill>
              <a:latin typeface="Trebuchet MS" pitchFamily="34" charset="0"/>
            </a:endParaRPr>
          </a:p>
          <a:p>
            <a:pPr eaLnBrk="1" hangingPunct="1"/>
            <a:r>
              <a:rPr lang="pt-PT" altLang="pt-PT">
                <a:solidFill>
                  <a:schemeClr val="bg1"/>
                </a:solidFill>
                <a:latin typeface="Trebuchet MS" pitchFamily="34" charset="0"/>
              </a:rPr>
              <a:t>Ana Rita da Silva Oliveira</a:t>
            </a:r>
          </a:p>
        </p:txBody>
      </p:sp>
      <p:pic>
        <p:nvPicPr>
          <p:cNvPr id="31750" name="Imagem 6" descr="C:\Users\Madalena\Pictures\logo_princip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25400"/>
            <a:ext cx="234315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1. Problema de Investigação</a:t>
            </a:r>
            <a:endParaRPr lang="pt-PT" dirty="0"/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 suicidalidade é definida como “um continuum que envolve não só a ideação suicida mas também o(s) plano(s), a(s) tentativa(s) (concretizadas e/ou interrompidas) e o suicídio efetivo” (</a:t>
            </a:r>
            <a:r>
              <a:rPr lang="pt-PT" altLang="pt-PT" sz="1800" dirty="0" err="1" smtClean="0"/>
              <a:t>Gassmann</a:t>
            </a:r>
            <a:r>
              <a:rPr lang="pt-PT" altLang="pt-PT" sz="1800" dirty="0" smtClean="0"/>
              <a:t>-Mayer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2011)</a:t>
            </a:r>
          </a:p>
          <a:p>
            <a:pPr algn="just" eaLnBrk="1" hangingPunct="1">
              <a:lnSpc>
                <a:spcPct val="150000"/>
              </a:lnSpc>
            </a:pPr>
            <a:endParaRPr lang="pt-PT" altLang="pt-PT" sz="18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 previsão do suicídio permanece difícil e complexa, uma vez que, os comportamentos suicidários dependem de uma variedade de fatores, quer internos, como é o caso da personalidade, quer externos, como é o caso dos acontecimentos de vida (</a:t>
            </a:r>
            <a:r>
              <a:rPr lang="pt-PT" altLang="pt-PT" sz="1800" dirty="0" err="1" smtClean="0"/>
              <a:t>Gassmann</a:t>
            </a:r>
            <a:r>
              <a:rPr lang="pt-PT" altLang="pt-PT" sz="1800" dirty="0" smtClean="0"/>
              <a:t>-Mayer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2011; Campos, Sobrinho &amp; Mesquita, 2013)</a:t>
            </a:r>
          </a:p>
        </p:txBody>
      </p:sp>
      <p:sp>
        <p:nvSpPr>
          <p:cNvPr id="819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684584" y="6647559"/>
            <a:ext cx="7571184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819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525344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86A19AB-0201-4985-88C7-78E84CD7B0F1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1. Problema de investigação</a:t>
            </a:r>
            <a:endParaRPr lang="pt-PT" dirty="0"/>
          </a:p>
        </p:txBody>
      </p:sp>
      <p:sp>
        <p:nvSpPr>
          <p:cNvPr id="921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É também sabido que a forma como os indivíduos reagem aos acontecimentos de vida depende do seu estilo de personalidade (Yen, </a:t>
            </a:r>
            <a:r>
              <a:rPr lang="pt-PT" altLang="pt-PT" sz="1800" dirty="0" err="1" smtClean="0"/>
              <a:t>Pagano</a:t>
            </a:r>
            <a:r>
              <a:rPr lang="pt-PT" altLang="pt-PT" sz="1800" dirty="0" smtClean="0"/>
              <a:t>, </a:t>
            </a:r>
            <a:r>
              <a:rPr lang="pt-PT" altLang="pt-PT" sz="1800" dirty="0" err="1" smtClean="0"/>
              <a:t>Shea</a:t>
            </a:r>
            <a:r>
              <a:rPr lang="pt-PT" altLang="pt-PT" sz="1800" dirty="0" smtClean="0"/>
              <a:t>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2005)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Alguns estudos mostram que diversos acontecimentos de vida interagem com ambos os estilos de personalidade, anaclítico e introjetivo na previsão do </a:t>
            </a:r>
            <a:r>
              <a:rPr lang="pt-PT" altLang="pt-PT" sz="1800" i="1" dirty="0" err="1" smtClean="0"/>
              <a:t>distress</a:t>
            </a:r>
            <a:r>
              <a:rPr lang="pt-PT" altLang="pt-PT" sz="1800" dirty="0" smtClean="0"/>
              <a:t> (</a:t>
            </a:r>
            <a:r>
              <a:rPr lang="pt-PT" altLang="pt-PT" sz="1800" dirty="0" err="1" smtClean="0"/>
              <a:t>Sandin</a:t>
            </a:r>
            <a:r>
              <a:rPr lang="pt-PT" altLang="pt-PT" sz="1800" dirty="0" smtClean="0"/>
              <a:t>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1998; </a:t>
            </a:r>
            <a:r>
              <a:rPr lang="pt-PT" altLang="pt-PT" sz="1800" dirty="0" err="1" smtClean="0"/>
              <a:t>Liu</a:t>
            </a:r>
            <a:r>
              <a:rPr lang="pt-PT" altLang="pt-PT" sz="1800" dirty="0" smtClean="0"/>
              <a:t> &amp; </a:t>
            </a:r>
            <a:r>
              <a:rPr lang="pt-PT" altLang="pt-PT" sz="1800" dirty="0" err="1" smtClean="0"/>
              <a:t>Tein</a:t>
            </a:r>
            <a:r>
              <a:rPr lang="pt-PT" altLang="pt-PT" sz="1800" dirty="0" smtClean="0"/>
              <a:t>, 2005; Borges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2008; </a:t>
            </a:r>
            <a:r>
              <a:rPr lang="pt-PT" altLang="pt-PT" sz="1800" dirty="0" err="1" smtClean="0"/>
              <a:t>Hardt</a:t>
            </a:r>
            <a:r>
              <a:rPr lang="pt-PT" altLang="pt-PT" sz="1800" dirty="0" smtClean="0"/>
              <a:t> &amp; Johnson, 2010; </a:t>
            </a:r>
            <a:r>
              <a:rPr lang="pt-PT" altLang="pt-PT" sz="1800" dirty="0" err="1" smtClean="0"/>
              <a:t>Foster</a:t>
            </a:r>
            <a:r>
              <a:rPr lang="pt-PT" altLang="pt-PT" sz="1800" dirty="0" smtClean="0"/>
              <a:t>, 2011; Sobrinho </a:t>
            </a:r>
            <a:r>
              <a:rPr lang="pt-PT" altLang="pt-PT" sz="1800" dirty="0" err="1" smtClean="0"/>
              <a:t>et</a:t>
            </a:r>
            <a:r>
              <a:rPr lang="pt-PT" altLang="pt-PT" sz="1800" dirty="0" smtClean="0"/>
              <a:t> al., 2013)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altLang="pt-PT" sz="1800" dirty="0" smtClean="0"/>
              <a:t>A depressão também se tem mostrado um potente preditor do risco de suicídio (</a:t>
            </a:r>
            <a:r>
              <a:rPr lang="pt-PT" altLang="pt-PT" sz="1800" dirty="0" err="1" smtClean="0"/>
              <a:t>Blum</a:t>
            </a:r>
            <a:r>
              <a:rPr lang="pt-PT" altLang="pt-PT" sz="1800" dirty="0" smtClean="0"/>
              <a:t>, </a:t>
            </a:r>
            <a:r>
              <a:rPr lang="pt-PT" altLang="pt-PT" sz="1800" dirty="0" err="1" smtClean="0"/>
              <a:t>Kapusta</a:t>
            </a:r>
            <a:r>
              <a:rPr lang="pt-PT" altLang="pt-PT" sz="1800" dirty="0" smtClean="0"/>
              <a:t>, </a:t>
            </a:r>
            <a:r>
              <a:rPr lang="pt-PT" altLang="pt-PT" sz="1800" dirty="0" err="1" smtClean="0"/>
              <a:t>Doering</a:t>
            </a:r>
            <a:r>
              <a:rPr lang="pt-PT" altLang="pt-PT" sz="1800" dirty="0" smtClean="0"/>
              <a:t>, </a:t>
            </a:r>
            <a:r>
              <a:rPr lang="pt-PT" altLang="pt-PT" sz="1800" dirty="0" err="1" smtClean="0"/>
              <a:t>Brahler</a:t>
            </a:r>
            <a:r>
              <a:rPr lang="pt-PT" altLang="pt-PT" sz="1800" dirty="0" smtClean="0"/>
              <a:t>, Wagner &amp; </a:t>
            </a:r>
            <a:r>
              <a:rPr lang="pt-PT" altLang="pt-PT" sz="1800" dirty="0" err="1" smtClean="0"/>
              <a:t>Kersting</a:t>
            </a:r>
            <a:r>
              <a:rPr lang="pt-PT" altLang="pt-PT" sz="1800" dirty="0" smtClean="0"/>
              <a:t>, 2013)</a:t>
            </a:r>
            <a:endParaRPr lang="pt-PT" altLang="pt-PT" sz="1800" dirty="0" smtClean="0">
              <a:solidFill>
                <a:srgbClr val="0000FF"/>
              </a:solidFill>
            </a:endParaRPr>
          </a:p>
          <a:p>
            <a:pPr algn="just" eaLnBrk="1" hangingPunct="1">
              <a:lnSpc>
                <a:spcPct val="140000"/>
              </a:lnSpc>
            </a:pPr>
            <a:endParaRPr lang="pt-PT" altLang="pt-PT" sz="1700" dirty="0" smtClean="0"/>
          </a:p>
        </p:txBody>
      </p:sp>
      <p:sp>
        <p:nvSpPr>
          <p:cNvPr id="922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612576" y="6669359"/>
            <a:ext cx="7643192" cy="117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922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0817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E3B91F5-3737-41C6-82C1-73A735F3E957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1. Problema de investigação</a:t>
            </a:r>
            <a:endParaRPr lang="pt-PT" dirty="0"/>
          </a:p>
        </p:txBody>
      </p:sp>
      <p:sp>
        <p:nvSpPr>
          <p:cNvPr id="1024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t-PT" altLang="pt-PT" dirty="0" smtClean="0"/>
              <a:t>Objetivo:</a:t>
            </a:r>
            <a:endParaRPr lang="pt-PT" altLang="pt-PT" sz="1800" dirty="0" smtClean="0"/>
          </a:p>
          <a:p>
            <a:pPr marL="0" indent="0" algn="just" eaLnBrk="1" hangingPunct="1">
              <a:lnSpc>
                <a:spcPct val="150000"/>
              </a:lnSpc>
            </a:pPr>
            <a:r>
              <a:rPr lang="pt-PT" altLang="pt-PT" sz="1800" dirty="0" smtClean="0"/>
              <a:t> Pretende-se estudar o poder preditivo dos estilos de personalidade anaclítico e introjetivo, de acordo com o modelo de </a:t>
            </a:r>
            <a:r>
              <a:rPr lang="pt-PT" altLang="pt-PT" sz="1800" i="1" dirty="0" smtClean="0"/>
              <a:t>Sidney </a:t>
            </a:r>
            <a:r>
              <a:rPr lang="pt-PT" altLang="pt-PT" sz="1800" i="1" dirty="0" err="1" smtClean="0"/>
              <a:t>Blatt</a:t>
            </a:r>
            <a:r>
              <a:rPr lang="pt-PT" altLang="pt-PT" sz="1800" i="1" dirty="0" smtClean="0"/>
              <a:t> </a:t>
            </a:r>
            <a:r>
              <a:rPr lang="pt-PT" altLang="pt-PT" sz="1800" dirty="0" smtClean="0"/>
              <a:t>(</a:t>
            </a:r>
            <a:r>
              <a:rPr lang="pt-PT" altLang="pt-PT" sz="1800" dirty="0" err="1" smtClean="0"/>
              <a:t>Blatt</a:t>
            </a:r>
            <a:r>
              <a:rPr lang="pt-PT" altLang="pt-PT" sz="1800" dirty="0" smtClean="0"/>
              <a:t>, 2008), no risco de suicídio (suicidalidade), bem como o efeito moderador dos acontecimentos de vida negativos nessa relação.</a:t>
            </a:r>
          </a:p>
          <a:p>
            <a:pPr marL="0" indent="0" algn="just" eaLnBrk="1" hangingPunct="1">
              <a:lnSpc>
                <a:spcPct val="150000"/>
              </a:lnSpc>
            </a:pPr>
            <a:endParaRPr lang="pt-PT" altLang="pt-PT" sz="1800" dirty="0" smtClean="0"/>
          </a:p>
          <a:p>
            <a:pPr marL="0" indent="0" algn="just" eaLnBrk="1" hangingPunct="1">
              <a:lnSpc>
                <a:spcPct val="150000"/>
              </a:lnSpc>
            </a:pPr>
            <a:r>
              <a:rPr lang="pt-PT" altLang="pt-PT" sz="1800" dirty="0" smtClean="0"/>
              <a:t>Espera-se que os acontecimentos de vida interajam com os estilos de personalidade na previsão do risco de suicídio. Nesta investigação será controlado o efeito da depressão sintomática.</a:t>
            </a:r>
          </a:p>
        </p:txBody>
      </p:sp>
      <p:sp>
        <p:nvSpPr>
          <p:cNvPr id="10244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540568" y="6597351"/>
            <a:ext cx="7571184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0245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525344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97744C4-F1DD-4A0A-99A7-72F1097226D4}" type="slidenum"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PT" altLang="pt-PT" smtClean="0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1126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smtClean="0"/>
              <a:t>2.1 Participantes</a:t>
            </a:r>
          </a:p>
        </p:txBody>
      </p:sp>
      <p:sp>
        <p:nvSpPr>
          <p:cNvPr id="1126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97650"/>
            <a:ext cx="7715250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126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29400"/>
            <a:ext cx="588962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176972A-DE07-4AE9-ADAA-FDBF14587024}" type="slidenum"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 altLang="pt-PT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16013" y="2708275"/>
          <a:ext cx="6096000" cy="360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pt-PT" dirty="0" smtClean="0"/>
                        <a:t>Participantes 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195 adultos da comunidade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104 sujeitos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91 sujeitos 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Idades</a:t>
                      </a:r>
                      <a:r>
                        <a:rPr lang="pt-PT" baseline="0" dirty="0" smtClean="0"/>
                        <a:t> compreendidas entre 18 e os 65 anos (</a:t>
                      </a:r>
                      <a:r>
                        <a:rPr lang="pt-PT" i="1" baseline="0" dirty="0" smtClean="0"/>
                        <a:t>M</a:t>
                      </a:r>
                      <a:r>
                        <a:rPr lang="pt-PT" baseline="0" dirty="0" smtClean="0"/>
                        <a:t>= 34.88)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Residentes em vários distritos de Portugal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Empregabilidade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145 sujeitos empregados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48 sujeitos desempregados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Estado Civil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97 sujeitos solteiros/ viúvos/ divorciados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98 sujeitos casados/união de facto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98" name="Picture 2" descr="C:\Users\Rita\Desktop\masculin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004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9" name="Picture 3" descr="C:\Users\Rita\Desktop\feminin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492500"/>
            <a:ext cx="190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863" y="335915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12291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5248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altLang="pt-PT" sz="2400" dirty="0" smtClean="0"/>
              <a:t>2.2 Procedimentos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Recolha de dados realizada em dois momentos (estudo longitudinal) com cerca de três meses de intervalo 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 Amostra de conveniência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Os participantes foram informados sobre os objetivos da investigação e os que aceitaram colaborar assinaram termo de consentimento informado e a participação foi voluntária e anónima</a:t>
            </a:r>
          </a:p>
          <a:p>
            <a:pPr lvl="1" algn="just" eaLnBrk="1" hangingPunct="1">
              <a:lnSpc>
                <a:spcPct val="13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225 sujeitos inicialmente contactados </a:t>
            </a:r>
          </a:p>
          <a:p>
            <a:pPr lvl="1" algn="just" eaLnBrk="1" hangingPunct="1">
              <a:lnSpc>
                <a:spcPct val="13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18 protocolos eliminados       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Amostra final do 1º momento: 207 sujeitos    </a:t>
            </a:r>
          </a:p>
        </p:txBody>
      </p:sp>
      <p:sp>
        <p:nvSpPr>
          <p:cNvPr id="1229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557963"/>
            <a:ext cx="7283450" cy="300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229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2940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E791873-387C-4C47-9FD4-A2C43F45C68A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3348038" y="4292600"/>
            <a:ext cx="431800" cy="4318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3348038" y="5586483"/>
            <a:ext cx="431800" cy="4318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1331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dirty="0" smtClean="0"/>
              <a:t>2.2 Procedimentos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No 2º momento a amostra é constituída por 195 sujeitos </a:t>
            </a:r>
          </a:p>
          <a:p>
            <a:pPr lvl="1" algn="just" eaLnBrk="1" hangingPunct="1">
              <a:lnSpc>
                <a:spcPct val="250000"/>
              </a:lnSpc>
            </a:pPr>
            <a:endParaRPr lang="pt-PT" altLang="pt-PT" sz="1800" dirty="0" smtClean="0">
              <a:solidFill>
                <a:schemeClr val="tx1"/>
              </a:solidFill>
            </a:endParaRPr>
          </a:p>
          <a:p>
            <a:pPr lvl="1" algn="just" eaLnBrk="1" hangingPunct="1">
              <a:lnSpc>
                <a:spcPct val="2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12 sujeitos que participaram no 1º momento mostraram-se indisponíveis para participar no 2º momento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pt-PT" altLang="pt-PT" sz="1800" dirty="0" smtClean="0">
                <a:solidFill>
                  <a:schemeClr val="tx1"/>
                </a:solidFill>
              </a:rPr>
              <a:t>Amostra final do estudo: 195 sujeitos</a:t>
            </a:r>
          </a:p>
        </p:txBody>
      </p:sp>
      <p:sp>
        <p:nvSpPr>
          <p:cNvPr id="1331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1080120" y="6624165"/>
            <a:ext cx="8100392" cy="189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331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460432" y="6608170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0E0A7C8-89E5-41F1-92AB-D7D1A56DDDB3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3203848" y="2996752"/>
            <a:ext cx="287338" cy="36036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2. método</a:t>
            </a:r>
            <a:endParaRPr lang="pt-PT" dirty="0"/>
          </a:p>
        </p:txBody>
      </p:sp>
      <p:sp>
        <p:nvSpPr>
          <p:cNvPr id="1433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PT" dirty="0" smtClean="0"/>
              <a:t>2.2 Procedimento</a:t>
            </a:r>
          </a:p>
          <a:p>
            <a:pPr lvl="1" eaLnBrk="1" hangingPunct="1"/>
            <a:r>
              <a:rPr lang="pt-PT" altLang="pt-PT" dirty="0" smtClean="0"/>
              <a:t>Protocolo de Investigação: 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dirty="0" smtClean="0"/>
              <a:t>Estudo vasto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altLang="pt-PT" dirty="0" smtClean="0"/>
              <a:t>O protocolo de investigação bem como a recolha de dados foram realizados em simultâneo com outras dissertações de mestrado</a:t>
            </a:r>
          </a:p>
        </p:txBody>
      </p:sp>
      <p:sp>
        <p:nvSpPr>
          <p:cNvPr id="1434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xfrm>
            <a:off x="-540568" y="6669359"/>
            <a:ext cx="7643192" cy="117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dirty="0" smtClean="0">
                <a:solidFill>
                  <a:schemeClr val="tx2"/>
                </a:solidFill>
                <a:latin typeface="Trebuchet MS" pitchFamily="34" charset="0"/>
              </a:rPr>
              <a:t>Estilos de Personalidade e Suicidalidade em adultos da comunidade: O efeito moderador dos acontecimentos de vida</a:t>
            </a:r>
          </a:p>
        </p:txBody>
      </p:sp>
      <p:sp>
        <p:nvSpPr>
          <p:cNvPr id="1434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xfrm>
            <a:off x="8555037" y="6621422"/>
            <a:ext cx="588963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96E7DC3-5E96-4E54-9C7D-31D7CBD06F53}" type="slidenum">
              <a:rPr lang="pt-PT" altLang="pt-PT" smtClean="0">
                <a:solidFill>
                  <a:schemeClr val="bg1"/>
                </a:solidFill>
                <a:latin typeface="Trebuchet MS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 altLang="pt-PT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Alta costura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ta costura">
    <a:dk1>
      <a:sysClr val="windowText" lastClr="000000"/>
    </a:dk1>
    <a:lt1>
      <a:sysClr val="window" lastClr="FFFFFF"/>
    </a:lt1>
    <a:dk2>
      <a:srgbClr val="37302A"/>
    </a:dk2>
    <a:lt2>
      <a:srgbClr val="D0CCB9"/>
    </a:lt2>
    <a:accent1>
      <a:srgbClr val="9E8E5C"/>
    </a:accent1>
    <a:accent2>
      <a:srgbClr val="A09781"/>
    </a:accent2>
    <a:accent3>
      <a:srgbClr val="85776D"/>
    </a:accent3>
    <a:accent4>
      <a:srgbClr val="AEAFA9"/>
    </a:accent4>
    <a:accent5>
      <a:srgbClr val="8D878B"/>
    </a:accent5>
    <a:accent6>
      <a:srgbClr val="6B6149"/>
    </a:accent6>
    <a:hlink>
      <a:srgbClr val="B6A272"/>
    </a:hlink>
    <a:folHlink>
      <a:srgbClr val="8A784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1698</TotalTime>
  <Words>1957</Words>
  <Application>Microsoft Office PowerPoint</Application>
  <PresentationFormat>Apresentação no Ecrã (4:3)</PresentationFormat>
  <Paragraphs>249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27" baseType="lpstr">
      <vt:lpstr>Opulento</vt:lpstr>
      <vt:lpstr>Estilos de personalidade e suicidalidade em adultos da comunidade : o efeito moderador dos acontecimentos de vida</vt:lpstr>
      <vt:lpstr>Índice</vt:lpstr>
      <vt:lpstr>1. Problema de Investigação</vt:lpstr>
      <vt:lpstr>1. Problema de investigação</vt:lpstr>
      <vt:lpstr>1. Problema de investigação</vt:lpstr>
      <vt:lpstr>2. Método</vt:lpstr>
      <vt:lpstr>2. Método</vt:lpstr>
      <vt:lpstr>2. método</vt:lpstr>
      <vt:lpstr>2. método</vt:lpstr>
      <vt:lpstr>2. Método</vt:lpstr>
      <vt:lpstr>2. método</vt:lpstr>
      <vt:lpstr>2. Método</vt:lpstr>
      <vt:lpstr>2. método</vt:lpstr>
      <vt:lpstr>3. Resultados</vt:lpstr>
      <vt:lpstr>3. Resultados </vt:lpstr>
      <vt:lpstr>3. resultados</vt:lpstr>
      <vt:lpstr>4. Discussão</vt:lpstr>
      <vt:lpstr>4. discussão</vt:lpstr>
      <vt:lpstr>4. discussão</vt:lpstr>
      <vt:lpstr>4. discussão</vt:lpstr>
      <vt:lpstr>4. discussão</vt:lpstr>
      <vt:lpstr>4. discussão</vt:lpstr>
      <vt:lpstr>5. Conclusão</vt:lpstr>
      <vt:lpstr>5. Conclusão</vt:lpstr>
      <vt:lpstr>Obrigado pela atenção!</vt:lpstr>
      <vt:lpstr>Estilos de personalidade e suicidalidade em adultos da comunidade : o efeito moderador dos acontecimentos de vida</vt:lpstr>
    </vt:vector>
  </TitlesOfParts>
  <Company>Rita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Estilos de personalidade e suicidalidade em adultos da comunidade : o efeito moderador dos acontecimentos de vida</dc:title>
  <dc:creator>Ana Rita Silva Oliveira</dc:creator>
  <cp:lastModifiedBy>Ana Rita Silva Oliveira</cp:lastModifiedBy>
  <cp:revision>45</cp:revision>
  <cp:lastPrinted>2014-12-02T15:05:38Z</cp:lastPrinted>
  <dcterms:created xsi:type="dcterms:W3CDTF">2014-11-26T11:58:04Z</dcterms:created>
  <dcterms:modified xsi:type="dcterms:W3CDTF">2014-12-08T10:38:51Z</dcterms:modified>
</cp:coreProperties>
</file>