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4" r:id="rId6"/>
    <p:sldId id="263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9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F8687-DAC3-42A0-B540-922E3F6C609C}" type="datetimeFigureOut">
              <a:rPr lang="pt-PT" smtClean="0"/>
              <a:t>17-05-2012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A63E9-3D59-4505-A31D-F983F68894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2687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1" name="Marcador de Posição d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0FC054-7CC2-4956-88EE-B525EC292444}" type="datetime1">
              <a:rPr lang="pt-PT" smtClean="0"/>
              <a:t>17-05-2012</a:t>
            </a:fld>
            <a:endParaRPr lang="pt-PT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7616-192F-414A-9A77-CB6361935FD1}" type="datetime1">
              <a:rPr lang="pt-PT" smtClean="0"/>
              <a:t>17-05-2012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CA7805F-E03A-4C55-8826-B9D4A6461783}" type="datetime1">
              <a:rPr lang="pt-PT" smtClean="0"/>
              <a:t>17-05-2012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D0678-16A0-44CB-A4CB-87DA6C52EFDF}" type="datetime1">
              <a:rPr lang="pt-PT" smtClean="0"/>
              <a:t>17-05-2012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99A59A-BAFD-4921-AD8B-C5C7AE4D7149}" type="datetime1">
              <a:rPr lang="pt-PT" smtClean="0"/>
              <a:t>17-05-2012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169A1-60A9-41E4-98D4-CDEF9EB80656}" type="datetime1">
              <a:rPr lang="pt-PT" smtClean="0"/>
              <a:t>17-05-2012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2E7D8-2F5E-4C11-8E16-EBC7A32AC3B8}" type="datetime1">
              <a:rPr lang="pt-PT" smtClean="0"/>
              <a:t>17-05-2012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D184E-AAF0-4F7A-93C5-0CECC94DC758}" type="datetime1">
              <a:rPr lang="pt-PT" smtClean="0"/>
              <a:t>17-05-2012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162152-437F-4B73-8240-718D56E6A5B1}" type="datetime1">
              <a:rPr lang="pt-PT" smtClean="0"/>
              <a:t>17-05-2012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7BC29F-D4FD-4357-BCFD-246DB346D5DA}" type="datetime1">
              <a:rPr lang="pt-PT" smtClean="0"/>
              <a:t>17-05-2012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9DA4A-3050-4CFB-A5BD-08EC1736FBFD}" type="datetime1">
              <a:rPr lang="pt-PT" smtClean="0"/>
              <a:t>17-05-2012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Marcador de Posição d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1" name="Marcador de Posição do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7" name="Marcador de Posição d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93EB1B3-3802-4BFA-BEDF-6245C9733258}" type="datetime1">
              <a:rPr lang="pt-PT" smtClean="0"/>
              <a:t>17-05-2012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6BA176-8F26-4959-A63C-D80439493471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ic.sapo.pt/online/video/informacao/NoticiasVida/2009/8/durante-obra-em-escola-em-evora-foi-descoberta-uma-necropole-roman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qVsOlaXmv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ENCXg6jMQ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99792" y="4941168"/>
            <a:ext cx="4968552" cy="1368152"/>
          </a:xfrm>
        </p:spPr>
        <p:txBody>
          <a:bodyPr>
            <a:normAutofit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4365104"/>
            <a:ext cx="8856984" cy="2232248"/>
          </a:xfrm>
        </p:spPr>
        <p:txBody>
          <a:bodyPr>
            <a:noAutofit/>
          </a:bodyPr>
          <a:lstStyle/>
          <a:p>
            <a:r>
              <a:rPr lang="pt-PT" sz="36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“Desenho Arqueológico: Património Humano - Identidade Nacional ”</a:t>
            </a:r>
            <a:endParaRPr lang="pt-PT" sz="36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613792" y="1765358"/>
            <a:ext cx="4421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abriola" pitchFamily="82" charset="0"/>
              </a:rPr>
              <a:t>Ilustração Científica</a:t>
            </a:r>
            <a:endParaRPr lang="pt-P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5734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48680"/>
            <a:ext cx="8100392" cy="720080"/>
          </a:xfrm>
        </p:spPr>
        <p:txBody>
          <a:bodyPr>
            <a:normAutofit/>
          </a:bodyPr>
          <a:lstStyle/>
          <a:p>
            <a:pPr algn="ctr"/>
            <a:r>
              <a:rPr lang="pt-PT" sz="4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Ilustração Científica</a:t>
            </a:r>
            <a:endParaRPr lang="pt-PT" sz="5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7344816" cy="4536504"/>
          </a:xfrm>
        </p:spPr>
        <p:txBody>
          <a:bodyPr>
            <a:normAutofit fontScale="25000" lnSpcReduction="20000"/>
          </a:bodyPr>
          <a:lstStyle/>
          <a:p>
            <a:endParaRPr lang="pt-PT" sz="16000" dirty="0" smtClean="0">
              <a:latin typeface="Gabriola" pitchFamily="82" charset="0"/>
              <a:hlinkClick r:id="rId2"/>
            </a:endParaRPr>
          </a:p>
          <a:p>
            <a:pPr marL="0" indent="0">
              <a:buNone/>
            </a:pPr>
            <a:r>
              <a:rPr lang="pt-PT" sz="16000" i="1" dirty="0">
                <a:latin typeface="Gabriola" pitchFamily="82" charset="0"/>
                <a:ea typeface="Tahoma" pitchFamily="34" charset="0"/>
                <a:cs typeface="Times New Roman" pitchFamily="18" charset="0"/>
              </a:rPr>
              <a:t>“Conhecer a realidade que nos rodeia significa também alargar as possibilidades de contacto com a realidade; significa ver mais e perceber mais” </a:t>
            </a:r>
            <a:endParaRPr lang="pt-PT" sz="16000" i="1" dirty="0" smtClean="0">
              <a:latin typeface="Gabriola" pitchFamily="82" charset="0"/>
              <a:ea typeface="Tahoma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PT" sz="16000" i="1" dirty="0">
                <a:latin typeface="Gabriola" pitchFamily="82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pt-PT" sz="16000" i="1" dirty="0" smtClean="0">
                <a:latin typeface="Gabriola" pitchFamily="82" charset="0"/>
                <a:ea typeface="Tahoma" pitchFamily="34" charset="0"/>
                <a:cs typeface="Times New Roman" pitchFamily="18" charset="0"/>
              </a:rPr>
              <a:t>                                            Bruno </a:t>
            </a:r>
            <a:r>
              <a:rPr lang="pt-PT" sz="16000" i="1" dirty="0" err="1" smtClean="0">
                <a:latin typeface="Gabriola" pitchFamily="82" charset="0"/>
                <a:ea typeface="Tahoma" pitchFamily="34" charset="0"/>
                <a:cs typeface="Times New Roman" pitchFamily="18" charset="0"/>
              </a:rPr>
              <a:t>Munari</a:t>
            </a:r>
            <a:endParaRPr lang="pt-PT" sz="16000" i="1" dirty="0">
              <a:latin typeface="Gabriola" pitchFamily="82" charset="0"/>
              <a:ea typeface="Tahoma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pt-PT" dirty="0">
              <a:hlinkClick r:id="rId2"/>
            </a:endParaRPr>
          </a:p>
          <a:p>
            <a:endParaRPr lang="pt-PT" dirty="0" smtClean="0">
              <a:hlinkClick r:id="rId2"/>
            </a:endParaRPr>
          </a:p>
          <a:p>
            <a:endParaRPr lang="pt-PT" dirty="0">
              <a:hlinkClick r:id="rId2"/>
            </a:endParaRPr>
          </a:p>
          <a:p>
            <a:pPr marL="0" indent="0">
              <a:buNone/>
            </a:pPr>
            <a:endParaRPr lang="pt-PT" dirty="0">
              <a:hlinkClick r:id="rId2"/>
            </a:endParaRPr>
          </a:p>
          <a:p>
            <a:endParaRPr lang="pt-PT" dirty="0" smtClean="0">
              <a:hlinkClick r:id="rId2"/>
            </a:endParaRPr>
          </a:p>
          <a:p>
            <a:endParaRPr lang="pt-PT" dirty="0" smtClean="0">
              <a:hlinkClick r:id="rId2"/>
            </a:endParaRPr>
          </a:p>
          <a:p>
            <a:endParaRPr lang="pt-PT" dirty="0"/>
          </a:p>
        </p:txBody>
      </p:sp>
      <p:cxnSp>
        <p:nvCxnSpPr>
          <p:cNvPr id="5" name="Conexão recta 4"/>
          <p:cNvCxnSpPr/>
          <p:nvPr/>
        </p:nvCxnSpPr>
        <p:spPr>
          <a:xfrm>
            <a:off x="10557014" y="263691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59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992888" cy="1080120"/>
          </a:xfrm>
        </p:spPr>
        <p:txBody>
          <a:bodyPr>
            <a:noAutofit/>
          </a:bodyPr>
          <a:lstStyle/>
          <a:p>
            <a:pPr algn="ctr"/>
            <a:r>
              <a:rPr lang="pt-PT" sz="36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 Que é a Ilustração </a:t>
            </a:r>
            <a:r>
              <a:rPr lang="pt-PT" sz="36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Científica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 fontScale="25000" lnSpcReduction="20000"/>
          </a:bodyPr>
          <a:lstStyle/>
          <a:p>
            <a:endParaRPr lang="pt-PT" sz="2800" dirty="0" smtClean="0">
              <a:latin typeface="Gabriola" pitchFamily="82" charset="0"/>
            </a:endParaRPr>
          </a:p>
          <a:p>
            <a:r>
              <a:rPr lang="pt-PT" sz="8600" dirty="0" smtClean="0">
                <a:latin typeface="Gabriola" pitchFamily="82" charset="0"/>
              </a:rPr>
              <a:t>É a prática </a:t>
            </a:r>
            <a:r>
              <a:rPr lang="pt-PT" sz="8600" dirty="0">
                <a:latin typeface="Gabriola" pitchFamily="82" charset="0"/>
              </a:rPr>
              <a:t>de desenho de observação, realizado no campo ou na presença de um modelo, em ambientes não humanizados</a:t>
            </a:r>
            <a:r>
              <a:rPr lang="pt-PT" sz="8600" dirty="0" smtClean="0">
                <a:latin typeface="Gabriola" pitchFamily="82" charset="0"/>
              </a:rPr>
              <a:t>.</a:t>
            </a:r>
          </a:p>
          <a:p>
            <a:pPr marL="0" indent="0">
              <a:buNone/>
            </a:pPr>
            <a:endParaRPr lang="pt-PT" sz="8600" dirty="0">
              <a:latin typeface="Gabriola" pitchFamily="82" charset="0"/>
            </a:endParaRPr>
          </a:p>
          <a:p>
            <a:endParaRPr lang="pt-PT" sz="8600" dirty="0" smtClean="0">
              <a:latin typeface="Gabriola" pitchFamily="82" charset="0"/>
            </a:endParaRPr>
          </a:p>
          <a:p>
            <a:r>
              <a:rPr lang="pt-PT" sz="8600" dirty="0" smtClean="0">
                <a:latin typeface="Gabriola" pitchFamily="82" charset="0"/>
              </a:rPr>
              <a:t>A Ilustração Científica actua </a:t>
            </a:r>
            <a:r>
              <a:rPr lang="pt-PT" sz="8600" dirty="0">
                <a:latin typeface="Gabriola" pitchFamily="82" charset="0"/>
              </a:rPr>
              <a:t>no domínio do desenho de </a:t>
            </a:r>
            <a:r>
              <a:rPr lang="pt-PT" sz="8600" dirty="0" smtClean="0">
                <a:latin typeface="Gabriola" pitchFamily="82" charset="0"/>
              </a:rPr>
              <a:t>campo </a:t>
            </a:r>
            <a:r>
              <a:rPr lang="pt-PT" sz="8600" b="1" dirty="0" smtClean="0">
                <a:latin typeface="Gabriola" pitchFamily="82" charset="0"/>
              </a:rPr>
              <a:t>"</a:t>
            </a:r>
            <a:r>
              <a:rPr lang="pt-PT" sz="8600" b="1" dirty="0">
                <a:latin typeface="Gabriola" pitchFamily="82" charset="0"/>
              </a:rPr>
              <a:t>fieldsketching" </a:t>
            </a:r>
            <a:r>
              <a:rPr lang="pt-PT" sz="8600" dirty="0">
                <a:latin typeface="Gabriola" pitchFamily="82" charset="0"/>
              </a:rPr>
              <a:t>(esboços de campo) e nos (cadernos de </a:t>
            </a:r>
            <a:r>
              <a:rPr lang="pt-PT" sz="8600" dirty="0" smtClean="0">
                <a:latin typeface="Gabriola" pitchFamily="82" charset="0"/>
              </a:rPr>
              <a:t>campo / diários gráficos), </a:t>
            </a:r>
            <a:r>
              <a:rPr lang="pt-PT" sz="8600" dirty="0">
                <a:latin typeface="Gabriola" pitchFamily="82" charset="0"/>
              </a:rPr>
              <a:t>ou </a:t>
            </a:r>
            <a:r>
              <a:rPr lang="pt-PT" sz="8600" b="1" dirty="0">
                <a:latin typeface="Gabriola" pitchFamily="82" charset="0"/>
              </a:rPr>
              <a:t>"sketchbook".</a:t>
            </a:r>
            <a:r>
              <a:rPr lang="pt-PT" sz="8600" dirty="0">
                <a:latin typeface="Gabriola" pitchFamily="82" charset="0"/>
              </a:rPr>
              <a:t> </a:t>
            </a:r>
            <a:endParaRPr lang="pt-PT" sz="86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sz="86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sz="8600" b="1" dirty="0" smtClean="0">
              <a:latin typeface="Gabriola" pitchFamily="82" charset="0"/>
            </a:endParaRPr>
          </a:p>
          <a:p>
            <a:r>
              <a:rPr lang="pt-PT" sz="8600" dirty="0">
                <a:latin typeface="Gabriola" pitchFamily="82" charset="0"/>
              </a:rPr>
              <a:t>Pretende-se assim tirar o máximo partido do estímulo sensorial para apelar ao desenvolvimento da protecção pela diversidade do </a:t>
            </a:r>
            <a:r>
              <a:rPr lang="pt-PT" sz="8600" b="1" dirty="0">
                <a:latin typeface="Gabriola" pitchFamily="82" charset="0"/>
              </a:rPr>
              <a:t>Património Natural.</a:t>
            </a:r>
          </a:p>
          <a:p>
            <a:endParaRPr lang="pt-PT" sz="2800" b="1" dirty="0">
              <a:latin typeface="Gabriola" pitchFamily="82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079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20040"/>
            <a:ext cx="8100392" cy="1143000"/>
          </a:xfrm>
        </p:spPr>
        <p:txBody>
          <a:bodyPr>
            <a:noAutofit/>
          </a:bodyPr>
          <a:lstStyle/>
          <a:p>
            <a:pPr algn="ctr"/>
            <a:r>
              <a:rPr lang="pt-PT" sz="40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Ilustração Científica</a:t>
            </a:r>
            <a:endParaRPr lang="pt-PT" sz="4000" dirty="0"/>
          </a:p>
        </p:txBody>
      </p:sp>
      <p:sp>
        <p:nvSpPr>
          <p:cNvPr id="3" name="Rectângulo 2"/>
          <p:cNvSpPr/>
          <p:nvPr/>
        </p:nvSpPr>
        <p:spPr>
          <a:xfrm>
            <a:off x="251520" y="2060848"/>
            <a:ext cx="784887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dirty="0">
                <a:latin typeface="Gabriola" pitchFamily="82" charset="0"/>
              </a:rPr>
              <a:t>Em síntese, a representação do mundo natural é exercida mediante o cruzamento de técnicas tradicionais </a:t>
            </a:r>
            <a:r>
              <a:rPr lang="pt-PT" sz="3200" b="1" dirty="0">
                <a:latin typeface="Gabriola" pitchFamily="82" charset="0"/>
              </a:rPr>
              <a:t>(desenho, aguarela, escrita)</a:t>
            </a:r>
            <a:r>
              <a:rPr lang="pt-PT" sz="3200" dirty="0">
                <a:latin typeface="Gabriola" pitchFamily="82" charset="0"/>
              </a:rPr>
              <a:t> com técnicas actuais </a:t>
            </a:r>
            <a:r>
              <a:rPr lang="pt-PT" sz="3200" b="1" dirty="0">
                <a:latin typeface="Gabriola" pitchFamily="82" charset="0"/>
              </a:rPr>
              <a:t>(registos sonoros, fotográficos, videográficos</a:t>
            </a:r>
            <a:r>
              <a:rPr lang="pt-PT" sz="3200" b="1" dirty="0" smtClean="0">
                <a:latin typeface="Gabriola" pitchFamily="82" charset="0"/>
              </a:rPr>
              <a:t>).</a:t>
            </a:r>
          </a:p>
          <a:p>
            <a:endParaRPr lang="pt-PT" sz="3200" b="1" dirty="0">
              <a:latin typeface="Gabriola" pitchFamily="82" charset="0"/>
            </a:endParaRPr>
          </a:p>
          <a:p>
            <a:pPr algn="ctr"/>
            <a:r>
              <a:rPr lang="pt-PT" sz="4000" dirty="0" smtClean="0">
                <a:latin typeface="Gabriola" pitchFamily="82" charset="0"/>
              </a:rPr>
              <a:t>A Arte ao serviço da Ciência</a:t>
            </a:r>
          </a:p>
          <a:p>
            <a:pPr algn="ctr"/>
            <a:endParaRPr lang="pt-PT" sz="3200" b="1" dirty="0" smtClean="0">
              <a:latin typeface="Gabriola" pitchFamily="82" charset="0"/>
            </a:endParaRPr>
          </a:p>
          <a:p>
            <a:pPr algn="ctr"/>
            <a:r>
              <a:rPr lang="pt-PT" sz="2400" b="1" dirty="0" smtClean="0">
                <a:latin typeface="Gabriola" pitchFamily="82" charset="0"/>
                <a:hlinkClick r:id="rId2"/>
              </a:rPr>
              <a:t>AMAZONIA 2010 - Grupo do Risco </a:t>
            </a:r>
          </a:p>
          <a:p>
            <a:pPr algn="ctr"/>
            <a:r>
              <a:rPr lang="pt-PT" sz="2400" b="1" dirty="0" smtClean="0">
                <a:latin typeface="Gabriola" pitchFamily="82" charset="0"/>
                <a:hlinkClick r:id="rId2"/>
              </a:rPr>
              <a:t>Ver Vídeo</a:t>
            </a:r>
            <a:r>
              <a:rPr lang="pt-PT" sz="2800" b="1" dirty="0" smtClean="0">
                <a:latin typeface="Gabriola" pitchFamily="82" charset="0"/>
                <a:hlinkClick r:id="rId2"/>
              </a:rPr>
              <a:t> </a:t>
            </a:r>
            <a:endParaRPr lang="pt-PT" sz="2800" b="1" dirty="0" smtClean="0">
              <a:latin typeface="Gabriola" pitchFamily="82" charset="0"/>
            </a:endParaRPr>
          </a:p>
          <a:p>
            <a:pPr algn="ctr"/>
            <a:endParaRPr lang="pt-PT" sz="3200" b="1" dirty="0">
              <a:latin typeface="Gabriola" pitchFamily="82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50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20072" y="332656"/>
            <a:ext cx="3744416" cy="4464496"/>
          </a:xfrm>
        </p:spPr>
        <p:txBody>
          <a:bodyPr>
            <a:normAutofit/>
          </a:bodyPr>
          <a:lstStyle/>
          <a:p>
            <a:pPr algn="ctr"/>
            <a:r>
              <a:rPr lang="pt-PT" sz="3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Desenho Arqueológico Património </a:t>
            </a:r>
            <a:r>
              <a:rPr lang="pt-PT" sz="32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Humano </a:t>
            </a:r>
            <a:r>
              <a:rPr lang="pt-PT" sz="3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  </a:t>
            </a:r>
            <a:r>
              <a:rPr lang="pt-PT" sz="32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Identidade Nacional </a:t>
            </a:r>
            <a:r>
              <a:rPr lang="pt-PT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PT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pt-PT" dirty="0"/>
          </a:p>
        </p:txBody>
      </p:sp>
      <p:pic>
        <p:nvPicPr>
          <p:cNvPr id="4098" name="Picture 2" descr="http://1.bp.blogspot.com/-zr6EiKhMNQ8/TtEkk26kNyI/AAAAAAAAEPU/A516TDMNgxE/s1600/Exposi%25C3%25A7a%25C3%25B5+%252854%252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14" b="1251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5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3068144" y="60102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hlinkClick r:id="rId3"/>
              </a:rPr>
              <a:t>sic </a:t>
            </a:r>
            <a:r>
              <a:rPr lang="pt-PT" dirty="0" err="1" smtClean="0">
                <a:hlinkClick r:id="rId3"/>
              </a:rPr>
              <a:t>arkeohabilis</a:t>
            </a:r>
            <a:endParaRPr lang="pt-PT" dirty="0" smtClean="0">
              <a:hlinkClick r:id="rId3"/>
            </a:endParaRPr>
          </a:p>
          <a:p>
            <a:pPr algn="ctr"/>
            <a:r>
              <a:rPr lang="pt-PT" dirty="0" smtClean="0">
                <a:hlinkClick r:id="rId3"/>
              </a:rPr>
              <a:t>Ver vídeo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5879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948720"/>
          </a:xfrm>
        </p:spPr>
        <p:txBody>
          <a:bodyPr>
            <a:noAutofit/>
          </a:bodyPr>
          <a:lstStyle/>
          <a:p>
            <a:pPr algn="ctr"/>
            <a:r>
              <a:rPr lang="pt-PT" sz="24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Desenho Arqueológico: Património  Humano Identidade Nacional</a:t>
            </a:r>
            <a:endParaRPr lang="pt-PT" sz="2400" dirty="0"/>
          </a:p>
        </p:txBody>
      </p:sp>
      <p:pic>
        <p:nvPicPr>
          <p:cNvPr id="3074" name="Picture 2" descr="http://3.bp.blogspot.com/-c-hZ1XwKoco/TtEj-mgQlrI/AAAAAAAAEOM/1dQYYfffhMw/s1600/Exposi%25C3%25A7a%25C3%25B5+%252824%25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72371"/>
            <a:ext cx="6611888" cy="495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326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332656"/>
            <a:ext cx="3429000" cy="5040560"/>
          </a:xfrm>
        </p:spPr>
        <p:txBody>
          <a:bodyPr>
            <a:noAutofit/>
          </a:bodyPr>
          <a:lstStyle/>
          <a:p>
            <a:r>
              <a:rPr lang="pt-PT" sz="4400" dirty="0">
                <a:latin typeface="Gabriola" pitchFamily="82" charset="0"/>
              </a:rPr>
              <a:t>"Cartazes </a:t>
            </a:r>
            <a:r>
              <a:rPr lang="pt-PT" sz="4400" dirty="0" smtClean="0">
                <a:latin typeface="Gabriola" pitchFamily="82" charset="0"/>
              </a:rPr>
              <a:t> são mensageiros, são </a:t>
            </a:r>
            <a:r>
              <a:rPr lang="pt-PT" sz="4400" dirty="0">
                <a:latin typeface="Gabriola" pitchFamily="82" charset="0"/>
              </a:rPr>
              <a:t>expressão de cultura. </a:t>
            </a:r>
            <a:r>
              <a:rPr lang="pt-PT" sz="4400" dirty="0" smtClean="0">
                <a:latin typeface="Gabriola" pitchFamily="82" charset="0"/>
              </a:rPr>
              <a:t>falam  uma </a:t>
            </a:r>
            <a:r>
              <a:rPr lang="pt-PT" sz="4400" dirty="0">
                <a:latin typeface="Gabriola" pitchFamily="82" charset="0"/>
              </a:rPr>
              <a:t>linguagem </a:t>
            </a:r>
            <a:r>
              <a:rPr lang="pt-PT" sz="4400" dirty="0" smtClean="0">
                <a:latin typeface="Gabriola" pitchFamily="82" charset="0"/>
              </a:rPr>
              <a:t>internacional" </a:t>
            </a:r>
            <a:endParaRPr lang="pt-PT" sz="4400" dirty="0">
              <a:latin typeface="Gabriola" pitchFamily="82" charset="0"/>
            </a:endParaRPr>
          </a:p>
        </p:txBody>
      </p:sp>
      <p:pic>
        <p:nvPicPr>
          <p:cNvPr id="6146" name="Picture 2" descr="http://1.bp.blogspot.com/-HmJs8Nv2tuE/TstlkbjFaqI/AAAAAAAAENk/u2JXJ9aN_Rc/s1600/new-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6" r="937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563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>
                <a:latin typeface="Gabriola" pitchFamily="82" charset="0"/>
              </a:rPr>
              <a:t>Criar um Cartaz: Dicas para um bom trabalho...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PT" b="1" dirty="0" smtClean="0"/>
          </a:p>
          <a:p>
            <a:r>
              <a:rPr lang="pt-PT" b="1" dirty="0">
                <a:latin typeface="Gabriola" pitchFamily="82" charset="0"/>
              </a:rPr>
              <a:t>O cartaz é </a:t>
            </a:r>
            <a:r>
              <a:rPr lang="pt-PT" b="1" dirty="0" smtClean="0">
                <a:latin typeface="Gabriola" pitchFamily="82" charset="0"/>
              </a:rPr>
              <a:t>um elemento fundamental </a:t>
            </a:r>
            <a:r>
              <a:rPr lang="pt-PT" b="1" dirty="0">
                <a:latin typeface="Gabriola" pitchFamily="82" charset="0"/>
              </a:rPr>
              <a:t>d</a:t>
            </a:r>
            <a:r>
              <a:rPr lang="pt-PT" b="1" dirty="0" smtClean="0">
                <a:latin typeface="Gabriola" pitchFamily="82" charset="0"/>
              </a:rPr>
              <a:t>a </a:t>
            </a:r>
            <a:r>
              <a:rPr lang="pt-PT" b="1" dirty="0">
                <a:latin typeface="Gabriola" pitchFamily="82" charset="0"/>
              </a:rPr>
              <a:t>comunicação visual nas suas várias vertentes: publicitária, informativa, educativa e estética</a:t>
            </a:r>
            <a:r>
              <a:rPr lang="pt-PT" b="1" dirty="0" smtClean="0">
                <a:latin typeface="Gabriola" pitchFamily="82" charset="0"/>
              </a:rPr>
              <a:t>.</a:t>
            </a:r>
            <a:r>
              <a:rPr lang="pt-PT" b="1" dirty="0"/>
              <a:t> </a:t>
            </a:r>
            <a:endParaRPr lang="pt-PT" b="1" dirty="0" smtClean="0"/>
          </a:p>
          <a:p>
            <a:pPr marL="0" indent="0">
              <a:buNone/>
            </a:pPr>
            <a:r>
              <a:rPr lang="pt-PT" b="1" dirty="0">
                <a:latin typeface="Gabriola" pitchFamily="82" charset="0"/>
              </a:rPr>
              <a:t> </a:t>
            </a:r>
            <a:r>
              <a:rPr lang="pt-PT" b="1" dirty="0" smtClean="0">
                <a:latin typeface="Gabriola" pitchFamily="82" charset="0"/>
              </a:rPr>
              <a:t>    Deve por isso ter </a:t>
            </a:r>
            <a:r>
              <a:rPr lang="pt-PT" b="1" dirty="0">
                <a:latin typeface="Gabriola" pitchFamily="82" charset="0"/>
              </a:rPr>
              <a:t>em </a:t>
            </a:r>
            <a:r>
              <a:rPr lang="pt-PT" b="1" dirty="0" smtClean="0">
                <a:latin typeface="Gabriola" pitchFamily="82" charset="0"/>
              </a:rPr>
              <a:t>conta os seguintes aspectos:</a:t>
            </a:r>
            <a:r>
              <a:rPr lang="pt-PT" dirty="0">
                <a:latin typeface="Gabriola" pitchFamily="82" charset="0"/>
              </a:rPr>
              <a:t/>
            </a:r>
            <a:br>
              <a:rPr lang="pt-PT" dirty="0">
                <a:latin typeface="Gabriola" pitchFamily="82" charset="0"/>
              </a:rPr>
            </a:br>
            <a:endParaRPr lang="pt-PT" b="1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pt-PT" b="1" dirty="0" smtClean="0">
                <a:latin typeface="Gabriola" pitchFamily="82" charset="0"/>
              </a:rPr>
              <a:t>              O </a:t>
            </a:r>
            <a:r>
              <a:rPr lang="pt-PT" b="1" dirty="0">
                <a:latin typeface="Gabriola" pitchFamily="82" charset="0"/>
              </a:rPr>
              <a:t>tema</a:t>
            </a:r>
            <a:r>
              <a:rPr lang="pt-PT" dirty="0">
                <a:latin typeface="Gabriola" pitchFamily="82" charset="0"/>
              </a:rPr>
              <a:t>: deve-se escolher um só assunto por </a:t>
            </a:r>
            <a:r>
              <a:rPr lang="pt-PT" dirty="0" smtClean="0">
                <a:latin typeface="Gabriola" pitchFamily="82" charset="0"/>
              </a:rPr>
              <a:t>cartaz.</a:t>
            </a:r>
          </a:p>
          <a:p>
            <a:pPr marL="0" indent="0">
              <a:buNone/>
            </a:pPr>
            <a:endParaRPr lang="pt-PT" dirty="0" smtClean="0">
              <a:latin typeface="Gabriola" pitchFamily="82" charset="0"/>
            </a:endParaRPr>
          </a:p>
          <a:p>
            <a:pPr marL="0" indent="0">
              <a:buNone/>
            </a:pPr>
            <a:r>
              <a:rPr lang="pt-PT" dirty="0" smtClean="0">
                <a:latin typeface="Gabriola" pitchFamily="82" charset="0"/>
              </a:rPr>
              <a:t>              </a:t>
            </a:r>
            <a:r>
              <a:rPr lang="pt-PT" b="1" dirty="0">
                <a:latin typeface="Gabriola" pitchFamily="82" charset="0"/>
              </a:rPr>
              <a:t>A</a:t>
            </a:r>
            <a:r>
              <a:rPr lang="pt-PT" b="1" dirty="0" smtClean="0">
                <a:latin typeface="Gabriola" pitchFamily="82" charset="0"/>
              </a:rPr>
              <a:t> mensagem</a:t>
            </a:r>
            <a:r>
              <a:rPr lang="pt-PT" dirty="0" smtClean="0">
                <a:latin typeface="Gabriola" pitchFamily="82" charset="0"/>
              </a:rPr>
              <a:t>: deve </a:t>
            </a:r>
            <a:r>
              <a:rPr lang="pt-PT" dirty="0">
                <a:latin typeface="Gabriola" pitchFamily="82" charset="0"/>
              </a:rPr>
              <a:t>ser curta e sugestiva. </a:t>
            </a:r>
            <a:endParaRPr lang="pt-PT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dirty="0">
              <a:latin typeface="Gabriola" pitchFamily="82" charset="0"/>
            </a:endParaRPr>
          </a:p>
          <a:p>
            <a:pPr marL="0" indent="0" algn="ctr">
              <a:buNone/>
            </a:pPr>
            <a:r>
              <a:rPr lang="pt-PT" b="1" dirty="0" smtClean="0">
                <a:latin typeface="Gabriola" pitchFamily="82" charset="0"/>
              </a:rPr>
              <a:t>            A </a:t>
            </a:r>
            <a:r>
              <a:rPr lang="pt-PT" b="1" dirty="0">
                <a:latin typeface="Gabriola" pitchFamily="82" charset="0"/>
              </a:rPr>
              <a:t>imagem</a:t>
            </a:r>
            <a:r>
              <a:rPr lang="pt-PT" dirty="0">
                <a:latin typeface="Gabriola" pitchFamily="82" charset="0"/>
              </a:rPr>
              <a:t>: elemento mais importante na transmissão </a:t>
            </a:r>
            <a:r>
              <a:rPr lang="pt-PT" dirty="0" smtClean="0">
                <a:latin typeface="Gabriola" pitchFamily="82" charset="0"/>
              </a:rPr>
              <a:t>da mensagem,           deve </a:t>
            </a:r>
            <a:r>
              <a:rPr lang="pt-PT" dirty="0">
                <a:latin typeface="Gabriola" pitchFamily="82" charset="0"/>
              </a:rPr>
              <a:t>ser sugestiva e com cores apelativas ou bem conjugadas.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62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20880" cy="648072"/>
          </a:xfrm>
        </p:spPr>
        <p:txBody>
          <a:bodyPr>
            <a:normAutofit fontScale="90000"/>
          </a:bodyPr>
          <a:lstStyle/>
          <a:p>
            <a:r>
              <a:rPr lang="pt-PT" dirty="0"/>
              <a:t/>
            </a:r>
            <a:br>
              <a:rPr lang="pt-PT" dirty="0"/>
            </a:br>
            <a:r>
              <a:rPr lang="pt-PT" sz="3600" dirty="0">
                <a:latin typeface="Gabriola" pitchFamily="82" charset="0"/>
              </a:rPr>
              <a:t>Deve  </a:t>
            </a:r>
            <a:r>
              <a:rPr lang="pt-PT" sz="3600" dirty="0" smtClean="0">
                <a:latin typeface="Gabriola" pitchFamily="82" charset="0"/>
              </a:rPr>
              <a:t>adaptar-se  às  seguintes  características…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7239000" cy="5042960"/>
          </a:xfrm>
        </p:spPr>
        <p:txBody>
          <a:bodyPr>
            <a:normAutofit fontScale="85000" lnSpcReduction="20000"/>
          </a:bodyPr>
          <a:lstStyle/>
          <a:p>
            <a:r>
              <a:rPr lang="pt-PT" sz="3200" b="1" dirty="0">
                <a:latin typeface="Gabriola" pitchFamily="82" charset="0"/>
              </a:rPr>
              <a:t>Apelativo </a:t>
            </a:r>
            <a:r>
              <a:rPr lang="pt-PT" sz="3200" b="1" dirty="0" smtClean="0">
                <a:latin typeface="Gabriola" pitchFamily="82" charset="0"/>
              </a:rPr>
              <a:t>-</a:t>
            </a:r>
            <a:r>
              <a:rPr lang="pt-PT" sz="3200" dirty="0" smtClean="0">
                <a:latin typeface="Gabriola" pitchFamily="82" charset="0"/>
              </a:rPr>
              <a:t> Interessante </a:t>
            </a:r>
            <a:r>
              <a:rPr lang="pt-PT" sz="3200" dirty="0">
                <a:latin typeface="Gabriola" pitchFamily="82" charset="0"/>
              </a:rPr>
              <a:t>e bem construído </a:t>
            </a:r>
            <a:r>
              <a:rPr lang="pt-PT" sz="3200" dirty="0" smtClean="0">
                <a:latin typeface="Gabriola" pitchFamily="82" charset="0"/>
              </a:rPr>
              <a:t>chamar </a:t>
            </a:r>
            <a:r>
              <a:rPr lang="pt-PT" sz="3200" dirty="0">
                <a:latin typeface="Gabriola" pitchFamily="82" charset="0"/>
              </a:rPr>
              <a:t>a atenção do público-alvo</a:t>
            </a:r>
            <a:r>
              <a:rPr lang="pt-PT" sz="3200" dirty="0" smtClean="0">
                <a:latin typeface="Gabriola" pitchFamily="82" charset="0"/>
              </a:rPr>
              <a:t>.</a:t>
            </a:r>
          </a:p>
          <a:p>
            <a:endParaRPr lang="pt-PT" sz="3200" dirty="0" smtClean="0">
              <a:latin typeface="Gabriola" pitchFamily="82" charset="0"/>
            </a:endParaRPr>
          </a:p>
          <a:p>
            <a:r>
              <a:rPr lang="pt-PT" sz="3200" b="1" dirty="0" smtClean="0">
                <a:latin typeface="Gabriola" pitchFamily="82" charset="0"/>
              </a:rPr>
              <a:t>Simples -</a:t>
            </a:r>
            <a:r>
              <a:rPr lang="pt-PT" sz="3200" dirty="0" smtClean="0">
                <a:latin typeface="Gabriola" pitchFamily="82" charset="0"/>
              </a:rPr>
              <a:t> </a:t>
            </a:r>
            <a:r>
              <a:rPr lang="pt-PT" sz="3200" dirty="0">
                <a:latin typeface="Gabriola" pitchFamily="82" charset="0"/>
              </a:rPr>
              <a:t>De modo a ser entendido rapidamente. A mensagem deve ser clara, breve, precisa. </a:t>
            </a:r>
            <a:br>
              <a:rPr lang="pt-PT" sz="3200" dirty="0">
                <a:latin typeface="Gabriola" pitchFamily="82" charset="0"/>
              </a:rPr>
            </a:br>
            <a:r>
              <a:rPr lang="pt-PT" sz="3200" dirty="0">
                <a:latin typeface="Gabriola" pitchFamily="82" charset="0"/>
              </a:rPr>
              <a:t>Tratar de um só assunto, excluindo-se o que não for essencial. </a:t>
            </a:r>
            <a:endParaRPr lang="pt-PT" sz="3200" dirty="0" smtClean="0">
              <a:latin typeface="Gabriola" pitchFamily="82" charset="0"/>
            </a:endParaRPr>
          </a:p>
          <a:p>
            <a:endParaRPr lang="pt-PT" sz="3200" dirty="0" smtClean="0">
              <a:latin typeface="Gabriola" pitchFamily="82" charset="0"/>
            </a:endParaRPr>
          </a:p>
          <a:p>
            <a:r>
              <a:rPr lang="pt-PT" sz="3200" b="1" dirty="0" smtClean="0">
                <a:latin typeface="Gabriola" pitchFamily="82" charset="0"/>
              </a:rPr>
              <a:t>Ilustrativo -</a:t>
            </a:r>
            <a:r>
              <a:rPr lang="pt-PT" sz="3200" dirty="0" smtClean="0">
                <a:latin typeface="Gabriola" pitchFamily="82" charset="0"/>
              </a:rPr>
              <a:t> </a:t>
            </a:r>
            <a:r>
              <a:rPr lang="pt-PT" sz="3200" dirty="0">
                <a:latin typeface="Gabriola" pitchFamily="82" charset="0"/>
              </a:rPr>
              <a:t>A ilustração deve ser auto-explicativa. Ex: Utilização de símbolos que se identifiquem facilmente </a:t>
            </a:r>
            <a:r>
              <a:rPr lang="pt-PT" sz="3200" dirty="0" smtClean="0">
                <a:latin typeface="Gabriola" pitchFamily="82" charset="0"/>
              </a:rPr>
              <a:t>com </a:t>
            </a:r>
            <a:r>
              <a:rPr lang="pt-PT" sz="3200" dirty="0">
                <a:latin typeface="Gabriola" pitchFamily="82" charset="0"/>
              </a:rPr>
              <a:t>a mensagem</a:t>
            </a:r>
            <a:r>
              <a:rPr lang="pt-PT" sz="3200" dirty="0" smtClean="0">
                <a:latin typeface="Gabriola" pitchFamily="82" charset="0"/>
              </a:rPr>
              <a:t>.</a:t>
            </a:r>
          </a:p>
          <a:p>
            <a:pPr marL="0" indent="0">
              <a:buNone/>
            </a:pPr>
            <a:endParaRPr lang="pt-PT" sz="3200" dirty="0" smtClean="0">
              <a:latin typeface="Gabriola" pitchFamily="82" charset="0"/>
            </a:endParaRPr>
          </a:p>
          <a:p>
            <a:r>
              <a:rPr lang="pt-PT" sz="3200" dirty="0" smtClean="0">
                <a:latin typeface="Gabriola" pitchFamily="82" charset="0"/>
              </a:rPr>
              <a:t> </a:t>
            </a:r>
            <a:r>
              <a:rPr lang="pt-PT" sz="3200" b="1" dirty="0" smtClean="0">
                <a:latin typeface="Gabriola" pitchFamily="82" charset="0"/>
              </a:rPr>
              <a:t>Comunicativo - </a:t>
            </a:r>
            <a:r>
              <a:rPr lang="pt-PT" sz="3200" dirty="0" smtClean="0">
                <a:latin typeface="Gabriola" pitchFamily="82" charset="0"/>
              </a:rPr>
              <a:t>Poucas </a:t>
            </a:r>
            <a:r>
              <a:rPr lang="pt-PT" sz="3200" dirty="0">
                <a:latin typeface="Gabriola" pitchFamily="82" charset="0"/>
              </a:rPr>
              <a:t>palavras, mas significativas e adequadas ao público- </a:t>
            </a:r>
            <a:r>
              <a:rPr lang="pt-PT" sz="3200" dirty="0" smtClean="0">
                <a:latin typeface="Gabriola" pitchFamily="82" charset="0"/>
              </a:rPr>
              <a:t>alvo</a:t>
            </a:r>
            <a:r>
              <a:rPr lang="pt-PT" dirty="0" smtClean="0">
                <a:latin typeface="Gabriola" pitchFamily="82" charset="0"/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latin typeface="Gabriola" pitchFamily="82" charset="0"/>
              </a:rPr>
              <a:t>      </a:t>
            </a:r>
            <a:endParaRPr lang="pt-PT" dirty="0">
              <a:latin typeface="Gabriola" pitchFamily="82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A176-8F26-4959-A63C-D80439493471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59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290</Words>
  <Application>Microsoft Office PowerPoint</Application>
  <PresentationFormat>Apresentação no Ecrã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Opulento</vt:lpstr>
      <vt:lpstr> </vt:lpstr>
      <vt:lpstr>Ilustração Científica</vt:lpstr>
      <vt:lpstr>O Que é a Ilustração Científica</vt:lpstr>
      <vt:lpstr>Ilustração Científica</vt:lpstr>
      <vt:lpstr>Desenho Arqueológico Património Humano de  Identidade Nacional  </vt:lpstr>
      <vt:lpstr>Desenho Arqueológico: Património  Humano Identidade Nacional</vt:lpstr>
      <vt:lpstr>"Cartazes  são mensageiros, são expressão de cultura. falam  uma linguagem internacional" </vt:lpstr>
      <vt:lpstr>Criar um Cartaz: Dicas para um bom trabalho...</vt:lpstr>
      <vt:lpstr> Deve  adaptar-se  às  seguintes  características…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Cartaz</dc:title>
  <dc:creator>lapuser</dc:creator>
  <cp:lastModifiedBy>lapuser</cp:lastModifiedBy>
  <cp:revision>37</cp:revision>
  <dcterms:created xsi:type="dcterms:W3CDTF">2012-02-10T19:51:47Z</dcterms:created>
  <dcterms:modified xsi:type="dcterms:W3CDTF">2012-05-17T18:41:11Z</dcterms:modified>
</cp:coreProperties>
</file>