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70" r:id="rId6"/>
    <p:sldId id="261" r:id="rId7"/>
    <p:sldId id="263" r:id="rId8"/>
    <p:sldId id="264" r:id="rId9"/>
    <p:sldId id="271" r:id="rId10"/>
    <p:sldId id="265" r:id="rId11"/>
    <p:sldId id="272" r:id="rId12"/>
    <p:sldId id="273" r:id="rId13"/>
    <p:sldId id="277" r:id="rId14"/>
    <p:sldId id="275" r:id="rId15"/>
    <p:sldId id="274" r:id="rId16"/>
    <p:sldId id="276" r:id="rId17"/>
    <p:sldId id="266" r:id="rId18"/>
    <p:sldId id="278" r:id="rId19"/>
    <p:sldId id="267" r:id="rId20"/>
    <p:sldId id="268" r:id="rId21"/>
    <p:sldId id="279" r:id="rId2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18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 dirty="0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57ED80-DFD3-479B-8716-2B4E49B217B4}" type="datetimeFigureOut">
              <a:rPr lang="pt-PT" smtClean="0"/>
              <a:pPr/>
              <a:t>07-01-2014</a:t>
            </a:fld>
            <a:endParaRPr lang="pt-PT" dirty="0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 dirty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 dirty="0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118D78-994D-4D23-8B68-B61C0594A7A6}" type="slidenum">
              <a:rPr lang="pt-PT" smtClean="0"/>
              <a:pPr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xmlns="" val="3455370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118D78-994D-4D23-8B68-B61C0594A7A6}" type="slidenum">
              <a:rPr lang="pt-PT" smtClean="0"/>
              <a:pPr/>
              <a:t>12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xmlns="" val="1844657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ângulo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ângulo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ângulo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28" name="Marcador de Posição d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E2D06-714D-4C8B-91D3-7ABB39C24EFB}" type="datetimeFigureOut">
              <a:rPr lang="pt-PT" smtClean="0"/>
              <a:pPr/>
              <a:t>07-01-2014</a:t>
            </a:fld>
            <a:endParaRPr lang="pt-PT" dirty="0"/>
          </a:p>
        </p:txBody>
      </p:sp>
      <p:sp>
        <p:nvSpPr>
          <p:cNvPr id="17" name="Marcador de Posição do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7" name="Conexão recta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ângulo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Marcador de Posição do Número do Diapositivo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5E4DD3F-B505-4EBE-BC20-B38D700B96D5}" type="slidenum">
              <a:rPr lang="pt-PT" smtClean="0"/>
              <a:pPr/>
              <a:t>‹nº›</a:t>
            </a:fld>
            <a:endParaRPr lang="pt-PT" dirty="0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E2D06-714D-4C8B-91D3-7ABB39C24EFB}" type="datetimeFigureOut">
              <a:rPr lang="pt-PT" smtClean="0"/>
              <a:pPr/>
              <a:t>07-01-2014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DD3F-B505-4EBE-BC20-B38D700B96D5}" type="slidenum">
              <a:rPr lang="pt-PT" smtClean="0"/>
              <a:pPr/>
              <a:t>‹nº›</a:t>
            </a:fld>
            <a:endParaRPr lang="pt-PT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ângulo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ângulo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ângulo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ângulo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ângulo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exão recta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5E4DD3F-B505-4EBE-BC20-B38D700B96D5}" type="slidenum">
              <a:rPr lang="pt-PT" smtClean="0"/>
              <a:pPr/>
              <a:t>‹nº›</a:t>
            </a:fld>
            <a:endParaRPr lang="pt-PT" dirty="0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E2D06-714D-4C8B-91D3-7ABB39C24EFB}" type="datetimeFigureOut">
              <a:rPr lang="pt-PT" smtClean="0"/>
              <a:pPr/>
              <a:t>07-01-2014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E2D06-714D-4C8B-91D3-7ABB39C24EFB}" type="datetimeFigureOut">
              <a:rPr lang="pt-PT" smtClean="0"/>
              <a:pPr/>
              <a:t>07-01-2014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5E4DD3F-B505-4EBE-BC20-B38D700B96D5}" type="slidenum">
              <a:rPr lang="pt-PT" smtClean="0"/>
              <a:pPr/>
              <a:t>‹nº›</a:t>
            </a:fld>
            <a:endParaRPr lang="pt-PT" dirty="0"/>
          </a:p>
        </p:txBody>
      </p:sp>
      <p:sp>
        <p:nvSpPr>
          <p:cNvPr id="8" name="Marcador de Posição de Conteúdo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ângu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ângulo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ângulo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ângulo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ângulo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13" name="Rectângulo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Rectângulo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E2D06-714D-4C8B-91D3-7ABB39C24EFB}" type="datetimeFigureOut">
              <a:rPr lang="pt-PT" smtClean="0"/>
              <a:pPr/>
              <a:t>07-01-2014</a:t>
            </a:fld>
            <a:endParaRPr lang="pt-PT" dirty="0"/>
          </a:p>
        </p:txBody>
      </p:sp>
      <p:sp>
        <p:nvSpPr>
          <p:cNvPr id="8" name="Conexão recta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5E4DD3F-B505-4EBE-BC20-B38D700B96D5}" type="slidenum">
              <a:rPr lang="pt-PT" smtClean="0"/>
              <a:pPr/>
              <a:t>‹nº›</a:t>
            </a:fld>
            <a:endParaRPr lang="pt-PT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2AE2D06-714D-4C8B-91D3-7ABB39C24EFB}" type="datetimeFigureOut">
              <a:rPr lang="pt-PT" smtClean="0"/>
              <a:pPr/>
              <a:t>07-01-2014</a:t>
            </a:fld>
            <a:endParaRPr lang="pt-PT" dirty="0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DD3F-B505-4EBE-BC20-B38D700B96D5}" type="slidenum">
              <a:rPr lang="pt-PT" smtClean="0"/>
              <a:pPr/>
              <a:t>‹nº›</a:t>
            </a:fld>
            <a:endParaRPr lang="pt-PT" dirty="0"/>
          </a:p>
        </p:txBody>
      </p:sp>
      <p:sp>
        <p:nvSpPr>
          <p:cNvPr id="8" name="Conexão recta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Marcador de Posição de Conteúdo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2" name="Marcador de Posição de Conteúdo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xão recta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ângulo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ângu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Rectângulo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Rectângulo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ângulo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ângulo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E2D06-714D-4C8B-91D3-7ABB39C24EFB}" type="datetimeFigureOut">
              <a:rPr lang="pt-PT" smtClean="0"/>
              <a:pPr/>
              <a:t>07-01-2014</a:t>
            </a:fld>
            <a:endParaRPr lang="pt-PT" dirty="0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pt-PT" dirty="0"/>
          </a:p>
        </p:txBody>
      </p:sp>
      <p:sp>
        <p:nvSpPr>
          <p:cNvPr id="15" name="Conexão recta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ângulo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Marcador de Posição de Conteúdo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26" name="Marcador de Posição de Conteúdo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5E4DD3F-B505-4EBE-BC20-B38D700B96D5}" type="slidenum">
              <a:rPr lang="pt-PT" smtClean="0"/>
              <a:pPr/>
              <a:t>‹nº›</a:t>
            </a:fld>
            <a:endParaRPr lang="pt-PT" dirty="0"/>
          </a:p>
        </p:txBody>
      </p:sp>
      <p:sp>
        <p:nvSpPr>
          <p:cNvPr id="23" name="Título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E2D06-714D-4C8B-91D3-7ABB39C24EFB}" type="datetimeFigureOut">
              <a:rPr lang="pt-PT" smtClean="0"/>
              <a:pPr/>
              <a:t>07-01-2014</a:t>
            </a:fld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5E4DD3F-B505-4EBE-BC20-B38D700B96D5}" type="slidenum">
              <a:rPr lang="pt-PT" smtClean="0"/>
              <a:pPr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ângulo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ângulo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ângulo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ctângulo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Rectângulo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E2D06-714D-4C8B-91D3-7ABB39C24EFB}" type="datetimeFigureOut">
              <a:rPr lang="pt-PT" smtClean="0"/>
              <a:pPr/>
              <a:t>07-01-2014</a:t>
            </a:fld>
            <a:endParaRPr lang="pt-PT" dirty="0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5E4DD3F-B505-4EBE-BC20-B38D700B96D5}" type="slidenum">
              <a:rPr lang="pt-PT" smtClean="0"/>
              <a:pPr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ângulo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ângulo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ângulo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ângu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tângulo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8" name="Rectângulo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exão recta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Marcador de Posição de Conteúdo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5E4DD3F-B505-4EBE-BC20-B38D700B96D5}" type="slidenum">
              <a:rPr lang="pt-PT" smtClean="0"/>
              <a:pPr/>
              <a:t>‹nº›</a:t>
            </a:fld>
            <a:endParaRPr lang="pt-PT" dirty="0"/>
          </a:p>
        </p:txBody>
      </p:sp>
      <p:sp>
        <p:nvSpPr>
          <p:cNvPr id="21" name="Rectângulo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E2D06-714D-4C8B-91D3-7ABB39C24EFB}" type="datetimeFigureOut">
              <a:rPr lang="pt-PT" smtClean="0"/>
              <a:pPr/>
              <a:t>07-01-2014</a:t>
            </a:fld>
            <a:endParaRPr lang="pt-PT" dirty="0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pt-PT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exão recta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ângu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ângulo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ângulo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ângulo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ângulo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ângulo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5E4DD3F-B505-4EBE-BC20-B38D700B96D5}" type="slidenum">
              <a:rPr lang="pt-PT" smtClean="0"/>
              <a:pPr/>
              <a:t>‹nº›</a:t>
            </a:fld>
            <a:endParaRPr lang="pt-PT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PT" dirty="0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22" name="Rectângulo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2AE2D06-714D-4C8B-91D3-7ABB39C24EFB}" type="datetimeFigureOut">
              <a:rPr lang="pt-PT" smtClean="0"/>
              <a:pPr/>
              <a:t>07-01-2014</a:t>
            </a:fld>
            <a:endParaRPr lang="pt-PT" dirty="0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pt-PT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ângulo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ângulo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ângulo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ângulo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2AE2D06-714D-4C8B-91D3-7ABB39C24EFB}" type="datetimeFigureOut">
              <a:rPr lang="pt-PT" smtClean="0"/>
              <a:pPr/>
              <a:t>07-01-2014</a:t>
            </a:fld>
            <a:endParaRPr lang="pt-PT" dirty="0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pt-PT" dirty="0"/>
          </a:p>
        </p:txBody>
      </p:sp>
      <p:sp>
        <p:nvSpPr>
          <p:cNvPr id="8" name="Rectângulo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exão recta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5E4DD3F-B505-4EBE-BC20-B38D700B96D5}" type="slidenum">
              <a:rPr lang="pt-PT" smtClean="0"/>
              <a:pPr/>
              <a:t>‹nº›</a:t>
            </a:fld>
            <a:endParaRPr lang="pt-PT" dirty="0"/>
          </a:p>
        </p:txBody>
      </p:sp>
      <p:sp>
        <p:nvSpPr>
          <p:cNvPr id="22" name="Marcador de Posição do Título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3" name="Marcador de Posição do Texto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2844" y="2428868"/>
            <a:ext cx="8858312" cy="4286280"/>
          </a:xfrm>
        </p:spPr>
        <p:txBody>
          <a:bodyPr>
            <a:normAutofit/>
          </a:bodyPr>
          <a:lstStyle/>
          <a:p>
            <a:endParaRPr lang="pt-PT" sz="3200" dirty="0" smtClean="0">
              <a:solidFill>
                <a:schemeClr val="tx1"/>
              </a:solidFill>
            </a:endParaRPr>
          </a:p>
          <a:p>
            <a:r>
              <a:rPr lang="pt-PT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IMPACTO DO MÉTODO PARTICIPATIVO EM PROCESSOS EDUCACIONAIS COMUNITÁRIOS - </a:t>
            </a:r>
            <a:r>
              <a:rPr lang="pt-PT" sz="3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 CASO DOS GRUPOS ASSOCIATIVOS RURAIS DO </a:t>
            </a:r>
          </a:p>
          <a:p>
            <a:r>
              <a:rPr lang="pt-PT" sz="3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DOMBE-GRANDE</a:t>
            </a:r>
            <a:endParaRPr lang="pt-PT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42910" y="571480"/>
            <a:ext cx="7772400" cy="1470025"/>
          </a:xfrm>
        </p:spPr>
        <p:txBody>
          <a:bodyPr>
            <a:normAutofit/>
          </a:bodyPr>
          <a:lstStyle/>
          <a:p>
            <a:r>
              <a:rPr lang="pt-PT" sz="7200" dirty="0" smtClean="0">
                <a:latin typeface="Arial" pitchFamily="34" charset="0"/>
                <a:cs typeface="Arial" pitchFamily="34" charset="0"/>
              </a:rPr>
              <a:t>TEMA:</a:t>
            </a:r>
            <a:endParaRPr lang="pt-PT" sz="7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500034" y="142853"/>
            <a:ext cx="8229600" cy="64294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PT" sz="3600" dirty="0" smtClean="0">
                <a:latin typeface="Arial" pitchFamily="34" charset="0"/>
                <a:cs typeface="Arial" pitchFamily="34" charset="0"/>
              </a:rPr>
              <a:t>DESENHO METODOLÓGICO</a:t>
            </a:r>
            <a:endParaRPr lang="pt-PT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Marcador de Posição de Conteúdo 2"/>
          <p:cNvSpPr txBox="1">
            <a:spLocks/>
          </p:cNvSpPr>
          <p:nvPr/>
        </p:nvSpPr>
        <p:spPr>
          <a:xfrm>
            <a:off x="214282" y="1357298"/>
            <a:ext cx="8715436" cy="5286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2"/>
            <a:r>
              <a:rPr lang="pt-PT" i="1" dirty="0" smtClean="0">
                <a:latin typeface="Arial" pitchFamily="34" charset="0"/>
                <a:cs typeface="Arial" pitchFamily="34" charset="0"/>
              </a:rPr>
              <a:t>TIPO DE INVESTIGAÇÃO</a:t>
            </a:r>
            <a:endParaRPr lang="pt-PT" dirty="0" smtClean="0">
              <a:latin typeface="Arial" pitchFamily="34" charset="0"/>
              <a:cs typeface="Arial" pitchFamily="34" charset="0"/>
            </a:endParaRPr>
          </a:p>
          <a:p>
            <a:r>
              <a:rPr lang="pt-PT" dirty="0" smtClean="0">
                <a:latin typeface="Arial" pitchFamily="34" charset="0"/>
                <a:cs typeface="Arial" pitchFamily="34" charset="0"/>
              </a:rPr>
              <a:t>Pesquisa do tipo descritivo de abordagem qualitativa, segundo Marconi e Lakatos (2002), assim como Azevedo &amp; Azevedo, (1996 &amp; 2006) de acordo com a perspectiva de Vianna (2001:122), a fim de se identificar as relações, causas e os efeitos.</a:t>
            </a:r>
          </a:p>
          <a:p>
            <a:endParaRPr lang="pt-PT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pt-PT" i="1" dirty="0" smtClean="0">
                <a:latin typeface="Arial" pitchFamily="34" charset="0"/>
                <a:cs typeface="Arial" pitchFamily="34" charset="0"/>
              </a:rPr>
              <a:t>POPULAÇÃO</a:t>
            </a:r>
            <a:endParaRPr lang="pt-PT" dirty="0" smtClean="0">
              <a:latin typeface="Arial" pitchFamily="34" charset="0"/>
              <a:cs typeface="Arial" pitchFamily="34" charset="0"/>
            </a:endParaRPr>
          </a:p>
          <a:p>
            <a:r>
              <a:rPr lang="pt-PT" dirty="0" smtClean="0">
                <a:latin typeface="Arial" pitchFamily="34" charset="0"/>
                <a:cs typeface="Arial" pitchFamily="34" charset="0"/>
              </a:rPr>
              <a:t>Constituída por 184 membros efectivos dos 13 grupos representando 1200 famílias, equivalentes a 6.000 beneficiários indirectos de cerca de 120 mil habitantes, dos quais 25% eram deslocados e 30% desempregados. Igualmente  fizeram parte 12 dos 40 técnicos contratados pelo operador de referência.</a:t>
            </a:r>
          </a:p>
          <a:p>
            <a:endParaRPr lang="pt-PT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pt-PT" i="1" dirty="0" smtClean="0">
                <a:latin typeface="Arial" pitchFamily="34" charset="0"/>
                <a:cs typeface="Arial" pitchFamily="34" charset="0"/>
              </a:rPr>
              <a:t>AMOSTRAGEM</a:t>
            </a:r>
            <a:endParaRPr lang="pt-PT" dirty="0" smtClean="0">
              <a:latin typeface="Arial" pitchFamily="34" charset="0"/>
              <a:cs typeface="Arial" pitchFamily="34" charset="0"/>
            </a:endParaRPr>
          </a:p>
          <a:p>
            <a:r>
              <a:rPr lang="pt-PT" dirty="0" smtClean="0">
                <a:latin typeface="Arial" pitchFamily="34" charset="0"/>
                <a:cs typeface="Arial" pitchFamily="34" charset="0"/>
              </a:rPr>
              <a:t>A população efectiva foi constituídas por 13 associações na ordem de 236 indivíduos dos quais 83% das associações e 16% de técnicos contratado. Do presente montante seleccionou-se uma amostra aleatória simples de 50 indivíduos, entre os quais 80% de membros das associações e 20% de técnicos contratados. </a:t>
            </a:r>
          </a:p>
          <a:p>
            <a:endParaRPr lang="pt-PT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214282" y="1285860"/>
            <a:ext cx="8715436" cy="5357850"/>
          </a:xfrm>
        </p:spPr>
        <p:txBody>
          <a:bodyPr>
            <a:normAutofit/>
          </a:bodyPr>
          <a:lstStyle/>
          <a:p>
            <a:pPr lvl="2">
              <a:buNone/>
            </a:pPr>
            <a:r>
              <a:rPr lang="pt-PT" sz="2800" b="1" dirty="0" smtClean="0">
                <a:latin typeface="Arial" pitchFamily="34" charset="0"/>
                <a:cs typeface="Arial" pitchFamily="34" charset="0"/>
              </a:rPr>
              <a:t>Definição de tarefas</a:t>
            </a:r>
          </a:p>
          <a:p>
            <a:pPr lvl="2">
              <a:buNone/>
            </a:pPr>
            <a:endParaRPr lang="pt-PT" i="1" dirty="0" smtClean="0">
              <a:latin typeface="Arial" pitchFamily="34" charset="0"/>
              <a:cs typeface="Arial" pitchFamily="34" charset="0"/>
            </a:endParaRPr>
          </a:p>
          <a:p>
            <a:pPr lvl="2" algn="just">
              <a:buFont typeface="Wingdings" pitchFamily="2" charset="2"/>
              <a:buChar char="Ø"/>
            </a:pPr>
            <a:r>
              <a:rPr lang="pt-PT" dirty="0" smtClean="0">
                <a:latin typeface="Arial" pitchFamily="34" charset="0"/>
                <a:cs typeface="Arial" pitchFamily="34" charset="0"/>
              </a:rPr>
              <a:t>Diagnosticar o processo didáctico-pedagógico comunitário a partir das práticas dos grupos associativos;</a:t>
            </a:r>
          </a:p>
          <a:p>
            <a:pPr lvl="2" algn="just">
              <a:buNone/>
            </a:pPr>
            <a:endParaRPr lang="pt-PT" dirty="0" smtClean="0">
              <a:latin typeface="Arial" pitchFamily="34" charset="0"/>
              <a:cs typeface="Arial" pitchFamily="34" charset="0"/>
            </a:endParaRPr>
          </a:p>
          <a:p>
            <a:pPr lvl="2" algn="just">
              <a:buFont typeface="Wingdings" pitchFamily="2" charset="2"/>
              <a:buChar char="Ø"/>
            </a:pPr>
            <a:r>
              <a:rPr lang="pt-PT" dirty="0" smtClean="0">
                <a:latin typeface="Arial" pitchFamily="34" charset="0"/>
                <a:cs typeface="Arial" pitchFamily="34" charset="0"/>
              </a:rPr>
              <a:t>Avaliar a aplicação do processo didáctico-pedagógico segundo os métodos aplicados e os princípios da reforma educacional;</a:t>
            </a:r>
          </a:p>
          <a:p>
            <a:pPr lvl="2" algn="just">
              <a:buNone/>
            </a:pPr>
            <a:endParaRPr lang="pt-PT" dirty="0" smtClean="0">
              <a:latin typeface="Arial" pitchFamily="34" charset="0"/>
              <a:cs typeface="Arial" pitchFamily="34" charset="0"/>
            </a:endParaRPr>
          </a:p>
          <a:p>
            <a:pPr lvl="2" algn="just">
              <a:buFont typeface="Wingdings" pitchFamily="2" charset="2"/>
              <a:buChar char="Ø"/>
            </a:pPr>
            <a:r>
              <a:rPr lang="pt-PT" dirty="0" smtClean="0">
                <a:latin typeface="Arial" pitchFamily="34" charset="0"/>
                <a:cs typeface="Arial" pitchFamily="34" charset="0"/>
              </a:rPr>
              <a:t>Propor estratégias didáctico-pedagógicas nos processos educacionais para o exercício de cidadania face ao contexto sócio-democrático em curso.</a:t>
            </a:r>
          </a:p>
          <a:p>
            <a:pPr>
              <a:buNone/>
            </a:pPr>
            <a:endParaRPr lang="pt-P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142844" y="240510"/>
            <a:ext cx="8858312" cy="6500858"/>
          </a:xfrm>
        </p:spPr>
        <p:txBody>
          <a:bodyPr>
            <a:normAutofit fontScale="92500" lnSpcReduction="10000"/>
          </a:bodyPr>
          <a:lstStyle/>
          <a:p>
            <a:pPr lvl="2">
              <a:buNone/>
            </a:pPr>
            <a:r>
              <a:rPr lang="pt-PT" sz="4200" b="1" i="1" dirty="0" smtClean="0">
                <a:latin typeface="Arial" pitchFamily="34" charset="0"/>
                <a:cs typeface="Arial" pitchFamily="34" charset="0"/>
              </a:rPr>
              <a:t>MÉTODOS</a:t>
            </a:r>
            <a:endParaRPr lang="pt-PT" sz="4200" b="1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pt-PT" sz="3400" i="1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pt-PT" sz="3400" i="1" dirty="0" smtClean="0">
                <a:latin typeface="Arial" pitchFamily="34" charset="0"/>
                <a:cs typeface="Arial" pitchFamily="34" charset="0"/>
              </a:rPr>
              <a:t>hipotético-dedutivo: </a:t>
            </a:r>
            <a:r>
              <a:rPr lang="pt-PT" sz="3400" dirty="0" smtClean="0">
                <a:latin typeface="Arial" pitchFamily="34" charset="0"/>
                <a:cs typeface="Arial" pitchFamily="34" charset="0"/>
              </a:rPr>
              <a:t>- delimitação dos factos particulares relativos à reforma educacional.</a:t>
            </a:r>
          </a:p>
          <a:p>
            <a:pPr lvl="0"/>
            <a:r>
              <a:rPr lang="pt-PT" sz="3400" i="1" dirty="0" smtClean="0">
                <a:latin typeface="Arial" pitchFamily="34" charset="0"/>
                <a:cs typeface="Arial" pitchFamily="34" charset="0"/>
              </a:rPr>
              <a:t>modelação: - </a:t>
            </a:r>
            <a:r>
              <a:rPr lang="pt-PT" sz="3400" dirty="0" smtClean="0">
                <a:latin typeface="Arial" pitchFamily="34" charset="0"/>
                <a:cs typeface="Arial" pitchFamily="34" charset="0"/>
              </a:rPr>
              <a:t>desenvolvimento das generalizações descrevendo o processo de reforma educativa.</a:t>
            </a:r>
          </a:p>
          <a:p>
            <a:pPr lvl="0"/>
            <a:r>
              <a:rPr lang="pt-PT" sz="3400" i="1" dirty="0" smtClean="0">
                <a:latin typeface="Arial" pitchFamily="34" charset="0"/>
                <a:cs typeface="Arial" pitchFamily="34" charset="0"/>
              </a:rPr>
              <a:t>histórico-lógico: - </a:t>
            </a:r>
            <a:r>
              <a:rPr lang="pt-PT" sz="3400" dirty="0" smtClean="0">
                <a:latin typeface="Arial" pitchFamily="34" charset="0"/>
                <a:cs typeface="Arial" pitchFamily="34" charset="0"/>
              </a:rPr>
              <a:t>auxílio da técnica de análise em função das mudanças do contexto.</a:t>
            </a:r>
          </a:p>
          <a:p>
            <a:pPr lvl="0"/>
            <a:r>
              <a:rPr lang="pt-PT" sz="3400" i="1" dirty="0" smtClean="0">
                <a:latin typeface="Arial" pitchFamily="34" charset="0"/>
                <a:cs typeface="Arial" pitchFamily="34" charset="0"/>
              </a:rPr>
              <a:t>Histórico:</a:t>
            </a:r>
            <a:r>
              <a:rPr lang="pt-PT" sz="3400" dirty="0" smtClean="0">
                <a:latin typeface="Arial" pitchFamily="34" charset="0"/>
                <a:cs typeface="Arial" pitchFamily="34" charset="0"/>
              </a:rPr>
              <a:t> - descrição de antecedentes documentados e bibliografados.</a:t>
            </a:r>
          </a:p>
          <a:p>
            <a:pPr lvl="0"/>
            <a:r>
              <a:rPr lang="pt-PT" sz="3400" i="1" dirty="0" smtClean="0">
                <a:latin typeface="Arial" pitchFamily="34" charset="0"/>
                <a:cs typeface="Arial" pitchFamily="34" charset="0"/>
              </a:rPr>
              <a:t>história oral: – </a:t>
            </a:r>
            <a:r>
              <a:rPr lang="pt-PT" sz="3400" dirty="0" smtClean="0">
                <a:latin typeface="Arial" pitchFamily="34" charset="0"/>
                <a:cs typeface="Arial" pitchFamily="34" charset="0"/>
              </a:rPr>
              <a:t>consolidação da informação através de histórias de vidas.</a:t>
            </a:r>
          </a:p>
          <a:p>
            <a:pPr lvl="3">
              <a:buNone/>
            </a:pPr>
            <a:endParaRPr lang="pt-PT" i="1" dirty="0" smtClean="0"/>
          </a:p>
          <a:p>
            <a:pPr>
              <a:buNone/>
            </a:pPr>
            <a:endParaRPr lang="pt-P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214282" y="1428736"/>
            <a:ext cx="8715436" cy="5214974"/>
          </a:xfrm>
        </p:spPr>
        <p:txBody>
          <a:bodyPr>
            <a:normAutofit/>
          </a:bodyPr>
          <a:lstStyle/>
          <a:p>
            <a:r>
              <a:rPr lang="pt-PT" sz="2800" i="1" dirty="0" smtClean="0">
                <a:latin typeface="Arial" pitchFamily="34" charset="0"/>
                <a:cs typeface="Arial" pitchFamily="34" charset="0"/>
              </a:rPr>
              <a:t>Estudo documental</a:t>
            </a:r>
            <a:r>
              <a:rPr lang="pt-PT" sz="2800" dirty="0" smtClean="0">
                <a:latin typeface="Arial" pitchFamily="34" charset="0"/>
                <a:cs typeface="Arial" pitchFamily="34" charset="0"/>
              </a:rPr>
              <a:t>: - auxílio da técnica de análise das legislações e similares. </a:t>
            </a:r>
          </a:p>
          <a:p>
            <a:pPr lvl="0"/>
            <a:r>
              <a:rPr lang="pt-PT" sz="2800" i="1" dirty="0" smtClean="0">
                <a:latin typeface="Arial" pitchFamily="34" charset="0"/>
                <a:cs typeface="Arial" pitchFamily="34" charset="0"/>
              </a:rPr>
              <a:t>matemático/estatístico: - </a:t>
            </a:r>
            <a:r>
              <a:rPr lang="pt-PT" sz="2800" dirty="0" smtClean="0">
                <a:latin typeface="Arial" pitchFamily="34" charset="0"/>
                <a:cs typeface="Arial" pitchFamily="34" charset="0"/>
              </a:rPr>
              <a:t>processamento e interpretação dos dados numéricos.</a:t>
            </a:r>
          </a:p>
          <a:p>
            <a:pPr lvl="0"/>
            <a:r>
              <a:rPr lang="pt-PT" sz="2800" i="1" dirty="0" smtClean="0">
                <a:latin typeface="Arial" pitchFamily="34" charset="0"/>
                <a:cs typeface="Arial" pitchFamily="34" charset="0"/>
              </a:rPr>
              <a:t>Estudo dos produtos dos beneficiários</a:t>
            </a:r>
            <a:r>
              <a:rPr lang="pt-PT" sz="2800" dirty="0" smtClean="0">
                <a:latin typeface="Arial" pitchFamily="34" charset="0"/>
                <a:cs typeface="Arial" pitchFamily="34" charset="0"/>
              </a:rPr>
              <a:t>; - análises dos resultados dos beneficiários directos.</a:t>
            </a:r>
          </a:p>
          <a:p>
            <a:pPr lvl="0"/>
            <a:r>
              <a:rPr lang="pt-PT" sz="2800" i="1" dirty="0" smtClean="0">
                <a:latin typeface="Arial" pitchFamily="34" charset="0"/>
                <a:cs typeface="Arial" pitchFamily="34" charset="0"/>
              </a:rPr>
              <a:t>Bibliográfico/arquivístico</a:t>
            </a:r>
            <a:r>
              <a:rPr lang="pt-PT" sz="2800" dirty="0" smtClean="0">
                <a:latin typeface="Arial" pitchFamily="34" charset="0"/>
                <a:cs typeface="Arial" pitchFamily="34" charset="0"/>
              </a:rPr>
              <a:t>; - levantamento de teorias na construção da fundamentação.</a:t>
            </a:r>
          </a:p>
          <a:p>
            <a:pPr lvl="0"/>
            <a:r>
              <a:rPr lang="pt-PT" sz="2800" i="1" dirty="0" smtClean="0">
                <a:latin typeface="Arial" pitchFamily="34" charset="0"/>
                <a:cs typeface="Arial" pitchFamily="34" charset="0"/>
              </a:rPr>
              <a:t>Etnociência</a:t>
            </a:r>
            <a:r>
              <a:rPr lang="pt-PT" sz="2800" dirty="0" smtClean="0">
                <a:latin typeface="Arial" pitchFamily="34" charset="0"/>
                <a:cs typeface="Arial" pitchFamily="34" charset="0"/>
              </a:rPr>
              <a:t> : - descrição de sistemas e estruturas tradicionais endógenas. </a:t>
            </a:r>
          </a:p>
          <a:p>
            <a:pPr>
              <a:buNone/>
            </a:pPr>
            <a:endParaRPr lang="pt-P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214282" y="1285860"/>
            <a:ext cx="8786874" cy="4840303"/>
          </a:xfrm>
        </p:spPr>
        <p:txBody>
          <a:bodyPr>
            <a:normAutofit fontScale="85000" lnSpcReduction="20000"/>
          </a:bodyPr>
          <a:lstStyle/>
          <a:p>
            <a:pPr lvl="3">
              <a:buNone/>
            </a:pPr>
            <a:r>
              <a:rPr lang="pt-PT" sz="42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TÉCNICAS </a:t>
            </a:r>
            <a:endParaRPr lang="pt-PT" sz="4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pt-PT" sz="3400" i="1" dirty="0" smtClean="0">
                <a:latin typeface="Arial" pitchFamily="34" charset="0"/>
                <a:cs typeface="Arial" pitchFamily="34" charset="0"/>
              </a:rPr>
              <a:t>observação (directa e indirecta): - </a:t>
            </a:r>
            <a:r>
              <a:rPr lang="pt-PT" sz="3400" dirty="0" smtClean="0">
                <a:latin typeface="Arial" pitchFamily="34" charset="0"/>
                <a:cs typeface="Arial" pitchFamily="34" charset="0"/>
              </a:rPr>
              <a:t>exploração dos processos sobre a realidade observada.</a:t>
            </a:r>
          </a:p>
          <a:p>
            <a:pPr lvl="0"/>
            <a:r>
              <a:rPr lang="pt-PT" sz="3400" i="1" dirty="0" smtClean="0">
                <a:latin typeface="Arial" pitchFamily="34" charset="0"/>
                <a:cs typeface="Arial" pitchFamily="34" charset="0"/>
              </a:rPr>
              <a:t>inquéritos e entrevistas: - recolha </a:t>
            </a:r>
            <a:r>
              <a:rPr lang="pt-PT" sz="3400" dirty="0" smtClean="0">
                <a:latin typeface="Arial" pitchFamily="34" charset="0"/>
                <a:cs typeface="Arial" pitchFamily="34" charset="0"/>
              </a:rPr>
              <a:t>de dados dos informadores-chave. </a:t>
            </a:r>
          </a:p>
          <a:p>
            <a:pPr lvl="0"/>
            <a:endParaRPr lang="pt-PT" dirty="0" smtClean="0">
              <a:latin typeface="Arial" pitchFamily="34" charset="0"/>
              <a:cs typeface="Arial" pitchFamily="34" charset="0"/>
            </a:endParaRPr>
          </a:p>
          <a:p>
            <a:pPr lvl="3">
              <a:buNone/>
            </a:pPr>
            <a:r>
              <a:rPr lang="pt-PT" sz="42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MEIOS</a:t>
            </a:r>
            <a:r>
              <a:rPr lang="pt-PT" sz="4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pt-PT" sz="3400" dirty="0" smtClean="0">
                <a:latin typeface="Arial" pitchFamily="34" charset="0"/>
                <a:cs typeface="Arial" pitchFamily="34" charset="0"/>
              </a:rPr>
              <a:t>Com o excessivo uso da língua local, o computador, micro-gravador e os respectivos periféricos, foram entre outros, os meios mais empregues. </a:t>
            </a:r>
          </a:p>
          <a:p>
            <a:pPr>
              <a:buNone/>
            </a:pPr>
            <a:endParaRPr lang="pt-PT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214282" y="214290"/>
            <a:ext cx="8715436" cy="6357982"/>
          </a:xfrm>
        </p:spPr>
        <p:txBody>
          <a:bodyPr>
            <a:normAutofit fontScale="92500"/>
          </a:bodyPr>
          <a:lstStyle/>
          <a:p>
            <a:pPr lvl="1">
              <a:buNone/>
            </a:pPr>
            <a:r>
              <a:rPr lang="pt-PT" sz="39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ESTRUTURA GERAL</a:t>
            </a:r>
            <a:endParaRPr lang="pt-PT" sz="3900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pt-PT" dirty="0" smtClean="0">
              <a:latin typeface="Arial" pitchFamily="34" charset="0"/>
              <a:cs typeface="Arial" pitchFamily="34" charset="0"/>
            </a:endParaRPr>
          </a:p>
          <a:p>
            <a:r>
              <a:rPr lang="pt-PT" dirty="0" smtClean="0">
                <a:latin typeface="Arial" pitchFamily="34" charset="0"/>
                <a:cs typeface="Arial" pitchFamily="34" charset="0"/>
              </a:rPr>
              <a:t>resumo (</a:t>
            </a:r>
            <a:r>
              <a:rPr lang="pt-PT" i="1" dirty="0" smtClean="0">
                <a:latin typeface="Arial" pitchFamily="34" charset="0"/>
                <a:cs typeface="Arial" pitchFamily="34" charset="0"/>
              </a:rPr>
              <a:t>abstract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), índices, acrónimos, glossários, introdução, três capítulos, conclusões, sugestões, referências bibliográficas, anexos. </a:t>
            </a:r>
          </a:p>
          <a:p>
            <a:pPr>
              <a:buNone/>
            </a:pPr>
            <a:endParaRPr lang="pt-PT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pt-PT" i="1" dirty="0" smtClean="0">
                <a:latin typeface="Arial" pitchFamily="34" charset="0"/>
                <a:cs typeface="Arial" pitchFamily="34" charset="0"/>
              </a:rPr>
              <a:t>Capítulo I:</a:t>
            </a:r>
          </a:p>
          <a:p>
            <a:pPr>
              <a:buFont typeface="Wingdings" pitchFamily="2" charset="2"/>
              <a:buChar char="Ø"/>
            </a:pPr>
            <a:r>
              <a:rPr lang="pt-PT" dirty="0" smtClean="0">
                <a:latin typeface="Arial" pitchFamily="34" charset="0"/>
                <a:cs typeface="Arial" pitchFamily="34" charset="0"/>
              </a:rPr>
              <a:t>apresentam-se as diferentes abordagens sobre as características recaídas ao processo educacional não-formal, suas concepções didáctico-pedagógicas e metodologias participativas, formas, princípios, funções, etapas, níveis de aprendizagens, descrições das inovações marcantes, etc. Estabelecem-se as principais tendências sócio-históricas, a partir da delimitação das etapas fundamentais, incluindo as reformas.</a:t>
            </a:r>
          </a:p>
          <a:p>
            <a:pPr>
              <a:buNone/>
            </a:pPr>
            <a:endParaRPr lang="pt-P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142844" y="214290"/>
            <a:ext cx="8858312" cy="6429420"/>
          </a:xfrm>
        </p:spPr>
        <p:txBody>
          <a:bodyPr>
            <a:normAutofit/>
          </a:bodyPr>
          <a:lstStyle/>
          <a:p>
            <a:pPr>
              <a:buNone/>
            </a:pPr>
            <a:endParaRPr lang="pt-PT" dirty="0" smtClean="0"/>
          </a:p>
          <a:p>
            <a:pPr>
              <a:buNone/>
            </a:pPr>
            <a:endParaRPr lang="pt-PT" dirty="0" smtClean="0"/>
          </a:p>
          <a:p>
            <a:pPr>
              <a:buNone/>
            </a:pPr>
            <a:r>
              <a:rPr lang="pt-PT" dirty="0" smtClean="0">
                <a:latin typeface="Arial" pitchFamily="34" charset="0"/>
                <a:cs typeface="Arial" pitchFamily="34" charset="0"/>
              </a:rPr>
              <a:t>Capítulo II:</a:t>
            </a:r>
          </a:p>
          <a:p>
            <a:pPr>
              <a:buFont typeface="Wingdings" pitchFamily="2" charset="2"/>
              <a:buChar char="Ø"/>
            </a:pPr>
            <a:r>
              <a:rPr lang="pt-PT" dirty="0" smtClean="0">
                <a:latin typeface="Arial" pitchFamily="34" charset="0"/>
                <a:cs typeface="Arial" pitchFamily="34" charset="0"/>
              </a:rPr>
              <a:t>apresentação descritiva, interpretativa e analítica dos indicadores do impacto das experiências práticas recolhidas de um caso educacional não-formal desenvolvido através do método participativo em de dez anos, entre comunidades rurais do Dombe-Grande.</a:t>
            </a:r>
          </a:p>
          <a:p>
            <a:pPr>
              <a:buNone/>
            </a:pPr>
            <a:endParaRPr lang="pt-PT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pt-PT" dirty="0" smtClean="0">
                <a:latin typeface="Arial" pitchFamily="34" charset="0"/>
                <a:cs typeface="Arial" pitchFamily="34" charset="0"/>
              </a:rPr>
              <a:t>Capítulo III:</a:t>
            </a:r>
          </a:p>
          <a:p>
            <a:pPr>
              <a:buFont typeface="Wingdings" pitchFamily="2" charset="2"/>
              <a:buChar char="Ø"/>
            </a:pPr>
            <a:r>
              <a:rPr lang="pt-PT" dirty="0" smtClean="0">
                <a:latin typeface="Arial" pitchFamily="34" charset="0"/>
                <a:cs typeface="Arial" pitchFamily="34" charset="0"/>
              </a:rPr>
              <a:t>reservar o presente capítulo para uma proposta do modelo educacional participativo adaptável à realidade angolana.</a:t>
            </a:r>
          </a:p>
          <a:p>
            <a:pPr>
              <a:buNone/>
            </a:pPr>
            <a:endParaRPr lang="pt-PT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428596" y="142852"/>
            <a:ext cx="8229600" cy="85725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PT" sz="4400" dirty="0" smtClean="0">
                <a:latin typeface="Arial" pitchFamily="34" charset="0"/>
                <a:cs typeface="Arial" pitchFamily="34" charset="0"/>
              </a:rPr>
              <a:t>PRINCIPAIS CONCLUSÕES</a:t>
            </a:r>
            <a:endParaRPr lang="pt-PT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Marcador de Posição de Conteúdo 2"/>
          <p:cNvSpPr txBox="1">
            <a:spLocks/>
          </p:cNvSpPr>
          <p:nvPr/>
        </p:nvSpPr>
        <p:spPr>
          <a:xfrm>
            <a:off x="142844" y="1357298"/>
            <a:ext cx="8858312" cy="5357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/>
          <a:p>
            <a:endParaRPr lang="pt-PT" sz="4400" dirty="0" smtClean="0"/>
          </a:p>
          <a:p>
            <a:endParaRPr lang="pt-PT" sz="6200" dirty="0" smtClean="0"/>
          </a:p>
          <a:p>
            <a:pPr>
              <a:buFont typeface="Wingdings" pitchFamily="2" charset="2"/>
              <a:buChar char="q"/>
            </a:pPr>
            <a:r>
              <a:rPr lang="pt-PT" sz="6200" dirty="0" smtClean="0">
                <a:latin typeface="Arial" pitchFamily="34" charset="0"/>
                <a:cs typeface="Arial" pitchFamily="34" charset="0"/>
              </a:rPr>
              <a:t>O processos educacional não-formal mensurado no âmbito comunitário, quer em termos de conteúdos seleccionados e metodologias aplicadas, quer os grupos beneficiários, é elegível na a Lei de Base do Sistema de Educação n.º 13/01, por ter permitido o entrosamento de processos relativos ao sistema educacional não-formal;</a:t>
            </a:r>
          </a:p>
          <a:p>
            <a:endParaRPr lang="pt-PT" sz="6200" dirty="0" smtClean="0">
              <a:latin typeface="Arial" pitchFamily="34" charset="0"/>
              <a:cs typeface="Arial" pitchFamily="34" charset="0"/>
            </a:endParaRPr>
          </a:p>
          <a:p>
            <a:endParaRPr lang="pt-PT" sz="6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pt-PT" sz="6200" dirty="0" smtClean="0">
                <a:latin typeface="Arial" pitchFamily="34" charset="0"/>
                <a:cs typeface="Arial" pitchFamily="34" charset="0"/>
              </a:rPr>
              <a:t>Foi medida a fiabilidade dos instrumentos e meios didáctico-pedagógicos aplicados, pese embora dispendiosos e em certos casos inadequados aos espaços físicos e sociais que, do resto, superaram as expectativas se comparados com o que se sabe do processo da educação formal actual em Angola;</a:t>
            </a:r>
          </a:p>
          <a:p>
            <a:endParaRPr lang="pt-PT" sz="6200" dirty="0" smtClean="0"/>
          </a:p>
          <a:p>
            <a:endParaRPr lang="pt-PT" sz="6200" dirty="0" smtClean="0"/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PT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pt-PT" sz="2800" dirty="0" smtClean="0">
                <a:latin typeface="Arial" pitchFamily="34" charset="0"/>
                <a:cs typeface="Arial" pitchFamily="34" charset="0"/>
              </a:rPr>
              <a:t>A estratégia-chave e mobilizadora, mais abrangente e menos onerosa para a realidade angolana, reside na sistematização e vulgarização do volume dos resultados registados no Dombe-Grande e o respectivo impacto de modo a permitir que um vasto auditório se aproprie desta informação para influenciar as políticas do sector educacional.</a:t>
            </a:r>
          </a:p>
          <a:p>
            <a:pPr>
              <a:buNone/>
            </a:pPr>
            <a:endParaRPr lang="pt-PT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428596" y="285728"/>
            <a:ext cx="8229600" cy="614353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pt-PT" sz="6600" dirty="0" smtClean="0">
                <a:latin typeface="Arial" pitchFamily="34" charset="0"/>
                <a:cs typeface="Arial" pitchFamily="34" charset="0"/>
              </a:rPr>
              <a:t>LIMITAÇÕES DO ESTUDO</a:t>
            </a:r>
            <a:endParaRPr lang="pt-PT" sz="6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Marcador de Posição de Conteúdo 2"/>
          <p:cNvSpPr txBox="1">
            <a:spLocks/>
          </p:cNvSpPr>
          <p:nvPr/>
        </p:nvSpPr>
        <p:spPr>
          <a:xfrm>
            <a:off x="142844" y="1285860"/>
            <a:ext cx="8858312" cy="5429288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PT" sz="6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pt-PT" sz="6600" dirty="0" smtClean="0">
                <a:latin typeface="Arial" pitchFamily="34" charset="0"/>
                <a:cs typeface="Arial" pitchFamily="34" charset="0"/>
              </a:rPr>
              <a:t>N</a:t>
            </a:r>
            <a:r>
              <a:rPr kumimoji="0" lang="pt-PT" sz="6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ível de formação: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pt-PT" sz="6600" dirty="0" smtClean="0">
                <a:latin typeface="Arial" pitchFamily="34" charset="0"/>
                <a:cs typeface="Arial" pitchFamily="34" charset="0"/>
              </a:rPr>
              <a:t>Pesquisa feita inicialmente com base em teorias da licenciatura e do presente mestrado sem formações adicionais.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PT" sz="6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lvl="0" indent="-342900" algn="just">
              <a:spcBef>
                <a:spcPct val="20000"/>
              </a:spcBef>
              <a:defRPr/>
            </a:pPr>
            <a:r>
              <a:rPr lang="pt-PT" sz="6600" dirty="0" smtClean="0">
                <a:latin typeface="Arial" pitchFamily="34" charset="0"/>
                <a:cs typeface="Arial" pitchFamily="34" charset="0"/>
              </a:rPr>
              <a:t>Nível de incentivos: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pt-PT" sz="6600" dirty="0" smtClean="0">
                <a:latin typeface="Arial" pitchFamily="34" charset="0"/>
                <a:cs typeface="Arial" pitchFamily="34" charset="0"/>
              </a:rPr>
              <a:t>Para além de suportar as despesas no total, as instituições fecharam-se quando solicitados a apoiar.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pt-PT" sz="6600" dirty="0" smtClean="0">
              <a:latin typeface="Arial" pitchFamily="34" charset="0"/>
              <a:cs typeface="Arial" pitchFamily="34" charset="0"/>
            </a:endParaRPr>
          </a:p>
          <a:p>
            <a:pPr marL="342900" lvl="0" indent="-342900" algn="just">
              <a:spcBef>
                <a:spcPct val="20000"/>
              </a:spcBef>
              <a:defRPr/>
            </a:pPr>
            <a:r>
              <a:rPr lang="pt-PT" sz="6600" dirty="0" smtClean="0">
                <a:latin typeface="Arial" pitchFamily="34" charset="0"/>
                <a:cs typeface="Arial" pitchFamily="34" charset="0"/>
              </a:rPr>
              <a:t>Nível d</a:t>
            </a:r>
            <a:r>
              <a:rPr kumimoji="0" lang="pt-PT" sz="6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e confiança: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pt-PT" sz="6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As pesquisas são tidas como actos subversivos e consequentemente hostilizadas pelas autoridades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PT" sz="6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PT" sz="6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142844" y="1285860"/>
            <a:ext cx="8858312" cy="5429288"/>
          </a:xfrm>
        </p:spPr>
        <p:txBody>
          <a:bodyPr>
            <a:normAutofit/>
          </a:bodyPr>
          <a:lstStyle/>
          <a:p>
            <a:pPr marL="742950" lvl="0" indent="-742950">
              <a:buFont typeface="+mj-lt"/>
              <a:buAutoNum type="arabicPeriod"/>
            </a:pPr>
            <a:r>
              <a:rPr lang="pt-PT" sz="3800" dirty="0" smtClean="0">
                <a:latin typeface="Arial" pitchFamily="34" charset="0"/>
                <a:cs typeface="Arial" pitchFamily="34" charset="0"/>
              </a:rPr>
              <a:t>Sistematização das experiências socioprofissionais. Os métodos aplicados neste processo constituíram objectos de conflitos  entre operadores, doadores, instituições públicas, actores não estatais, beneficiários, poder local…);</a:t>
            </a:r>
          </a:p>
          <a:p>
            <a:pPr marL="742950" lvl="0" indent="-742950">
              <a:buFont typeface="+mj-lt"/>
              <a:buAutoNum type="arabicPeriod"/>
            </a:pPr>
            <a:endParaRPr lang="pt-PT" sz="3800" dirty="0" smtClean="0"/>
          </a:p>
          <a:p>
            <a:pPr lvl="0"/>
            <a:endParaRPr lang="pt-PT" sz="3800" dirty="0" smtClean="0"/>
          </a:p>
          <a:p>
            <a:pPr lvl="0"/>
            <a:endParaRPr lang="pt-PT" sz="3800" dirty="0"/>
          </a:p>
          <a:p>
            <a:endParaRPr lang="pt-PT" dirty="0"/>
          </a:p>
        </p:txBody>
      </p:sp>
      <p:sp>
        <p:nvSpPr>
          <p:cNvPr id="4" name="Marcador de Posição de Conteúdo 2"/>
          <p:cNvSpPr txBox="1">
            <a:spLocks/>
          </p:cNvSpPr>
          <p:nvPr/>
        </p:nvSpPr>
        <p:spPr>
          <a:xfrm>
            <a:off x="428596" y="214290"/>
            <a:ext cx="8572560" cy="911213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PT" sz="6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PT" sz="12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MOTIVAÇÕES PESSOAIS</a:t>
            </a:r>
            <a:endParaRPr kumimoji="0" lang="pt-PT" sz="123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357158" y="214290"/>
            <a:ext cx="8229600" cy="471477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pt-PT" sz="3600" b="1" dirty="0" smtClean="0">
                <a:latin typeface="Arial" pitchFamily="34" charset="0"/>
                <a:cs typeface="Arial" pitchFamily="34" charset="0"/>
              </a:rPr>
              <a:t>SUGESTÕES</a:t>
            </a:r>
            <a:endParaRPr lang="pt-PT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Marcador de Posição de Conteúdo 2"/>
          <p:cNvSpPr txBox="1">
            <a:spLocks/>
          </p:cNvSpPr>
          <p:nvPr/>
        </p:nvSpPr>
        <p:spPr>
          <a:xfrm>
            <a:off x="214282" y="1285860"/>
            <a:ext cx="8786874" cy="5357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pt-PT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pt-PT" sz="3200" dirty="0" smtClean="0">
                <a:latin typeface="Arial" pitchFamily="34" charset="0"/>
                <a:cs typeface="Arial" pitchFamily="34" charset="0"/>
              </a:rPr>
              <a:t>Influenciar a universidade angolana através da criação de centros de estudos e pesquisas;</a:t>
            </a:r>
          </a:p>
          <a:p>
            <a:pPr marL="514350" indent="-514350"/>
            <a:endParaRPr lang="pt-PT" sz="3200" dirty="0" smtClean="0">
              <a:latin typeface="Arial" pitchFamily="34" charset="0"/>
              <a:cs typeface="Arial" pitchFamily="34" charset="0"/>
            </a:endParaRPr>
          </a:p>
          <a:p>
            <a:pPr marL="514350" indent="-514350"/>
            <a:endParaRPr lang="pt-PT" sz="3200" dirty="0" smtClean="0">
              <a:latin typeface="Arial" pitchFamily="34" charset="0"/>
              <a:cs typeface="Arial" pitchFamily="34" charset="0"/>
            </a:endParaRPr>
          </a:p>
          <a:p>
            <a:pPr marL="514350" indent="-514350"/>
            <a:r>
              <a:rPr lang="pt-PT" sz="3200" dirty="0" smtClean="0">
                <a:latin typeface="Arial" pitchFamily="34" charset="0"/>
                <a:cs typeface="Arial" pitchFamily="34" charset="0"/>
              </a:rPr>
              <a:t>2. Advogar junto de instituições públicas à comparticipação através de parcerias com as operadoras petrolíferas, a legibilidade de projectos do mecenato. </a:t>
            </a:r>
          </a:p>
          <a:p>
            <a:endParaRPr lang="pt-PT" sz="3200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pPr algn="ctr">
              <a:buNone/>
            </a:pPr>
            <a:r>
              <a:rPr lang="pt-PT" sz="9600" b="1" i="1" dirty="0" smtClean="0"/>
              <a:t>Fim </a:t>
            </a:r>
            <a:endParaRPr lang="pt-PT" sz="9600" b="1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142844" y="1500174"/>
            <a:ext cx="8858312" cy="5143536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pt-PT" sz="3600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pt-PT" sz="3600" dirty="0" smtClean="0">
                <a:latin typeface="Arial" pitchFamily="34" charset="0"/>
                <a:cs typeface="Arial" pitchFamily="34" charset="0"/>
              </a:rPr>
              <a:t>atisfação das solicitações de actores com desejo de divulgar as experiência de um processo conflituoso que coordenei, cuja proposta metodologia foi inicialmente posta em causa por doadores e operador, por falta de confiança na relação com as actores estatais;</a:t>
            </a:r>
            <a:endParaRPr lang="pt-PT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pt-PT" sz="3600" dirty="0" smtClean="0">
                <a:latin typeface="Arial" pitchFamily="34" charset="0"/>
                <a:cs typeface="Arial" pitchFamily="34" charset="0"/>
              </a:rPr>
              <a:t>3. Aproveitamento da existência da </a:t>
            </a:r>
            <a:r>
              <a:rPr lang="pt-PT" sz="3600" dirty="0">
                <a:latin typeface="Arial" pitchFamily="34" charset="0"/>
                <a:cs typeface="Arial" pitchFamily="34" charset="0"/>
              </a:rPr>
              <a:t>unidade curricular de Educação, Comunidade Local e Participação, do curso de mestrado em Educação, variante Administração Escolar, ministrado pela Universidade de </a:t>
            </a:r>
            <a:r>
              <a:rPr lang="pt-PT" sz="3600" dirty="0" smtClean="0">
                <a:latin typeface="Arial" pitchFamily="34" charset="0"/>
                <a:cs typeface="Arial" pitchFamily="34" charset="0"/>
              </a:rPr>
              <a:t>Évora, através da Universidade Metodista de Angola</a:t>
            </a:r>
            <a:endParaRPr lang="pt-PT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142844" y="1428736"/>
            <a:ext cx="8858312" cy="528641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PT" sz="3600" dirty="0" smtClean="0">
                <a:latin typeface="Arial" pitchFamily="34" charset="0"/>
                <a:cs typeface="Arial" pitchFamily="34" charset="0"/>
              </a:rPr>
              <a:t>Compreender as delimitações do sistema de educação não-formal, procurando caminhos que contribuam para a adequação metodológica e melhorar o processo formativo ao exercício de cidadania em condições de Angola.</a:t>
            </a:r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4" name="Marcador de Posição de Conteúdo 2"/>
          <p:cNvSpPr txBox="1">
            <a:spLocks/>
          </p:cNvSpPr>
          <p:nvPr/>
        </p:nvSpPr>
        <p:spPr>
          <a:xfrm>
            <a:off x="214282" y="214290"/>
            <a:ext cx="8715436" cy="1000132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PT" sz="6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PT" sz="9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QUESTÃO DE PARTIDA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PT" sz="6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428596" y="142852"/>
            <a:ext cx="8229600" cy="1214445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pt-PT" dirty="0" smtClean="0"/>
          </a:p>
          <a:p>
            <a:pPr algn="ctr">
              <a:buNone/>
            </a:pPr>
            <a:r>
              <a:rPr lang="pt-PT" sz="6600" dirty="0" smtClean="0">
                <a:latin typeface="Arial" pitchFamily="34" charset="0"/>
                <a:cs typeface="Arial" pitchFamily="34" charset="0"/>
              </a:rPr>
              <a:t>FINALIDADE</a:t>
            </a:r>
          </a:p>
        </p:txBody>
      </p:sp>
      <p:sp>
        <p:nvSpPr>
          <p:cNvPr id="4" name="Marcador de Posição de Conteúdo 2"/>
          <p:cNvSpPr txBox="1">
            <a:spLocks/>
          </p:cNvSpPr>
          <p:nvPr/>
        </p:nvSpPr>
        <p:spPr>
          <a:xfrm>
            <a:off x="142844" y="1428736"/>
            <a:ext cx="8786874" cy="528641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PT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 algn="ctr">
              <a:spcBef>
                <a:spcPct val="20000"/>
              </a:spcBef>
            </a:pPr>
            <a:r>
              <a:rPr lang="pt-PT" sz="5800" dirty="0" smtClean="0">
                <a:latin typeface="Arial" pitchFamily="34" charset="0"/>
                <a:cs typeface="Arial" pitchFamily="34" charset="0"/>
              </a:rPr>
              <a:t>Expor as experiências ao debate alargado na perspectiva de contribuir para que o processo educacional não-formal em Angola seja efectivamente um sistema oficial de integração nacional com legislação própria.</a:t>
            </a:r>
            <a:endParaRPr kumimoji="0" lang="pt-PT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214282" y="285728"/>
            <a:ext cx="8715436" cy="97154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PT" sz="4400" dirty="0" smtClean="0">
                <a:latin typeface="Arial" pitchFamily="34" charset="0"/>
                <a:cs typeface="Arial" pitchFamily="34" charset="0"/>
              </a:rPr>
              <a:t>OBJECTIVOS DA PESQUISA</a:t>
            </a:r>
            <a:endParaRPr lang="pt-PT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Marcador de Posição de Conteúdo 2"/>
          <p:cNvSpPr txBox="1">
            <a:spLocks/>
          </p:cNvSpPr>
          <p:nvPr/>
        </p:nvSpPr>
        <p:spPr>
          <a:xfrm>
            <a:off x="142844" y="1285860"/>
            <a:ext cx="8858312" cy="5572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3"/>
            <a:r>
              <a:rPr lang="pt-PT" sz="2800" b="1" i="1" dirty="0" smtClean="0">
                <a:latin typeface="Arial" pitchFamily="34" charset="0"/>
                <a:cs typeface="Arial" pitchFamily="34" charset="0"/>
              </a:rPr>
              <a:t>OBJECTIVO GERAL:</a:t>
            </a:r>
            <a:endParaRPr lang="pt-PT" sz="2800" b="1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pt-PT" dirty="0" smtClean="0">
                <a:latin typeface="Arial" pitchFamily="34" charset="0"/>
                <a:cs typeface="Arial" pitchFamily="34" charset="0"/>
              </a:rPr>
              <a:t>Contribuir ao debate sobre o impacto da Lei de Bases do Sistema de Educação, n.º 13/01, implementado  entre  2004 e  2012.</a:t>
            </a:r>
          </a:p>
          <a:p>
            <a:pPr lvl="3"/>
            <a:endParaRPr lang="pt-PT" i="1" dirty="0" smtClean="0">
              <a:latin typeface="Arial" pitchFamily="34" charset="0"/>
              <a:cs typeface="Arial" pitchFamily="34" charset="0"/>
            </a:endParaRPr>
          </a:p>
          <a:p>
            <a:pPr lvl="3"/>
            <a:r>
              <a:rPr lang="pt-PT" sz="2800" b="1" i="1" dirty="0" smtClean="0">
                <a:latin typeface="Arial" pitchFamily="34" charset="0"/>
                <a:cs typeface="Arial" pitchFamily="34" charset="0"/>
              </a:rPr>
              <a:t>Objectivos específicos: </a:t>
            </a:r>
            <a:endParaRPr lang="pt-PT" sz="2800" b="1" dirty="0" smtClean="0">
              <a:latin typeface="Arial" pitchFamily="34" charset="0"/>
              <a:cs typeface="Arial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pt-PT" dirty="0" smtClean="0">
                <a:latin typeface="Arial" pitchFamily="34" charset="0"/>
                <a:cs typeface="Arial" pitchFamily="34" charset="0"/>
              </a:rPr>
              <a:t>Estabelecer um quadro comparativo entre os processos educacionais previstos na LBSE n.º 13/01 e da educação comunitária participativa, em função dos seus resultados, face ao exercício de cidadania;</a:t>
            </a:r>
          </a:p>
          <a:p>
            <a:pPr marL="342900" lvl="0" indent="-342900" algn="just">
              <a:buFont typeface="+mj-lt"/>
              <a:buAutoNum type="arabicPeriod"/>
            </a:pPr>
            <a:endParaRPr lang="pt-PT" dirty="0" smtClean="0">
              <a:latin typeface="Arial" pitchFamily="34" charset="0"/>
              <a:cs typeface="Arial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pt-PT" dirty="0" smtClean="0">
                <a:latin typeface="Arial" pitchFamily="34" charset="0"/>
                <a:cs typeface="Arial" pitchFamily="34" charset="0"/>
              </a:rPr>
              <a:t>Mensurar o grau de aplicação dos instrumentos didáctico-pedagógicos face aos métodos activos de intervenção participante através das experiências dos refugiados associados rurais do Dombe-Grande;</a:t>
            </a:r>
          </a:p>
          <a:p>
            <a:pPr marL="342900" lvl="0" indent="-342900" algn="just">
              <a:buFont typeface="+mj-lt"/>
              <a:buAutoNum type="arabicPeriod"/>
            </a:pPr>
            <a:endParaRPr lang="pt-PT" dirty="0" smtClean="0">
              <a:latin typeface="Arial" pitchFamily="34" charset="0"/>
              <a:cs typeface="Arial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pt-PT" dirty="0" smtClean="0">
                <a:latin typeface="Arial" pitchFamily="34" charset="0"/>
                <a:cs typeface="Arial" pitchFamily="34" charset="0"/>
              </a:rPr>
              <a:t>Propor um modelo pedagógico sustentável na relação entre o sistema de educação formal, segundo a LBSE Lei nº 13/01 e a educação não-formal, partindo dos resultados alcançados no Dombe-Grande.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42844" y="1428736"/>
            <a:ext cx="8786874" cy="5214974"/>
          </a:xfrm>
        </p:spPr>
        <p:txBody>
          <a:bodyPr>
            <a:normAutofit fontScale="90000"/>
          </a:bodyPr>
          <a:lstStyle/>
          <a:p>
            <a:pPr lvl="2"/>
            <a:r>
              <a:rPr lang="pt-PT" sz="3100" i="1" dirty="0" smtClean="0"/>
              <a:t/>
            </a:r>
            <a:br>
              <a:rPr lang="pt-PT" sz="3100" i="1" dirty="0" smtClean="0"/>
            </a:br>
            <a:r>
              <a:rPr lang="pt-PT" sz="3100" i="1" dirty="0" smtClean="0"/>
              <a:t/>
            </a:r>
            <a:br>
              <a:rPr lang="pt-PT" sz="3100" i="1" dirty="0" smtClean="0"/>
            </a:br>
            <a:r>
              <a:rPr lang="pt-PT" sz="3100" i="1" dirty="0"/>
              <a:t/>
            </a:r>
            <a:br>
              <a:rPr lang="pt-PT" sz="3100" i="1" dirty="0"/>
            </a:br>
            <a:r>
              <a:rPr lang="pt-PT" sz="3100" i="1" dirty="0" smtClean="0"/>
              <a:t/>
            </a:r>
            <a:br>
              <a:rPr lang="pt-PT" sz="3100" i="1" dirty="0" smtClean="0"/>
            </a:br>
            <a:r>
              <a:rPr lang="pt-PT" sz="3100" i="1" dirty="0" smtClean="0"/>
              <a:t/>
            </a:r>
            <a:br>
              <a:rPr lang="pt-PT" sz="3100" i="1" dirty="0" smtClean="0"/>
            </a:br>
            <a:r>
              <a:rPr lang="pt-PT" sz="3100" i="1" dirty="0"/>
              <a:t/>
            </a:r>
            <a:br>
              <a:rPr lang="pt-PT" sz="3100" i="1" dirty="0"/>
            </a:br>
            <a:r>
              <a:rPr lang="pt-PT" sz="3100" i="1" dirty="0" smtClean="0"/>
              <a:t/>
            </a:r>
            <a:br>
              <a:rPr lang="pt-PT" sz="3100" i="1" dirty="0" smtClean="0"/>
            </a:br>
            <a:r>
              <a:rPr lang="pt-PT" sz="3100" i="1" dirty="0" smtClean="0">
                <a:latin typeface="Arial" pitchFamily="34" charset="0"/>
                <a:cs typeface="Arial" pitchFamily="34" charset="0"/>
              </a:rPr>
              <a:t>Problema </a:t>
            </a:r>
            <a:r>
              <a:rPr lang="pt-PT" sz="3100" i="1" dirty="0">
                <a:latin typeface="Arial" pitchFamily="34" charset="0"/>
                <a:cs typeface="Arial" pitchFamily="34" charset="0"/>
              </a:rPr>
              <a:t>científico</a:t>
            </a:r>
            <a:r>
              <a:rPr lang="pt-PT" sz="31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pt-PT" dirty="0">
                <a:latin typeface="Arial" pitchFamily="34" charset="0"/>
                <a:cs typeface="Arial" pitchFamily="34" charset="0"/>
              </a:rPr>
              <a:t/>
            </a:r>
            <a:br>
              <a:rPr lang="pt-PT" dirty="0">
                <a:latin typeface="Arial" pitchFamily="34" charset="0"/>
                <a:cs typeface="Arial" pitchFamily="34" charset="0"/>
              </a:rPr>
            </a:br>
            <a:r>
              <a:rPr lang="pt-PT" dirty="0" smtClean="0">
                <a:latin typeface="Arial" pitchFamily="34" charset="0"/>
                <a:cs typeface="Arial" pitchFamily="34" charset="0"/>
              </a:rPr>
              <a:t>Delimitação </a:t>
            </a:r>
            <a:r>
              <a:rPr lang="pt-PT" dirty="0">
                <a:latin typeface="Arial" pitchFamily="34" charset="0"/>
                <a:cs typeface="Arial" pitchFamily="34" charset="0"/>
              </a:rPr>
              <a:t>conceptual do sistema educacional não-formal identificando caminhos para a adequação metodológica que contribuam na implementação do processo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segundo a realidade.</a:t>
            </a:r>
            <a:r>
              <a:rPr lang="pt-PT" dirty="0">
                <a:latin typeface="Arial" pitchFamily="34" charset="0"/>
                <a:cs typeface="Arial" pitchFamily="34" charset="0"/>
              </a:rPr>
              <a:t/>
            </a:r>
            <a:br>
              <a:rPr lang="pt-PT" dirty="0">
                <a:latin typeface="Arial" pitchFamily="34" charset="0"/>
                <a:cs typeface="Arial" pitchFamily="34" charset="0"/>
              </a:rPr>
            </a:br>
            <a:r>
              <a:rPr lang="pt-PT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PT" dirty="0" smtClean="0">
                <a:latin typeface="Arial" pitchFamily="34" charset="0"/>
                <a:cs typeface="Arial" pitchFamily="34" charset="0"/>
              </a:rPr>
            </a:br>
            <a:r>
              <a:rPr lang="pt-PT" dirty="0">
                <a:latin typeface="Arial" pitchFamily="34" charset="0"/>
                <a:cs typeface="Arial" pitchFamily="34" charset="0"/>
              </a:rPr>
              <a:t/>
            </a:r>
            <a:br>
              <a:rPr lang="pt-PT" dirty="0">
                <a:latin typeface="Arial" pitchFamily="34" charset="0"/>
                <a:cs typeface="Arial" pitchFamily="34" charset="0"/>
              </a:rPr>
            </a:br>
            <a:r>
              <a:rPr lang="pt-PT" sz="3100" i="1" dirty="0" smtClean="0">
                <a:latin typeface="Arial" pitchFamily="34" charset="0"/>
                <a:cs typeface="Arial" pitchFamily="34" charset="0"/>
              </a:rPr>
              <a:t>Perguntas científicas </a:t>
            </a:r>
            <a:r>
              <a:rPr lang="pt-PT" dirty="0">
                <a:latin typeface="Arial" pitchFamily="34" charset="0"/>
                <a:cs typeface="Arial" pitchFamily="34" charset="0"/>
              </a:rPr>
              <a:t/>
            </a:r>
            <a:br>
              <a:rPr lang="pt-PT" dirty="0">
                <a:latin typeface="Arial" pitchFamily="34" charset="0"/>
                <a:cs typeface="Arial" pitchFamily="34" charset="0"/>
              </a:rPr>
            </a:br>
            <a:r>
              <a:rPr lang="pt-PT" dirty="0">
                <a:latin typeface="Arial" pitchFamily="34" charset="0"/>
                <a:cs typeface="Arial" pitchFamily="34" charset="0"/>
              </a:rPr>
              <a:t>E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m </a:t>
            </a:r>
            <a:r>
              <a:rPr lang="pt-PT" dirty="0">
                <a:latin typeface="Arial" pitchFamily="34" charset="0"/>
                <a:cs typeface="Arial" pitchFamily="34" charset="0"/>
              </a:rPr>
              <a:t>que medida a coerência entre os métodos participativos permitiu o alcance dos objectivos do programa educacional não-formal implementado no Dombe-Grande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?</a:t>
            </a:r>
            <a:br>
              <a:rPr lang="pt-PT" dirty="0" smtClean="0">
                <a:latin typeface="Arial" pitchFamily="34" charset="0"/>
                <a:cs typeface="Arial" pitchFamily="34" charset="0"/>
              </a:rPr>
            </a:br>
            <a:r>
              <a:rPr lang="pt-PT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PT" dirty="0" smtClean="0">
                <a:latin typeface="Arial" pitchFamily="34" charset="0"/>
                <a:cs typeface="Arial" pitchFamily="34" charset="0"/>
              </a:rPr>
            </a:br>
            <a:r>
              <a:rPr lang="pt-PT" dirty="0">
                <a:latin typeface="Arial" pitchFamily="34" charset="0"/>
                <a:cs typeface="Arial" pitchFamily="34" charset="0"/>
              </a:rPr>
              <a:t/>
            </a:r>
            <a:br>
              <a:rPr lang="pt-PT" dirty="0">
                <a:latin typeface="Arial" pitchFamily="34" charset="0"/>
                <a:cs typeface="Arial" pitchFamily="34" charset="0"/>
              </a:rPr>
            </a:br>
            <a:r>
              <a:rPr lang="pt-PT" dirty="0" smtClean="0">
                <a:latin typeface="Arial" pitchFamily="34" charset="0"/>
                <a:cs typeface="Arial" pitchFamily="34" charset="0"/>
              </a:rPr>
              <a:t>Qual </a:t>
            </a:r>
            <a:r>
              <a:rPr lang="pt-PT" dirty="0">
                <a:latin typeface="Arial" pitchFamily="34" charset="0"/>
                <a:cs typeface="Arial" pitchFamily="34" charset="0"/>
              </a:rPr>
              <a:t>foi o grau de influência resultante da aplicação do método participativo no exercício de cidadania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entre as </a:t>
            </a:r>
            <a:r>
              <a:rPr lang="pt-PT" dirty="0">
                <a:latin typeface="Arial" pitchFamily="34" charset="0"/>
                <a:cs typeface="Arial" pitchFamily="34" charset="0"/>
              </a:rPr>
              <a:t>comunidades do Dombe-Grande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?</a:t>
            </a:r>
            <a:br>
              <a:rPr lang="pt-PT" dirty="0" smtClean="0">
                <a:latin typeface="Arial" pitchFamily="34" charset="0"/>
                <a:cs typeface="Arial" pitchFamily="34" charset="0"/>
              </a:rPr>
            </a:br>
            <a:r>
              <a:rPr lang="pt-PT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PT" dirty="0" smtClean="0">
                <a:latin typeface="Arial" pitchFamily="34" charset="0"/>
                <a:cs typeface="Arial" pitchFamily="34" charset="0"/>
              </a:rPr>
            </a:br>
            <a:r>
              <a:rPr lang="pt-PT" dirty="0">
                <a:latin typeface="Arial" pitchFamily="34" charset="0"/>
                <a:cs typeface="Arial" pitchFamily="34" charset="0"/>
              </a:rPr>
              <a:t/>
            </a:r>
            <a:br>
              <a:rPr lang="pt-PT" dirty="0">
                <a:latin typeface="Arial" pitchFamily="34" charset="0"/>
                <a:cs typeface="Arial" pitchFamily="34" charset="0"/>
              </a:rPr>
            </a:br>
            <a:r>
              <a:rPr lang="pt-PT" dirty="0" smtClean="0">
                <a:latin typeface="Arial" pitchFamily="34" charset="0"/>
                <a:cs typeface="Arial" pitchFamily="34" charset="0"/>
              </a:rPr>
              <a:t>As </a:t>
            </a:r>
            <a:r>
              <a:rPr lang="pt-PT" dirty="0">
                <a:latin typeface="Arial" pitchFamily="34" charset="0"/>
                <a:cs typeface="Arial" pitchFamily="34" charset="0"/>
              </a:rPr>
              <a:t>condições didáctico-pedagógicas do processo educacional não-formal desenvolvido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entre associações do </a:t>
            </a:r>
            <a:r>
              <a:rPr lang="pt-PT" dirty="0">
                <a:latin typeface="Arial" pitchFamily="34" charset="0"/>
                <a:cs typeface="Arial" pitchFamily="34" charset="0"/>
              </a:rPr>
              <a:t>Dombe-Grande,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garantem a cientificidade alvo  da </a:t>
            </a:r>
            <a:r>
              <a:rPr lang="pt-PT" dirty="0">
                <a:latin typeface="Arial" pitchFamily="34" charset="0"/>
                <a:cs typeface="Arial" pitchFamily="34" charset="0"/>
              </a:rPr>
              <a:t>proposta de generalização 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na </a:t>
            </a:r>
            <a:r>
              <a:rPr lang="pt-PT" dirty="0">
                <a:latin typeface="Arial" pitchFamily="34" charset="0"/>
                <a:cs typeface="Arial" pitchFamily="34" charset="0"/>
              </a:rPr>
              <a:t>melhoria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das </a:t>
            </a:r>
            <a:r>
              <a:rPr lang="pt-PT" dirty="0">
                <a:latin typeface="Arial" pitchFamily="34" charset="0"/>
                <a:cs typeface="Arial" pitchFamily="34" charset="0"/>
              </a:rPr>
              <a:t>reformas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educativas?</a:t>
            </a:r>
            <a:br>
              <a:rPr lang="pt-PT" dirty="0" smtClean="0">
                <a:latin typeface="Arial" pitchFamily="34" charset="0"/>
                <a:cs typeface="Arial" pitchFamily="34" charset="0"/>
              </a:rPr>
            </a:br>
            <a:r>
              <a:rPr lang="pt-PT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PT" dirty="0"/>
              <a:t/>
            </a:r>
            <a:br>
              <a:rPr lang="pt-PT" dirty="0"/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142844" y="214290"/>
            <a:ext cx="8858312" cy="75723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PT" sz="2800" dirty="0" smtClean="0">
                <a:latin typeface="Arial" pitchFamily="34" charset="0"/>
                <a:cs typeface="Arial" pitchFamily="34" charset="0"/>
              </a:rPr>
              <a:t>SÍNTESE DO ENQUADRAMENTO TEÓRICO</a:t>
            </a:r>
            <a:endParaRPr lang="pt-PT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142844" y="214290"/>
            <a:ext cx="8786874" cy="642942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pt-PT" sz="4000" b="1" i="1" dirty="0" smtClean="0"/>
              <a:t>OBJECTO </a:t>
            </a:r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/>
              <a:t>Delimitado em torno de processos didáctico-pedagógicos e metodológicos aplicados entre refugiados rurais associados.</a:t>
            </a:r>
          </a:p>
          <a:p>
            <a:pPr>
              <a:buNone/>
            </a:pPr>
            <a:endParaRPr lang="pt-PT" dirty="0" smtClean="0"/>
          </a:p>
          <a:p>
            <a:pPr>
              <a:buNone/>
            </a:pPr>
            <a:r>
              <a:rPr lang="pt-PT" sz="4600" b="1" i="1" dirty="0" smtClean="0"/>
              <a:t>RESULTADOS</a:t>
            </a:r>
            <a:r>
              <a:rPr lang="pt-PT" sz="4600" b="1" dirty="0" smtClean="0"/>
              <a:t>:</a:t>
            </a:r>
          </a:p>
          <a:p>
            <a:pPr>
              <a:buNone/>
            </a:pPr>
            <a:endParaRPr lang="pt-PT" dirty="0" smtClean="0"/>
          </a:p>
          <a:p>
            <a:pPr lvl="3">
              <a:buNone/>
            </a:pPr>
            <a:r>
              <a:rPr lang="pt-PT" sz="4000" b="1" i="1" dirty="0" smtClean="0">
                <a:solidFill>
                  <a:schemeClr val="tx1"/>
                </a:solidFill>
              </a:rPr>
              <a:t>Valor teórico</a:t>
            </a:r>
          </a:p>
          <a:p>
            <a:pPr algn="just">
              <a:buFont typeface="Wingdings" pitchFamily="2" charset="2"/>
              <a:buChar char="q"/>
            </a:pPr>
            <a:r>
              <a:rPr lang="pt-PT" dirty="0" smtClean="0"/>
              <a:t>Caracterizadas as tendências sócio-históricas dos sistemas de educação e consequentes reformas, com ênfase na educação comunitária participativa para o exercício integral da cidadania.</a:t>
            </a:r>
          </a:p>
          <a:p>
            <a:pPr>
              <a:buNone/>
            </a:pPr>
            <a:endParaRPr lang="pt-PT" dirty="0" smtClean="0"/>
          </a:p>
          <a:p>
            <a:pPr lvl="3">
              <a:buNone/>
            </a:pPr>
            <a:r>
              <a:rPr lang="pt-PT" sz="4000" b="1" i="1" dirty="0" smtClean="0">
                <a:solidFill>
                  <a:schemeClr val="tx1"/>
                </a:solidFill>
              </a:rPr>
              <a:t>Valor prático</a:t>
            </a:r>
          </a:p>
          <a:p>
            <a:pPr algn="just">
              <a:buFont typeface="Wingdings" pitchFamily="2" charset="2"/>
              <a:buChar char="q"/>
            </a:pPr>
            <a:r>
              <a:rPr lang="pt-PT" dirty="0" smtClean="0"/>
              <a:t>Mensuradas as estratégias reflectidas no aperfeiçoamento de elementos didáctico-pedagógicos, através do método participativo, entre as comunidades rurais do Dombe-Grande.</a:t>
            </a:r>
          </a:p>
          <a:p>
            <a:pPr>
              <a:buNone/>
            </a:pPr>
            <a:endParaRPr lang="pt-PT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ívico">
  <a:themeElements>
    <a:clrScheme name="Cívico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ívico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ívico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363</TotalTime>
  <Words>1110</Words>
  <Application>Microsoft Office PowerPoint</Application>
  <PresentationFormat>Apresentação no Ecrã (4:3)</PresentationFormat>
  <Paragraphs>116</Paragraphs>
  <Slides>21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21</vt:i4>
      </vt:variant>
    </vt:vector>
  </HeadingPairs>
  <TitlesOfParts>
    <vt:vector size="22" baseType="lpstr">
      <vt:lpstr>Cívico</vt:lpstr>
      <vt:lpstr>TEMA:</vt:lpstr>
      <vt:lpstr>Diapositivo 2</vt:lpstr>
      <vt:lpstr>Diapositivo 3</vt:lpstr>
      <vt:lpstr>Diapositivo 4</vt:lpstr>
      <vt:lpstr>Diapositivo 5</vt:lpstr>
      <vt:lpstr>Diapositivo 6</vt:lpstr>
      <vt:lpstr>Diapositivo 7</vt:lpstr>
      <vt:lpstr>       Problema científico  Delimitação conceptual do sistema educacional não-formal identificando caminhos para a adequação metodológica que contribuam na implementação do processo segundo a realidade.   Perguntas científicas  Em que medida a coerência entre os métodos participativos permitiu o alcance dos objectivos do programa educacional não-formal implementado no Dombe-Grande?   Qual foi o grau de influência resultante da aplicação do método participativo no exercício de cidadania entre as comunidades do Dombe-Grande?   As condições didáctico-pedagógicas do processo educacional não-formal desenvolvido entre associações do Dombe-Grande, garantem a cientificidade alvo  da proposta de generalização  na melhoria das reformas educativas?   </vt:lpstr>
      <vt:lpstr>Diapositivo 9</vt:lpstr>
      <vt:lpstr>Diapositivo 10</vt:lpstr>
      <vt:lpstr>Diapositivo 11</vt:lpstr>
      <vt:lpstr>Diapositivo 12</vt:lpstr>
      <vt:lpstr>Diapositivo 13</vt:lpstr>
      <vt:lpstr>Diapositivo 14</vt:lpstr>
      <vt:lpstr>Diapositivo 15</vt:lpstr>
      <vt:lpstr>Diapositivo 16</vt:lpstr>
      <vt:lpstr>Diapositivo 17</vt:lpstr>
      <vt:lpstr>Diapositivo 18</vt:lpstr>
      <vt:lpstr>Diapositivo 19</vt:lpstr>
      <vt:lpstr>Diapositivo 20</vt:lpstr>
      <vt:lpstr>Diapositivo 21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TEMA:</dc:title>
  <dc:creator>HP Mini</dc:creator>
  <cp:lastModifiedBy>TECNICO</cp:lastModifiedBy>
  <cp:revision>42</cp:revision>
  <dcterms:created xsi:type="dcterms:W3CDTF">2013-06-05T14:36:27Z</dcterms:created>
  <dcterms:modified xsi:type="dcterms:W3CDTF">2014-01-07T03:24:58Z</dcterms:modified>
</cp:coreProperties>
</file>